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60" r:id="rId2"/>
    <p:sldId id="261" r:id="rId3"/>
    <p:sldId id="274" r:id="rId4"/>
    <p:sldId id="275" r:id="rId5"/>
    <p:sldId id="276" r:id="rId6"/>
    <p:sldId id="277" r:id="rId7"/>
    <p:sldId id="262" r:id="rId8"/>
    <p:sldId id="278" r:id="rId9"/>
    <p:sldId id="279" r:id="rId10"/>
    <p:sldId id="263" r:id="rId11"/>
    <p:sldId id="256" r:id="rId12"/>
    <p:sldId id="26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70" r:id="rId21"/>
    <p:sldId id="293" r:id="rId22"/>
    <p:sldId id="294" r:id="rId23"/>
    <p:sldId id="271" r:id="rId24"/>
    <p:sldId id="295" r:id="rId25"/>
    <p:sldId id="296" r:id="rId26"/>
    <p:sldId id="297" r:id="rId27"/>
    <p:sldId id="298" r:id="rId28"/>
    <p:sldId id="259" r:id="rId29"/>
    <p:sldId id="289" r:id="rId30"/>
    <p:sldId id="290" r:id="rId31"/>
    <p:sldId id="291" r:id="rId32"/>
    <p:sldId id="292" r:id="rId33"/>
    <p:sldId id="272" r:id="rId34"/>
    <p:sldId id="287" r:id="rId35"/>
    <p:sldId id="288" r:id="rId36"/>
    <p:sldId id="273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8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A3D7E-776A-44C7-B6F2-E0288B2C9C31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51288-1AD6-4B1F-800C-D463CB33E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282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6F88E-C37C-4FCF-A7BD-D707453F7B1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873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6F88E-C37C-4FCF-A7BD-D707453F7B1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699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6F88E-C37C-4FCF-A7BD-D707453F7B1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665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6F88E-C37C-4FCF-A7BD-D707453F7B1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890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6F88E-C37C-4FCF-A7BD-D707453F7B1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385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6F88E-C37C-4FCF-A7BD-D707453F7B1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727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875B3-A2E4-4B54-8C30-312E1605AA0E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CD6C-9BDC-4E32-88E5-00B07CDD1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69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875B3-A2E4-4B54-8C30-312E1605AA0E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CD6C-9BDC-4E32-88E5-00B07CDD1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62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875B3-A2E4-4B54-8C30-312E1605AA0E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CD6C-9BDC-4E32-88E5-00B07CDD1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46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875B3-A2E4-4B54-8C30-312E1605AA0E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CD6C-9BDC-4E32-88E5-00B07CDD1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861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875B3-A2E4-4B54-8C30-312E1605AA0E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CD6C-9BDC-4E32-88E5-00B07CDD1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63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875B3-A2E4-4B54-8C30-312E1605AA0E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CD6C-9BDC-4E32-88E5-00B07CDD1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21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875B3-A2E4-4B54-8C30-312E1605AA0E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CD6C-9BDC-4E32-88E5-00B07CDD1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40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875B3-A2E4-4B54-8C30-312E1605AA0E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CD6C-9BDC-4E32-88E5-00B07CDD1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22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875B3-A2E4-4B54-8C30-312E1605AA0E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CD6C-9BDC-4E32-88E5-00B07CDD1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79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875B3-A2E4-4B54-8C30-312E1605AA0E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CD6C-9BDC-4E32-88E5-00B07CDD1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13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875B3-A2E4-4B54-8C30-312E1605AA0E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CD6C-9BDC-4E32-88E5-00B07CDD1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348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75B3-A2E4-4B54-8C30-312E1605AA0E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9CD6C-9BDC-4E32-88E5-00B07CDD1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908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715360" y="1020272"/>
            <a:ext cx="4619625" cy="4810125"/>
          </a:xfrm>
          <a:prstGeom prst="rect">
            <a:avLst/>
          </a:prstGeom>
          <a:solidFill>
            <a:schemeClr val="bg1">
              <a:lumMod val="9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산업 근간 위협하는 '온라인 재판매' &lt; 줌인 &lt; 다단계판매 &lt; 직접판매 &lt; 기사본문 - NEXT ECONOM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6667500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직사각형 3"/>
          <p:cNvSpPr/>
          <p:nvPr/>
        </p:nvSpPr>
        <p:spPr>
          <a:xfrm>
            <a:off x="2357673" y="1020272"/>
            <a:ext cx="4309827" cy="4817458"/>
          </a:xfrm>
          <a:prstGeom prst="rect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33700" y="1428750"/>
            <a:ext cx="7687128" cy="3924300"/>
          </a:xfrm>
          <a:prstGeom prst="rect">
            <a:avLst/>
          </a:prstGeom>
          <a:noFill/>
          <a:ln w="38100">
            <a:solidFill>
              <a:srgbClr val="F5C40F">
                <a:alpha val="8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846218" y="2125351"/>
            <a:ext cx="1423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3 </a:t>
            </a:r>
            <a:r>
              <a:rPr lang="ko-KR" altLang="en-US" sz="2000" dirty="0" smtClean="0"/>
              <a:t>조</a:t>
            </a:r>
            <a:endParaRPr lang="en-US" altLang="ko-KR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37158"/>
          <a:stretch/>
        </p:blipFill>
        <p:spPr>
          <a:xfrm>
            <a:off x="7462837" y="2515624"/>
            <a:ext cx="2190750" cy="742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46055" y="4022282"/>
            <a:ext cx="2520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김지연 김진욱 </a:t>
            </a:r>
            <a:r>
              <a:rPr lang="ko-KR" altLang="en-US" dirty="0" err="1" smtClean="0"/>
              <a:t>배성빈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이기원 허준혁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708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15D8A6B2-E172-AF50-9680-EF851C2C1F31}"/>
              </a:ext>
            </a:extLst>
          </p:cNvPr>
          <p:cNvSpPr txBox="1">
            <a:spLocks/>
          </p:cNvSpPr>
          <p:nvPr/>
        </p:nvSpPr>
        <p:spPr>
          <a:xfrm>
            <a:off x="6868713" y="1508760"/>
            <a:ext cx="4312919" cy="1060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/>
              <a:t>03 </a:t>
            </a:r>
            <a:r>
              <a:rPr lang="ko-KR" altLang="en-US" sz="4000" dirty="0" smtClean="0"/>
              <a:t>기능 정의서</a:t>
            </a:r>
            <a:endParaRPr lang="ko-KR" altLang="en-US" sz="40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6696"/>
            <a:ext cx="6096000" cy="4572000"/>
          </a:xfrm>
          <a:prstGeom prst="rect">
            <a:avLst/>
          </a:prstGeom>
        </p:spPr>
      </p:pic>
      <p:cxnSp>
        <p:nvCxnSpPr>
          <p:cNvPr id="22" name="직선 연결선 21"/>
          <p:cNvCxnSpPr/>
          <p:nvPr/>
        </p:nvCxnSpPr>
        <p:spPr>
          <a:xfrm>
            <a:off x="6868713" y="2286000"/>
            <a:ext cx="3592023" cy="18288"/>
          </a:xfrm>
          <a:prstGeom prst="line">
            <a:avLst/>
          </a:prstGeom>
          <a:ln w="3492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811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>
            <a:spLocks noGrp="1"/>
          </p:cNvSpPr>
          <p:nvPr>
            <p:ph type="subTitle" idx="1"/>
          </p:nvPr>
        </p:nvSpPr>
        <p:spPr>
          <a:xfrm>
            <a:off x="62001" y="83100"/>
            <a:ext cx="1916427" cy="39072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ko-KR" b="1" dirty="0" smtClean="0"/>
              <a:t>3. </a:t>
            </a:r>
            <a:r>
              <a:rPr lang="ko-KR" altLang="en-US" b="1" dirty="0" err="1" smtClean="0"/>
              <a:t>기능정의서</a:t>
            </a:r>
            <a:endParaRPr lang="ko-KR" altLang="en-US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215093"/>
              </p:ext>
            </p:extLst>
          </p:nvPr>
        </p:nvGraphicFramePr>
        <p:xfrm>
          <a:off x="1172092" y="1030779"/>
          <a:ext cx="10241283" cy="4585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545">
                  <a:extLst>
                    <a:ext uri="{9D8B030D-6E8A-4147-A177-3AD203B41FA5}">
                      <a16:colId xmlns:a16="http://schemas.microsoft.com/office/drawing/2014/main" val="2260574974"/>
                    </a:ext>
                  </a:extLst>
                </a:gridCol>
                <a:gridCol w="1057848">
                  <a:extLst>
                    <a:ext uri="{9D8B030D-6E8A-4147-A177-3AD203B41FA5}">
                      <a16:colId xmlns:a16="http://schemas.microsoft.com/office/drawing/2014/main" val="166154733"/>
                    </a:ext>
                  </a:extLst>
                </a:gridCol>
                <a:gridCol w="841077">
                  <a:extLst>
                    <a:ext uri="{9D8B030D-6E8A-4147-A177-3AD203B41FA5}">
                      <a16:colId xmlns:a16="http://schemas.microsoft.com/office/drawing/2014/main" val="2752321856"/>
                    </a:ext>
                  </a:extLst>
                </a:gridCol>
                <a:gridCol w="7223813">
                  <a:extLst>
                    <a:ext uri="{9D8B030D-6E8A-4147-A177-3AD203B41FA5}">
                      <a16:colId xmlns:a16="http://schemas.microsoft.com/office/drawing/2014/main" val="4260247262"/>
                    </a:ext>
                  </a:extLst>
                </a:gridCol>
              </a:tblGrid>
              <a:tr h="334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구분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기능 상세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138582"/>
                  </a:ext>
                </a:extLst>
              </a:tr>
              <a:tr h="300654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회원관리</a:t>
                      </a:r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회원정보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일반회원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회원가입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필수정보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입력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1897938"/>
                  </a:ext>
                </a:extLst>
              </a:tr>
              <a:tr h="3006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점주회원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회원가입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필수정보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입력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공공데이터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사업자 번호 확인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883945"/>
                  </a:ext>
                </a:extLst>
              </a:tr>
              <a:tr h="30065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아이디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비밀번호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찾기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내 정보 조회 및 수정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로그인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회원탈퇴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95676"/>
                  </a:ext>
                </a:extLst>
              </a:tr>
              <a:tr h="2782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일반회원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즐겨찾기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평점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내가 쓴 리뷰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구매내역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491777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점주회원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구매자가 쓴 평점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리뷰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1366777"/>
                  </a:ext>
                </a:extLst>
              </a:tr>
              <a:tr h="300654">
                <a:tc row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상품구매 및 판매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검색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행정구역별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검색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업종별 검색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검색어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입력 검색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129931"/>
                  </a:ext>
                </a:extLst>
              </a:tr>
              <a:tr h="309785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즐겨찾기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일반회원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즐겨찾기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업체 등록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해제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076115"/>
                  </a:ext>
                </a:extLst>
              </a:tr>
              <a:tr h="318916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리뷰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일반회원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구매 후 리뷰 작성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수정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삭제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202725"/>
                  </a:ext>
                </a:extLst>
              </a:tr>
              <a:tr h="328046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판매글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점주회원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판매글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필수정보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입력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등록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수정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삭제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첨부파일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판매 내역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판매 상품 관리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1370430"/>
                  </a:ext>
                </a:extLst>
              </a:tr>
              <a:tr h="337177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상품 구매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일반회원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aseline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필수정보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ko-KR" altLang="en-US" sz="1200" baseline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선택후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상품 구매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결제완료 및 취소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426684"/>
                  </a:ext>
                </a:extLst>
              </a:tr>
              <a:tr h="300654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커뮤니티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자유게시판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게시글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등록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수정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삭제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182909"/>
                  </a:ext>
                </a:extLst>
              </a:tr>
              <a:tr h="30065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댓글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게시글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댓글 작성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수정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삭제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438889"/>
                  </a:ext>
                </a:extLst>
              </a:tr>
              <a:tr h="30065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게시판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공지사항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: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제목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내용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작성자 검색 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276021"/>
                  </a:ext>
                </a:extLst>
              </a:tr>
              <a:tr h="3006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관리자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공지사항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공지사항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등록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수정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삭제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480932"/>
                  </a:ext>
                </a:extLst>
              </a:tr>
            </a:tbl>
          </a:graphicData>
        </a:graphic>
      </p:graphicFrame>
      <p:sp>
        <p:nvSpPr>
          <p:cNvPr id="6" name="부제목 2"/>
          <p:cNvSpPr txBox="1">
            <a:spLocks/>
          </p:cNvSpPr>
          <p:nvPr/>
        </p:nvSpPr>
        <p:spPr>
          <a:xfrm>
            <a:off x="563014" y="473825"/>
            <a:ext cx="1415414" cy="3241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smtClean="0"/>
              <a:t>3-1 </a:t>
            </a:r>
            <a:r>
              <a:rPr lang="ko-KR" altLang="en-US" sz="1600" dirty="0" smtClean="0"/>
              <a:t>구현 기능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50732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813" y="956500"/>
            <a:ext cx="6096000" cy="4067175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15D8A6B2-E172-AF50-9680-EF851C2C1F31}"/>
              </a:ext>
            </a:extLst>
          </p:cNvPr>
          <p:cNvSpPr txBox="1">
            <a:spLocks/>
          </p:cNvSpPr>
          <p:nvPr/>
        </p:nvSpPr>
        <p:spPr>
          <a:xfrm>
            <a:off x="569977" y="1313116"/>
            <a:ext cx="4623815" cy="905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/>
              <a:t>04 </a:t>
            </a:r>
            <a:r>
              <a:rPr lang="ko-KR" altLang="en-US" sz="4000" dirty="0" smtClean="0"/>
              <a:t>프로세스 설계</a:t>
            </a:r>
            <a:endParaRPr lang="ko-KR" altLang="en-US" sz="4000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5CC5D6AD-D700-6511-3AF9-F72A5E19B3AB}"/>
              </a:ext>
            </a:extLst>
          </p:cNvPr>
          <p:cNvSpPr txBox="1">
            <a:spLocks/>
          </p:cNvSpPr>
          <p:nvPr/>
        </p:nvSpPr>
        <p:spPr>
          <a:xfrm>
            <a:off x="1227377" y="2814849"/>
            <a:ext cx="3309013" cy="11368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4</a:t>
            </a:r>
            <a:r>
              <a:rPr lang="en-US" altLang="ko-KR" dirty="0" smtClean="0"/>
              <a:t>.1 </a:t>
            </a:r>
            <a:r>
              <a:rPr lang="ko-KR" altLang="en-US" dirty="0" smtClean="0"/>
              <a:t>프로세스 분할도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4</a:t>
            </a:r>
            <a:r>
              <a:rPr lang="en-US" altLang="ko-KR" dirty="0" smtClean="0"/>
              <a:t>.2 </a:t>
            </a:r>
            <a:r>
              <a:rPr lang="ko-KR" altLang="en-US" dirty="0" smtClean="0"/>
              <a:t>프로세스 설계서</a:t>
            </a:r>
            <a:endParaRPr lang="en-US" altLang="ko-KR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569977" y="2002536"/>
            <a:ext cx="4276343" cy="9144"/>
          </a:xfrm>
          <a:prstGeom prst="line">
            <a:avLst/>
          </a:prstGeom>
          <a:ln w="3492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56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AutoShape 259"/>
          <p:cNvCxnSpPr>
            <a:cxnSpLocks noChangeShapeType="1"/>
            <a:endCxn id="20" idx="1"/>
          </p:cNvCxnSpPr>
          <p:nvPr/>
        </p:nvCxnSpPr>
        <p:spPr bwMode="auto">
          <a:xfrm rot="16200000" flipH="1">
            <a:off x="908879" y="3565948"/>
            <a:ext cx="845532" cy="11199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5" name="AutoShape 259"/>
          <p:cNvCxnSpPr>
            <a:cxnSpLocks noChangeShapeType="1"/>
            <a:endCxn id="19" idx="1"/>
          </p:cNvCxnSpPr>
          <p:nvPr/>
        </p:nvCxnSpPr>
        <p:spPr bwMode="auto">
          <a:xfrm rot="16200000" flipH="1">
            <a:off x="1113592" y="3361235"/>
            <a:ext cx="436106" cy="11199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1FBC87-5B89-4DFD-B0F4-C79716E8D2F5}"/>
              </a:ext>
            </a:extLst>
          </p:cNvPr>
          <p:cNvGrpSpPr/>
          <p:nvPr/>
        </p:nvGrpSpPr>
        <p:grpSpPr>
          <a:xfrm>
            <a:off x="1180653" y="2950500"/>
            <a:ext cx="1439862" cy="269875"/>
            <a:chOff x="416640" y="3275904"/>
            <a:chExt cx="1439862" cy="269875"/>
          </a:xfrm>
          <a:solidFill>
            <a:schemeClr val="accent4"/>
          </a:solidFill>
        </p:grpSpPr>
        <p:sp>
          <p:nvSpPr>
            <p:cNvPr id="7" name="직사각형 6"/>
            <p:cNvSpPr/>
            <p:nvPr/>
          </p:nvSpPr>
          <p:spPr>
            <a:xfrm>
              <a:off x="438268" y="3305260"/>
              <a:ext cx="216024" cy="215701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2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8" name="Rectangle 253"/>
            <p:cNvSpPr>
              <a:spLocks noChangeArrowheads="1"/>
            </p:cNvSpPr>
            <p:nvPr/>
          </p:nvSpPr>
          <p:spPr bwMode="auto">
            <a:xfrm>
              <a:off x="416640" y="3275904"/>
              <a:ext cx="1439862" cy="269875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1.1 </a:t>
              </a: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회원 관리</a:t>
              </a:r>
            </a:p>
          </p:txBody>
        </p:sp>
      </p:grpSp>
      <p:sp>
        <p:nvSpPr>
          <p:cNvPr id="9" name="Rectangle 252"/>
          <p:cNvSpPr>
            <a:spLocks noChangeArrowheads="1"/>
          </p:cNvSpPr>
          <p:nvPr/>
        </p:nvSpPr>
        <p:spPr bwMode="gray">
          <a:xfrm>
            <a:off x="5412454" y="1589711"/>
            <a:ext cx="1184275" cy="360363"/>
          </a:xfrm>
          <a:prstGeom prst="rect">
            <a:avLst/>
          </a:prstGeom>
          <a:solidFill>
            <a:schemeClr val="accent4"/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27432" anchor="ctr"/>
          <a:lstStyle/>
          <a:p>
            <a:pPr lvl="0" algn="ctr" eaLnBrk="0" latinLnBrk="0" hangingPunct="0">
              <a:defRPr/>
            </a:pPr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1. </a:t>
            </a:r>
            <a:r>
              <a:rPr lang="en-US" altLang="ko-KR" sz="1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GREAT</a:t>
            </a:r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E28B2C2-9788-4E1A-86EF-E1235FC3E99E}"/>
              </a:ext>
            </a:extLst>
          </p:cNvPr>
          <p:cNvGrpSpPr/>
          <p:nvPr/>
        </p:nvGrpSpPr>
        <p:grpSpPr>
          <a:xfrm>
            <a:off x="3248722" y="2950502"/>
            <a:ext cx="1399706" cy="269875"/>
            <a:chOff x="2589575" y="3275903"/>
            <a:chExt cx="1399706" cy="269875"/>
          </a:xfrm>
          <a:solidFill>
            <a:schemeClr val="accent4"/>
          </a:solidFill>
        </p:grpSpPr>
        <p:sp>
          <p:nvSpPr>
            <p:cNvPr id="13" name="직사각형 12"/>
            <p:cNvSpPr/>
            <p:nvPr/>
          </p:nvSpPr>
          <p:spPr>
            <a:xfrm>
              <a:off x="2643961" y="3297394"/>
              <a:ext cx="216024" cy="215701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2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4" name="Rectangle 257"/>
            <p:cNvSpPr>
              <a:spLocks noChangeArrowheads="1"/>
            </p:cNvSpPr>
            <p:nvPr/>
          </p:nvSpPr>
          <p:spPr bwMode="auto">
            <a:xfrm>
              <a:off x="2589575" y="3275903"/>
              <a:ext cx="1399706" cy="269875"/>
            </a:xfrm>
            <a:prstGeom prst="rect">
              <a:avLst/>
            </a:prstGeom>
            <a:grpFill/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1.2 </a:t>
              </a: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판매 관리</a:t>
              </a:r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DCD7D60-D058-4EC6-BB50-7DD4990101FF}"/>
              </a:ext>
            </a:extLst>
          </p:cNvPr>
          <p:cNvGrpSpPr/>
          <p:nvPr/>
        </p:nvGrpSpPr>
        <p:grpSpPr>
          <a:xfrm>
            <a:off x="7693677" y="2967857"/>
            <a:ext cx="1399706" cy="269875"/>
            <a:chOff x="4708794" y="3292897"/>
            <a:chExt cx="1399706" cy="269875"/>
          </a:xfrm>
          <a:solidFill>
            <a:srgbClr val="E7E7FF"/>
          </a:solidFill>
        </p:grpSpPr>
        <p:sp>
          <p:nvSpPr>
            <p:cNvPr id="16" name="직사각형 15"/>
            <p:cNvSpPr/>
            <p:nvPr/>
          </p:nvSpPr>
          <p:spPr>
            <a:xfrm>
              <a:off x="4772220" y="3321506"/>
              <a:ext cx="216024" cy="215701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2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7" name="Rectangle 257"/>
            <p:cNvSpPr>
              <a:spLocks noChangeArrowheads="1"/>
            </p:cNvSpPr>
            <p:nvPr/>
          </p:nvSpPr>
          <p:spPr bwMode="auto">
            <a:xfrm>
              <a:off x="4708794" y="3292897"/>
              <a:ext cx="1399706" cy="269875"/>
            </a:xfrm>
            <a:prstGeom prst="rect">
              <a:avLst/>
            </a:prstGeom>
            <a:solidFill>
              <a:schemeClr val="accent4"/>
            </a:solidFill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1.4 </a:t>
              </a: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커뮤니티</a:t>
              </a:r>
            </a:p>
          </p:txBody>
        </p:sp>
      </p:grpSp>
      <p:sp>
        <p:nvSpPr>
          <p:cNvPr id="19" name="Text Box 201"/>
          <p:cNvSpPr txBox="1">
            <a:spLocks noChangeArrowheads="1"/>
          </p:cNvSpPr>
          <p:nvPr/>
        </p:nvSpPr>
        <p:spPr bwMode="auto">
          <a:xfrm>
            <a:off x="1387643" y="3477212"/>
            <a:ext cx="880827" cy="316147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1.1.1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회원가입</a:t>
            </a:r>
            <a:endParaRPr lang="en-US" altLang="ko-KR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 Box 201"/>
          <p:cNvSpPr txBox="1">
            <a:spLocks noChangeArrowheads="1"/>
          </p:cNvSpPr>
          <p:nvPr/>
        </p:nvSpPr>
        <p:spPr bwMode="auto">
          <a:xfrm>
            <a:off x="1387643" y="3886638"/>
            <a:ext cx="1296000" cy="316147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1.1.2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로그아웃</a:t>
            </a:r>
          </a:p>
        </p:txBody>
      </p:sp>
      <p:sp>
        <p:nvSpPr>
          <p:cNvPr id="21" name="Text Box 201">
            <a:extLst>
              <a:ext uri="{FF2B5EF4-FFF2-40B4-BE49-F238E27FC236}">
                <a16:creationId xmlns:a16="http://schemas.microsoft.com/office/drawing/2014/main" id="{726D8620-C60D-4933-86CE-5AE01C861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948" y="4700354"/>
            <a:ext cx="1438765" cy="316147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1.1.4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내 정보 조회 및 수정</a:t>
            </a:r>
          </a:p>
        </p:txBody>
      </p:sp>
      <p:sp>
        <p:nvSpPr>
          <p:cNvPr id="22" name="Text Box 201"/>
          <p:cNvSpPr txBox="1">
            <a:spLocks noChangeArrowheads="1"/>
          </p:cNvSpPr>
          <p:nvPr/>
        </p:nvSpPr>
        <p:spPr bwMode="auto">
          <a:xfrm>
            <a:off x="3509763" y="3498512"/>
            <a:ext cx="1505329" cy="316147"/>
          </a:xfrm>
          <a:prstGeom prst="rect">
            <a:avLst/>
          </a:prstGeom>
          <a:solidFill>
            <a:schemeClr val="bg2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1.2.1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판매 등록 및 수정</a:t>
            </a: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</a:p>
        </p:txBody>
      </p:sp>
      <p:sp>
        <p:nvSpPr>
          <p:cNvPr id="23" name="Text Box 201"/>
          <p:cNvSpPr txBox="1">
            <a:spLocks noChangeArrowheads="1"/>
          </p:cNvSpPr>
          <p:nvPr/>
        </p:nvSpPr>
        <p:spPr bwMode="auto">
          <a:xfrm>
            <a:off x="3509763" y="3914022"/>
            <a:ext cx="1260976" cy="316147"/>
          </a:xfrm>
          <a:prstGeom prst="rect">
            <a:avLst/>
          </a:prstGeom>
          <a:solidFill>
            <a:schemeClr val="bg2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1.2.2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판매 내역 조회</a:t>
            </a:r>
          </a:p>
        </p:txBody>
      </p:sp>
      <p:cxnSp>
        <p:nvCxnSpPr>
          <p:cNvPr id="24" name="AutoShape 259"/>
          <p:cNvCxnSpPr>
            <a:cxnSpLocks noChangeShapeType="1"/>
            <a:endCxn id="23" idx="1"/>
          </p:cNvCxnSpPr>
          <p:nvPr/>
        </p:nvCxnSpPr>
        <p:spPr bwMode="auto">
          <a:xfrm rot="16200000" flipH="1">
            <a:off x="3030999" y="3593332"/>
            <a:ext cx="845532" cy="11199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5" name="AutoShape 259"/>
          <p:cNvCxnSpPr>
            <a:cxnSpLocks noChangeShapeType="1"/>
            <a:endCxn id="22" idx="1"/>
          </p:cNvCxnSpPr>
          <p:nvPr/>
        </p:nvCxnSpPr>
        <p:spPr bwMode="auto">
          <a:xfrm rot="16200000" flipH="1">
            <a:off x="3235712" y="3382535"/>
            <a:ext cx="436106" cy="11199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6" name="AutoShape 259"/>
          <p:cNvCxnSpPr>
            <a:cxnSpLocks noChangeShapeType="1"/>
            <a:endCxn id="32" idx="1"/>
          </p:cNvCxnSpPr>
          <p:nvPr/>
        </p:nvCxnSpPr>
        <p:spPr bwMode="auto">
          <a:xfrm rot="16200000" flipH="1">
            <a:off x="7688036" y="3388379"/>
            <a:ext cx="406830" cy="112134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28" name="Text Box 201"/>
          <p:cNvSpPr txBox="1">
            <a:spLocks noChangeArrowheads="1"/>
          </p:cNvSpPr>
          <p:nvPr/>
        </p:nvSpPr>
        <p:spPr bwMode="auto">
          <a:xfrm>
            <a:off x="5677484" y="3488665"/>
            <a:ext cx="1290370" cy="316147"/>
          </a:xfrm>
          <a:prstGeom prst="rect">
            <a:avLst/>
          </a:prstGeom>
          <a:solidFill>
            <a:schemeClr val="bg2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2.3.1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상품 조회 및 구매 </a:t>
            </a:r>
          </a:p>
        </p:txBody>
      </p:sp>
      <p:sp>
        <p:nvSpPr>
          <p:cNvPr id="29" name="Text Box 201"/>
          <p:cNvSpPr txBox="1">
            <a:spLocks noChangeArrowheads="1"/>
          </p:cNvSpPr>
          <p:nvPr/>
        </p:nvSpPr>
        <p:spPr bwMode="auto">
          <a:xfrm>
            <a:off x="5677484" y="3906329"/>
            <a:ext cx="1541406" cy="316147"/>
          </a:xfrm>
          <a:prstGeom prst="rect">
            <a:avLst/>
          </a:prstGeom>
          <a:solidFill>
            <a:schemeClr val="bg2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2.3.2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구매 내역 조회 및 취소</a:t>
            </a:r>
          </a:p>
        </p:txBody>
      </p:sp>
      <p:cxnSp>
        <p:nvCxnSpPr>
          <p:cNvPr id="30" name="AutoShape 259"/>
          <p:cNvCxnSpPr>
            <a:cxnSpLocks noChangeShapeType="1"/>
            <a:endCxn id="29" idx="1"/>
          </p:cNvCxnSpPr>
          <p:nvPr/>
        </p:nvCxnSpPr>
        <p:spPr bwMode="auto">
          <a:xfrm rot="16200000" flipH="1">
            <a:off x="5198720" y="3585639"/>
            <a:ext cx="845532" cy="11199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1" name="AutoShape 259"/>
          <p:cNvCxnSpPr>
            <a:cxnSpLocks noChangeShapeType="1"/>
            <a:endCxn id="28" idx="1"/>
          </p:cNvCxnSpPr>
          <p:nvPr/>
        </p:nvCxnSpPr>
        <p:spPr bwMode="auto">
          <a:xfrm rot="16200000" flipH="1">
            <a:off x="5403433" y="3372688"/>
            <a:ext cx="436106" cy="11199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2" name="Text Box 201">
            <a:extLst>
              <a:ext uri="{FF2B5EF4-FFF2-40B4-BE49-F238E27FC236}">
                <a16:creationId xmlns:a16="http://schemas.microsoft.com/office/drawing/2014/main" id="{726D8620-C60D-4933-86CE-5AE01C861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7518" y="3489787"/>
            <a:ext cx="1665609" cy="316147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1.4.1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게시글 등록 및 수정</a:t>
            </a: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BDAC91C-A4CB-4241-A8F2-F54B45D8BD12}"/>
              </a:ext>
            </a:extLst>
          </p:cNvPr>
          <p:cNvGrpSpPr/>
          <p:nvPr/>
        </p:nvGrpSpPr>
        <p:grpSpPr>
          <a:xfrm>
            <a:off x="5495957" y="2952464"/>
            <a:ext cx="1399706" cy="269875"/>
            <a:chOff x="6759030" y="3275903"/>
            <a:chExt cx="1399706" cy="269875"/>
          </a:xfrm>
          <a:solidFill>
            <a:schemeClr val="accent4"/>
          </a:solidFill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04ED32B-C15E-4CAC-B398-FE695A02193E}"/>
                </a:ext>
              </a:extLst>
            </p:cNvPr>
            <p:cNvSpPr/>
            <p:nvPr/>
          </p:nvSpPr>
          <p:spPr>
            <a:xfrm>
              <a:off x="6813416" y="3302989"/>
              <a:ext cx="216024" cy="215701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2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36" name="Rectangle 257">
              <a:extLst>
                <a:ext uri="{FF2B5EF4-FFF2-40B4-BE49-F238E27FC236}">
                  <a16:creationId xmlns:a16="http://schemas.microsoft.com/office/drawing/2014/main" id="{B9C4467C-DF39-45CE-A58C-C4EEEEF75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9030" y="3275903"/>
              <a:ext cx="1399706" cy="269875"/>
            </a:xfrm>
            <a:prstGeom prst="rect">
              <a:avLst/>
            </a:prstGeom>
            <a:grpFill/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1.3 </a:t>
              </a: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구매 관리</a:t>
              </a:r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7" name="Text Box 201"/>
          <p:cNvSpPr txBox="1">
            <a:spLocks noChangeArrowheads="1"/>
          </p:cNvSpPr>
          <p:nvPr/>
        </p:nvSpPr>
        <p:spPr bwMode="auto">
          <a:xfrm>
            <a:off x="5677484" y="4323993"/>
            <a:ext cx="1290370" cy="316147"/>
          </a:xfrm>
          <a:prstGeom prst="rect">
            <a:avLst/>
          </a:prstGeom>
          <a:solidFill>
            <a:schemeClr val="bg2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2.3.3 </a:t>
            </a:r>
            <a:r>
              <a:rPr kumimoji="0"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구매 리뷰 관리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 Box 201">
            <a:extLst>
              <a:ext uri="{FF2B5EF4-FFF2-40B4-BE49-F238E27FC236}">
                <a16:creationId xmlns:a16="http://schemas.microsoft.com/office/drawing/2014/main" id="{726D8620-C60D-4933-86CE-5AE01C861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948" y="5110693"/>
            <a:ext cx="906028" cy="316147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1.1.5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 탈퇴</a:t>
            </a:r>
          </a:p>
        </p:txBody>
      </p:sp>
      <p:sp>
        <p:nvSpPr>
          <p:cNvPr id="39" name="Text Box 201">
            <a:extLst>
              <a:ext uri="{FF2B5EF4-FFF2-40B4-BE49-F238E27FC236}">
                <a16:creationId xmlns:a16="http://schemas.microsoft.com/office/drawing/2014/main" id="{726D8620-C60D-4933-86CE-5AE01C861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8714" y="5184090"/>
            <a:ext cx="1000382" cy="316147"/>
          </a:xfrm>
          <a:prstGeom prst="rect">
            <a:avLst/>
          </a:prstGeom>
          <a:noFill/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2.1.5 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프로필 조회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 Box 201">
            <a:extLst>
              <a:ext uri="{FF2B5EF4-FFF2-40B4-BE49-F238E27FC236}">
                <a16:creationId xmlns:a16="http://schemas.microsoft.com/office/drawing/2014/main" id="{726D8620-C60D-4933-86CE-5AE01C861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948" y="4296977"/>
            <a:ext cx="1531946" cy="316147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1.1.3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</a:p>
        </p:txBody>
      </p:sp>
      <p:sp>
        <p:nvSpPr>
          <p:cNvPr id="41" name="Text Box 201">
            <a:extLst>
              <a:ext uri="{FF2B5EF4-FFF2-40B4-BE49-F238E27FC236}">
                <a16:creationId xmlns:a16="http://schemas.microsoft.com/office/drawing/2014/main" id="{726D8620-C60D-4933-86CE-5AE01C861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7519" y="3913870"/>
            <a:ext cx="1004757" cy="306168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1.4.2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게시글 조회</a:t>
            </a:r>
          </a:p>
        </p:txBody>
      </p:sp>
      <p:cxnSp>
        <p:nvCxnSpPr>
          <p:cNvPr id="42" name="꺾인 연결선 41"/>
          <p:cNvCxnSpPr>
            <a:endCxn id="40" idx="1"/>
          </p:cNvCxnSpPr>
          <p:nvPr/>
        </p:nvCxnSpPr>
        <p:spPr bwMode="auto">
          <a:xfrm rot="16200000" flipH="1">
            <a:off x="712459" y="3783562"/>
            <a:ext cx="1234676" cy="108302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43" name="꺾인 연결선 42"/>
          <p:cNvCxnSpPr>
            <a:endCxn id="21" idx="1"/>
          </p:cNvCxnSpPr>
          <p:nvPr/>
        </p:nvCxnSpPr>
        <p:spPr bwMode="auto">
          <a:xfrm rot="16200000" flipH="1">
            <a:off x="510770" y="3985250"/>
            <a:ext cx="1638054" cy="108302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46" name="꺾인 연결선 45"/>
          <p:cNvCxnSpPr>
            <a:endCxn id="41" idx="1"/>
          </p:cNvCxnSpPr>
          <p:nvPr/>
        </p:nvCxnSpPr>
        <p:spPr bwMode="auto">
          <a:xfrm rot="16200000" flipH="1">
            <a:off x="7485466" y="3604901"/>
            <a:ext cx="811972" cy="112134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47" name="꺾인 연결선 46"/>
          <p:cNvCxnSpPr>
            <a:endCxn id="37" idx="1"/>
          </p:cNvCxnSpPr>
          <p:nvPr/>
        </p:nvCxnSpPr>
        <p:spPr bwMode="auto">
          <a:xfrm rot="16200000" flipH="1">
            <a:off x="5004222" y="3808805"/>
            <a:ext cx="1234528" cy="111996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52" name="꺾인 연결선 51"/>
          <p:cNvCxnSpPr>
            <a:endCxn id="38" idx="1"/>
          </p:cNvCxnSpPr>
          <p:nvPr/>
        </p:nvCxnSpPr>
        <p:spPr>
          <a:xfrm rot="16200000" flipH="1">
            <a:off x="305600" y="4190419"/>
            <a:ext cx="2048394" cy="10830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Box 201"/>
          <p:cNvSpPr txBox="1">
            <a:spLocks noChangeArrowheads="1"/>
          </p:cNvSpPr>
          <p:nvPr/>
        </p:nvSpPr>
        <p:spPr bwMode="auto">
          <a:xfrm>
            <a:off x="3519132" y="4329532"/>
            <a:ext cx="1260976" cy="316147"/>
          </a:xfrm>
          <a:prstGeom prst="rect">
            <a:avLst/>
          </a:prstGeom>
          <a:solidFill>
            <a:schemeClr val="bg2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1.2.2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판매 상품 관리</a:t>
            </a:r>
          </a:p>
        </p:txBody>
      </p:sp>
      <p:sp>
        <p:nvSpPr>
          <p:cNvPr id="56" name="Text Box 201"/>
          <p:cNvSpPr txBox="1">
            <a:spLocks noChangeArrowheads="1"/>
          </p:cNvSpPr>
          <p:nvPr/>
        </p:nvSpPr>
        <p:spPr bwMode="auto">
          <a:xfrm>
            <a:off x="5677484" y="4756631"/>
            <a:ext cx="1290370" cy="316147"/>
          </a:xfrm>
          <a:prstGeom prst="rect">
            <a:avLst/>
          </a:prstGeom>
          <a:noFill/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2.3.3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좋아요</a:t>
            </a: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즐겨찾기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1" name="꺾인 연결선 60"/>
          <p:cNvCxnSpPr>
            <a:endCxn id="53" idx="1"/>
          </p:cNvCxnSpPr>
          <p:nvPr/>
        </p:nvCxnSpPr>
        <p:spPr>
          <a:xfrm rot="16200000" flipH="1">
            <a:off x="2824832" y="3793306"/>
            <a:ext cx="1267234" cy="12136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endCxn id="56" idx="1"/>
          </p:cNvCxnSpPr>
          <p:nvPr/>
        </p:nvCxnSpPr>
        <p:spPr>
          <a:xfrm rot="16200000" flipH="1">
            <a:off x="4795356" y="4032577"/>
            <a:ext cx="1652260" cy="11199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endCxn id="39" idx="1"/>
          </p:cNvCxnSpPr>
          <p:nvPr/>
        </p:nvCxnSpPr>
        <p:spPr>
          <a:xfrm rot="16200000" flipH="1">
            <a:off x="4569883" y="4233333"/>
            <a:ext cx="2104434" cy="1132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45657" y="166749"/>
            <a:ext cx="4507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 smtClean="0"/>
              <a:t>4.1.</a:t>
            </a:r>
            <a:r>
              <a:rPr lang="ko-KR" altLang="en-US" sz="3600" b="1" u="sng" dirty="0" smtClean="0"/>
              <a:t>프로세스 분할도</a:t>
            </a:r>
            <a:endParaRPr lang="ko-KR" altLang="en-US" sz="3600" b="1" u="sng" dirty="0"/>
          </a:p>
        </p:txBody>
      </p:sp>
      <p:sp>
        <p:nvSpPr>
          <p:cNvPr id="51" name="Text Box 201">
            <a:extLst>
              <a:ext uri="{FF2B5EF4-FFF2-40B4-BE49-F238E27FC236}">
                <a16:creationId xmlns:a16="http://schemas.microsoft.com/office/drawing/2014/main" id="{C27C369A-5349-3D9E-C681-D123B7DAD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7518" y="4336131"/>
            <a:ext cx="1538388" cy="306168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1.4.3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댓글 등록 및 수정</a:t>
            </a: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F1BF90CE-C5C4-24BD-D86F-D60C533DDB0C}"/>
              </a:ext>
            </a:extLst>
          </p:cNvPr>
          <p:cNvCxnSpPr>
            <a:cxnSpLocks/>
            <a:endCxn id="51" idx="1"/>
          </p:cNvCxnSpPr>
          <p:nvPr/>
        </p:nvCxnSpPr>
        <p:spPr>
          <a:xfrm rot="16200000" flipH="1">
            <a:off x="7275020" y="3816717"/>
            <a:ext cx="1226772" cy="11822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3532E6B-E9E8-3277-12BE-8FCD06D91382}"/>
              </a:ext>
            </a:extLst>
          </p:cNvPr>
          <p:cNvGrpSpPr/>
          <p:nvPr/>
        </p:nvGrpSpPr>
        <p:grpSpPr>
          <a:xfrm>
            <a:off x="9917275" y="2956688"/>
            <a:ext cx="1399706" cy="269875"/>
            <a:chOff x="4708794" y="3292897"/>
            <a:chExt cx="1399706" cy="269875"/>
          </a:xfrm>
          <a:solidFill>
            <a:srgbClr val="E7E7FF"/>
          </a:solidFill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181FD4E-8177-A066-5ADF-6A3570D4128A}"/>
                </a:ext>
              </a:extLst>
            </p:cNvPr>
            <p:cNvSpPr/>
            <p:nvPr/>
          </p:nvSpPr>
          <p:spPr>
            <a:xfrm>
              <a:off x="4772220" y="3321506"/>
              <a:ext cx="216024" cy="215701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2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59" name="Rectangle 257">
              <a:extLst>
                <a:ext uri="{FF2B5EF4-FFF2-40B4-BE49-F238E27FC236}">
                  <a16:creationId xmlns:a16="http://schemas.microsoft.com/office/drawing/2014/main" id="{B844ABB5-B098-23FD-68AA-71BBE8EE8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8794" y="3292897"/>
              <a:ext cx="1399706" cy="269875"/>
            </a:xfrm>
            <a:prstGeom prst="rect">
              <a:avLst/>
            </a:prstGeom>
            <a:solidFill>
              <a:schemeClr val="accent4"/>
            </a:solidFill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1.5 </a:t>
              </a: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공지사항</a:t>
              </a:r>
            </a:p>
          </p:txBody>
        </p:sp>
      </p:grpSp>
      <p:sp>
        <p:nvSpPr>
          <p:cNvPr id="60" name="Text Box 201">
            <a:extLst>
              <a:ext uri="{FF2B5EF4-FFF2-40B4-BE49-F238E27FC236}">
                <a16:creationId xmlns:a16="http://schemas.microsoft.com/office/drawing/2014/main" id="{ABF6A849-B356-32E3-578E-2A89B004B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1501" y="3488665"/>
            <a:ext cx="1674137" cy="316147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1.5.1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게시글 등록 및 수정</a:t>
            </a: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</a:p>
        </p:txBody>
      </p:sp>
      <p:sp>
        <p:nvSpPr>
          <p:cNvPr id="62" name="Text Box 201">
            <a:extLst>
              <a:ext uri="{FF2B5EF4-FFF2-40B4-BE49-F238E27FC236}">
                <a16:creationId xmlns:a16="http://schemas.microsoft.com/office/drawing/2014/main" id="{5F820F60-2DCF-9CC0-D23E-3FDFEFB26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1501" y="3913869"/>
            <a:ext cx="1014179" cy="306168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1.5.2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게시글 조회</a:t>
            </a: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8CF9FF2A-A29D-54BA-1A4B-D64DA8AA48B3}"/>
              </a:ext>
            </a:extLst>
          </p:cNvPr>
          <p:cNvCxnSpPr>
            <a:endCxn id="60" idx="1"/>
          </p:cNvCxnSpPr>
          <p:nvPr/>
        </p:nvCxnSpPr>
        <p:spPr>
          <a:xfrm rot="16200000" flipH="1">
            <a:off x="9851013" y="3356251"/>
            <a:ext cx="420176" cy="160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CE5E5C2E-A28B-AE75-3DD0-2A210AAE40AB}"/>
              </a:ext>
            </a:extLst>
          </p:cNvPr>
          <p:cNvCxnSpPr>
            <a:endCxn id="62" idx="1"/>
          </p:cNvCxnSpPr>
          <p:nvPr/>
        </p:nvCxnSpPr>
        <p:spPr>
          <a:xfrm rot="16200000" flipH="1">
            <a:off x="9646489" y="3571941"/>
            <a:ext cx="829224" cy="160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0DC59A48-6818-BD6E-78EC-44EBE99A2EE5}"/>
              </a:ext>
            </a:extLst>
          </p:cNvPr>
          <p:cNvCxnSpPr/>
          <p:nvPr/>
        </p:nvCxnSpPr>
        <p:spPr>
          <a:xfrm rot="5400000">
            <a:off x="3456730" y="402637"/>
            <a:ext cx="991717" cy="41040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328E4561-162C-8889-EABD-C07AF96C284F}"/>
              </a:ext>
            </a:extLst>
          </p:cNvPr>
          <p:cNvCxnSpPr/>
          <p:nvPr/>
        </p:nvCxnSpPr>
        <p:spPr>
          <a:xfrm rot="5400000">
            <a:off x="4480725" y="1426634"/>
            <a:ext cx="991719" cy="20560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BFF1EF16-C45D-C030-6DED-1F2D84FA99A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94524" y="1260225"/>
            <a:ext cx="1009074" cy="23889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27A609A4-25F2-D791-5521-E4F10BFA8908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03199" y="150792"/>
            <a:ext cx="997905" cy="46125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86EFA037-E277-9DC5-C987-F4088E62D851}"/>
              </a:ext>
            </a:extLst>
          </p:cNvPr>
          <p:cNvCxnSpPr/>
          <p:nvPr/>
        </p:nvCxnSpPr>
        <p:spPr>
          <a:xfrm>
            <a:off x="6004591" y="2449109"/>
            <a:ext cx="0" cy="51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72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397841" y="1620918"/>
          <a:ext cx="9361041" cy="468052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5039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1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1541287" y="2502064"/>
            <a:ext cx="1008112" cy="422885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lvl="0" algn="ctr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판매 등록 및</a:t>
            </a:r>
            <a:endParaRPr kumimoji="0"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ctr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kumimoji="0"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</a:p>
        </p:txBody>
      </p:sp>
      <p:sp>
        <p:nvSpPr>
          <p:cNvPr id="6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1887" y="4215056"/>
            <a:ext cx="1023694" cy="393598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상품 정보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5502" y="3408145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판매 필수 정보 입력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5503" y="2539629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첨부 파일 업로드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5503" y="4311427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.</a:t>
            </a:r>
            <a:r>
              <a:rPr kumimoji="0" lang="ko-KR" altLang="en-US" sz="900" b="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판매글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수정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5502" y="5362641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.</a:t>
            </a:r>
            <a:r>
              <a:rPr kumimoji="0" lang="ko-KR" altLang="en-US" sz="900" b="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판매글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삭제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1" name="순서도: 수행의 시작/종료 10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9102127" y="4284904"/>
            <a:ext cx="1512168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lvl="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판매 등록 및 수정</a:t>
            </a:r>
            <a:r>
              <a:rPr kumimoji="0"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완료</a:t>
            </a:r>
          </a:p>
        </p:txBody>
      </p:sp>
      <p:cxnSp>
        <p:nvCxnSpPr>
          <p:cNvPr id="14" name="꺾인 연결선 13"/>
          <p:cNvCxnSpPr>
            <a:stCxn id="5" idx="2"/>
            <a:endCxn id="9" idx="1"/>
          </p:cNvCxnSpPr>
          <p:nvPr/>
        </p:nvCxnSpPr>
        <p:spPr bwMode="auto">
          <a:xfrm rot="16200000" flipH="1">
            <a:off x="2004757" y="2965535"/>
            <a:ext cx="1521332" cy="1440160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/>
          </a:ln>
        </p:spPr>
      </p:cxnSp>
      <p:cxnSp>
        <p:nvCxnSpPr>
          <p:cNvPr id="15" name="꺾인 연결선 14"/>
          <p:cNvCxnSpPr>
            <a:stCxn id="5" idx="2"/>
            <a:endCxn id="10" idx="1"/>
          </p:cNvCxnSpPr>
          <p:nvPr/>
        </p:nvCxnSpPr>
        <p:spPr bwMode="auto">
          <a:xfrm rot="16200000" flipH="1">
            <a:off x="1479149" y="3491142"/>
            <a:ext cx="2572546" cy="1440159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/>
          </a:ln>
        </p:spPr>
      </p:cxnSp>
      <p:cxnSp>
        <p:nvCxnSpPr>
          <p:cNvPr id="23" name="직선 화살표 연결선 22"/>
          <p:cNvCxnSpPr/>
          <p:nvPr/>
        </p:nvCxnSpPr>
        <p:spPr bwMode="auto">
          <a:xfrm>
            <a:off x="4452773" y="4446280"/>
            <a:ext cx="2489114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/>
          </a:ln>
        </p:spPr>
      </p:cxnSp>
      <p:cxnSp>
        <p:nvCxnSpPr>
          <p:cNvPr id="25" name="직선 화살표 연결선 24"/>
          <p:cNvCxnSpPr>
            <a:endCxn id="11" idx="1"/>
          </p:cNvCxnSpPr>
          <p:nvPr/>
        </p:nvCxnSpPr>
        <p:spPr bwMode="auto">
          <a:xfrm>
            <a:off x="7965581" y="4433019"/>
            <a:ext cx="1136546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/>
          </a:ln>
        </p:spPr>
      </p:cxnSp>
      <p:sp>
        <p:nvSpPr>
          <p:cNvPr id="30" name="TextBox 29"/>
          <p:cNvSpPr txBox="1"/>
          <p:nvPr/>
        </p:nvSpPr>
        <p:spPr>
          <a:xfrm>
            <a:off x="452934" y="978143"/>
            <a:ext cx="5009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</a:rPr>
              <a:t>판매 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</a:rPr>
              <a:t>등록 및 수정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</a:rPr>
              <a:t>,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</a:rPr>
              <a:t>삭제</a:t>
            </a:r>
          </a:p>
          <a:p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45656" y="166749"/>
            <a:ext cx="5035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 smtClean="0"/>
              <a:t>4.2.</a:t>
            </a:r>
            <a:r>
              <a:rPr lang="ko-KR" altLang="en-US" sz="3600" b="1" u="sng" dirty="0" smtClean="0"/>
              <a:t>프로세스 설계</a:t>
            </a:r>
            <a:endParaRPr lang="ko-KR" altLang="en-US" sz="3600" b="1" u="sng" dirty="0"/>
          </a:p>
        </p:txBody>
      </p:sp>
      <p:cxnSp>
        <p:nvCxnSpPr>
          <p:cNvPr id="36" name="꺾인 연결선 35"/>
          <p:cNvCxnSpPr>
            <a:stCxn id="5" idx="3"/>
            <a:endCxn id="7" idx="1"/>
          </p:cNvCxnSpPr>
          <p:nvPr/>
        </p:nvCxnSpPr>
        <p:spPr>
          <a:xfrm>
            <a:off x="2549399" y="2713507"/>
            <a:ext cx="936103" cy="82949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5" idx="3"/>
          </p:cNvCxnSpPr>
          <p:nvPr/>
        </p:nvCxnSpPr>
        <p:spPr>
          <a:xfrm flipV="1">
            <a:off x="2549399" y="2711378"/>
            <a:ext cx="936103" cy="2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1359" y="2514579"/>
            <a:ext cx="1023694" cy="393598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첨부 파일 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41" name="직선 화살표 연결선 40"/>
          <p:cNvCxnSpPr>
            <a:endCxn id="39" idx="2"/>
          </p:cNvCxnSpPr>
          <p:nvPr/>
        </p:nvCxnSpPr>
        <p:spPr>
          <a:xfrm>
            <a:off x="4452772" y="2711378"/>
            <a:ext cx="24985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endCxn id="6" idx="1"/>
          </p:cNvCxnSpPr>
          <p:nvPr/>
        </p:nvCxnSpPr>
        <p:spPr>
          <a:xfrm>
            <a:off x="4452772" y="3542998"/>
            <a:ext cx="3000962" cy="67205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10" idx="3"/>
            <a:endCxn id="6" idx="3"/>
          </p:cNvCxnSpPr>
          <p:nvPr/>
        </p:nvCxnSpPr>
        <p:spPr>
          <a:xfrm flipV="1">
            <a:off x="4452772" y="4608654"/>
            <a:ext cx="3000962" cy="8888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14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389745" y="1623318"/>
          <a:ext cx="9361041" cy="468052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5039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1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55;p3"/>
          <p:cNvSpPr/>
          <p:nvPr/>
        </p:nvSpPr>
        <p:spPr>
          <a:xfrm>
            <a:off x="7694814" y="3914161"/>
            <a:ext cx="1023694" cy="664979"/>
          </a:xfrm>
          <a:prstGeom prst="flowChartMagneticDisk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상품 정보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 DB</a:t>
            </a:r>
            <a:endParaRPr sz="900" b="0" i="0" u="none" strike="noStrike" cap="non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6" name="Google Shape;56;p3"/>
          <p:cNvSpPr/>
          <p:nvPr/>
        </p:nvSpPr>
        <p:spPr>
          <a:xfrm>
            <a:off x="6680257" y="2874338"/>
            <a:ext cx="1008000" cy="379929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None/>
            </a:pPr>
            <a:r>
              <a:rPr lang="en-US" sz="9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altLang="en-US" sz="9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 내역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</p:txBody>
      </p:sp>
      <p:sp>
        <p:nvSpPr>
          <p:cNvPr id="7" name="Google Shape;57;p3"/>
          <p:cNvSpPr/>
          <p:nvPr/>
        </p:nvSpPr>
        <p:spPr>
          <a:xfrm>
            <a:off x="6680257" y="5404610"/>
            <a:ext cx="1008000" cy="379929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None/>
            </a:pPr>
            <a:r>
              <a:rPr lang="en-US" sz="9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9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관리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dirty="0"/>
          </a:p>
        </p:txBody>
      </p:sp>
      <p:cxnSp>
        <p:nvCxnSpPr>
          <p:cNvPr id="8" name="Google Shape;58;p3"/>
          <p:cNvCxnSpPr>
            <a:stCxn id="6" idx="3"/>
            <a:endCxn id="5" idx="1"/>
          </p:cNvCxnSpPr>
          <p:nvPr/>
        </p:nvCxnSpPr>
        <p:spPr>
          <a:xfrm>
            <a:off x="7688257" y="3064303"/>
            <a:ext cx="518404" cy="849858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" name="Google Shape;59;p3"/>
          <p:cNvCxnSpPr>
            <a:stCxn id="7" idx="3"/>
            <a:endCxn id="5" idx="3"/>
          </p:cNvCxnSpPr>
          <p:nvPr/>
        </p:nvCxnSpPr>
        <p:spPr>
          <a:xfrm flipV="1">
            <a:off x="7688257" y="4579140"/>
            <a:ext cx="518404" cy="1015435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" name="Google Shape;60;p3"/>
          <p:cNvCxnSpPr>
            <a:stCxn id="15" idx="2"/>
            <a:endCxn id="6" idx="1"/>
          </p:cNvCxnSpPr>
          <p:nvPr/>
        </p:nvCxnSpPr>
        <p:spPr>
          <a:xfrm rot="16200000" flipH="1">
            <a:off x="4440313" y="824359"/>
            <a:ext cx="368726" cy="4111162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1" name="Google Shape;61;p3"/>
          <p:cNvCxnSpPr>
            <a:stCxn id="15" idx="2"/>
            <a:endCxn id="7" idx="1"/>
          </p:cNvCxnSpPr>
          <p:nvPr/>
        </p:nvCxnSpPr>
        <p:spPr>
          <a:xfrm rot="16200000" flipH="1">
            <a:off x="3175177" y="2089495"/>
            <a:ext cx="2898998" cy="4111162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3" name="직선 화살표 연결선 12"/>
          <p:cNvCxnSpPr>
            <a:endCxn id="5" idx="2"/>
          </p:cNvCxnSpPr>
          <p:nvPr/>
        </p:nvCxnSpPr>
        <p:spPr>
          <a:xfrm>
            <a:off x="4872444" y="4246651"/>
            <a:ext cx="282237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1983871" y="2304360"/>
            <a:ext cx="1170447" cy="391218"/>
            <a:chOff x="867176" y="2328636"/>
            <a:chExt cx="1170447" cy="391218"/>
          </a:xfrm>
        </p:grpSpPr>
        <p:sp>
          <p:nvSpPr>
            <p:cNvPr id="15" name="Google Shape;53;p3"/>
            <p:cNvSpPr/>
            <p:nvPr/>
          </p:nvSpPr>
          <p:spPr>
            <a:xfrm>
              <a:off x="920552" y="2328636"/>
              <a:ext cx="1063696" cy="391217"/>
            </a:xfrm>
            <a:prstGeom prst="flowChartTerminator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000" tIns="0" rIns="18000" bIns="0" anchor="ctr" anchorCtr="0">
              <a:noAutofit/>
            </a:bodyPr>
            <a:lstStyle/>
            <a:p>
              <a:pPr marL="177800" marR="0" lvl="0" indent="-17780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67176" y="2350522"/>
              <a:ext cx="1170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판매 현황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 및 수정 시작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9346737" y="4051041"/>
            <a:ext cx="1170447" cy="391218"/>
            <a:chOff x="867176" y="2328636"/>
            <a:chExt cx="1170447" cy="391218"/>
          </a:xfrm>
        </p:grpSpPr>
        <p:sp>
          <p:nvSpPr>
            <p:cNvPr id="18" name="Google Shape;53;p3"/>
            <p:cNvSpPr/>
            <p:nvPr/>
          </p:nvSpPr>
          <p:spPr>
            <a:xfrm>
              <a:off x="920552" y="2328636"/>
              <a:ext cx="1063696" cy="391217"/>
            </a:xfrm>
            <a:prstGeom prst="flowChartTerminator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000" tIns="0" rIns="18000" bIns="0" anchor="ctr" anchorCtr="0">
              <a:noAutofit/>
            </a:bodyPr>
            <a:lstStyle/>
            <a:p>
              <a:pPr marL="177800" marR="0" lvl="0" indent="-17780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67176" y="2350522"/>
              <a:ext cx="1170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판매 현황</a:t>
              </a:r>
              <a:r>
                <a:rPr lang="en-US" altLang="ko-KR" sz="9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9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9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 및 수정 종료</a:t>
              </a:r>
            </a:p>
          </p:txBody>
        </p:sp>
      </p:grpSp>
      <p:cxnSp>
        <p:nvCxnSpPr>
          <p:cNvPr id="20" name="직선 화살표 연결선 19"/>
          <p:cNvCxnSpPr>
            <a:stCxn id="5" idx="4"/>
            <a:endCxn id="19" idx="1"/>
          </p:cNvCxnSpPr>
          <p:nvPr/>
        </p:nvCxnSpPr>
        <p:spPr>
          <a:xfrm>
            <a:off x="8718508" y="4246651"/>
            <a:ext cx="628229" cy="1094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5" idx="4"/>
            <a:endCxn id="19" idx="1"/>
          </p:cNvCxnSpPr>
          <p:nvPr/>
        </p:nvCxnSpPr>
        <p:spPr bwMode="auto">
          <a:xfrm>
            <a:off x="8718508" y="4246651"/>
            <a:ext cx="628229" cy="10942"/>
          </a:xfrm>
          <a:prstGeom prst="straightConnector1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/>
          </a:ln>
        </p:spPr>
      </p:cxnSp>
      <p:cxnSp>
        <p:nvCxnSpPr>
          <p:cNvPr id="22" name="직선 화살표 연결선 21"/>
          <p:cNvCxnSpPr>
            <a:endCxn id="5" idx="2"/>
          </p:cNvCxnSpPr>
          <p:nvPr/>
        </p:nvCxnSpPr>
        <p:spPr bwMode="auto">
          <a:xfrm>
            <a:off x="4872444" y="4246651"/>
            <a:ext cx="282237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/>
          </a:ln>
        </p:spPr>
      </p:cxnSp>
      <p:sp>
        <p:nvSpPr>
          <p:cNvPr id="23" name="Google Shape;56;p3"/>
          <p:cNvSpPr/>
          <p:nvPr/>
        </p:nvSpPr>
        <p:spPr>
          <a:xfrm>
            <a:off x="3830317" y="4062329"/>
            <a:ext cx="1008000" cy="379929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None/>
            </a:pPr>
            <a:r>
              <a:rPr lang="en-US" sz="900" b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900" b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 정보 수정</a:t>
            </a:r>
            <a:endParaRPr dirty="0"/>
          </a:p>
        </p:txBody>
      </p:sp>
      <p:sp>
        <p:nvSpPr>
          <p:cNvPr id="26" name="TextBox 25"/>
          <p:cNvSpPr txBox="1"/>
          <p:nvPr/>
        </p:nvSpPr>
        <p:spPr>
          <a:xfrm>
            <a:off x="452935" y="978143"/>
            <a:ext cx="673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판매 </a:t>
            </a:r>
            <a:r>
              <a:rPr lang="ko-KR" altLang="en-US" b="1" dirty="0"/>
              <a:t>내역 조회</a:t>
            </a:r>
            <a:r>
              <a:rPr lang="en-US" altLang="ko-KR" b="1" dirty="0"/>
              <a:t>, </a:t>
            </a:r>
            <a:r>
              <a:rPr lang="ko-KR" altLang="en-US" b="1" dirty="0"/>
              <a:t>판매 상품 관리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45657" y="166749"/>
            <a:ext cx="507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/>
              <a:t>4.2</a:t>
            </a:r>
            <a:r>
              <a:rPr lang="en-US" altLang="ko-KR" sz="3600" b="1" u="sng" dirty="0" smtClean="0"/>
              <a:t>.</a:t>
            </a:r>
            <a:r>
              <a:rPr lang="ko-KR" altLang="en-US" sz="3600" b="1" u="sng" dirty="0" smtClean="0"/>
              <a:t>프로세스 </a:t>
            </a:r>
            <a:r>
              <a:rPr lang="ko-KR" altLang="en-US" sz="3600" b="1" u="sng" dirty="0"/>
              <a:t>설계</a:t>
            </a:r>
          </a:p>
        </p:txBody>
      </p:sp>
      <p:cxnSp>
        <p:nvCxnSpPr>
          <p:cNvPr id="29" name="꺾인 연결선 28"/>
          <p:cNvCxnSpPr>
            <a:stCxn id="7" idx="0"/>
            <a:endCxn id="23" idx="2"/>
          </p:cNvCxnSpPr>
          <p:nvPr/>
        </p:nvCxnSpPr>
        <p:spPr>
          <a:xfrm rot="16200000" flipV="1">
            <a:off x="5278111" y="3498464"/>
            <a:ext cx="962352" cy="284994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91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389743" y="1629010"/>
          <a:ext cx="9361041" cy="468052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247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3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1898408" y="2417814"/>
            <a:ext cx="1001757" cy="414244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상품 </a:t>
            </a:r>
            <a:r>
              <a:rPr lang="ko-KR" altLang="en-US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조회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6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7367" y="3972475"/>
            <a:ext cx="982079" cy="498678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가게 정보 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endParaRPr kumimoji="0" lang="en-US" altLang="ko-KR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C0C6F3-6112-BAD0-4B2A-BDDC2DF0AAC2}"/>
              </a:ext>
            </a:extLst>
          </p:cNvPr>
          <p:cNvSpPr/>
          <p:nvPr/>
        </p:nvSpPr>
        <p:spPr>
          <a:xfrm>
            <a:off x="8733473" y="4029392"/>
            <a:ext cx="1116698" cy="384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sz="9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판매글</a:t>
            </a:r>
            <a:r>
              <a:rPr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출력</a:t>
            </a:r>
            <a:endParaRPr lang="ko-KR" altLang="en-US" sz="90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A952FE82-589A-EA3E-79F0-9FE6C52A6BE6}"/>
              </a:ext>
            </a:extLst>
          </p:cNvPr>
          <p:cNvSpPr/>
          <p:nvPr/>
        </p:nvSpPr>
        <p:spPr>
          <a:xfrm>
            <a:off x="1554899" y="3939833"/>
            <a:ext cx="1688777" cy="56396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 방식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2934" y="978143"/>
            <a:ext cx="4454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판매글</a:t>
            </a:r>
            <a:r>
              <a:rPr lang="ko-KR" altLang="en-US" b="1" dirty="0" smtClean="0"/>
              <a:t> </a:t>
            </a:r>
            <a:r>
              <a:rPr lang="ko-KR" altLang="en-US" b="1" dirty="0"/>
              <a:t>목록 조회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FC0C6F3-6112-BAD0-4B2A-BDDC2DF0AAC2}"/>
              </a:ext>
            </a:extLst>
          </p:cNvPr>
          <p:cNvSpPr/>
          <p:nvPr/>
        </p:nvSpPr>
        <p:spPr>
          <a:xfrm>
            <a:off x="4096756" y="2971734"/>
            <a:ext cx="1438597" cy="384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조회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FC0C6F3-6112-BAD0-4B2A-BDDC2DF0AAC2}"/>
              </a:ext>
            </a:extLst>
          </p:cNvPr>
          <p:cNvSpPr/>
          <p:nvPr/>
        </p:nvSpPr>
        <p:spPr>
          <a:xfrm>
            <a:off x="4096757" y="4029392"/>
            <a:ext cx="1438597" cy="384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카테고리 조회</a:t>
            </a:r>
            <a:endParaRPr lang="ko-KR" altLang="en-US" sz="90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FC0C6F3-6112-BAD0-4B2A-BDDC2DF0AAC2}"/>
              </a:ext>
            </a:extLst>
          </p:cNvPr>
          <p:cNvSpPr/>
          <p:nvPr/>
        </p:nvSpPr>
        <p:spPr>
          <a:xfrm>
            <a:off x="4096756" y="5087050"/>
            <a:ext cx="1438597" cy="384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키워드 검색</a:t>
            </a:r>
            <a:endParaRPr lang="ko-KR" altLang="en-US" sz="90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6" name="직선 화살표 연결선 95"/>
          <p:cNvCxnSpPr>
            <a:endCxn id="17" idx="0"/>
          </p:cNvCxnSpPr>
          <p:nvPr/>
        </p:nvCxnSpPr>
        <p:spPr>
          <a:xfrm>
            <a:off x="2399286" y="2832058"/>
            <a:ext cx="2" cy="1107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7" idx="3"/>
            <a:endCxn id="87" idx="1"/>
          </p:cNvCxnSpPr>
          <p:nvPr/>
        </p:nvCxnSpPr>
        <p:spPr>
          <a:xfrm flipV="1">
            <a:off x="3243676" y="3164156"/>
            <a:ext cx="853080" cy="105765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7" idx="3"/>
            <a:endCxn id="89" idx="1"/>
          </p:cNvCxnSpPr>
          <p:nvPr/>
        </p:nvCxnSpPr>
        <p:spPr>
          <a:xfrm>
            <a:off x="3243676" y="4221815"/>
            <a:ext cx="853080" cy="105765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17" idx="3"/>
            <a:endCxn id="88" idx="1"/>
          </p:cNvCxnSpPr>
          <p:nvPr/>
        </p:nvCxnSpPr>
        <p:spPr>
          <a:xfrm flipV="1">
            <a:off x="3243676" y="4221814"/>
            <a:ext cx="85308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endCxn id="6" idx="2"/>
          </p:cNvCxnSpPr>
          <p:nvPr/>
        </p:nvCxnSpPr>
        <p:spPr>
          <a:xfrm>
            <a:off x="5535353" y="4221814"/>
            <a:ext cx="13720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19"/>
          <p:cNvCxnSpPr>
            <a:endCxn id="6" idx="1"/>
          </p:cNvCxnSpPr>
          <p:nvPr/>
        </p:nvCxnSpPr>
        <p:spPr>
          <a:xfrm>
            <a:off x="5535353" y="3164156"/>
            <a:ext cx="1863054" cy="8083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endCxn id="6" idx="3"/>
          </p:cNvCxnSpPr>
          <p:nvPr/>
        </p:nvCxnSpPr>
        <p:spPr>
          <a:xfrm flipV="1">
            <a:off x="5549300" y="4471153"/>
            <a:ext cx="1849107" cy="80831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6" idx="4"/>
            <a:endCxn id="14" idx="1"/>
          </p:cNvCxnSpPr>
          <p:nvPr/>
        </p:nvCxnSpPr>
        <p:spPr>
          <a:xfrm>
            <a:off x="7889446" y="4221814"/>
            <a:ext cx="8440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순서도: 수행의 시작/종료 124">
            <a:extLst>
              <a:ext uri="{FF2B5EF4-FFF2-40B4-BE49-F238E27FC236}">
                <a16:creationId xmlns:a16="http://schemas.microsoft.com/office/drawing/2014/main" id="{AA68A974-B3D4-492F-9DED-283D918660AF}"/>
              </a:ext>
            </a:extLst>
          </p:cNvPr>
          <p:cNvSpPr/>
          <p:nvPr/>
        </p:nvSpPr>
        <p:spPr>
          <a:xfrm>
            <a:off x="8679153" y="5580124"/>
            <a:ext cx="1223700" cy="413483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상품 </a:t>
            </a:r>
            <a:r>
              <a:rPr lang="ko-KR" altLang="en-US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조회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종료</a:t>
            </a:r>
          </a:p>
        </p:txBody>
      </p:sp>
      <p:cxnSp>
        <p:nvCxnSpPr>
          <p:cNvPr id="127" name="직선 화살표 연결선 126"/>
          <p:cNvCxnSpPr>
            <a:endCxn id="125" idx="0"/>
          </p:cNvCxnSpPr>
          <p:nvPr/>
        </p:nvCxnSpPr>
        <p:spPr>
          <a:xfrm>
            <a:off x="9291003" y="4414236"/>
            <a:ext cx="0" cy="1165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5656" y="166749"/>
            <a:ext cx="5035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 smtClean="0"/>
              <a:t>4.2.</a:t>
            </a:r>
            <a:r>
              <a:rPr lang="ko-KR" altLang="en-US" sz="3600" b="1" u="sng" dirty="0" smtClean="0"/>
              <a:t>프로세스 설계</a:t>
            </a:r>
            <a:endParaRPr lang="ko-KR" altLang="en-US" sz="3600" b="1" u="sng" dirty="0"/>
          </a:p>
        </p:txBody>
      </p:sp>
    </p:spTree>
    <p:extLst>
      <p:ext uri="{BB962C8B-B14F-4D97-AF65-F5344CB8AC3E}">
        <p14:creationId xmlns:p14="http://schemas.microsoft.com/office/powerpoint/2010/main" val="257779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389743" y="1629010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247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3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1631576" y="2465154"/>
            <a:ext cx="1001757" cy="414244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상품 </a:t>
            </a:r>
            <a:r>
              <a:rPr lang="ko-KR" altLang="en-US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구매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034BAC7-2235-5649-39BB-867F28C72B5B}"/>
              </a:ext>
            </a:extLst>
          </p:cNvPr>
          <p:cNvGrpSpPr/>
          <p:nvPr/>
        </p:nvGrpSpPr>
        <p:grpSpPr>
          <a:xfrm>
            <a:off x="3041557" y="4102187"/>
            <a:ext cx="1632420" cy="538373"/>
            <a:chOff x="5745088" y="3789040"/>
            <a:chExt cx="1195253" cy="940713"/>
          </a:xfrm>
        </p:grpSpPr>
        <p:sp>
          <p:nvSpPr>
            <p:cNvPr id="29" name="다이아몬드 28">
              <a:extLst>
                <a:ext uri="{FF2B5EF4-FFF2-40B4-BE49-F238E27FC236}">
                  <a16:creationId xmlns:a16="http://schemas.microsoft.com/office/drawing/2014/main" id="{987F080F-F87F-284B-84FB-62CB1FA92D44}"/>
                </a:ext>
              </a:extLst>
            </p:cNvPr>
            <p:cNvSpPr/>
            <p:nvPr/>
          </p:nvSpPr>
          <p:spPr>
            <a:xfrm>
              <a:off x="5745088" y="3789040"/>
              <a:ext cx="1195253" cy="940713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endParaRPr lang="en-US" altLang="ko-KR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E6A9A38-B7FB-21CF-273C-1ED70A51BB55}"/>
                </a:ext>
              </a:extLst>
            </p:cNvPr>
            <p:cNvSpPr txBox="1"/>
            <p:nvPr/>
          </p:nvSpPr>
          <p:spPr>
            <a:xfrm>
              <a:off x="5922991" y="4093159"/>
              <a:ext cx="856072" cy="4033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7. </a:t>
              </a:r>
              <a:r>
                <a:rPr lang="ko-KR" altLang="en-US" sz="9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결제 방식 선택</a:t>
              </a:r>
            </a:p>
          </p:txBody>
        </p:sp>
      </p:grpSp>
      <p:sp>
        <p:nvSpPr>
          <p:cNvPr id="31" name="순서도: 수동 입력 30"/>
          <p:cNvSpPr/>
          <p:nvPr/>
        </p:nvSpPr>
        <p:spPr>
          <a:xfrm>
            <a:off x="5849881" y="3126875"/>
            <a:ext cx="1105292" cy="370973"/>
          </a:xfrm>
          <a:prstGeom prst="flowChartManualIn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8. </a:t>
            </a:r>
            <a:r>
              <a:rPr lang="ko-KR" altLang="en-US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현장 결제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FCDF860-C610-B08C-E440-2034218DF799}"/>
              </a:ext>
            </a:extLst>
          </p:cNvPr>
          <p:cNvSpPr/>
          <p:nvPr/>
        </p:nvSpPr>
        <p:spPr>
          <a:xfrm>
            <a:off x="5849881" y="5337158"/>
            <a:ext cx="1226382" cy="384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9. </a:t>
            </a:r>
            <a:r>
              <a:rPr lang="ko-KR" altLang="en-US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온라인 결제</a:t>
            </a:r>
          </a:p>
        </p:txBody>
      </p:sp>
      <p:sp>
        <p:nvSpPr>
          <p:cNvPr id="38" name="순서도: 수행의 시작/종료 37">
            <a:extLst>
              <a:ext uri="{FF2B5EF4-FFF2-40B4-BE49-F238E27FC236}">
                <a16:creationId xmlns:a16="http://schemas.microsoft.com/office/drawing/2014/main" id="{AA68A974-B3D4-492F-9DED-283D918660AF}"/>
              </a:ext>
            </a:extLst>
          </p:cNvPr>
          <p:cNvSpPr/>
          <p:nvPr/>
        </p:nvSpPr>
        <p:spPr>
          <a:xfrm>
            <a:off x="9354993" y="5308519"/>
            <a:ext cx="1223700" cy="413483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상품 구매 종료</a:t>
            </a:r>
          </a:p>
        </p:txBody>
      </p:sp>
      <p:sp>
        <p:nvSpPr>
          <p:cNvPr id="41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9445" y="4015902"/>
            <a:ext cx="982079" cy="624658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구매 정보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 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2935" y="978143"/>
            <a:ext cx="352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상품 </a:t>
            </a:r>
            <a:r>
              <a:rPr lang="ko-KR" altLang="en-US" b="1" dirty="0"/>
              <a:t>구매</a:t>
            </a:r>
          </a:p>
        </p:txBody>
      </p:sp>
      <p:sp>
        <p:nvSpPr>
          <p:cNvPr id="43" name="AutoShape 8"/>
          <p:cNvSpPr>
            <a:spLocks noChangeArrowheads="1"/>
          </p:cNvSpPr>
          <p:nvPr/>
        </p:nvSpPr>
        <p:spPr bwMode="auto">
          <a:xfrm>
            <a:off x="3224454" y="2465154"/>
            <a:ext cx="1266626" cy="428356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lvl="0" algn="ctr" defTabSz="762000" eaLnBrk="0" latinLnBrk="0" hangingPunct="0">
              <a:defRPr/>
            </a:pP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</a:rPr>
              <a:t>2.3.1.</a:t>
            </a: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</a:rPr>
              <a:t>상품 조회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8" name="직선 화살표 연결선 7"/>
          <p:cNvCxnSpPr>
            <a:endCxn id="43" idx="1"/>
          </p:cNvCxnSpPr>
          <p:nvPr/>
        </p:nvCxnSpPr>
        <p:spPr>
          <a:xfrm>
            <a:off x="2633333" y="2679332"/>
            <a:ext cx="5911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43" idx="2"/>
            <a:endCxn id="29" idx="0"/>
          </p:cNvCxnSpPr>
          <p:nvPr/>
        </p:nvCxnSpPr>
        <p:spPr>
          <a:xfrm>
            <a:off x="3857767" y="2893510"/>
            <a:ext cx="0" cy="1208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29" idx="3"/>
            <a:endCxn id="31" idx="1"/>
          </p:cNvCxnSpPr>
          <p:nvPr/>
        </p:nvCxnSpPr>
        <p:spPr>
          <a:xfrm flipV="1">
            <a:off x="4673977" y="3312362"/>
            <a:ext cx="1175904" cy="105901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29" idx="3"/>
            <a:endCxn id="33" idx="1"/>
          </p:cNvCxnSpPr>
          <p:nvPr/>
        </p:nvCxnSpPr>
        <p:spPr>
          <a:xfrm>
            <a:off x="4673977" y="4371374"/>
            <a:ext cx="1175904" cy="115820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31" idx="3"/>
            <a:endCxn id="41" idx="1"/>
          </p:cNvCxnSpPr>
          <p:nvPr/>
        </p:nvCxnSpPr>
        <p:spPr>
          <a:xfrm>
            <a:off x="6955173" y="3312362"/>
            <a:ext cx="1165312" cy="7035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33" idx="3"/>
            <a:endCxn id="41" idx="3"/>
          </p:cNvCxnSpPr>
          <p:nvPr/>
        </p:nvCxnSpPr>
        <p:spPr>
          <a:xfrm flipV="1">
            <a:off x="7076263" y="4640560"/>
            <a:ext cx="1044222" cy="8890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5803" y="2672276"/>
            <a:ext cx="982079" cy="624658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상품</a:t>
            </a:r>
            <a:r>
              <a:rPr lang="ko-KR" altLang="en-US" sz="90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정보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 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71" name="꺾인 연결선 70"/>
          <p:cNvCxnSpPr>
            <a:stCxn id="41" idx="4"/>
            <a:endCxn id="69" idx="2"/>
          </p:cNvCxnSpPr>
          <p:nvPr/>
        </p:nvCxnSpPr>
        <p:spPr>
          <a:xfrm flipV="1">
            <a:off x="8611524" y="2984605"/>
            <a:ext cx="864279" cy="13436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69" idx="3"/>
            <a:endCxn id="38" idx="0"/>
          </p:cNvCxnSpPr>
          <p:nvPr/>
        </p:nvCxnSpPr>
        <p:spPr>
          <a:xfrm>
            <a:off x="9966843" y="3296934"/>
            <a:ext cx="0" cy="2011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5656" y="166749"/>
            <a:ext cx="5035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 smtClean="0"/>
              <a:t>4.2.</a:t>
            </a:r>
            <a:r>
              <a:rPr lang="ko-KR" altLang="en-US" sz="3600" b="1" u="sng" dirty="0" smtClean="0"/>
              <a:t>프로세스 설계</a:t>
            </a:r>
            <a:endParaRPr lang="ko-KR" altLang="en-US" sz="3600" b="1" u="sng" dirty="0"/>
          </a:p>
        </p:txBody>
      </p:sp>
    </p:spTree>
    <p:extLst>
      <p:ext uri="{BB962C8B-B14F-4D97-AF65-F5344CB8AC3E}">
        <p14:creationId xmlns:p14="http://schemas.microsoft.com/office/powerpoint/2010/main" val="148087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367684" y="1637102"/>
          <a:ext cx="9361042" cy="468052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3220675">
                  <a:extLst>
                    <a:ext uri="{9D8B030D-6E8A-4147-A177-3AD203B41FA5}">
                      <a16:colId xmlns:a16="http://schemas.microsoft.com/office/drawing/2014/main" val="29827179"/>
                    </a:ext>
                  </a:extLst>
                </a:gridCol>
                <a:gridCol w="3201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8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고객 회원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점주 회원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AutoShape 51"/>
          <p:cNvSpPr>
            <a:spLocks noChangeArrowheads="1"/>
          </p:cNvSpPr>
          <p:nvPr/>
        </p:nvSpPr>
        <p:spPr bwMode="auto">
          <a:xfrm>
            <a:off x="6517905" y="4552032"/>
            <a:ext cx="958111" cy="371096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구매 </a:t>
            </a:r>
            <a:r>
              <a:rPr lang="ko-KR" altLang="en-US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정보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0690" y="3374971"/>
            <a:ext cx="1065999" cy="36429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구매 내역 조회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B0F9FB-9A28-4519-B032-BCEC47697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572" y="5348209"/>
            <a:ext cx="1065999" cy="38058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</a:t>
            </a: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.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구매 취소</a:t>
            </a:r>
            <a:endParaRPr kumimoji="0" lang="en-US" altLang="ko-KR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요청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8" name="순서도: 수행의 시작/종료 7"/>
          <p:cNvSpPr/>
          <p:nvPr/>
        </p:nvSpPr>
        <p:spPr>
          <a:xfrm>
            <a:off x="1808322" y="2549038"/>
            <a:ext cx="1044000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lvl="0" algn="ctr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구매 내역 조회 및 취소</a:t>
            </a:r>
          </a:p>
        </p:txBody>
      </p:sp>
      <p:sp>
        <p:nvSpPr>
          <p:cNvPr id="9" name="순서도: 수행의 시작/종료 8"/>
          <p:cNvSpPr/>
          <p:nvPr/>
        </p:nvSpPr>
        <p:spPr>
          <a:xfrm>
            <a:off x="6517905" y="2206342"/>
            <a:ext cx="1044000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구매 취소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완료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0" name="꺾인 연결선 9"/>
          <p:cNvCxnSpPr>
            <a:stCxn id="8" idx="2"/>
            <a:endCxn id="6" idx="1"/>
          </p:cNvCxnSpPr>
          <p:nvPr/>
        </p:nvCxnSpPr>
        <p:spPr bwMode="auto">
          <a:xfrm rot="16200000" flipH="1">
            <a:off x="3401487" y="1837913"/>
            <a:ext cx="648039" cy="2790368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/>
          </a:ln>
        </p:spPr>
      </p:cxnSp>
      <p:cxnSp>
        <p:nvCxnSpPr>
          <p:cNvPr id="11" name="꺾인 연결선 10"/>
          <p:cNvCxnSpPr>
            <a:stCxn id="6" idx="2"/>
            <a:endCxn id="7" idx="0"/>
          </p:cNvCxnSpPr>
          <p:nvPr/>
        </p:nvCxnSpPr>
        <p:spPr bwMode="auto">
          <a:xfrm rot="5400000">
            <a:off x="3983658" y="3678176"/>
            <a:ext cx="1608947" cy="1731118"/>
          </a:xfrm>
          <a:prstGeom prst="bentConnector3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/>
          </a:ln>
        </p:spPr>
      </p:cxnSp>
      <p:cxnSp>
        <p:nvCxnSpPr>
          <p:cNvPr id="13" name="꺾인 연결선 12"/>
          <p:cNvCxnSpPr>
            <a:stCxn id="15" idx="0"/>
            <a:endCxn id="5" idx="4"/>
          </p:cNvCxnSpPr>
          <p:nvPr/>
        </p:nvCxnSpPr>
        <p:spPr bwMode="auto">
          <a:xfrm rot="16200000" flipV="1">
            <a:off x="8075653" y="4137944"/>
            <a:ext cx="611461" cy="1810734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/>
          </a:ln>
        </p:spPr>
      </p:cxnSp>
      <p:cxnSp>
        <p:nvCxnSpPr>
          <p:cNvPr id="14" name="꺾인 연결선 13"/>
          <p:cNvCxnSpPr>
            <a:stCxn id="6" idx="3"/>
            <a:endCxn id="5" idx="2"/>
          </p:cNvCxnSpPr>
          <p:nvPr/>
        </p:nvCxnSpPr>
        <p:spPr bwMode="auto">
          <a:xfrm>
            <a:off x="6186689" y="3557117"/>
            <a:ext cx="331216" cy="1180463"/>
          </a:xfrm>
          <a:prstGeom prst="bentConnector3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15" name="Rectangle 6">
            <a:extLst>
              <a:ext uri="{FF2B5EF4-FFF2-40B4-BE49-F238E27FC236}">
                <a16:creationId xmlns:a16="http://schemas.microsoft.com/office/drawing/2014/main" id="{F6B0F9FB-9A28-4519-B032-BCEC47697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3750" y="5349041"/>
            <a:ext cx="1065999" cy="38058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구매 취소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승인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6" name="직선 화살표 연결선 15"/>
          <p:cNvCxnSpPr>
            <a:stCxn id="7" idx="3"/>
            <a:endCxn id="15" idx="1"/>
          </p:cNvCxnSpPr>
          <p:nvPr/>
        </p:nvCxnSpPr>
        <p:spPr bwMode="auto">
          <a:xfrm>
            <a:off x="4455571" y="5538500"/>
            <a:ext cx="4298179" cy="832"/>
          </a:xfrm>
          <a:prstGeom prst="straightConnector1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/>
          </a:ln>
        </p:spPr>
      </p:cxnSp>
      <p:sp>
        <p:nvSpPr>
          <p:cNvPr id="19" name="TextBox 18"/>
          <p:cNvSpPr txBox="1"/>
          <p:nvPr/>
        </p:nvSpPr>
        <p:spPr>
          <a:xfrm>
            <a:off x="452934" y="978143"/>
            <a:ext cx="644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</a:rPr>
              <a:t>구매 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</a:rPr>
              <a:t>내역 조회 및 취소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22" name="AutoShape 51"/>
          <p:cNvSpPr>
            <a:spLocks noChangeArrowheads="1"/>
          </p:cNvSpPr>
          <p:nvPr/>
        </p:nvSpPr>
        <p:spPr bwMode="auto">
          <a:xfrm>
            <a:off x="6560850" y="3292769"/>
            <a:ext cx="958111" cy="371096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상품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정보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24" name="직선 화살표 연결선 23"/>
          <p:cNvCxnSpPr>
            <a:stCxn id="22" idx="1"/>
            <a:endCxn id="9" idx="2"/>
          </p:cNvCxnSpPr>
          <p:nvPr/>
        </p:nvCxnSpPr>
        <p:spPr>
          <a:xfrm flipH="1" flipV="1">
            <a:off x="7039905" y="2566382"/>
            <a:ext cx="1" cy="72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7039905" y="3663865"/>
            <a:ext cx="0" cy="888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5656" y="166749"/>
            <a:ext cx="5035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 smtClean="0"/>
              <a:t>4.2.</a:t>
            </a:r>
            <a:r>
              <a:rPr lang="ko-KR" altLang="en-US" sz="3600" b="1" u="sng" dirty="0" smtClean="0"/>
              <a:t>프로세스 설계</a:t>
            </a:r>
            <a:endParaRPr lang="ko-KR" altLang="en-US" sz="3600" b="1" u="sng" dirty="0"/>
          </a:p>
        </p:txBody>
      </p:sp>
    </p:spTree>
    <p:extLst>
      <p:ext uri="{BB962C8B-B14F-4D97-AF65-F5344CB8AC3E}">
        <p14:creationId xmlns:p14="http://schemas.microsoft.com/office/powerpoint/2010/main" val="329422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376228" y="1636070"/>
          <a:ext cx="9359900" cy="468052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5014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5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AutoShape 51"/>
          <p:cNvSpPr>
            <a:spLocks noChangeArrowheads="1"/>
          </p:cNvSpPr>
          <p:nvPr/>
        </p:nvSpPr>
        <p:spPr bwMode="auto">
          <a:xfrm>
            <a:off x="7871698" y="3907036"/>
            <a:ext cx="845969" cy="417077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리뷰</a:t>
            </a:r>
            <a:r>
              <a:rPr lang="en-US" altLang="ko-KR" sz="11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kumimoji="0" lang="en-US" altLang="ko-KR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</a:p>
        </p:txBody>
      </p:sp>
      <p:sp>
        <p:nvSpPr>
          <p:cNvPr id="6" name="순서도: 수행의 시작/종료 5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1977532" y="2410022"/>
            <a:ext cx="1008112" cy="333475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>
              <a:defRPr/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구매 리뷰</a:t>
            </a:r>
            <a:r>
              <a:rPr kumimoji="0"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평점 시작</a:t>
            </a:r>
            <a:endParaRPr lang="ko-KR" altLang="en-US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7681" y="2743497"/>
            <a:ext cx="1178497" cy="37827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리뷰 작성 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465" y="3934528"/>
            <a:ext cx="1172713" cy="37827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3.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리뷰 수정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9548603" y="5808139"/>
            <a:ext cx="1098135" cy="333475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lvl="0" algn="ctr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구매 리뷰</a:t>
            </a:r>
            <a:r>
              <a:rPr kumimoji="0"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평점</a:t>
            </a:r>
            <a:endParaRPr kumimoji="0"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ctr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종료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465" y="5125559"/>
            <a:ext cx="1172713" cy="37827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lang="en-US" altLang="ko-KR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. </a:t>
            </a:r>
            <a:r>
              <a:rPr lang="ko-KR" altLang="en-US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리뷰 삭제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20" name="꺾인 연결선 19"/>
          <p:cNvCxnSpPr>
            <a:stCxn id="5" idx="4"/>
            <a:endCxn id="10" idx="0"/>
          </p:cNvCxnSpPr>
          <p:nvPr/>
        </p:nvCxnSpPr>
        <p:spPr bwMode="auto">
          <a:xfrm>
            <a:off x="8717667" y="4115575"/>
            <a:ext cx="1380004" cy="1692564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/>
          </a:ln>
        </p:spPr>
      </p:cxnSp>
      <p:sp>
        <p:nvSpPr>
          <p:cNvPr id="23" name="TextBox 22"/>
          <p:cNvSpPr txBox="1"/>
          <p:nvPr/>
        </p:nvSpPr>
        <p:spPr>
          <a:xfrm>
            <a:off x="452934" y="978143"/>
            <a:ext cx="638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</a:rPr>
              <a:t>리뷰 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</a:rPr>
              <a:t>관리</a:t>
            </a:r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232" y="3934529"/>
            <a:ext cx="1172713" cy="37827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lang="en-US" altLang="ko-KR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. </a:t>
            </a:r>
            <a:r>
              <a:rPr lang="ko-KR" altLang="en-US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리뷰</a:t>
            </a:r>
            <a:r>
              <a:rPr lang="en-US" altLang="ko-KR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조회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9" name="직선 화살표 연결선 38"/>
          <p:cNvCxnSpPr>
            <a:stCxn id="6" idx="2"/>
            <a:endCxn id="36" idx="0"/>
          </p:cNvCxnSpPr>
          <p:nvPr/>
        </p:nvCxnSpPr>
        <p:spPr>
          <a:xfrm>
            <a:off x="2481588" y="2743497"/>
            <a:ext cx="1" cy="1191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/>
          <p:nvPr/>
        </p:nvCxnSpPr>
        <p:spPr>
          <a:xfrm flipV="1">
            <a:off x="3067945" y="2932637"/>
            <a:ext cx="1809736" cy="119103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/>
          <p:nvPr/>
        </p:nvCxnSpPr>
        <p:spPr>
          <a:xfrm>
            <a:off x="3067945" y="4126210"/>
            <a:ext cx="1815520" cy="119103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3065053" y="4126208"/>
            <a:ext cx="18184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9" idx="3"/>
            <a:endCxn id="5" idx="2"/>
          </p:cNvCxnSpPr>
          <p:nvPr/>
        </p:nvCxnSpPr>
        <p:spPr>
          <a:xfrm flipV="1">
            <a:off x="6056178" y="4115575"/>
            <a:ext cx="1815520" cy="8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endCxn id="5" idx="1"/>
          </p:cNvCxnSpPr>
          <p:nvPr/>
        </p:nvCxnSpPr>
        <p:spPr>
          <a:xfrm>
            <a:off x="6056178" y="2932637"/>
            <a:ext cx="2238505" cy="97439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endCxn id="5" idx="3"/>
          </p:cNvCxnSpPr>
          <p:nvPr/>
        </p:nvCxnSpPr>
        <p:spPr>
          <a:xfrm flipV="1">
            <a:off x="6056178" y="4324113"/>
            <a:ext cx="2238505" cy="9824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656" y="166749"/>
            <a:ext cx="5035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 smtClean="0"/>
              <a:t>4.2.</a:t>
            </a:r>
            <a:r>
              <a:rPr lang="ko-KR" altLang="en-US" sz="3600" b="1" u="sng" dirty="0" smtClean="0"/>
              <a:t>프로세스 설계</a:t>
            </a:r>
            <a:endParaRPr lang="ko-KR" altLang="en-US" sz="3600" b="1" u="sng" dirty="0"/>
          </a:p>
        </p:txBody>
      </p:sp>
    </p:spTree>
    <p:extLst>
      <p:ext uri="{BB962C8B-B14F-4D97-AF65-F5344CB8AC3E}">
        <p14:creationId xmlns:p14="http://schemas.microsoft.com/office/powerpoint/2010/main" val="300852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15D8A6B2-E172-AF50-9680-EF851C2C1F31}"/>
              </a:ext>
            </a:extLst>
          </p:cNvPr>
          <p:cNvSpPr txBox="1">
            <a:spLocks/>
          </p:cNvSpPr>
          <p:nvPr/>
        </p:nvSpPr>
        <p:spPr>
          <a:xfrm>
            <a:off x="6778753" y="1239774"/>
            <a:ext cx="4523231" cy="1027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/>
              <a:t>01 </a:t>
            </a:r>
            <a:r>
              <a:rPr lang="ko-KR" altLang="en-US" sz="4000" dirty="0" smtClean="0"/>
              <a:t>프로젝트 개요</a:t>
            </a:r>
            <a:endParaRPr lang="ko-KR" altLang="en-US" sz="4000" dirty="0"/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5CC5D6AD-D700-6511-3AF9-F72A5E19B3AB}"/>
              </a:ext>
            </a:extLst>
          </p:cNvPr>
          <p:cNvSpPr txBox="1">
            <a:spLocks/>
          </p:cNvSpPr>
          <p:nvPr/>
        </p:nvSpPr>
        <p:spPr>
          <a:xfrm>
            <a:off x="7489991" y="2902128"/>
            <a:ext cx="3100754" cy="139207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1</a:t>
            </a:r>
            <a:r>
              <a:rPr lang="en-US" altLang="ko-KR" dirty="0" smtClean="0"/>
              <a:t>.1 </a:t>
            </a:r>
            <a:r>
              <a:rPr lang="ko-KR" altLang="en-US" dirty="0" smtClean="0"/>
              <a:t>추진배경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1</a:t>
            </a:r>
            <a:r>
              <a:rPr lang="en-US" altLang="ko-KR" dirty="0" smtClean="0"/>
              <a:t>.2 </a:t>
            </a:r>
            <a:r>
              <a:rPr lang="ko-KR" altLang="en-US" dirty="0" smtClean="0"/>
              <a:t>목적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목표</a:t>
            </a:r>
            <a:endParaRPr lang="en-US" altLang="ko-KR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2804"/>
            <a:ext cx="6096000" cy="4067175"/>
          </a:xfrm>
          <a:prstGeom prst="rect">
            <a:avLst/>
          </a:prstGeom>
        </p:spPr>
      </p:pic>
      <p:cxnSp>
        <p:nvCxnSpPr>
          <p:cNvPr id="27" name="직선 연결선 26"/>
          <p:cNvCxnSpPr/>
          <p:nvPr/>
        </p:nvCxnSpPr>
        <p:spPr>
          <a:xfrm>
            <a:off x="6778753" y="2002536"/>
            <a:ext cx="4276343" cy="9144"/>
          </a:xfrm>
          <a:prstGeom prst="line">
            <a:avLst/>
          </a:prstGeom>
          <a:ln w="3492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572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5D8A6B2-E172-AF50-9680-EF851C2C1F31}"/>
              </a:ext>
            </a:extLst>
          </p:cNvPr>
          <p:cNvSpPr txBox="1">
            <a:spLocks/>
          </p:cNvSpPr>
          <p:nvPr/>
        </p:nvSpPr>
        <p:spPr>
          <a:xfrm>
            <a:off x="6859115" y="822960"/>
            <a:ext cx="3874007" cy="172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/>
              <a:t>05 </a:t>
            </a:r>
            <a:r>
              <a:rPr lang="ko-KR" altLang="en-US" sz="4000" dirty="0" smtClean="0"/>
              <a:t>테이블 설계</a:t>
            </a:r>
            <a:endParaRPr lang="ko-KR" altLang="en-US" sz="4000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5CC5D6AD-D700-6511-3AF9-F72A5E19B3AB}"/>
              </a:ext>
            </a:extLst>
          </p:cNvPr>
          <p:cNvSpPr txBox="1">
            <a:spLocks/>
          </p:cNvSpPr>
          <p:nvPr/>
        </p:nvSpPr>
        <p:spPr>
          <a:xfrm>
            <a:off x="7444331" y="2460555"/>
            <a:ext cx="3874007" cy="1392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5</a:t>
            </a:r>
            <a:r>
              <a:rPr lang="en-US" altLang="ko-KR" dirty="0" smtClean="0"/>
              <a:t>.1 </a:t>
            </a:r>
            <a:r>
              <a:rPr lang="ko-KR" altLang="en-US" dirty="0" err="1" smtClean="0"/>
              <a:t>전체테이블</a:t>
            </a:r>
            <a:r>
              <a:rPr lang="ko-KR" altLang="en-US" dirty="0" smtClean="0"/>
              <a:t> </a:t>
            </a:r>
            <a:r>
              <a:rPr lang="en-US" altLang="ko-KR" dirty="0" smtClean="0"/>
              <a:t>ERD</a:t>
            </a:r>
          </a:p>
          <a:p>
            <a:pPr marL="0" indent="0">
              <a:buNone/>
            </a:pPr>
            <a:r>
              <a:rPr lang="en-US" altLang="ko-KR" dirty="0" smtClean="0"/>
              <a:t>5.2 </a:t>
            </a:r>
            <a:r>
              <a:rPr lang="ko-KR" altLang="en-US" dirty="0" err="1" smtClean="0"/>
              <a:t>주요테이블</a:t>
            </a:r>
            <a:r>
              <a:rPr lang="en-US" altLang="ko-KR" dirty="0" smtClean="0"/>
              <a:t> ERD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828"/>
            <a:ext cx="6096000" cy="4067175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 flipV="1">
            <a:off x="6859115" y="1911096"/>
            <a:ext cx="3592477" cy="9144"/>
          </a:xfrm>
          <a:prstGeom prst="line">
            <a:avLst/>
          </a:prstGeom>
          <a:ln w="3492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219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직선 연결선 63"/>
          <p:cNvCxnSpPr/>
          <p:nvPr/>
        </p:nvCxnSpPr>
        <p:spPr>
          <a:xfrm>
            <a:off x="308896" y="159026"/>
            <a:ext cx="0" cy="269305"/>
          </a:xfrm>
          <a:prstGeom prst="line">
            <a:avLst/>
          </a:prstGeom>
          <a:ln w="31750">
            <a:solidFill>
              <a:srgbClr val="F4D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1693690" y="143366"/>
            <a:ext cx="9239759" cy="6465687"/>
            <a:chOff x="1693690" y="143366"/>
            <a:chExt cx="9239759" cy="6465687"/>
          </a:xfrm>
        </p:grpSpPr>
        <p:grpSp>
          <p:nvGrpSpPr>
            <p:cNvPr id="65" name="그룹 64"/>
            <p:cNvGrpSpPr/>
            <p:nvPr/>
          </p:nvGrpSpPr>
          <p:grpSpPr>
            <a:xfrm>
              <a:off x="1693690" y="143366"/>
              <a:ext cx="9239759" cy="6465687"/>
              <a:chOff x="2261683" y="286248"/>
              <a:chExt cx="9239759" cy="6512117"/>
            </a:xfrm>
          </p:grpSpPr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28528" y="286248"/>
                <a:ext cx="9172914" cy="6512117"/>
              </a:xfrm>
              <a:prstGeom prst="rect">
                <a:avLst/>
              </a:prstGeom>
            </p:spPr>
          </p:pic>
          <p:sp>
            <p:nvSpPr>
              <p:cNvPr id="67" name="직사각형 66"/>
              <p:cNvSpPr/>
              <p:nvPr/>
            </p:nvSpPr>
            <p:spPr>
              <a:xfrm>
                <a:off x="2261683" y="374297"/>
                <a:ext cx="3347499" cy="29008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8" name="직사각형 67"/>
            <p:cNvSpPr/>
            <p:nvPr/>
          </p:nvSpPr>
          <p:spPr>
            <a:xfrm>
              <a:off x="5140643" y="1618696"/>
              <a:ext cx="1494000" cy="33029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PK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상품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회원 번호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140643" y="189086"/>
              <a:ext cx="1494000" cy="1998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상품</a:t>
              </a: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7126217" y="677303"/>
              <a:ext cx="1350000" cy="44715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PK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좋아요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회원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상품 번호</a:t>
              </a: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7121455" y="314193"/>
              <a:ext cx="1350000" cy="1998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err="1">
                  <a:solidFill>
                    <a:schemeClr val="tx1"/>
                  </a:solidFill>
                </a:rPr>
                <a:t>관심글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8850189" y="1728399"/>
              <a:ext cx="1490400" cy="5499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PK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거래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구매자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판매자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상품 번호</a:t>
              </a: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2121086" y="5029200"/>
              <a:ext cx="1605094" cy="5621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PK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리뷰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구매자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판매자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프로필 번호</a:t>
              </a: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120580" y="4343784"/>
              <a:ext cx="1605600" cy="19986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리뷰</a:t>
              </a: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9055956" y="4286061"/>
              <a:ext cx="1548000" cy="31531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PK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게시글</a:t>
              </a:r>
              <a:r>
                <a:rPr lang="ko-KR" altLang="en-US" sz="900" dirty="0">
                  <a:solidFill>
                    <a:schemeClr val="tx1"/>
                  </a:solidFill>
                </a:rPr>
                <a:t>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회원 번호</a:t>
              </a: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9052356" y="3399069"/>
              <a:ext cx="1551600" cy="1998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커뮤니티</a:t>
              </a: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049320" y="4646643"/>
              <a:ext cx="2073600" cy="2396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PK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회원 번호</a:t>
              </a: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050280" y="1979470"/>
              <a:ext cx="2072640" cy="20747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회원</a:t>
              </a: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8850438" y="577371"/>
              <a:ext cx="1489902" cy="1998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거래</a:t>
              </a: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2135820" y="3054308"/>
              <a:ext cx="1591200" cy="19986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첨부파일</a:t>
              </a: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2135820" y="4000500"/>
              <a:ext cx="1591200" cy="1933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PK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첨부파일 번호</a:t>
              </a: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883848" y="3081445"/>
              <a:ext cx="1260000" cy="19986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공지사항</a:t>
              </a: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886199" y="3802380"/>
              <a:ext cx="1260000" cy="1981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PK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공지사항 번호</a:t>
              </a: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3914328" y="5021580"/>
              <a:ext cx="1634400" cy="19850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프로필</a:t>
              </a: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3914328" y="5493733"/>
              <a:ext cx="1634400" cy="46783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PK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프로필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회원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상품번호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B70F7C6-2032-793B-82AD-EDCA9E80B253}"/>
                </a:ext>
              </a:extLst>
            </p:cNvPr>
            <p:cNvSpPr/>
            <p:nvPr/>
          </p:nvSpPr>
          <p:spPr>
            <a:xfrm>
              <a:off x="5981622" y="5118735"/>
              <a:ext cx="1738800" cy="19850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댓글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8FA5C52-F625-8E5D-2EB2-B8E0B85B8E00}"/>
                </a:ext>
              </a:extLst>
            </p:cNvPr>
            <p:cNvSpPr/>
            <p:nvPr/>
          </p:nvSpPr>
          <p:spPr>
            <a:xfrm>
              <a:off x="5990167" y="5946781"/>
              <a:ext cx="1735665" cy="46783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PK</a:t>
              </a:r>
              <a:r>
                <a:rPr lang="en-US" altLang="ko-KR" sz="800" dirty="0">
                  <a:solidFill>
                    <a:schemeClr val="tx1"/>
                  </a:solidFill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</a:rPr>
                <a:t>댓글 번호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800" dirty="0">
                  <a:solidFill>
                    <a:schemeClr val="tx1"/>
                  </a:solidFill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</a:rPr>
                <a:t>게시글 번호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800" dirty="0">
                  <a:solidFill>
                    <a:schemeClr val="tx1"/>
                  </a:solidFill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</a:rPr>
                <a:t>회원 번호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800" dirty="0">
                  <a:solidFill>
                    <a:schemeClr val="tx1"/>
                  </a:solidFill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</a:rPr>
                <a:t>부모 댓글 번호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E119088-D60F-685C-F1AA-89694C98A5AA}"/>
                </a:ext>
              </a:extLst>
            </p:cNvPr>
            <p:cNvSpPr/>
            <p:nvPr/>
          </p:nvSpPr>
          <p:spPr>
            <a:xfrm>
              <a:off x="8985250" y="5187889"/>
              <a:ext cx="1885950" cy="1998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즐겨찾기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8C02461-8025-AC15-DB38-104ABC590E5F}"/>
                </a:ext>
              </a:extLst>
            </p:cNvPr>
            <p:cNvSpPr/>
            <p:nvPr/>
          </p:nvSpPr>
          <p:spPr>
            <a:xfrm>
              <a:off x="8985249" y="5646253"/>
              <a:ext cx="1885949" cy="40529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PK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즐겨찾기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회원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>
                  <a:solidFill>
                    <a:schemeClr val="tx1"/>
                  </a:solidFill>
                </a:rPr>
                <a:t>프로필 번호</a:t>
              </a: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01767" y="1319368"/>
              <a:ext cx="186324" cy="51597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8091" y="1295143"/>
              <a:ext cx="500084" cy="100046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9405" y="5711084"/>
              <a:ext cx="215763" cy="52943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35730" y="5703093"/>
              <a:ext cx="500084" cy="77933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61073" y="3935845"/>
              <a:ext cx="215763" cy="52943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76836" y="3927622"/>
              <a:ext cx="500084" cy="77933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360655" y="119646"/>
            <a:ext cx="223966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5.1 </a:t>
            </a:r>
            <a:r>
              <a:rPr lang="ko-KR" altLang="en-US" dirty="0"/>
              <a:t>테이블 </a:t>
            </a:r>
            <a:r>
              <a:rPr lang="en-US" altLang="ko-KR" dirty="0" smtClean="0"/>
              <a:t>ERD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100" dirty="0"/>
              <a:t>- </a:t>
            </a:r>
            <a:r>
              <a:rPr lang="ko-KR" altLang="en-US" sz="1100" dirty="0"/>
              <a:t>전체 </a:t>
            </a:r>
            <a:r>
              <a:rPr lang="en-US" altLang="ko-KR" sz="1100" dirty="0"/>
              <a:t>ERD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417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rcRect r="27143" b="7143"/>
          <a:stretch/>
        </p:blipFill>
        <p:spPr>
          <a:xfrm rot="10800000">
            <a:off x="4442004" y="4326604"/>
            <a:ext cx="909178" cy="24765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9490" y="4405525"/>
            <a:ext cx="2199323" cy="2190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 flipV="1">
            <a:off x="9197744" y="2820624"/>
            <a:ext cx="1127488" cy="14471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8012" y="2956616"/>
            <a:ext cx="145138" cy="6393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0656" y="119646"/>
            <a:ext cx="201963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5.1 </a:t>
            </a:r>
            <a:r>
              <a:rPr lang="ko-KR" altLang="en-US" dirty="0"/>
              <a:t>테이블 </a:t>
            </a:r>
            <a:r>
              <a:rPr lang="en-US" altLang="ko-KR" dirty="0"/>
              <a:t>ERD</a:t>
            </a:r>
            <a:br>
              <a:rPr lang="en-US" altLang="ko-KR" dirty="0"/>
            </a:br>
            <a:r>
              <a:rPr lang="en-US" altLang="ko-KR" sz="1100" dirty="0"/>
              <a:t>- </a:t>
            </a:r>
            <a:r>
              <a:rPr lang="ko-KR" altLang="en-US" sz="1100" dirty="0"/>
              <a:t>주요 테이블 </a:t>
            </a:r>
            <a:r>
              <a:rPr lang="en-US" altLang="ko-KR" sz="1100" dirty="0"/>
              <a:t>ERD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354728" y="976677"/>
            <a:ext cx="1439418" cy="1980522"/>
            <a:chOff x="4031312" y="2126974"/>
            <a:chExt cx="1800000" cy="1965572"/>
          </a:xfrm>
        </p:grpSpPr>
        <p:sp>
          <p:nvSpPr>
            <p:cNvPr id="2" name="직사각형 1"/>
            <p:cNvSpPr/>
            <p:nvPr/>
          </p:nvSpPr>
          <p:spPr>
            <a:xfrm>
              <a:off x="4031312" y="2643808"/>
              <a:ext cx="1800000" cy="144873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>
                  <a:solidFill>
                    <a:schemeClr val="tx1"/>
                  </a:solidFill>
                </a:rPr>
                <a:t>판매글</a:t>
              </a:r>
              <a:r>
                <a:rPr lang="ko-KR" altLang="en-US" sz="900" dirty="0">
                  <a:solidFill>
                    <a:schemeClr val="tx1"/>
                  </a:solidFill>
                </a:rPr>
                <a:t> 제목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마감시간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카테고리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총 수량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잔여 수량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원 가격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할인 가격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할인율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결제 방식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상세 설명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4031312" y="2325329"/>
              <a:ext cx="1800000" cy="3184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PK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상품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회원 번호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031312" y="2126974"/>
              <a:ext cx="1800000" cy="19835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상품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8992463" y="3463773"/>
            <a:ext cx="1439418" cy="1693896"/>
            <a:chOff x="4031312" y="2126974"/>
            <a:chExt cx="1800000" cy="1681110"/>
          </a:xfrm>
        </p:grpSpPr>
        <p:sp>
          <p:nvSpPr>
            <p:cNvPr id="22" name="직사각형 21"/>
            <p:cNvSpPr/>
            <p:nvPr/>
          </p:nvSpPr>
          <p:spPr>
            <a:xfrm>
              <a:off x="4031312" y="2951002"/>
              <a:ext cx="1800000" cy="8570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상품 수량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총 가격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방문 예정 시간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결제 방식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주문 상태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주문일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031312" y="2325328"/>
              <a:ext cx="1800000" cy="6256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PK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거래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구매자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판매자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상품 번호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031312" y="2126974"/>
              <a:ext cx="1800000" cy="19835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거래</a:t>
              </a: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2998776" y="3662119"/>
            <a:ext cx="1439418" cy="1263897"/>
            <a:chOff x="4031312" y="2126974"/>
            <a:chExt cx="1800000" cy="1254357"/>
          </a:xfrm>
        </p:grpSpPr>
        <p:sp>
          <p:nvSpPr>
            <p:cNvPr id="34" name="직사각형 33"/>
            <p:cNvSpPr/>
            <p:nvPr/>
          </p:nvSpPr>
          <p:spPr>
            <a:xfrm>
              <a:off x="4031312" y="2683117"/>
              <a:ext cx="1800000" cy="69821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>
                  <a:solidFill>
                    <a:schemeClr val="tx1"/>
                  </a:solidFill>
                </a:rPr>
                <a:t>게시글</a:t>
              </a:r>
              <a:r>
                <a:rPr lang="ko-KR" altLang="en-US" sz="900" dirty="0">
                  <a:solidFill>
                    <a:schemeClr val="tx1"/>
                  </a:solidFill>
                </a:rPr>
                <a:t> 카테고리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제목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내용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작성일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031312" y="2325328"/>
              <a:ext cx="1800000" cy="3577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PK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게시글</a:t>
              </a:r>
              <a:r>
                <a:rPr lang="ko-KR" altLang="en-US" sz="900" dirty="0">
                  <a:solidFill>
                    <a:schemeClr val="tx1"/>
                  </a:solidFill>
                </a:rPr>
                <a:t>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회원 번호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031312" y="2126974"/>
              <a:ext cx="1800000" cy="19835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커뮤니티</a:t>
              </a:r>
            </a:p>
          </p:txBody>
        </p:sp>
      </p:grpSp>
      <p:cxnSp>
        <p:nvCxnSpPr>
          <p:cNvPr id="40" name="꺾인 연결선 39"/>
          <p:cNvCxnSpPr/>
          <p:nvPr/>
        </p:nvCxnSpPr>
        <p:spPr>
          <a:xfrm flipH="1">
            <a:off x="6794146" y="2375618"/>
            <a:ext cx="2930879" cy="24243"/>
          </a:xfrm>
          <a:prstGeom prst="straightConnector1">
            <a:avLst/>
          </a:prstGeom>
          <a:ln cap="rnd">
            <a:solidFill>
              <a:schemeClr val="tx1"/>
            </a:solidFill>
            <a:prstDash val="lgDash"/>
            <a:bevel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/>
          <p:cNvGrpSpPr/>
          <p:nvPr/>
        </p:nvGrpSpPr>
        <p:grpSpPr>
          <a:xfrm>
            <a:off x="5353722" y="3595931"/>
            <a:ext cx="1439418" cy="1459756"/>
            <a:chOff x="4031312" y="2126974"/>
            <a:chExt cx="1800000" cy="1448737"/>
          </a:xfrm>
        </p:grpSpPr>
        <p:sp>
          <p:nvSpPr>
            <p:cNvPr id="42" name="직사각형 41"/>
            <p:cNvSpPr/>
            <p:nvPr/>
          </p:nvSpPr>
          <p:spPr>
            <a:xfrm>
              <a:off x="4031312" y="2563171"/>
              <a:ext cx="1800000" cy="10125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회원 유형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아이디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이름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별칭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이메일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031312" y="2325329"/>
              <a:ext cx="1800000" cy="2378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PK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회원 번호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031312" y="2126974"/>
              <a:ext cx="1800000" cy="19835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회원</a:t>
              </a:r>
            </a:p>
          </p:txBody>
        </p:sp>
      </p:grpSp>
      <p:cxnSp>
        <p:nvCxnSpPr>
          <p:cNvPr id="64" name="직선 연결선 63"/>
          <p:cNvCxnSpPr/>
          <p:nvPr/>
        </p:nvCxnSpPr>
        <p:spPr>
          <a:xfrm>
            <a:off x="308896" y="159026"/>
            <a:ext cx="0" cy="269305"/>
          </a:xfrm>
          <a:prstGeom prst="line">
            <a:avLst/>
          </a:prstGeom>
          <a:ln w="31750">
            <a:solidFill>
              <a:srgbClr val="F4D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89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5D8A6B2-E172-AF50-9680-EF851C2C1F31}"/>
              </a:ext>
            </a:extLst>
          </p:cNvPr>
          <p:cNvSpPr txBox="1">
            <a:spLocks/>
          </p:cNvSpPr>
          <p:nvPr/>
        </p:nvSpPr>
        <p:spPr>
          <a:xfrm>
            <a:off x="606553" y="1024128"/>
            <a:ext cx="4349495" cy="172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/>
              <a:t>06 </a:t>
            </a:r>
            <a:r>
              <a:rPr lang="ko-KR" altLang="en-US" sz="4000" dirty="0" smtClean="0"/>
              <a:t>아키텍처 설계</a:t>
            </a:r>
            <a:endParaRPr lang="ko-KR" altLang="en-US" sz="4000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5CC5D6AD-D700-6511-3AF9-F72A5E19B3AB}"/>
              </a:ext>
            </a:extLst>
          </p:cNvPr>
          <p:cNvSpPr txBox="1">
            <a:spLocks/>
          </p:cNvSpPr>
          <p:nvPr/>
        </p:nvSpPr>
        <p:spPr>
          <a:xfrm>
            <a:off x="1381859" y="2752343"/>
            <a:ext cx="3992574" cy="16517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6</a:t>
            </a:r>
            <a:r>
              <a:rPr lang="en-US" altLang="ko-KR" dirty="0" smtClean="0"/>
              <a:t>.1 </a:t>
            </a:r>
            <a:r>
              <a:rPr lang="ko-KR" altLang="en-US" dirty="0" err="1" smtClean="0"/>
              <a:t>소요기술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6.2 </a:t>
            </a:r>
            <a:r>
              <a:rPr lang="ko-KR" altLang="en-US" dirty="0" smtClean="0"/>
              <a:t>시스템아키텍처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6.2.1</a:t>
            </a:r>
            <a:r>
              <a:rPr lang="ko-KR" altLang="en-US" dirty="0" smtClean="0"/>
              <a:t>주요시스템아키텍처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24128"/>
            <a:ext cx="6096000" cy="459105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606553" y="2121408"/>
            <a:ext cx="4139183" cy="9144"/>
          </a:xfrm>
          <a:prstGeom prst="line">
            <a:avLst/>
          </a:prstGeom>
          <a:ln w="3492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207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60656" y="119646"/>
            <a:ext cx="201963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6.1 </a:t>
            </a:r>
            <a:r>
              <a:rPr lang="ko-KR" altLang="en-US" dirty="0"/>
              <a:t>소요 기술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100" dirty="0"/>
              <a:t>-</a:t>
            </a:r>
            <a:endParaRPr lang="ko-KR" altLang="en-US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308896" y="159026"/>
            <a:ext cx="0" cy="269305"/>
          </a:xfrm>
          <a:prstGeom prst="line">
            <a:avLst/>
          </a:prstGeom>
          <a:ln w="31750">
            <a:solidFill>
              <a:srgbClr val="F4D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2768193" y="1120723"/>
          <a:ext cx="7034314" cy="4591242"/>
        </p:xfrm>
        <a:graphic>
          <a:graphicData uri="http://schemas.openxmlformats.org/drawingml/2006/table">
            <a:tbl>
              <a:tblPr/>
              <a:tblGrid>
                <a:gridCol w="972077">
                  <a:extLst>
                    <a:ext uri="{9D8B030D-6E8A-4147-A177-3AD203B41FA5}">
                      <a16:colId xmlns:a16="http://schemas.microsoft.com/office/drawing/2014/main" val="1879936898"/>
                    </a:ext>
                  </a:extLst>
                </a:gridCol>
                <a:gridCol w="1466398">
                  <a:extLst>
                    <a:ext uri="{9D8B030D-6E8A-4147-A177-3AD203B41FA5}">
                      <a16:colId xmlns:a16="http://schemas.microsoft.com/office/drawing/2014/main" val="3014124751"/>
                    </a:ext>
                  </a:extLst>
                </a:gridCol>
                <a:gridCol w="4595839">
                  <a:extLst>
                    <a:ext uri="{9D8B030D-6E8A-4147-A177-3AD203B41FA5}">
                      <a16:colId xmlns:a16="http://schemas.microsoft.com/office/drawing/2014/main" val="3818539734"/>
                    </a:ext>
                  </a:extLst>
                </a:gridCol>
              </a:tblGrid>
              <a:tr h="214429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1" dirty="0">
                          <a:effectLst/>
                        </a:rPr>
                        <a:t>구분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1">
                          <a:effectLst/>
                        </a:rPr>
                        <a:t>구분 상세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1" dirty="0">
                          <a:effectLst/>
                        </a:rPr>
                        <a:t>내용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286209"/>
                  </a:ext>
                </a:extLst>
              </a:tr>
              <a:tr h="214429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b="1" dirty="0">
                          <a:effectLst/>
                        </a:rPr>
                        <a:t>언어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dirty="0" err="1">
                          <a:effectLst/>
                        </a:rPr>
                        <a:t>프론트엔드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>
                          <a:effectLst/>
                        </a:rPr>
                        <a:t>HTML, CSS,</a:t>
                      </a:r>
                      <a:r>
                        <a:rPr lang="en-US" sz="1200" baseline="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JS(ES6) – CSR, React-Native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719618"/>
                  </a:ext>
                </a:extLst>
              </a:tr>
              <a:tr h="2144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dirty="0" err="1">
                          <a:effectLst/>
                        </a:rPr>
                        <a:t>백엔드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>
                          <a:effectLst/>
                        </a:rPr>
                        <a:t>JAVA11, </a:t>
                      </a:r>
                      <a:r>
                        <a:rPr lang="en-US" sz="1200" dirty="0" err="1">
                          <a:effectLst/>
                        </a:rPr>
                        <a:t>ThymeLeaf</a:t>
                      </a:r>
                      <a:r>
                        <a:rPr lang="en-US" sz="1200" dirty="0">
                          <a:effectLst/>
                        </a:rPr>
                        <a:t> – SSR, SQL, PL/SQL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920349"/>
                  </a:ext>
                </a:extLst>
              </a:tr>
              <a:tr h="214429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b="1">
                          <a:effectLst/>
                        </a:rPr>
                        <a:t>서버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>
                          <a:effectLst/>
                        </a:rPr>
                        <a:t>DB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</a:rPr>
                        <a:t>Oracle 18c XE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72438"/>
                  </a:ext>
                </a:extLst>
              </a:tr>
              <a:tr h="1412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</a:rPr>
                        <a:t>DB</a:t>
                      </a:r>
                      <a:r>
                        <a:rPr lang="ko-KR" altLang="en-US" sz="1200" b="0" dirty="0">
                          <a:effectLst/>
                          <a:latin typeface="Arial" panose="020B0604020202020204" pitchFamily="34" charset="0"/>
                        </a:rPr>
                        <a:t>연동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</a:rPr>
                        <a:t>Spring JDBC, Spring JPA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433788"/>
                  </a:ext>
                </a:extLst>
              </a:tr>
              <a:tr h="214429"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b="1">
                          <a:effectLst/>
                        </a:rPr>
                        <a:t>데이터 교환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>
                          <a:effectLst/>
                        </a:rPr>
                        <a:t>프론트엔드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>
                          <a:effectLst/>
                        </a:rPr>
                        <a:t>AJAX (Fetch)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610601"/>
                  </a:ext>
                </a:extLst>
              </a:tr>
              <a:tr h="2144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>
                          <a:effectLst/>
                        </a:rPr>
                        <a:t>백엔드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>
                          <a:effectLst/>
                        </a:rPr>
                        <a:t>Rest API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022134"/>
                  </a:ext>
                </a:extLst>
              </a:tr>
              <a:tr h="2144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>
                          <a:effectLst/>
                        </a:rPr>
                        <a:t>데이터 포맷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>
                          <a:effectLst/>
                        </a:rPr>
                        <a:t>JSON, XML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033643"/>
                  </a:ext>
                </a:extLst>
              </a:tr>
              <a:tr h="4027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b="1">
                          <a:effectLst/>
                        </a:rPr>
                        <a:t>디자인 패턴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1200" dirty="0">
                        <a:effectLst/>
                      </a:endParaRP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>
                          <a:effectLst/>
                        </a:rPr>
                        <a:t>Spring MVC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4856387"/>
                  </a:ext>
                </a:extLst>
              </a:tr>
              <a:tr h="4027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b="1">
                          <a:effectLst/>
                        </a:rPr>
                        <a:t>프레임워크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>
                          <a:effectLst/>
                        </a:rPr>
                        <a:t>백엔드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</a:rPr>
                        <a:t>Spring Framework 5.3</a:t>
                      </a:r>
                      <a:br>
                        <a:rPr lang="en-US" sz="1200" b="0" dirty="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</a:rPr>
                        <a:t>Spring Boot 2.5</a:t>
                      </a:r>
                      <a:br>
                        <a:rPr lang="en-US" sz="1200" b="0" dirty="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</a:rPr>
                        <a:t>Junit 5 (Test Framework)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549461"/>
                  </a:ext>
                </a:extLst>
              </a:tr>
              <a:tr h="402708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b="1">
                          <a:effectLst/>
                        </a:rPr>
                        <a:t>라이브러리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>
                          <a:effectLst/>
                        </a:rPr>
                        <a:t>Open API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dirty="0">
                          <a:effectLst/>
                        </a:rPr>
                        <a:t>KAKAO </a:t>
                      </a:r>
                      <a:r>
                        <a:rPr lang="ko-KR" altLang="en-US" sz="1200" dirty="0">
                          <a:effectLst/>
                        </a:rPr>
                        <a:t>지도</a:t>
                      </a:r>
                      <a:r>
                        <a:rPr lang="en-US" altLang="ko-KR" sz="1200" dirty="0">
                          <a:effectLst/>
                        </a:rPr>
                        <a:t>, DAUM </a:t>
                      </a:r>
                      <a:r>
                        <a:rPr lang="ko-KR" altLang="en-US" sz="1200" dirty="0">
                          <a:effectLst/>
                        </a:rPr>
                        <a:t>주소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 err="1">
                          <a:effectLst/>
                        </a:rPr>
                        <a:t>공공데이터</a:t>
                      </a:r>
                      <a:r>
                        <a:rPr lang="en-US" altLang="ko-KR" sz="1200" dirty="0">
                          <a:effectLst/>
                        </a:rPr>
                        <a:t>(</a:t>
                      </a:r>
                      <a:r>
                        <a:rPr lang="ko-KR" altLang="en-US" sz="1200" dirty="0" err="1">
                          <a:effectLst/>
                        </a:rPr>
                        <a:t>사업자번호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  <a:r>
                        <a:rPr lang="ko-KR" altLang="en-US" sz="1200" dirty="0" err="1">
                          <a:effectLst/>
                        </a:rPr>
                        <a:t>진위확인</a:t>
                      </a:r>
                      <a:r>
                        <a:rPr lang="en-US" altLang="ko-KR" sz="1200" dirty="0">
                          <a:effectLst/>
                        </a:rPr>
                        <a:t>), </a:t>
                      </a:r>
                    </a:p>
                    <a:p>
                      <a:pPr algn="l" rtl="0" fontAlgn="b"/>
                      <a:r>
                        <a:rPr lang="ko-KR" altLang="en-US" sz="1200" dirty="0">
                          <a:effectLst/>
                        </a:rPr>
                        <a:t>표준파일데이터셋 </a:t>
                      </a:r>
                      <a:r>
                        <a:rPr lang="en-US" altLang="ko-KR" sz="1200" dirty="0">
                          <a:effectLst/>
                        </a:rPr>
                        <a:t>(</a:t>
                      </a:r>
                      <a:r>
                        <a:rPr lang="ko-KR" altLang="en-US" sz="1200" dirty="0" err="1">
                          <a:effectLst/>
                        </a:rPr>
                        <a:t>전국일반음식점표준데이터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  <a:r>
                        <a:rPr lang="en-US" altLang="ko-KR" sz="1200" dirty="0">
                          <a:effectLst/>
                        </a:rPr>
                        <a:t>- </a:t>
                      </a:r>
                      <a:r>
                        <a:rPr lang="ko-KR" altLang="en-US" sz="1200" dirty="0">
                          <a:effectLst/>
                        </a:rPr>
                        <a:t>울산</a:t>
                      </a:r>
                      <a:r>
                        <a:rPr lang="en-US" altLang="ko-KR" sz="1200" dirty="0">
                          <a:effectLst/>
                        </a:rPr>
                        <a:t>)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72900"/>
                  </a:ext>
                </a:extLst>
              </a:tr>
              <a:tr h="2144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>
                          <a:effectLst/>
                        </a:rPr>
                        <a:t>3rd Party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>
                          <a:effectLst/>
                        </a:rPr>
                        <a:t>Node JS, Lombok,</a:t>
                      </a:r>
                      <a:r>
                        <a:rPr lang="en-US" sz="1200" baseline="0" dirty="0">
                          <a:effectLst/>
                        </a:rPr>
                        <a:t> </a:t>
                      </a:r>
                      <a:r>
                        <a:rPr lang="en-US" sz="1200" dirty="0" smtClean="0">
                          <a:effectLst/>
                        </a:rPr>
                        <a:t>Font-Awesome</a:t>
                      </a:r>
                      <a:endParaRPr lang="en-US" sz="1200" dirty="0">
                        <a:effectLst/>
                      </a:endParaRP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370618"/>
                  </a:ext>
                </a:extLst>
              </a:tr>
              <a:tr h="214429">
                <a:tc rowSpan="6"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b="1">
                          <a:effectLst/>
                        </a:rPr>
                        <a:t>개발 도구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>
                          <a:effectLst/>
                        </a:rPr>
                        <a:t>서버 프로그램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>
                          <a:effectLst/>
                        </a:rPr>
                        <a:t>IntelliJ IDE, JDK 11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797326"/>
                  </a:ext>
                </a:extLst>
              </a:tr>
              <a:tr h="2144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>
                          <a:effectLst/>
                        </a:rPr>
                        <a:t>빌드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 err="1">
                          <a:effectLst/>
                        </a:rPr>
                        <a:t>Gradle</a:t>
                      </a:r>
                      <a:endParaRPr lang="en-US" sz="1200" dirty="0">
                        <a:effectLst/>
                      </a:endParaRP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326917"/>
                  </a:ext>
                </a:extLst>
              </a:tr>
              <a:tr h="2144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>
                          <a:effectLst/>
                        </a:rPr>
                        <a:t>DB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>
                          <a:effectLst/>
                        </a:rPr>
                        <a:t>SQL Developer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958728"/>
                  </a:ext>
                </a:extLst>
              </a:tr>
              <a:tr h="2144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>
                          <a:effectLst/>
                        </a:rPr>
                        <a:t>웹 표준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>
                          <a:effectLst/>
                        </a:rPr>
                        <a:t>Chrome, VS Code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902192"/>
                  </a:ext>
                </a:extLst>
              </a:tr>
              <a:tr h="2144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>
                          <a:effectLst/>
                        </a:rPr>
                        <a:t>형상관리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 err="1">
                          <a:effectLst/>
                        </a:rPr>
                        <a:t>Git</a:t>
                      </a:r>
                      <a:r>
                        <a:rPr lang="en-US" sz="1200" dirty="0">
                          <a:effectLst/>
                        </a:rPr>
                        <a:t> ,</a:t>
                      </a:r>
                      <a:r>
                        <a:rPr lang="en-US" sz="1200" baseline="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GitHub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37249"/>
                  </a:ext>
                </a:extLst>
              </a:tr>
              <a:tr h="2144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>
                          <a:effectLst/>
                        </a:rPr>
                        <a:t>테스트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>
                          <a:effectLst/>
                        </a:rPr>
                        <a:t>Junit5, Postman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222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26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60655" y="119646"/>
            <a:ext cx="226290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6.2 </a:t>
            </a:r>
            <a:r>
              <a:rPr lang="ko-KR" altLang="en-US" dirty="0"/>
              <a:t>시스템 아키텍처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100" dirty="0"/>
              <a:t>-</a:t>
            </a:r>
            <a:endParaRPr lang="ko-KR" altLang="en-US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308896" y="159026"/>
            <a:ext cx="0" cy="269305"/>
          </a:xfrm>
          <a:prstGeom prst="line">
            <a:avLst/>
          </a:prstGeom>
          <a:ln w="31750">
            <a:solidFill>
              <a:srgbClr val="F4D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육각형 4"/>
          <p:cNvSpPr/>
          <p:nvPr/>
        </p:nvSpPr>
        <p:spPr>
          <a:xfrm>
            <a:off x="5828156" y="2190696"/>
            <a:ext cx="980836" cy="307591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Dispatcher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Servlet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60975" y="5690246"/>
            <a:ext cx="11780520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90678" y="1629691"/>
            <a:ext cx="906780" cy="2489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Presentation</a:t>
            </a:r>
            <a:br>
              <a:rPr lang="en-US" altLang="ko-KR" sz="700" dirty="0">
                <a:solidFill>
                  <a:schemeClr val="tx1"/>
                </a:solidFill>
              </a:rPr>
            </a:br>
            <a:r>
              <a:rPr lang="en-US" altLang="ko-KR" sz="700" dirty="0">
                <a:solidFill>
                  <a:schemeClr val="tx1"/>
                </a:solidFill>
              </a:rPr>
              <a:t>Layer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0678" y="2940296"/>
            <a:ext cx="906780" cy="2489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Controller</a:t>
            </a:r>
            <a:br>
              <a:rPr lang="en-US" altLang="ko-KR" sz="700" dirty="0">
                <a:solidFill>
                  <a:schemeClr val="tx1"/>
                </a:solidFill>
              </a:rPr>
            </a:br>
            <a:r>
              <a:rPr lang="en-US" altLang="ko-KR" sz="700" dirty="0">
                <a:solidFill>
                  <a:schemeClr val="tx1"/>
                </a:solidFill>
              </a:rPr>
              <a:t>Layer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0678" y="3618821"/>
            <a:ext cx="906780" cy="2489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Business</a:t>
            </a: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Layer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0678" y="4764868"/>
            <a:ext cx="906780" cy="2489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Data Access  </a:t>
            </a:r>
            <a:br>
              <a:rPr lang="en-US" altLang="ko-KR" sz="700" dirty="0">
                <a:solidFill>
                  <a:schemeClr val="tx1"/>
                </a:solidFill>
              </a:rPr>
            </a:br>
            <a:r>
              <a:rPr lang="en-US" altLang="ko-KR" sz="700" dirty="0">
                <a:solidFill>
                  <a:schemeClr val="tx1"/>
                </a:solidFill>
              </a:rPr>
              <a:t>Layer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770" y="5990086"/>
            <a:ext cx="906780" cy="2489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Databse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61441" y="699309"/>
            <a:ext cx="1750630" cy="1343381"/>
            <a:chOff x="3305179" y="126933"/>
            <a:chExt cx="1750630" cy="1343381"/>
          </a:xfrm>
        </p:grpSpPr>
        <p:grpSp>
          <p:nvGrpSpPr>
            <p:cNvPr id="14" name="그룹 13"/>
            <p:cNvGrpSpPr/>
            <p:nvPr/>
          </p:nvGrpSpPr>
          <p:grpSpPr>
            <a:xfrm>
              <a:off x="3305179" y="126933"/>
              <a:ext cx="1750630" cy="1343381"/>
              <a:chOff x="3438261" y="990168"/>
              <a:chExt cx="2253238" cy="1393465"/>
            </a:xfrm>
          </p:grpSpPr>
          <p:sp>
            <p:nvSpPr>
              <p:cNvPr id="16" name="모서리가 둥근 직사각형 15"/>
              <p:cNvSpPr/>
              <p:nvPr/>
            </p:nvSpPr>
            <p:spPr>
              <a:xfrm>
                <a:off x="3438261" y="1128073"/>
                <a:ext cx="2253238" cy="125556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모서리가 둥근 직사각형 16"/>
              <p:cNvSpPr/>
              <p:nvPr/>
            </p:nvSpPr>
            <p:spPr>
              <a:xfrm>
                <a:off x="4117139" y="990168"/>
                <a:ext cx="895482" cy="19940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b="1" dirty="0">
                    <a:solidFill>
                      <a:schemeClr val="tx1"/>
                    </a:solidFill>
                  </a:rPr>
                  <a:t>회원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3375965" y="300763"/>
              <a:ext cx="162743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Join.html-</a:t>
              </a:r>
              <a:r>
                <a:rPr lang="ko-KR" altLang="en-US" sz="700" dirty="0">
                  <a:solidFill>
                    <a:schemeClr val="tx1"/>
                  </a:solidFill>
                </a:rPr>
                <a:t>회원가입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joinComplete.html-</a:t>
              </a:r>
              <a:r>
                <a:rPr lang="ko-KR" altLang="en-US" sz="700" dirty="0">
                  <a:solidFill>
                    <a:schemeClr val="tx1"/>
                  </a:solidFill>
                </a:rPr>
                <a:t>회원가입 완료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login.html –</a:t>
              </a:r>
              <a:r>
                <a:rPr lang="ko-KR" altLang="en-US" sz="700" dirty="0">
                  <a:solidFill>
                    <a:schemeClr val="tx1"/>
                  </a:solidFill>
                </a:rPr>
                <a:t>로그인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findId.html -</a:t>
              </a:r>
              <a:r>
                <a:rPr lang="ko-KR" altLang="en-US" sz="700" dirty="0">
                  <a:solidFill>
                    <a:schemeClr val="tx1"/>
                  </a:solidFill>
                </a:rPr>
                <a:t>아이디 찾기 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findPw.html -</a:t>
              </a:r>
              <a:r>
                <a:rPr lang="ko-KR" altLang="en-US" sz="700" dirty="0">
                  <a:solidFill>
                    <a:schemeClr val="tx1"/>
                  </a:solidFill>
                </a:rPr>
                <a:t>비밀번호 찾기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resetPw.html -</a:t>
              </a:r>
              <a:r>
                <a:rPr lang="ko-KR" altLang="en-US" sz="700" dirty="0">
                  <a:solidFill>
                    <a:schemeClr val="tx1"/>
                  </a:solidFill>
                </a:rPr>
                <a:t>비밀번호 재설정 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infoChk.html -</a:t>
              </a:r>
              <a:r>
                <a:rPr lang="ko-KR" altLang="en-US" sz="700" dirty="0">
                  <a:solidFill>
                    <a:schemeClr val="tx1"/>
                  </a:solidFill>
                </a:rPr>
                <a:t>개인정보 진입</a:t>
              </a:r>
              <a:r>
                <a:rPr lang="en-US" altLang="ko-KR" sz="700" dirty="0">
                  <a:solidFill>
                    <a:schemeClr val="tx1"/>
                  </a:solidFill>
                </a:rPr>
                <a:t>infoCust.html -</a:t>
              </a:r>
              <a:r>
                <a:rPr lang="ko-KR" altLang="en-US" sz="700" dirty="0">
                  <a:solidFill>
                    <a:schemeClr val="tx1"/>
                  </a:solidFill>
                </a:rPr>
                <a:t>고객회원정보 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infoOwn.html -</a:t>
              </a:r>
              <a:r>
                <a:rPr lang="ko-KR" altLang="en-US" sz="700" dirty="0">
                  <a:solidFill>
                    <a:schemeClr val="tx1"/>
                  </a:solidFill>
                </a:rPr>
                <a:t>점주회원정보 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mail.html -</a:t>
              </a:r>
              <a:r>
                <a:rPr lang="ko-KR" altLang="en-US" sz="700" dirty="0" err="1">
                  <a:solidFill>
                    <a:schemeClr val="tx1"/>
                  </a:solidFill>
                </a:rPr>
                <a:t>인증메일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545750" y="953454"/>
            <a:ext cx="1750630" cy="804773"/>
            <a:chOff x="3305179" y="126934"/>
            <a:chExt cx="1750630" cy="804773"/>
          </a:xfrm>
        </p:grpSpPr>
        <p:grpSp>
          <p:nvGrpSpPr>
            <p:cNvPr id="19" name="그룹 18"/>
            <p:cNvGrpSpPr/>
            <p:nvPr/>
          </p:nvGrpSpPr>
          <p:grpSpPr>
            <a:xfrm>
              <a:off x="3305179" y="126934"/>
              <a:ext cx="1750630" cy="804773"/>
              <a:chOff x="3438261" y="990168"/>
              <a:chExt cx="2253238" cy="834776"/>
            </a:xfrm>
          </p:grpSpPr>
          <p:sp>
            <p:nvSpPr>
              <p:cNvPr id="21" name="모서리가 둥근 직사각형 20"/>
              <p:cNvSpPr/>
              <p:nvPr/>
            </p:nvSpPr>
            <p:spPr>
              <a:xfrm>
                <a:off x="3438261" y="1128073"/>
                <a:ext cx="2253238" cy="69687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모서리가 둥근 직사각형 21"/>
              <p:cNvSpPr/>
              <p:nvPr/>
            </p:nvSpPr>
            <p:spPr>
              <a:xfrm>
                <a:off x="4117139" y="990168"/>
                <a:ext cx="895482" cy="19940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b="1" dirty="0">
                    <a:solidFill>
                      <a:schemeClr val="tx1"/>
                    </a:solidFill>
                  </a:rPr>
                  <a:t>상품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3375965" y="300763"/>
              <a:ext cx="1627439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addForm.html-</a:t>
              </a:r>
              <a:r>
                <a:rPr lang="ko-KR" altLang="en-US" sz="700" dirty="0">
                  <a:solidFill>
                    <a:schemeClr val="tx1"/>
                  </a:solidFill>
                </a:rPr>
                <a:t>상품등록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700" dirty="0"/>
                <a:t>detailForm.html-</a:t>
              </a:r>
              <a:r>
                <a:rPr lang="ko-KR" altLang="en-US" sz="700" dirty="0" err="1"/>
                <a:t>상품조회</a:t>
              </a:r>
              <a:endParaRPr lang="en-US" altLang="ko-KR" sz="700" dirty="0"/>
            </a:p>
            <a:p>
              <a:pPr algn="ctr"/>
              <a:r>
                <a:rPr lang="en-US" altLang="ko-KR" sz="700" dirty="0"/>
                <a:t>updateForm.html-</a:t>
              </a:r>
              <a:r>
                <a:rPr lang="ko-KR" altLang="en-US" sz="700" dirty="0" err="1"/>
                <a:t>상품수정</a:t>
              </a:r>
              <a:endParaRPr lang="en-US" altLang="ko-KR" sz="700" dirty="0"/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Manage.html-</a:t>
              </a:r>
              <a:r>
                <a:rPr lang="ko-KR" altLang="en-US" sz="700" dirty="0">
                  <a:solidFill>
                    <a:schemeClr val="tx1"/>
                  </a:solidFill>
                </a:rPr>
                <a:t>상품관리목록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saleList.html-</a:t>
              </a:r>
              <a:r>
                <a:rPr lang="ko-KR" altLang="en-US" sz="700" dirty="0">
                  <a:solidFill>
                    <a:schemeClr val="tx1"/>
                  </a:solidFill>
                </a:rPr>
                <a:t>판매내역목록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8199508" y="1130147"/>
            <a:ext cx="1750630" cy="697049"/>
            <a:chOff x="3305179" y="126934"/>
            <a:chExt cx="1750630" cy="697049"/>
          </a:xfrm>
        </p:grpSpPr>
        <p:grpSp>
          <p:nvGrpSpPr>
            <p:cNvPr id="24" name="그룹 23"/>
            <p:cNvGrpSpPr/>
            <p:nvPr/>
          </p:nvGrpSpPr>
          <p:grpSpPr>
            <a:xfrm>
              <a:off x="3305179" y="126934"/>
              <a:ext cx="1750630" cy="697049"/>
              <a:chOff x="3438261" y="990168"/>
              <a:chExt cx="2253238" cy="723036"/>
            </a:xfrm>
          </p:grpSpPr>
          <p:sp>
            <p:nvSpPr>
              <p:cNvPr id="27" name="모서리가 둥근 직사각형 26"/>
              <p:cNvSpPr/>
              <p:nvPr/>
            </p:nvSpPr>
            <p:spPr>
              <a:xfrm>
                <a:off x="3438261" y="1128074"/>
                <a:ext cx="2253238" cy="58513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4117139" y="990168"/>
                <a:ext cx="895482" cy="19940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b="1" dirty="0">
                    <a:solidFill>
                      <a:schemeClr val="tx1"/>
                    </a:solidFill>
                  </a:rPr>
                  <a:t>커뮤니티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3375965" y="300763"/>
              <a:ext cx="16274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/>
                <a:t>Board.html-</a:t>
              </a:r>
              <a:r>
                <a:rPr lang="ko-KR" altLang="en-US" sz="700" dirty="0"/>
                <a:t>게시판</a:t>
              </a:r>
              <a:r>
                <a:rPr lang="en-US" altLang="ko-KR" sz="700" dirty="0"/>
                <a:t> </a:t>
              </a:r>
              <a:r>
                <a:rPr lang="ko-KR" altLang="en-US" sz="700" dirty="0"/>
                <a:t>메인</a:t>
              </a:r>
              <a:endParaRPr lang="en-US" altLang="ko-KR" sz="700" dirty="0"/>
            </a:p>
            <a:p>
              <a:pPr algn="ctr"/>
              <a:r>
                <a:rPr lang="en-US" altLang="ko-KR" sz="700" dirty="0"/>
                <a:t>Article.html-</a:t>
              </a:r>
              <a:r>
                <a:rPr lang="ko-KR" altLang="en-US" sz="700" dirty="0" err="1"/>
                <a:t>게시글</a:t>
              </a:r>
              <a:r>
                <a:rPr lang="ko-KR" altLang="en-US" sz="700" dirty="0"/>
                <a:t> 화면</a:t>
              </a:r>
              <a:r>
                <a:rPr lang="en-US" altLang="ko-KR" sz="700" dirty="0"/>
                <a:t>, </a:t>
              </a:r>
              <a:r>
                <a:rPr lang="ko-KR" altLang="en-US" sz="700" dirty="0"/>
                <a:t>댓글 화면</a:t>
              </a:r>
              <a:endParaRPr lang="en-US" altLang="ko-KR" sz="700" dirty="0"/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writeForm.html-</a:t>
              </a:r>
              <a:r>
                <a:rPr lang="ko-KR" altLang="en-US" sz="700" dirty="0" err="1">
                  <a:solidFill>
                    <a:schemeClr val="tx1"/>
                  </a:solidFill>
                </a:rPr>
                <a:t>게시글</a:t>
              </a:r>
              <a:r>
                <a:rPr lang="ko-KR" altLang="en-US" sz="700" dirty="0">
                  <a:solidFill>
                    <a:schemeClr val="tx1"/>
                  </a:solidFill>
                </a:rPr>
                <a:t> 작성 화면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editForm.html-</a:t>
              </a:r>
              <a:r>
                <a:rPr lang="ko-KR" altLang="en-US" sz="700" dirty="0" err="1">
                  <a:solidFill>
                    <a:schemeClr val="tx1"/>
                  </a:solidFill>
                </a:rPr>
                <a:t>게시글</a:t>
              </a:r>
              <a:r>
                <a:rPr lang="ko-KR" altLang="en-US" sz="700" dirty="0">
                  <a:solidFill>
                    <a:schemeClr val="tx1"/>
                  </a:solidFill>
                </a:rPr>
                <a:t> 수정 화면</a:t>
              </a: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0045646" y="1158472"/>
            <a:ext cx="1975954" cy="697049"/>
            <a:chOff x="3305179" y="126934"/>
            <a:chExt cx="1750630" cy="697049"/>
          </a:xfrm>
        </p:grpSpPr>
        <p:grpSp>
          <p:nvGrpSpPr>
            <p:cNvPr id="30" name="그룹 29"/>
            <p:cNvGrpSpPr/>
            <p:nvPr/>
          </p:nvGrpSpPr>
          <p:grpSpPr>
            <a:xfrm>
              <a:off x="3305179" y="126934"/>
              <a:ext cx="1750630" cy="697049"/>
              <a:chOff x="3438261" y="990168"/>
              <a:chExt cx="2253238" cy="723036"/>
            </a:xfrm>
          </p:grpSpPr>
          <p:sp>
            <p:nvSpPr>
              <p:cNvPr id="32" name="모서리가 둥근 직사각형 31"/>
              <p:cNvSpPr/>
              <p:nvPr/>
            </p:nvSpPr>
            <p:spPr>
              <a:xfrm>
                <a:off x="3438261" y="1128074"/>
                <a:ext cx="2253238" cy="58513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>
                <a:off x="4117139" y="990168"/>
                <a:ext cx="895482" cy="19940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b="1" dirty="0">
                    <a:solidFill>
                      <a:schemeClr val="tx1"/>
                    </a:solidFill>
                  </a:rPr>
                  <a:t>공지사항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3375965" y="300763"/>
              <a:ext cx="16274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/>
                <a:t>noticeMainForm.html-</a:t>
              </a:r>
              <a:r>
                <a:rPr lang="ko-KR" altLang="en-US" sz="700" dirty="0"/>
                <a:t>공지사항 메인</a:t>
              </a:r>
              <a:endParaRPr lang="en-US" altLang="ko-KR" sz="700" dirty="0"/>
            </a:p>
            <a:p>
              <a:pPr algn="ctr"/>
              <a:r>
                <a:rPr lang="en-US" altLang="ko-KR" sz="700" dirty="0"/>
                <a:t>noticeWriteForm.html-</a:t>
              </a:r>
              <a:r>
                <a:rPr lang="ko-KR" altLang="en-US" sz="700" dirty="0"/>
                <a:t>공지사항 작성</a:t>
              </a:r>
              <a:endParaRPr lang="en-US" altLang="ko-KR" sz="700" dirty="0"/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noticeViewForm.html-</a:t>
              </a:r>
              <a:r>
                <a:rPr lang="ko-KR" altLang="en-US" sz="700" dirty="0">
                  <a:solidFill>
                    <a:schemeClr val="tx1"/>
                  </a:solidFill>
                </a:rPr>
                <a:t>공지사항 조회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700" dirty="0"/>
                <a:t>noticeModifyForm.html-</a:t>
              </a:r>
              <a:r>
                <a:rPr lang="ko-KR" altLang="en-US" sz="700" dirty="0"/>
                <a:t>공지사항 수정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6374922" y="625249"/>
            <a:ext cx="1750630" cy="1286580"/>
            <a:chOff x="6433348" y="368082"/>
            <a:chExt cx="1750630" cy="1286580"/>
          </a:xfrm>
        </p:grpSpPr>
        <p:grpSp>
          <p:nvGrpSpPr>
            <p:cNvPr id="35" name="그룹 34"/>
            <p:cNvGrpSpPr/>
            <p:nvPr/>
          </p:nvGrpSpPr>
          <p:grpSpPr>
            <a:xfrm>
              <a:off x="6433348" y="368082"/>
              <a:ext cx="1750630" cy="1286580"/>
              <a:chOff x="3438261" y="1044503"/>
              <a:chExt cx="2253238" cy="780441"/>
            </a:xfrm>
          </p:grpSpPr>
          <p:sp>
            <p:nvSpPr>
              <p:cNvPr id="37" name="모서리가 둥근 직사각형 36"/>
              <p:cNvSpPr/>
              <p:nvPr/>
            </p:nvSpPr>
            <p:spPr>
              <a:xfrm>
                <a:off x="3438261" y="1128073"/>
                <a:ext cx="2253238" cy="69687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모서리가 둥근 직사각형 37"/>
              <p:cNvSpPr/>
              <p:nvPr/>
            </p:nvSpPr>
            <p:spPr>
              <a:xfrm>
                <a:off x="4117139" y="1044503"/>
                <a:ext cx="895481" cy="12025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b="1" dirty="0">
                    <a:solidFill>
                      <a:schemeClr val="tx1"/>
                    </a:solidFill>
                  </a:rPr>
                  <a:t>구매</a:t>
                </a: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6508999" y="591579"/>
              <a:ext cx="1627439" cy="1056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/>
                <a:t>Buy.html-</a:t>
              </a:r>
              <a:r>
                <a:rPr lang="ko-KR" altLang="en-US" sz="700" dirty="0"/>
                <a:t>상품 구매</a:t>
              </a:r>
              <a:endParaRPr lang="en-US" altLang="ko-KR" sz="700" dirty="0"/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Buy-complete.html-</a:t>
              </a:r>
              <a:r>
                <a:rPr lang="ko-KR" altLang="en-US" sz="700" dirty="0" err="1">
                  <a:solidFill>
                    <a:schemeClr val="tx1"/>
                  </a:solidFill>
                </a:rPr>
                <a:t>구매완료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700" dirty="0"/>
                <a:t>Order-history.html-</a:t>
              </a:r>
              <a:r>
                <a:rPr lang="ko-KR" altLang="en-US" sz="700" dirty="0"/>
                <a:t>주문내역</a:t>
              </a:r>
              <a:endParaRPr lang="en-US" altLang="ko-KR" sz="700" dirty="0"/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myReview</a:t>
              </a:r>
              <a:r>
                <a:rPr lang="en-US" altLang="ko-KR" sz="700" dirty="0"/>
                <a:t>.html-</a:t>
              </a:r>
              <a:r>
                <a:rPr lang="ko-KR" altLang="en-US" sz="700" dirty="0"/>
                <a:t>내 리뷰</a:t>
              </a:r>
              <a:endParaRPr lang="en-US" altLang="ko-KR" sz="700" dirty="0"/>
            </a:p>
            <a:p>
              <a:pPr algn="ctr"/>
              <a:r>
                <a:rPr lang="en-US" altLang="ko-KR" sz="700" dirty="0"/>
                <a:t>reviewAdd.html-</a:t>
              </a:r>
              <a:r>
                <a:rPr lang="ko-KR" altLang="en-US" sz="700" dirty="0"/>
                <a:t>리뷰 등록</a:t>
              </a:r>
              <a:endParaRPr lang="en-US" altLang="ko-KR" sz="700" dirty="0"/>
            </a:p>
            <a:p>
              <a:pPr algn="ctr"/>
              <a:r>
                <a:rPr lang="en-US" altLang="ko-KR" sz="700" dirty="0"/>
                <a:t>reviewEdit.html-</a:t>
              </a:r>
              <a:r>
                <a:rPr lang="ko-KR" altLang="en-US" sz="700" dirty="0"/>
                <a:t>리뷰 수정</a:t>
              </a:r>
              <a:endParaRPr lang="en-US" altLang="ko-KR" sz="700" dirty="0"/>
            </a:p>
            <a:p>
              <a:pPr algn="ctr"/>
              <a:r>
                <a:rPr lang="en-US" altLang="ko-KR" sz="700" dirty="0"/>
                <a:t>Profile.html-</a:t>
              </a:r>
              <a:r>
                <a:rPr lang="ko-KR" altLang="en-US" sz="700" dirty="0"/>
                <a:t>프로필</a:t>
              </a:r>
              <a:endParaRPr lang="en-US" altLang="ko-KR" sz="700" dirty="0"/>
            </a:p>
            <a:p>
              <a:pPr algn="ctr"/>
              <a:r>
                <a:rPr lang="en-US" altLang="ko-KR" sz="700" dirty="0"/>
                <a:t>bookmark.html-</a:t>
              </a:r>
              <a:r>
                <a:rPr lang="ko-KR" altLang="en-US" sz="700" dirty="0" err="1"/>
                <a:t>즐겨찾기</a:t>
              </a:r>
              <a:endParaRPr lang="en-US" altLang="ko-KR" sz="700" dirty="0"/>
            </a:p>
            <a:p>
              <a:pPr algn="ctr"/>
              <a:r>
                <a:rPr lang="en-US" altLang="ko-KR" sz="700" dirty="0"/>
                <a:t>Good.html-</a:t>
              </a:r>
              <a:r>
                <a:rPr lang="ko-KR" altLang="en-US" sz="700" dirty="0"/>
                <a:t>좋아요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9" name="직선 연결선 38"/>
          <p:cNvCxnSpPr/>
          <p:nvPr/>
        </p:nvCxnSpPr>
        <p:spPr>
          <a:xfrm>
            <a:off x="181930" y="2788601"/>
            <a:ext cx="11780520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5865185" y="2592858"/>
            <a:ext cx="906780" cy="2204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Interceptor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112852" y="2985795"/>
            <a:ext cx="1104568" cy="2204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ApiMemberController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255922" y="2985795"/>
            <a:ext cx="952098" cy="2204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MemberController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246522" y="2985795"/>
            <a:ext cx="853038" cy="2204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HomeController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138062" y="2985795"/>
            <a:ext cx="1043940" cy="2204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ApiProductController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251530" y="2987938"/>
            <a:ext cx="913596" cy="2204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ProductController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305888" y="2985795"/>
            <a:ext cx="891540" cy="2204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ArticleController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35930" y="2985795"/>
            <a:ext cx="1005022" cy="2204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CommentController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1273644" y="2985795"/>
            <a:ext cx="859452" cy="2204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NoticeController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241080" y="3480279"/>
            <a:ext cx="11780520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21648" y="4444499"/>
            <a:ext cx="11780520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2106780" y="3666361"/>
            <a:ext cx="871992" cy="220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MemberSVC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106780" y="3980568"/>
            <a:ext cx="871992" cy="220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MemberSVCImpl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469398" y="3667554"/>
            <a:ext cx="871992" cy="220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ProductSVC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469398" y="3981761"/>
            <a:ext cx="871992" cy="220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ProductSVCImpl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00727" y="3667745"/>
            <a:ext cx="871992" cy="220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ArticleSVC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400727" y="3981952"/>
            <a:ext cx="871992" cy="220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ArticleSVCImpl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674159" y="3667745"/>
            <a:ext cx="951638" cy="220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CommentSVC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674159" y="3981952"/>
            <a:ext cx="951638" cy="220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CommentSVCImpl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1011651" y="3667745"/>
            <a:ext cx="871992" cy="220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NoticeSVC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1011651" y="3981952"/>
            <a:ext cx="871992" cy="220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NoticeSVCImpl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075657" y="4591065"/>
            <a:ext cx="921016" cy="220403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MemberDAO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075656" y="4905272"/>
            <a:ext cx="921017" cy="220403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MemberDAOImpl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73207" y="4584352"/>
            <a:ext cx="871992" cy="220403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ProductDAO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473207" y="4898559"/>
            <a:ext cx="871992" cy="220403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ProductDAOImpl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8399773" y="4584543"/>
            <a:ext cx="871992" cy="220403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ArticleDAO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8399773" y="4898750"/>
            <a:ext cx="871992" cy="220403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ArticleDAOImpl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9673205" y="4584543"/>
            <a:ext cx="951638" cy="220403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CommentDAO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9673205" y="4898750"/>
            <a:ext cx="951638" cy="220403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CommentDAOImpl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1010697" y="4584543"/>
            <a:ext cx="871992" cy="220403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NoticeDAO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1010697" y="4898750"/>
            <a:ext cx="871992" cy="220403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NoticeDAOImpl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865185" y="5283203"/>
            <a:ext cx="906780" cy="2204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JDBCTemplate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011460" y="5964462"/>
            <a:ext cx="8610383" cy="486266"/>
            <a:chOff x="1605060" y="5964462"/>
            <a:chExt cx="8610383" cy="486266"/>
          </a:xfrm>
        </p:grpSpPr>
        <p:sp>
          <p:nvSpPr>
            <p:cNvPr id="73" name="순서도: 자기 디스크 108"/>
            <p:cNvSpPr/>
            <p:nvPr/>
          </p:nvSpPr>
          <p:spPr>
            <a:xfrm>
              <a:off x="1605060" y="5964462"/>
              <a:ext cx="8610383" cy="486266"/>
            </a:xfrm>
            <a:custGeom>
              <a:avLst/>
              <a:gdLst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00 w 10000"/>
                <a:gd name="connsiteY1" fmla="*/ 33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63 w 10000"/>
                <a:gd name="connsiteY1" fmla="*/ 1528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4991 w 10000"/>
                <a:gd name="connsiteY1" fmla="*/ 2639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4991 w 10000"/>
                <a:gd name="connsiteY1" fmla="*/ 2639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4982 w 10000"/>
                <a:gd name="connsiteY1" fmla="*/ 1945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4982 w 10000"/>
                <a:gd name="connsiteY1" fmla="*/ 1945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33 w 10000"/>
                <a:gd name="connsiteY1" fmla="*/ 4055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58 w 10000"/>
                <a:gd name="connsiteY1" fmla="*/ 3671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58 w 10000"/>
                <a:gd name="connsiteY1" fmla="*/ 3671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25 w 10000"/>
                <a:gd name="connsiteY1" fmla="*/ 767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667 h 10767"/>
                <a:gd name="connsiteX1" fmla="*/ 5000 w 10000"/>
                <a:gd name="connsiteY1" fmla="*/ 0 h 10767"/>
                <a:gd name="connsiteX2" fmla="*/ 10000 w 10000"/>
                <a:gd name="connsiteY2" fmla="*/ 1667 h 10767"/>
                <a:gd name="connsiteX3" fmla="*/ 10000 w 10000"/>
                <a:gd name="connsiteY3" fmla="*/ 8333 h 10767"/>
                <a:gd name="connsiteX4" fmla="*/ 5000 w 10000"/>
                <a:gd name="connsiteY4" fmla="*/ 10000 h 10767"/>
                <a:gd name="connsiteX5" fmla="*/ 0 w 10000"/>
                <a:gd name="connsiteY5" fmla="*/ 8333 h 10767"/>
                <a:gd name="connsiteX6" fmla="*/ 0 w 10000"/>
                <a:gd name="connsiteY6" fmla="*/ 1667 h 10767"/>
                <a:gd name="connsiteX0" fmla="*/ 10000 w 10000"/>
                <a:gd name="connsiteY0" fmla="*/ 1667 h 10767"/>
                <a:gd name="connsiteX1" fmla="*/ 5058 w 10000"/>
                <a:gd name="connsiteY1" fmla="*/ 3671 h 10767"/>
                <a:gd name="connsiteX2" fmla="*/ 0 w 10000"/>
                <a:gd name="connsiteY2" fmla="*/ 1667 h 10767"/>
                <a:gd name="connsiteX0" fmla="*/ 0 w 10000"/>
                <a:gd name="connsiteY0" fmla="*/ 1667 h 10767"/>
                <a:gd name="connsiteX1" fmla="*/ 5025 w 10000"/>
                <a:gd name="connsiteY1" fmla="*/ 767 h 10767"/>
                <a:gd name="connsiteX2" fmla="*/ 10000 w 10000"/>
                <a:gd name="connsiteY2" fmla="*/ 1667 h 10767"/>
                <a:gd name="connsiteX3" fmla="*/ 10000 w 10000"/>
                <a:gd name="connsiteY3" fmla="*/ 8333 h 10767"/>
                <a:gd name="connsiteX4" fmla="*/ 5059 w 10000"/>
                <a:gd name="connsiteY4" fmla="*/ 10767 h 10767"/>
                <a:gd name="connsiteX5" fmla="*/ 0 w 10000"/>
                <a:gd name="connsiteY5" fmla="*/ 8333 h 10767"/>
                <a:gd name="connsiteX6" fmla="*/ 0 w 10000"/>
                <a:gd name="connsiteY6" fmla="*/ 1667 h 10767"/>
                <a:gd name="connsiteX0" fmla="*/ 0 w 10000"/>
                <a:gd name="connsiteY0" fmla="*/ 1667 h 10767"/>
                <a:gd name="connsiteX1" fmla="*/ 5000 w 10000"/>
                <a:gd name="connsiteY1" fmla="*/ 0 h 10767"/>
                <a:gd name="connsiteX2" fmla="*/ 10000 w 10000"/>
                <a:gd name="connsiteY2" fmla="*/ 1667 h 10767"/>
                <a:gd name="connsiteX3" fmla="*/ 10000 w 10000"/>
                <a:gd name="connsiteY3" fmla="*/ 8333 h 10767"/>
                <a:gd name="connsiteX4" fmla="*/ 5000 w 10000"/>
                <a:gd name="connsiteY4" fmla="*/ 10000 h 10767"/>
                <a:gd name="connsiteX5" fmla="*/ 0 w 10000"/>
                <a:gd name="connsiteY5" fmla="*/ 8333 h 10767"/>
                <a:gd name="connsiteX6" fmla="*/ 0 w 10000"/>
                <a:gd name="connsiteY6" fmla="*/ 1667 h 10767"/>
                <a:gd name="connsiteX0" fmla="*/ 10000 w 10000"/>
                <a:gd name="connsiteY0" fmla="*/ 1667 h 10767"/>
                <a:gd name="connsiteX1" fmla="*/ 5058 w 10000"/>
                <a:gd name="connsiteY1" fmla="*/ 3671 h 10767"/>
                <a:gd name="connsiteX2" fmla="*/ 0 w 10000"/>
                <a:gd name="connsiteY2" fmla="*/ 1667 h 10767"/>
                <a:gd name="connsiteX0" fmla="*/ 0 w 10000"/>
                <a:gd name="connsiteY0" fmla="*/ 1667 h 10767"/>
                <a:gd name="connsiteX1" fmla="*/ 5025 w 10000"/>
                <a:gd name="connsiteY1" fmla="*/ 767 h 10767"/>
                <a:gd name="connsiteX2" fmla="*/ 10000 w 10000"/>
                <a:gd name="connsiteY2" fmla="*/ 1667 h 10767"/>
                <a:gd name="connsiteX3" fmla="*/ 10000 w 10000"/>
                <a:gd name="connsiteY3" fmla="*/ 8333 h 10767"/>
                <a:gd name="connsiteX4" fmla="*/ 5059 w 10000"/>
                <a:gd name="connsiteY4" fmla="*/ 10767 h 10767"/>
                <a:gd name="connsiteX5" fmla="*/ 0 w 10000"/>
                <a:gd name="connsiteY5" fmla="*/ 8333 h 10767"/>
                <a:gd name="connsiteX6" fmla="*/ 0 w 10000"/>
                <a:gd name="connsiteY6" fmla="*/ 1667 h 10767"/>
                <a:gd name="connsiteX0" fmla="*/ 0 w 10000"/>
                <a:gd name="connsiteY0" fmla="*/ 1667 h 10767"/>
                <a:gd name="connsiteX1" fmla="*/ 5000 w 10000"/>
                <a:gd name="connsiteY1" fmla="*/ 0 h 10767"/>
                <a:gd name="connsiteX2" fmla="*/ 10000 w 10000"/>
                <a:gd name="connsiteY2" fmla="*/ 1667 h 10767"/>
                <a:gd name="connsiteX3" fmla="*/ 10000 w 10000"/>
                <a:gd name="connsiteY3" fmla="*/ 8333 h 10767"/>
                <a:gd name="connsiteX4" fmla="*/ 5000 w 10000"/>
                <a:gd name="connsiteY4" fmla="*/ 10000 h 10767"/>
                <a:gd name="connsiteX5" fmla="*/ 0 w 10000"/>
                <a:gd name="connsiteY5" fmla="*/ 8333 h 10767"/>
                <a:gd name="connsiteX6" fmla="*/ 0 w 10000"/>
                <a:gd name="connsiteY6" fmla="*/ 1667 h 10767"/>
                <a:gd name="connsiteX0" fmla="*/ 10000 w 10000"/>
                <a:gd name="connsiteY0" fmla="*/ 1667 h 10767"/>
                <a:gd name="connsiteX1" fmla="*/ 5058 w 10000"/>
                <a:gd name="connsiteY1" fmla="*/ 3671 h 10767"/>
                <a:gd name="connsiteX2" fmla="*/ 0 w 10000"/>
                <a:gd name="connsiteY2" fmla="*/ 1667 h 10767"/>
                <a:gd name="connsiteX0" fmla="*/ 0 w 10000"/>
                <a:gd name="connsiteY0" fmla="*/ 1667 h 10767"/>
                <a:gd name="connsiteX1" fmla="*/ 5025 w 10000"/>
                <a:gd name="connsiteY1" fmla="*/ 767 h 10767"/>
                <a:gd name="connsiteX2" fmla="*/ 10000 w 10000"/>
                <a:gd name="connsiteY2" fmla="*/ 1667 h 10767"/>
                <a:gd name="connsiteX3" fmla="*/ 9958 w 10000"/>
                <a:gd name="connsiteY3" fmla="*/ 7463 h 10767"/>
                <a:gd name="connsiteX4" fmla="*/ 5059 w 10000"/>
                <a:gd name="connsiteY4" fmla="*/ 10767 h 10767"/>
                <a:gd name="connsiteX5" fmla="*/ 0 w 10000"/>
                <a:gd name="connsiteY5" fmla="*/ 8333 h 10767"/>
                <a:gd name="connsiteX6" fmla="*/ 0 w 10000"/>
                <a:gd name="connsiteY6" fmla="*/ 1667 h 10767"/>
                <a:gd name="connsiteX0" fmla="*/ 0 w 10000"/>
                <a:gd name="connsiteY0" fmla="*/ 1667 h 10767"/>
                <a:gd name="connsiteX1" fmla="*/ 5000 w 10000"/>
                <a:gd name="connsiteY1" fmla="*/ 0 h 10767"/>
                <a:gd name="connsiteX2" fmla="*/ 10000 w 10000"/>
                <a:gd name="connsiteY2" fmla="*/ 1667 h 10767"/>
                <a:gd name="connsiteX3" fmla="*/ 10000 w 10000"/>
                <a:gd name="connsiteY3" fmla="*/ 8333 h 10767"/>
                <a:gd name="connsiteX4" fmla="*/ 5000 w 10000"/>
                <a:gd name="connsiteY4" fmla="*/ 10000 h 10767"/>
                <a:gd name="connsiteX5" fmla="*/ 0 w 10000"/>
                <a:gd name="connsiteY5" fmla="*/ 8333 h 10767"/>
                <a:gd name="connsiteX6" fmla="*/ 0 w 10000"/>
                <a:gd name="connsiteY6" fmla="*/ 1667 h 10767"/>
                <a:gd name="connsiteX0" fmla="*/ 10000 w 10000"/>
                <a:gd name="connsiteY0" fmla="*/ 1667 h 10767"/>
                <a:gd name="connsiteX1" fmla="*/ 5050 w 10000"/>
                <a:gd name="connsiteY1" fmla="*/ 2148 h 10767"/>
                <a:gd name="connsiteX2" fmla="*/ 0 w 10000"/>
                <a:gd name="connsiteY2" fmla="*/ 1667 h 10767"/>
                <a:gd name="connsiteX0" fmla="*/ 0 w 10000"/>
                <a:gd name="connsiteY0" fmla="*/ 1667 h 10767"/>
                <a:gd name="connsiteX1" fmla="*/ 5025 w 10000"/>
                <a:gd name="connsiteY1" fmla="*/ 767 h 10767"/>
                <a:gd name="connsiteX2" fmla="*/ 10000 w 10000"/>
                <a:gd name="connsiteY2" fmla="*/ 1667 h 10767"/>
                <a:gd name="connsiteX3" fmla="*/ 9958 w 10000"/>
                <a:gd name="connsiteY3" fmla="*/ 7463 h 10767"/>
                <a:gd name="connsiteX4" fmla="*/ 5059 w 10000"/>
                <a:gd name="connsiteY4" fmla="*/ 10767 h 10767"/>
                <a:gd name="connsiteX5" fmla="*/ 0 w 10000"/>
                <a:gd name="connsiteY5" fmla="*/ 8333 h 10767"/>
                <a:gd name="connsiteX6" fmla="*/ 0 w 10000"/>
                <a:gd name="connsiteY6" fmla="*/ 1667 h 10767"/>
                <a:gd name="connsiteX0" fmla="*/ 0 w 10000"/>
                <a:gd name="connsiteY0" fmla="*/ 2205 h 11305"/>
                <a:gd name="connsiteX1" fmla="*/ 5000 w 10000"/>
                <a:gd name="connsiteY1" fmla="*/ 538 h 11305"/>
                <a:gd name="connsiteX2" fmla="*/ 10000 w 10000"/>
                <a:gd name="connsiteY2" fmla="*/ 2205 h 11305"/>
                <a:gd name="connsiteX3" fmla="*/ 10000 w 10000"/>
                <a:gd name="connsiteY3" fmla="*/ 8871 h 11305"/>
                <a:gd name="connsiteX4" fmla="*/ 5000 w 10000"/>
                <a:gd name="connsiteY4" fmla="*/ 10538 h 11305"/>
                <a:gd name="connsiteX5" fmla="*/ 0 w 10000"/>
                <a:gd name="connsiteY5" fmla="*/ 8871 h 11305"/>
                <a:gd name="connsiteX6" fmla="*/ 0 w 10000"/>
                <a:gd name="connsiteY6" fmla="*/ 2205 h 11305"/>
                <a:gd name="connsiteX0" fmla="*/ 10000 w 10000"/>
                <a:gd name="connsiteY0" fmla="*/ 2205 h 11305"/>
                <a:gd name="connsiteX1" fmla="*/ 5050 w 10000"/>
                <a:gd name="connsiteY1" fmla="*/ 2686 h 11305"/>
                <a:gd name="connsiteX2" fmla="*/ 0 w 10000"/>
                <a:gd name="connsiteY2" fmla="*/ 2205 h 11305"/>
                <a:gd name="connsiteX0" fmla="*/ 0 w 10000"/>
                <a:gd name="connsiteY0" fmla="*/ 2205 h 11305"/>
                <a:gd name="connsiteX1" fmla="*/ 5025 w 10000"/>
                <a:gd name="connsiteY1" fmla="*/ 0 h 11305"/>
                <a:gd name="connsiteX2" fmla="*/ 10000 w 10000"/>
                <a:gd name="connsiteY2" fmla="*/ 2205 h 11305"/>
                <a:gd name="connsiteX3" fmla="*/ 9958 w 10000"/>
                <a:gd name="connsiteY3" fmla="*/ 8001 h 11305"/>
                <a:gd name="connsiteX4" fmla="*/ 5059 w 10000"/>
                <a:gd name="connsiteY4" fmla="*/ 11305 h 11305"/>
                <a:gd name="connsiteX5" fmla="*/ 0 w 10000"/>
                <a:gd name="connsiteY5" fmla="*/ 8871 h 11305"/>
                <a:gd name="connsiteX6" fmla="*/ 0 w 10000"/>
                <a:gd name="connsiteY6" fmla="*/ 2205 h 11305"/>
                <a:gd name="connsiteX0" fmla="*/ 0 w 10000"/>
                <a:gd name="connsiteY0" fmla="*/ 2208 h 11308"/>
                <a:gd name="connsiteX1" fmla="*/ 5000 w 10000"/>
                <a:gd name="connsiteY1" fmla="*/ 541 h 11308"/>
                <a:gd name="connsiteX2" fmla="*/ 10000 w 10000"/>
                <a:gd name="connsiteY2" fmla="*/ 2208 h 11308"/>
                <a:gd name="connsiteX3" fmla="*/ 10000 w 10000"/>
                <a:gd name="connsiteY3" fmla="*/ 8874 h 11308"/>
                <a:gd name="connsiteX4" fmla="*/ 5000 w 10000"/>
                <a:gd name="connsiteY4" fmla="*/ 10541 h 11308"/>
                <a:gd name="connsiteX5" fmla="*/ 0 w 10000"/>
                <a:gd name="connsiteY5" fmla="*/ 8874 h 11308"/>
                <a:gd name="connsiteX6" fmla="*/ 0 w 10000"/>
                <a:gd name="connsiteY6" fmla="*/ 2208 h 11308"/>
                <a:gd name="connsiteX0" fmla="*/ 10000 w 10000"/>
                <a:gd name="connsiteY0" fmla="*/ 2208 h 11308"/>
                <a:gd name="connsiteX1" fmla="*/ 5050 w 10000"/>
                <a:gd name="connsiteY1" fmla="*/ 2689 h 11308"/>
                <a:gd name="connsiteX2" fmla="*/ 0 w 10000"/>
                <a:gd name="connsiteY2" fmla="*/ 2208 h 11308"/>
                <a:gd name="connsiteX0" fmla="*/ 0 w 10000"/>
                <a:gd name="connsiteY0" fmla="*/ 2208 h 11308"/>
                <a:gd name="connsiteX1" fmla="*/ 5025 w 10000"/>
                <a:gd name="connsiteY1" fmla="*/ 3 h 11308"/>
                <a:gd name="connsiteX2" fmla="*/ 9992 w 10000"/>
                <a:gd name="connsiteY2" fmla="*/ 1773 h 11308"/>
                <a:gd name="connsiteX3" fmla="*/ 9958 w 10000"/>
                <a:gd name="connsiteY3" fmla="*/ 8004 h 11308"/>
                <a:gd name="connsiteX4" fmla="*/ 5059 w 10000"/>
                <a:gd name="connsiteY4" fmla="*/ 11308 h 11308"/>
                <a:gd name="connsiteX5" fmla="*/ 0 w 10000"/>
                <a:gd name="connsiteY5" fmla="*/ 8874 h 11308"/>
                <a:gd name="connsiteX6" fmla="*/ 0 w 10000"/>
                <a:gd name="connsiteY6" fmla="*/ 2208 h 11308"/>
                <a:gd name="connsiteX0" fmla="*/ 0 w 10010"/>
                <a:gd name="connsiteY0" fmla="*/ 2208 h 11308"/>
                <a:gd name="connsiteX1" fmla="*/ 5000 w 10010"/>
                <a:gd name="connsiteY1" fmla="*/ 541 h 11308"/>
                <a:gd name="connsiteX2" fmla="*/ 10000 w 10010"/>
                <a:gd name="connsiteY2" fmla="*/ 2208 h 11308"/>
                <a:gd name="connsiteX3" fmla="*/ 10000 w 10010"/>
                <a:gd name="connsiteY3" fmla="*/ 8874 h 11308"/>
                <a:gd name="connsiteX4" fmla="*/ 5000 w 10010"/>
                <a:gd name="connsiteY4" fmla="*/ 10541 h 11308"/>
                <a:gd name="connsiteX5" fmla="*/ 0 w 10010"/>
                <a:gd name="connsiteY5" fmla="*/ 8874 h 11308"/>
                <a:gd name="connsiteX6" fmla="*/ 0 w 10010"/>
                <a:gd name="connsiteY6" fmla="*/ 2208 h 11308"/>
                <a:gd name="connsiteX0" fmla="*/ 10000 w 10010"/>
                <a:gd name="connsiteY0" fmla="*/ 2208 h 11308"/>
                <a:gd name="connsiteX1" fmla="*/ 5050 w 10010"/>
                <a:gd name="connsiteY1" fmla="*/ 2689 h 11308"/>
                <a:gd name="connsiteX2" fmla="*/ 0 w 10010"/>
                <a:gd name="connsiteY2" fmla="*/ 2208 h 11308"/>
                <a:gd name="connsiteX0" fmla="*/ 0 w 10010"/>
                <a:gd name="connsiteY0" fmla="*/ 2208 h 11308"/>
                <a:gd name="connsiteX1" fmla="*/ 5025 w 10010"/>
                <a:gd name="connsiteY1" fmla="*/ 3 h 11308"/>
                <a:gd name="connsiteX2" fmla="*/ 9992 w 10010"/>
                <a:gd name="connsiteY2" fmla="*/ 1773 h 11308"/>
                <a:gd name="connsiteX3" fmla="*/ 10009 w 10010"/>
                <a:gd name="connsiteY3" fmla="*/ 8004 h 11308"/>
                <a:gd name="connsiteX4" fmla="*/ 5059 w 10010"/>
                <a:gd name="connsiteY4" fmla="*/ 11308 h 11308"/>
                <a:gd name="connsiteX5" fmla="*/ 0 w 10010"/>
                <a:gd name="connsiteY5" fmla="*/ 8874 h 11308"/>
                <a:gd name="connsiteX6" fmla="*/ 0 w 10010"/>
                <a:gd name="connsiteY6" fmla="*/ 2208 h 11308"/>
                <a:gd name="connsiteX0" fmla="*/ 0 w 10010"/>
                <a:gd name="connsiteY0" fmla="*/ 2208 h 11308"/>
                <a:gd name="connsiteX1" fmla="*/ 5000 w 10010"/>
                <a:gd name="connsiteY1" fmla="*/ 541 h 11308"/>
                <a:gd name="connsiteX2" fmla="*/ 10000 w 10010"/>
                <a:gd name="connsiteY2" fmla="*/ 2208 h 11308"/>
                <a:gd name="connsiteX3" fmla="*/ 10000 w 10010"/>
                <a:gd name="connsiteY3" fmla="*/ 8874 h 11308"/>
                <a:gd name="connsiteX4" fmla="*/ 5000 w 10010"/>
                <a:gd name="connsiteY4" fmla="*/ 10541 h 11308"/>
                <a:gd name="connsiteX5" fmla="*/ 0 w 10010"/>
                <a:gd name="connsiteY5" fmla="*/ 8874 h 11308"/>
                <a:gd name="connsiteX6" fmla="*/ 0 w 10010"/>
                <a:gd name="connsiteY6" fmla="*/ 2208 h 11308"/>
                <a:gd name="connsiteX0" fmla="*/ 10000 w 10010"/>
                <a:gd name="connsiteY0" fmla="*/ 2208 h 11308"/>
                <a:gd name="connsiteX1" fmla="*/ 5050 w 10010"/>
                <a:gd name="connsiteY1" fmla="*/ 2689 h 11308"/>
                <a:gd name="connsiteX2" fmla="*/ 0 w 10010"/>
                <a:gd name="connsiteY2" fmla="*/ 2208 h 11308"/>
                <a:gd name="connsiteX0" fmla="*/ 0 w 10010"/>
                <a:gd name="connsiteY0" fmla="*/ 2208 h 11308"/>
                <a:gd name="connsiteX1" fmla="*/ 5025 w 10010"/>
                <a:gd name="connsiteY1" fmla="*/ 3 h 11308"/>
                <a:gd name="connsiteX2" fmla="*/ 9992 w 10010"/>
                <a:gd name="connsiteY2" fmla="*/ 1773 h 11308"/>
                <a:gd name="connsiteX3" fmla="*/ 10009 w 10010"/>
                <a:gd name="connsiteY3" fmla="*/ 8004 h 11308"/>
                <a:gd name="connsiteX4" fmla="*/ 5059 w 10010"/>
                <a:gd name="connsiteY4" fmla="*/ 11308 h 11308"/>
                <a:gd name="connsiteX5" fmla="*/ 0 w 10010"/>
                <a:gd name="connsiteY5" fmla="*/ 8874 h 11308"/>
                <a:gd name="connsiteX6" fmla="*/ 0 w 10010"/>
                <a:gd name="connsiteY6" fmla="*/ 2208 h 11308"/>
                <a:gd name="connsiteX0" fmla="*/ 0 w 10000"/>
                <a:gd name="connsiteY0" fmla="*/ 2208 h 11308"/>
                <a:gd name="connsiteX1" fmla="*/ 5000 w 10000"/>
                <a:gd name="connsiteY1" fmla="*/ 541 h 11308"/>
                <a:gd name="connsiteX2" fmla="*/ 10000 w 10000"/>
                <a:gd name="connsiteY2" fmla="*/ 2208 h 11308"/>
                <a:gd name="connsiteX3" fmla="*/ 10000 w 10000"/>
                <a:gd name="connsiteY3" fmla="*/ 8874 h 11308"/>
                <a:gd name="connsiteX4" fmla="*/ 5000 w 10000"/>
                <a:gd name="connsiteY4" fmla="*/ 10541 h 11308"/>
                <a:gd name="connsiteX5" fmla="*/ 0 w 10000"/>
                <a:gd name="connsiteY5" fmla="*/ 8874 h 11308"/>
                <a:gd name="connsiteX6" fmla="*/ 0 w 10000"/>
                <a:gd name="connsiteY6" fmla="*/ 2208 h 11308"/>
                <a:gd name="connsiteX0" fmla="*/ 10000 w 10000"/>
                <a:gd name="connsiteY0" fmla="*/ 2208 h 11308"/>
                <a:gd name="connsiteX1" fmla="*/ 5050 w 10000"/>
                <a:gd name="connsiteY1" fmla="*/ 2689 h 11308"/>
                <a:gd name="connsiteX2" fmla="*/ 0 w 10000"/>
                <a:gd name="connsiteY2" fmla="*/ 2208 h 11308"/>
                <a:gd name="connsiteX0" fmla="*/ 0 w 10000"/>
                <a:gd name="connsiteY0" fmla="*/ 2208 h 11308"/>
                <a:gd name="connsiteX1" fmla="*/ 5025 w 10000"/>
                <a:gd name="connsiteY1" fmla="*/ 3 h 11308"/>
                <a:gd name="connsiteX2" fmla="*/ 9992 w 10000"/>
                <a:gd name="connsiteY2" fmla="*/ 1773 h 11308"/>
                <a:gd name="connsiteX3" fmla="*/ 9998 w 10000"/>
                <a:gd name="connsiteY3" fmla="*/ 8956 h 11308"/>
                <a:gd name="connsiteX4" fmla="*/ 5059 w 10000"/>
                <a:gd name="connsiteY4" fmla="*/ 11308 h 11308"/>
                <a:gd name="connsiteX5" fmla="*/ 0 w 10000"/>
                <a:gd name="connsiteY5" fmla="*/ 8874 h 11308"/>
                <a:gd name="connsiteX6" fmla="*/ 0 w 10000"/>
                <a:gd name="connsiteY6" fmla="*/ 2208 h 11308"/>
                <a:gd name="connsiteX0" fmla="*/ 0 w 10000"/>
                <a:gd name="connsiteY0" fmla="*/ 2208 h 11308"/>
                <a:gd name="connsiteX1" fmla="*/ 5000 w 10000"/>
                <a:gd name="connsiteY1" fmla="*/ 541 h 11308"/>
                <a:gd name="connsiteX2" fmla="*/ 10000 w 10000"/>
                <a:gd name="connsiteY2" fmla="*/ 2208 h 11308"/>
                <a:gd name="connsiteX3" fmla="*/ 10000 w 10000"/>
                <a:gd name="connsiteY3" fmla="*/ 8874 h 11308"/>
                <a:gd name="connsiteX4" fmla="*/ 5000 w 10000"/>
                <a:gd name="connsiteY4" fmla="*/ 10541 h 11308"/>
                <a:gd name="connsiteX5" fmla="*/ 0 w 10000"/>
                <a:gd name="connsiteY5" fmla="*/ 8874 h 11308"/>
                <a:gd name="connsiteX6" fmla="*/ 0 w 10000"/>
                <a:gd name="connsiteY6" fmla="*/ 2208 h 11308"/>
                <a:gd name="connsiteX0" fmla="*/ 10000 w 10000"/>
                <a:gd name="connsiteY0" fmla="*/ 2208 h 11308"/>
                <a:gd name="connsiteX1" fmla="*/ 5050 w 10000"/>
                <a:gd name="connsiteY1" fmla="*/ 2689 h 11308"/>
                <a:gd name="connsiteX2" fmla="*/ 0 w 10000"/>
                <a:gd name="connsiteY2" fmla="*/ 2208 h 11308"/>
                <a:gd name="connsiteX0" fmla="*/ 0 w 10000"/>
                <a:gd name="connsiteY0" fmla="*/ 2208 h 11308"/>
                <a:gd name="connsiteX1" fmla="*/ 4995 w 10000"/>
                <a:gd name="connsiteY1" fmla="*/ 3 h 11308"/>
                <a:gd name="connsiteX2" fmla="*/ 9992 w 10000"/>
                <a:gd name="connsiteY2" fmla="*/ 1773 h 11308"/>
                <a:gd name="connsiteX3" fmla="*/ 9998 w 10000"/>
                <a:gd name="connsiteY3" fmla="*/ 8956 h 11308"/>
                <a:gd name="connsiteX4" fmla="*/ 5059 w 10000"/>
                <a:gd name="connsiteY4" fmla="*/ 11308 h 11308"/>
                <a:gd name="connsiteX5" fmla="*/ 0 w 10000"/>
                <a:gd name="connsiteY5" fmla="*/ 8874 h 11308"/>
                <a:gd name="connsiteX6" fmla="*/ 0 w 10000"/>
                <a:gd name="connsiteY6" fmla="*/ 2208 h 11308"/>
                <a:gd name="connsiteX0" fmla="*/ 0 w 10000"/>
                <a:gd name="connsiteY0" fmla="*/ 2208 h 11308"/>
                <a:gd name="connsiteX1" fmla="*/ 5000 w 10000"/>
                <a:gd name="connsiteY1" fmla="*/ 541 h 11308"/>
                <a:gd name="connsiteX2" fmla="*/ 10000 w 10000"/>
                <a:gd name="connsiteY2" fmla="*/ 2208 h 11308"/>
                <a:gd name="connsiteX3" fmla="*/ 10000 w 10000"/>
                <a:gd name="connsiteY3" fmla="*/ 8874 h 11308"/>
                <a:gd name="connsiteX4" fmla="*/ 5000 w 10000"/>
                <a:gd name="connsiteY4" fmla="*/ 10541 h 11308"/>
                <a:gd name="connsiteX5" fmla="*/ 0 w 10000"/>
                <a:gd name="connsiteY5" fmla="*/ 8874 h 11308"/>
                <a:gd name="connsiteX6" fmla="*/ 0 w 10000"/>
                <a:gd name="connsiteY6" fmla="*/ 2208 h 11308"/>
                <a:gd name="connsiteX0" fmla="*/ 10000 w 10000"/>
                <a:gd name="connsiteY0" fmla="*/ 2208 h 11308"/>
                <a:gd name="connsiteX1" fmla="*/ 5050 w 10000"/>
                <a:gd name="connsiteY1" fmla="*/ 2689 h 11308"/>
                <a:gd name="connsiteX2" fmla="*/ 0 w 10000"/>
                <a:gd name="connsiteY2" fmla="*/ 2208 h 11308"/>
                <a:gd name="connsiteX0" fmla="*/ 0 w 10000"/>
                <a:gd name="connsiteY0" fmla="*/ 2208 h 11308"/>
                <a:gd name="connsiteX1" fmla="*/ 5008 w 10000"/>
                <a:gd name="connsiteY1" fmla="*/ 3 h 11308"/>
                <a:gd name="connsiteX2" fmla="*/ 9992 w 10000"/>
                <a:gd name="connsiteY2" fmla="*/ 1773 h 11308"/>
                <a:gd name="connsiteX3" fmla="*/ 9998 w 10000"/>
                <a:gd name="connsiteY3" fmla="*/ 8956 h 11308"/>
                <a:gd name="connsiteX4" fmla="*/ 5059 w 10000"/>
                <a:gd name="connsiteY4" fmla="*/ 11308 h 11308"/>
                <a:gd name="connsiteX5" fmla="*/ 0 w 10000"/>
                <a:gd name="connsiteY5" fmla="*/ 8874 h 11308"/>
                <a:gd name="connsiteX6" fmla="*/ 0 w 10000"/>
                <a:gd name="connsiteY6" fmla="*/ 2208 h 11308"/>
                <a:gd name="connsiteX0" fmla="*/ 0 w 10000"/>
                <a:gd name="connsiteY0" fmla="*/ 2208 h 11308"/>
                <a:gd name="connsiteX1" fmla="*/ 5000 w 10000"/>
                <a:gd name="connsiteY1" fmla="*/ 541 h 11308"/>
                <a:gd name="connsiteX2" fmla="*/ 10000 w 10000"/>
                <a:gd name="connsiteY2" fmla="*/ 2208 h 11308"/>
                <a:gd name="connsiteX3" fmla="*/ 10000 w 10000"/>
                <a:gd name="connsiteY3" fmla="*/ 8874 h 11308"/>
                <a:gd name="connsiteX4" fmla="*/ 5000 w 10000"/>
                <a:gd name="connsiteY4" fmla="*/ 10541 h 11308"/>
                <a:gd name="connsiteX5" fmla="*/ 0 w 10000"/>
                <a:gd name="connsiteY5" fmla="*/ 8874 h 11308"/>
                <a:gd name="connsiteX6" fmla="*/ 0 w 10000"/>
                <a:gd name="connsiteY6" fmla="*/ 2208 h 11308"/>
                <a:gd name="connsiteX0" fmla="*/ 10000 w 10000"/>
                <a:gd name="connsiteY0" fmla="*/ 2208 h 11308"/>
                <a:gd name="connsiteX1" fmla="*/ 5050 w 10000"/>
                <a:gd name="connsiteY1" fmla="*/ 2689 h 11308"/>
                <a:gd name="connsiteX2" fmla="*/ 0 w 10000"/>
                <a:gd name="connsiteY2" fmla="*/ 2208 h 11308"/>
                <a:gd name="connsiteX0" fmla="*/ 0 w 10000"/>
                <a:gd name="connsiteY0" fmla="*/ 2208 h 11308"/>
                <a:gd name="connsiteX1" fmla="*/ 5005 w 10000"/>
                <a:gd name="connsiteY1" fmla="*/ 3 h 11308"/>
                <a:gd name="connsiteX2" fmla="*/ 9992 w 10000"/>
                <a:gd name="connsiteY2" fmla="*/ 1773 h 11308"/>
                <a:gd name="connsiteX3" fmla="*/ 9998 w 10000"/>
                <a:gd name="connsiteY3" fmla="*/ 8956 h 11308"/>
                <a:gd name="connsiteX4" fmla="*/ 5059 w 10000"/>
                <a:gd name="connsiteY4" fmla="*/ 11308 h 11308"/>
                <a:gd name="connsiteX5" fmla="*/ 0 w 10000"/>
                <a:gd name="connsiteY5" fmla="*/ 8874 h 11308"/>
                <a:gd name="connsiteX6" fmla="*/ 0 w 10000"/>
                <a:gd name="connsiteY6" fmla="*/ 2208 h 11308"/>
                <a:gd name="connsiteX0" fmla="*/ 0 w 10000"/>
                <a:gd name="connsiteY0" fmla="*/ 2208 h 11308"/>
                <a:gd name="connsiteX1" fmla="*/ 5000 w 10000"/>
                <a:gd name="connsiteY1" fmla="*/ 541 h 11308"/>
                <a:gd name="connsiteX2" fmla="*/ 10000 w 10000"/>
                <a:gd name="connsiteY2" fmla="*/ 2208 h 11308"/>
                <a:gd name="connsiteX3" fmla="*/ 10000 w 10000"/>
                <a:gd name="connsiteY3" fmla="*/ 8874 h 11308"/>
                <a:gd name="connsiteX4" fmla="*/ 5000 w 10000"/>
                <a:gd name="connsiteY4" fmla="*/ 10541 h 11308"/>
                <a:gd name="connsiteX5" fmla="*/ 0 w 10000"/>
                <a:gd name="connsiteY5" fmla="*/ 8874 h 11308"/>
                <a:gd name="connsiteX6" fmla="*/ 0 w 10000"/>
                <a:gd name="connsiteY6" fmla="*/ 2208 h 11308"/>
                <a:gd name="connsiteX0" fmla="*/ 10000 w 10000"/>
                <a:gd name="connsiteY0" fmla="*/ 2208 h 11308"/>
                <a:gd name="connsiteX1" fmla="*/ 5050 w 10000"/>
                <a:gd name="connsiteY1" fmla="*/ 2689 h 11308"/>
                <a:gd name="connsiteX2" fmla="*/ 0 w 10000"/>
                <a:gd name="connsiteY2" fmla="*/ 2208 h 11308"/>
                <a:gd name="connsiteX0" fmla="*/ 0 w 10000"/>
                <a:gd name="connsiteY0" fmla="*/ 2208 h 11308"/>
                <a:gd name="connsiteX1" fmla="*/ 5002 w 10000"/>
                <a:gd name="connsiteY1" fmla="*/ 3 h 11308"/>
                <a:gd name="connsiteX2" fmla="*/ 9992 w 10000"/>
                <a:gd name="connsiteY2" fmla="*/ 1773 h 11308"/>
                <a:gd name="connsiteX3" fmla="*/ 9998 w 10000"/>
                <a:gd name="connsiteY3" fmla="*/ 8956 h 11308"/>
                <a:gd name="connsiteX4" fmla="*/ 5059 w 10000"/>
                <a:gd name="connsiteY4" fmla="*/ 11308 h 11308"/>
                <a:gd name="connsiteX5" fmla="*/ 0 w 10000"/>
                <a:gd name="connsiteY5" fmla="*/ 8874 h 11308"/>
                <a:gd name="connsiteX6" fmla="*/ 0 w 10000"/>
                <a:gd name="connsiteY6" fmla="*/ 2208 h 11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1308" stroke="0" extrusionOk="0">
                  <a:moveTo>
                    <a:pt x="0" y="2208"/>
                  </a:moveTo>
                  <a:cubicBezTo>
                    <a:pt x="0" y="1287"/>
                    <a:pt x="2239" y="541"/>
                    <a:pt x="5000" y="541"/>
                  </a:cubicBezTo>
                  <a:cubicBezTo>
                    <a:pt x="7761" y="541"/>
                    <a:pt x="10000" y="1287"/>
                    <a:pt x="10000" y="2208"/>
                  </a:cubicBezTo>
                  <a:lnTo>
                    <a:pt x="10000" y="8874"/>
                  </a:lnTo>
                  <a:cubicBezTo>
                    <a:pt x="10000" y="9795"/>
                    <a:pt x="7761" y="10541"/>
                    <a:pt x="5000" y="10541"/>
                  </a:cubicBezTo>
                  <a:cubicBezTo>
                    <a:pt x="2239" y="10541"/>
                    <a:pt x="0" y="9795"/>
                    <a:pt x="0" y="8874"/>
                  </a:cubicBezTo>
                  <a:lnTo>
                    <a:pt x="0" y="2208"/>
                  </a:lnTo>
                  <a:close/>
                </a:path>
                <a:path w="10000" h="11308" fill="none" extrusionOk="0">
                  <a:moveTo>
                    <a:pt x="10000" y="2208"/>
                  </a:moveTo>
                  <a:cubicBezTo>
                    <a:pt x="10000" y="3129"/>
                    <a:pt x="7784" y="2411"/>
                    <a:pt x="5050" y="2689"/>
                  </a:cubicBezTo>
                  <a:cubicBezTo>
                    <a:pt x="2289" y="2689"/>
                    <a:pt x="0" y="3129"/>
                    <a:pt x="0" y="2208"/>
                  </a:cubicBezTo>
                </a:path>
                <a:path w="10000" h="11308" fill="none">
                  <a:moveTo>
                    <a:pt x="0" y="2208"/>
                  </a:moveTo>
                  <a:cubicBezTo>
                    <a:pt x="0" y="1287"/>
                    <a:pt x="3337" y="75"/>
                    <a:pt x="5002" y="3"/>
                  </a:cubicBezTo>
                  <a:cubicBezTo>
                    <a:pt x="6667" y="-69"/>
                    <a:pt x="9992" y="852"/>
                    <a:pt x="9992" y="1773"/>
                  </a:cubicBezTo>
                  <a:cubicBezTo>
                    <a:pt x="9981" y="3850"/>
                    <a:pt x="10009" y="6879"/>
                    <a:pt x="9998" y="8956"/>
                  </a:cubicBezTo>
                  <a:cubicBezTo>
                    <a:pt x="9998" y="9877"/>
                    <a:pt x="7820" y="11308"/>
                    <a:pt x="5059" y="11308"/>
                  </a:cubicBezTo>
                  <a:cubicBezTo>
                    <a:pt x="2298" y="11308"/>
                    <a:pt x="0" y="9795"/>
                    <a:pt x="0" y="8874"/>
                  </a:cubicBezTo>
                  <a:lnTo>
                    <a:pt x="0" y="2208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1623074" y="6083297"/>
              <a:ext cx="725647" cy="2694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Member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410331" y="6083297"/>
              <a:ext cx="725647" cy="2694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err="1">
                  <a:solidFill>
                    <a:schemeClr val="tx1"/>
                  </a:solidFill>
                </a:rPr>
                <a:t>Product_Info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3191850" y="6083297"/>
              <a:ext cx="725647" cy="2694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Deal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979975" y="6083297"/>
              <a:ext cx="725647" cy="2694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Good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768099" y="6083297"/>
              <a:ext cx="725647" cy="2694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Profile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5556223" y="6083297"/>
              <a:ext cx="725647" cy="2694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Bookmark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6344347" y="6083297"/>
              <a:ext cx="725647" cy="2694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Review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7125951" y="6083297"/>
              <a:ext cx="725647" cy="2694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Comments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7907470" y="6083297"/>
              <a:ext cx="725647" cy="2694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Article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8688990" y="6083297"/>
              <a:ext cx="725647" cy="2694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err="1">
                  <a:solidFill>
                    <a:schemeClr val="tx1"/>
                  </a:solidFill>
                </a:rPr>
                <a:t>UploadFile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471840" y="6083297"/>
              <a:ext cx="725647" cy="2694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Notice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5865185" y="5580045"/>
            <a:ext cx="906780" cy="2204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DataSource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/>
          <p:cNvCxnSpPr>
            <a:stCxn id="72" idx="2"/>
            <a:endCxn id="86" idx="0"/>
          </p:cNvCxnSpPr>
          <p:nvPr/>
        </p:nvCxnSpPr>
        <p:spPr>
          <a:xfrm>
            <a:off x="6318575" y="5503606"/>
            <a:ext cx="0" cy="7643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86" idx="2"/>
            <a:endCxn id="73" idx="1"/>
          </p:cNvCxnSpPr>
          <p:nvPr/>
        </p:nvCxnSpPr>
        <p:spPr>
          <a:xfrm flipH="1">
            <a:off x="6318374" y="5800448"/>
            <a:ext cx="201" cy="164143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62" idx="2"/>
            <a:endCxn id="72" idx="1"/>
          </p:cNvCxnSpPr>
          <p:nvPr/>
        </p:nvCxnSpPr>
        <p:spPr>
          <a:xfrm rot="16200000" flipH="1">
            <a:off x="4066810" y="3595030"/>
            <a:ext cx="267730" cy="3329020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71" idx="2"/>
            <a:endCxn id="72" idx="3"/>
          </p:cNvCxnSpPr>
          <p:nvPr/>
        </p:nvCxnSpPr>
        <p:spPr>
          <a:xfrm rot="5400000">
            <a:off x="8972203" y="2918915"/>
            <a:ext cx="274252" cy="4674728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69" idx="2"/>
            <a:endCxn id="72" idx="3"/>
          </p:cNvCxnSpPr>
          <p:nvPr/>
        </p:nvCxnSpPr>
        <p:spPr>
          <a:xfrm rot="5400000">
            <a:off x="8323369" y="3567750"/>
            <a:ext cx="274252" cy="3377059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67" idx="2"/>
            <a:endCxn id="72" idx="3"/>
          </p:cNvCxnSpPr>
          <p:nvPr/>
        </p:nvCxnSpPr>
        <p:spPr>
          <a:xfrm rot="5400000">
            <a:off x="7666741" y="4224377"/>
            <a:ext cx="274252" cy="206380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>
            <a:stCxn id="65" idx="2"/>
            <a:endCxn id="72" idx="1"/>
          </p:cNvCxnSpPr>
          <p:nvPr/>
        </p:nvCxnSpPr>
        <p:spPr>
          <a:xfrm rot="16200000" flipH="1">
            <a:off x="4749973" y="4278192"/>
            <a:ext cx="274443" cy="1955982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63" idx="2"/>
            <a:endCxn id="65" idx="0"/>
          </p:cNvCxnSpPr>
          <p:nvPr/>
        </p:nvCxnSpPr>
        <p:spPr>
          <a:xfrm>
            <a:off x="3909203" y="4804755"/>
            <a:ext cx="0" cy="9380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61" idx="2"/>
            <a:endCxn id="62" idx="0"/>
          </p:cNvCxnSpPr>
          <p:nvPr/>
        </p:nvCxnSpPr>
        <p:spPr>
          <a:xfrm>
            <a:off x="2536165" y="4811468"/>
            <a:ext cx="0" cy="9380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66" idx="2"/>
            <a:endCxn id="67" idx="0"/>
          </p:cNvCxnSpPr>
          <p:nvPr/>
        </p:nvCxnSpPr>
        <p:spPr>
          <a:xfrm>
            <a:off x="8835769" y="4804946"/>
            <a:ext cx="0" cy="9380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68" idx="2"/>
            <a:endCxn id="69" idx="0"/>
          </p:cNvCxnSpPr>
          <p:nvPr/>
        </p:nvCxnSpPr>
        <p:spPr>
          <a:xfrm>
            <a:off x="10149024" y="4804946"/>
            <a:ext cx="0" cy="9380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70" idx="2"/>
            <a:endCxn id="71" idx="0"/>
          </p:cNvCxnSpPr>
          <p:nvPr/>
        </p:nvCxnSpPr>
        <p:spPr>
          <a:xfrm>
            <a:off x="11446693" y="4804946"/>
            <a:ext cx="0" cy="9380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52" idx="2"/>
            <a:endCxn id="61" idx="0"/>
          </p:cNvCxnSpPr>
          <p:nvPr/>
        </p:nvCxnSpPr>
        <p:spPr>
          <a:xfrm flipH="1">
            <a:off x="2536165" y="4200971"/>
            <a:ext cx="6611" cy="39009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54" idx="2"/>
            <a:endCxn id="63" idx="0"/>
          </p:cNvCxnSpPr>
          <p:nvPr/>
        </p:nvCxnSpPr>
        <p:spPr>
          <a:xfrm>
            <a:off x="3905394" y="4202164"/>
            <a:ext cx="3809" cy="382188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56" idx="2"/>
            <a:endCxn id="66" idx="0"/>
          </p:cNvCxnSpPr>
          <p:nvPr/>
        </p:nvCxnSpPr>
        <p:spPr>
          <a:xfrm flipH="1">
            <a:off x="8835769" y="4202355"/>
            <a:ext cx="954" cy="382188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58" idx="2"/>
            <a:endCxn id="68" idx="0"/>
          </p:cNvCxnSpPr>
          <p:nvPr/>
        </p:nvCxnSpPr>
        <p:spPr>
          <a:xfrm flipH="1">
            <a:off x="10149024" y="4202355"/>
            <a:ext cx="954" cy="382188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60" idx="2"/>
            <a:endCxn id="70" idx="0"/>
          </p:cNvCxnSpPr>
          <p:nvPr/>
        </p:nvCxnSpPr>
        <p:spPr>
          <a:xfrm flipH="1">
            <a:off x="11446693" y="4202355"/>
            <a:ext cx="954" cy="382188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/>
          <p:cNvGrpSpPr/>
          <p:nvPr/>
        </p:nvGrpSpPr>
        <p:grpSpPr>
          <a:xfrm>
            <a:off x="2915786" y="1279700"/>
            <a:ext cx="1627439" cy="576410"/>
            <a:chOff x="1205911" y="570739"/>
            <a:chExt cx="1627439" cy="576410"/>
          </a:xfrm>
        </p:grpSpPr>
        <p:sp>
          <p:nvSpPr>
            <p:cNvPr id="105" name="모서리가 둥근 직사각형 104"/>
            <p:cNvSpPr/>
            <p:nvPr/>
          </p:nvSpPr>
          <p:spPr>
            <a:xfrm>
              <a:off x="1317032" y="713196"/>
              <a:ext cx="1405199" cy="43395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1205911" y="570739"/>
              <a:ext cx="1627439" cy="576410"/>
              <a:chOff x="1205911" y="570739"/>
              <a:chExt cx="1627439" cy="576410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1205911" y="731651"/>
                <a:ext cx="1627439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dirty="0"/>
                  <a:t>main.html-</a:t>
                </a:r>
                <a:r>
                  <a:rPr lang="ko-KR" altLang="en-US" sz="700" dirty="0"/>
                  <a:t>메인 화면</a:t>
                </a:r>
                <a:endParaRPr lang="en-US" altLang="ko-KR" sz="700" dirty="0"/>
              </a:p>
              <a:p>
                <a:pPr algn="ctr"/>
                <a:r>
                  <a:rPr lang="en-US" altLang="ko-KR" sz="700" dirty="0"/>
                  <a:t>Zonning_list.html-</a:t>
                </a:r>
                <a:r>
                  <a:rPr lang="ko-KR" altLang="en-US" sz="700" dirty="0"/>
                  <a:t>지역별 목록</a:t>
                </a:r>
                <a:endParaRPr lang="en-US" altLang="ko-KR" sz="700" dirty="0"/>
              </a:p>
              <a:p>
                <a:pPr algn="ctr"/>
                <a:r>
                  <a:rPr lang="en-US" altLang="ko-KR" sz="700" dirty="0"/>
                  <a:t>All_list.html-</a:t>
                </a:r>
                <a:r>
                  <a:rPr lang="ko-KR" altLang="en-US" sz="700" dirty="0"/>
                  <a:t>오늘 </a:t>
                </a:r>
                <a:r>
                  <a:rPr lang="ko-KR" altLang="en-US" sz="700" dirty="0" err="1"/>
                  <a:t>마감할인</a:t>
                </a:r>
                <a:r>
                  <a:rPr lang="ko-KR" altLang="en-US" sz="700" dirty="0"/>
                  <a:t> 목록</a:t>
                </a:r>
              </a:p>
            </p:txBody>
          </p:sp>
          <p:sp>
            <p:nvSpPr>
              <p:cNvPr id="108" name="모서리가 둥근 직사각형 107"/>
              <p:cNvSpPr/>
              <p:nvPr/>
            </p:nvSpPr>
            <p:spPr>
              <a:xfrm>
                <a:off x="1816454" y="570739"/>
                <a:ext cx="397895" cy="184885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b="1" dirty="0">
                    <a:solidFill>
                      <a:schemeClr val="tx1"/>
                    </a:solidFill>
                  </a:rPr>
                  <a:t>메인</a:t>
                </a:r>
              </a:p>
            </p:txBody>
          </p:sp>
        </p:grpSp>
      </p:grpSp>
      <p:cxnSp>
        <p:nvCxnSpPr>
          <p:cNvPr id="109" name="직선 화살표 연결선 108"/>
          <p:cNvCxnSpPr>
            <a:endCxn id="40" idx="0"/>
          </p:cNvCxnSpPr>
          <p:nvPr/>
        </p:nvCxnSpPr>
        <p:spPr>
          <a:xfrm>
            <a:off x="6318574" y="2498287"/>
            <a:ext cx="1" cy="94571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235"/>
          <p:cNvCxnSpPr>
            <a:stCxn id="40" idx="1"/>
            <a:endCxn id="45" idx="0"/>
          </p:cNvCxnSpPr>
          <p:nvPr/>
        </p:nvCxnSpPr>
        <p:spPr>
          <a:xfrm rot="10800000" flipV="1">
            <a:off x="5708329" y="2703060"/>
            <a:ext cx="156857" cy="284878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235"/>
          <p:cNvCxnSpPr>
            <a:stCxn id="40" idx="1"/>
            <a:endCxn id="44" idx="0"/>
          </p:cNvCxnSpPr>
          <p:nvPr/>
        </p:nvCxnSpPr>
        <p:spPr>
          <a:xfrm rot="10800000" flipV="1">
            <a:off x="4660033" y="2703059"/>
            <a:ext cx="1205153" cy="282735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235"/>
          <p:cNvCxnSpPr>
            <a:stCxn id="40" idx="1"/>
            <a:endCxn id="42" idx="0"/>
          </p:cNvCxnSpPr>
          <p:nvPr/>
        </p:nvCxnSpPr>
        <p:spPr>
          <a:xfrm rot="10800000" flipV="1">
            <a:off x="2731971" y="2703059"/>
            <a:ext cx="3133214" cy="282735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235"/>
          <p:cNvCxnSpPr>
            <a:stCxn id="40" idx="1"/>
            <a:endCxn id="41" idx="0"/>
          </p:cNvCxnSpPr>
          <p:nvPr/>
        </p:nvCxnSpPr>
        <p:spPr>
          <a:xfrm rot="10800000" flipV="1">
            <a:off x="1665137" y="2703059"/>
            <a:ext cx="4200049" cy="282735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235"/>
          <p:cNvCxnSpPr>
            <a:stCxn id="5" idx="3"/>
            <a:endCxn id="43" idx="0"/>
          </p:cNvCxnSpPr>
          <p:nvPr/>
        </p:nvCxnSpPr>
        <p:spPr>
          <a:xfrm rot="10800000" flipV="1">
            <a:off x="3673042" y="2344491"/>
            <a:ext cx="2155115" cy="641303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235"/>
          <p:cNvCxnSpPr>
            <a:stCxn id="5" idx="0"/>
            <a:endCxn id="46" idx="0"/>
          </p:cNvCxnSpPr>
          <p:nvPr/>
        </p:nvCxnSpPr>
        <p:spPr>
          <a:xfrm>
            <a:off x="6808992" y="2344492"/>
            <a:ext cx="2942666" cy="641303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235"/>
          <p:cNvCxnSpPr>
            <a:stCxn id="5" idx="0"/>
            <a:endCxn id="48" idx="0"/>
          </p:cNvCxnSpPr>
          <p:nvPr/>
        </p:nvCxnSpPr>
        <p:spPr>
          <a:xfrm>
            <a:off x="6808992" y="2344492"/>
            <a:ext cx="4894378" cy="641303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235"/>
          <p:cNvCxnSpPr>
            <a:stCxn id="40" idx="3"/>
            <a:endCxn id="47" idx="0"/>
          </p:cNvCxnSpPr>
          <p:nvPr/>
        </p:nvCxnSpPr>
        <p:spPr>
          <a:xfrm>
            <a:off x="6771965" y="2703060"/>
            <a:ext cx="3966476" cy="282735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235"/>
          <p:cNvCxnSpPr/>
          <p:nvPr/>
        </p:nvCxnSpPr>
        <p:spPr>
          <a:xfrm rot="16200000" flipH="1">
            <a:off x="4147032" y="-65735"/>
            <a:ext cx="70457" cy="4272627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>
            <a:off x="6318574" y="2105402"/>
            <a:ext cx="1" cy="79422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235"/>
          <p:cNvCxnSpPr>
            <a:stCxn id="107" idx="2"/>
          </p:cNvCxnSpPr>
          <p:nvPr/>
        </p:nvCxnSpPr>
        <p:spPr>
          <a:xfrm rot="16200000" flipH="1">
            <a:off x="4898400" y="687216"/>
            <a:ext cx="251280" cy="2589068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235"/>
          <p:cNvCxnSpPr>
            <a:stCxn id="20" idx="2"/>
          </p:cNvCxnSpPr>
          <p:nvPr/>
        </p:nvCxnSpPr>
        <p:spPr>
          <a:xfrm rot="16200000" flipH="1">
            <a:off x="5697927" y="1490553"/>
            <a:ext cx="349165" cy="884507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235"/>
          <p:cNvCxnSpPr>
            <a:stCxn id="37" idx="2"/>
          </p:cNvCxnSpPr>
          <p:nvPr/>
        </p:nvCxnSpPr>
        <p:spPr>
          <a:xfrm rot="5400000">
            <a:off x="6684720" y="1541872"/>
            <a:ext cx="195560" cy="935474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235"/>
          <p:cNvCxnSpPr>
            <a:stCxn id="26" idx="2"/>
          </p:cNvCxnSpPr>
          <p:nvPr/>
        </p:nvCxnSpPr>
        <p:spPr>
          <a:xfrm rot="5400000">
            <a:off x="7560285" y="581675"/>
            <a:ext cx="278208" cy="2769251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235"/>
          <p:cNvCxnSpPr>
            <a:stCxn id="31" idx="2"/>
          </p:cNvCxnSpPr>
          <p:nvPr/>
        </p:nvCxnSpPr>
        <p:spPr>
          <a:xfrm rot="5400000">
            <a:off x="8553445" y="-383161"/>
            <a:ext cx="251870" cy="4729234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1101072" y="3666918"/>
            <a:ext cx="772477" cy="220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EmailSVCImpl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26" name="직선 화살표 연결선 235"/>
          <p:cNvCxnSpPr>
            <a:stCxn id="41" idx="2"/>
            <a:endCxn id="125" idx="0"/>
          </p:cNvCxnSpPr>
          <p:nvPr/>
        </p:nvCxnSpPr>
        <p:spPr>
          <a:xfrm rot="5400000">
            <a:off x="1345864" y="3347646"/>
            <a:ext cx="460720" cy="177825"/>
          </a:xfrm>
          <a:prstGeom prst="bentConnector3">
            <a:avLst>
              <a:gd name="adj1" fmla="val 4173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235"/>
          <p:cNvCxnSpPr>
            <a:stCxn id="41" idx="2"/>
            <a:endCxn id="133" idx="2"/>
          </p:cNvCxnSpPr>
          <p:nvPr/>
        </p:nvCxnSpPr>
        <p:spPr>
          <a:xfrm rot="16200000" flipH="1">
            <a:off x="2091279" y="2780054"/>
            <a:ext cx="191914" cy="1044201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235"/>
          <p:cNvCxnSpPr>
            <a:stCxn id="125" idx="2"/>
            <a:endCxn id="129" idx="0"/>
          </p:cNvCxnSpPr>
          <p:nvPr/>
        </p:nvCxnSpPr>
        <p:spPr>
          <a:xfrm>
            <a:off x="1487311" y="3887321"/>
            <a:ext cx="2734" cy="135041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1036655" y="4022362"/>
            <a:ext cx="906780" cy="2204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JavaMailSender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30" name="직선 화살표 연결선 235"/>
          <p:cNvCxnSpPr>
            <a:stCxn id="43" idx="2"/>
            <a:endCxn id="133" idx="6"/>
          </p:cNvCxnSpPr>
          <p:nvPr/>
        </p:nvCxnSpPr>
        <p:spPr>
          <a:xfrm rot="5400000">
            <a:off x="3117865" y="2842936"/>
            <a:ext cx="191914" cy="918438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235"/>
          <p:cNvCxnSpPr>
            <a:stCxn id="43" idx="2"/>
            <a:endCxn id="135" idx="2"/>
          </p:cNvCxnSpPr>
          <p:nvPr/>
        </p:nvCxnSpPr>
        <p:spPr>
          <a:xfrm rot="16200000" flipH="1">
            <a:off x="3848060" y="3031179"/>
            <a:ext cx="156088" cy="506126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235"/>
          <p:cNvCxnSpPr>
            <a:stCxn id="42" idx="2"/>
            <a:endCxn id="133" idx="0"/>
          </p:cNvCxnSpPr>
          <p:nvPr/>
        </p:nvCxnSpPr>
        <p:spPr>
          <a:xfrm rot="5400000">
            <a:off x="2648730" y="3289439"/>
            <a:ext cx="166483" cy="1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/>
          <p:cNvSpPr/>
          <p:nvPr/>
        </p:nvSpPr>
        <p:spPr>
          <a:xfrm>
            <a:off x="2709337" y="3372681"/>
            <a:ext cx="45266" cy="508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4" name="직선 화살표 연결선 235"/>
          <p:cNvCxnSpPr>
            <a:stCxn id="133" idx="4"/>
            <a:endCxn id="51" idx="0"/>
          </p:cNvCxnSpPr>
          <p:nvPr/>
        </p:nvCxnSpPr>
        <p:spPr>
          <a:xfrm rot="5400000">
            <a:off x="2515964" y="3450354"/>
            <a:ext cx="242819" cy="189194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타원 134"/>
          <p:cNvSpPr/>
          <p:nvPr/>
        </p:nvSpPr>
        <p:spPr>
          <a:xfrm>
            <a:off x="4179167" y="3336855"/>
            <a:ext cx="45719" cy="508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6" name="직선 화살표 연결선 235"/>
          <p:cNvCxnSpPr>
            <a:stCxn id="135" idx="4"/>
            <a:endCxn id="53" idx="0"/>
          </p:cNvCxnSpPr>
          <p:nvPr/>
        </p:nvCxnSpPr>
        <p:spPr>
          <a:xfrm rot="5400000">
            <a:off x="3913792" y="3379319"/>
            <a:ext cx="279838" cy="296633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235"/>
          <p:cNvCxnSpPr>
            <a:stCxn id="44" idx="2"/>
            <a:endCxn id="135" idx="0"/>
          </p:cNvCxnSpPr>
          <p:nvPr/>
        </p:nvCxnSpPr>
        <p:spPr>
          <a:xfrm rot="5400000">
            <a:off x="4365702" y="3042524"/>
            <a:ext cx="130657" cy="458005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235"/>
          <p:cNvCxnSpPr>
            <a:stCxn id="45" idx="2"/>
            <a:endCxn id="135" idx="6"/>
          </p:cNvCxnSpPr>
          <p:nvPr/>
        </p:nvCxnSpPr>
        <p:spPr>
          <a:xfrm rot="5400000">
            <a:off x="4889635" y="2543592"/>
            <a:ext cx="153945" cy="1483442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235"/>
          <p:cNvCxnSpPr>
            <a:stCxn id="45" idx="2"/>
            <a:endCxn id="145" idx="2"/>
          </p:cNvCxnSpPr>
          <p:nvPr/>
        </p:nvCxnSpPr>
        <p:spPr>
          <a:xfrm rot="16200000" flipH="1">
            <a:off x="6513576" y="2403092"/>
            <a:ext cx="110592" cy="1721089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/>
          <p:cNvSpPr/>
          <p:nvPr/>
        </p:nvSpPr>
        <p:spPr>
          <a:xfrm>
            <a:off x="7064235" y="3665090"/>
            <a:ext cx="871992" cy="220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UploadFileSVC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7064235" y="3979297"/>
            <a:ext cx="871992" cy="220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UploadFileSVC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Impl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42" name="직선 화살표 연결선 235"/>
          <p:cNvCxnSpPr>
            <a:stCxn id="48" idx="2"/>
            <a:endCxn id="59" idx="0"/>
          </p:cNvCxnSpPr>
          <p:nvPr/>
        </p:nvCxnSpPr>
        <p:spPr>
          <a:xfrm rot="5400000">
            <a:off x="11344736" y="3309110"/>
            <a:ext cx="461547" cy="255723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235"/>
          <p:cNvCxnSpPr>
            <a:stCxn id="47" idx="2"/>
            <a:endCxn id="57" idx="0"/>
          </p:cNvCxnSpPr>
          <p:nvPr/>
        </p:nvCxnSpPr>
        <p:spPr>
          <a:xfrm rot="5400000">
            <a:off x="10213437" y="3142740"/>
            <a:ext cx="461547" cy="588463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235"/>
          <p:cNvCxnSpPr>
            <a:stCxn id="46" idx="2"/>
            <a:endCxn id="55" idx="0"/>
          </p:cNvCxnSpPr>
          <p:nvPr/>
        </p:nvCxnSpPr>
        <p:spPr>
          <a:xfrm rot="5400000">
            <a:off x="9063418" y="2979504"/>
            <a:ext cx="461547" cy="914935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타원 144"/>
          <p:cNvSpPr/>
          <p:nvPr/>
        </p:nvSpPr>
        <p:spPr>
          <a:xfrm>
            <a:off x="7429417" y="3293502"/>
            <a:ext cx="45719" cy="508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6" name="직선 화살표 연결선 235"/>
          <p:cNvCxnSpPr>
            <a:stCxn id="46" idx="2"/>
            <a:endCxn id="145" idx="6"/>
          </p:cNvCxnSpPr>
          <p:nvPr/>
        </p:nvCxnSpPr>
        <p:spPr>
          <a:xfrm rot="5400000">
            <a:off x="8557030" y="2124304"/>
            <a:ext cx="112735" cy="2276522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235"/>
          <p:cNvCxnSpPr>
            <a:stCxn id="145" idx="4"/>
            <a:endCxn id="140" idx="0"/>
          </p:cNvCxnSpPr>
          <p:nvPr/>
        </p:nvCxnSpPr>
        <p:spPr>
          <a:xfrm rot="16200000" flipH="1">
            <a:off x="7315891" y="3480749"/>
            <a:ext cx="320727" cy="47954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/>
          <p:cNvSpPr/>
          <p:nvPr/>
        </p:nvSpPr>
        <p:spPr>
          <a:xfrm>
            <a:off x="7064235" y="4575127"/>
            <a:ext cx="871992" cy="220403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UploadFileDAO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7064235" y="4889334"/>
            <a:ext cx="871992" cy="220403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UploadFileDAO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Impl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50" name="직선 화살표 연결선 149"/>
          <p:cNvCxnSpPr>
            <a:stCxn id="148" idx="2"/>
            <a:endCxn id="149" idx="0"/>
          </p:cNvCxnSpPr>
          <p:nvPr/>
        </p:nvCxnSpPr>
        <p:spPr>
          <a:xfrm>
            <a:off x="7500231" y="4795530"/>
            <a:ext cx="0" cy="9380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stCxn id="51" idx="2"/>
            <a:endCxn id="52" idx="0"/>
          </p:cNvCxnSpPr>
          <p:nvPr/>
        </p:nvCxnSpPr>
        <p:spPr>
          <a:xfrm>
            <a:off x="2542776" y="3886764"/>
            <a:ext cx="0" cy="9380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53" idx="2"/>
            <a:endCxn id="54" idx="0"/>
          </p:cNvCxnSpPr>
          <p:nvPr/>
        </p:nvCxnSpPr>
        <p:spPr>
          <a:xfrm>
            <a:off x="3905394" y="3887957"/>
            <a:ext cx="0" cy="9380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>
            <a:stCxn id="140" idx="2"/>
            <a:endCxn id="141" idx="0"/>
          </p:cNvCxnSpPr>
          <p:nvPr/>
        </p:nvCxnSpPr>
        <p:spPr>
          <a:xfrm>
            <a:off x="7500231" y="3885493"/>
            <a:ext cx="0" cy="9380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55" idx="2"/>
            <a:endCxn id="56" idx="0"/>
          </p:cNvCxnSpPr>
          <p:nvPr/>
        </p:nvCxnSpPr>
        <p:spPr>
          <a:xfrm>
            <a:off x="8836723" y="3888148"/>
            <a:ext cx="0" cy="9380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57" idx="2"/>
            <a:endCxn id="58" idx="0"/>
          </p:cNvCxnSpPr>
          <p:nvPr/>
        </p:nvCxnSpPr>
        <p:spPr>
          <a:xfrm>
            <a:off x="10149978" y="3888148"/>
            <a:ext cx="0" cy="9380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141" idx="2"/>
            <a:endCxn id="148" idx="0"/>
          </p:cNvCxnSpPr>
          <p:nvPr/>
        </p:nvCxnSpPr>
        <p:spPr>
          <a:xfrm>
            <a:off x="7500231" y="4199700"/>
            <a:ext cx="0" cy="375427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꺾인 연결선 156"/>
          <p:cNvCxnSpPr>
            <a:stCxn id="149" idx="2"/>
            <a:endCxn id="72" idx="3"/>
          </p:cNvCxnSpPr>
          <p:nvPr/>
        </p:nvCxnSpPr>
        <p:spPr>
          <a:xfrm rot="5400000">
            <a:off x="6994264" y="4887438"/>
            <a:ext cx="283668" cy="728266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6274410" y="2985624"/>
            <a:ext cx="913596" cy="2204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DealController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7278709" y="2987935"/>
            <a:ext cx="913596" cy="2204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ApiDealController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8302644" y="2985081"/>
            <a:ext cx="913596" cy="2204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MypageController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67" name="직선 화살표 연결선 235"/>
          <p:cNvCxnSpPr>
            <a:stCxn id="158" idx="2"/>
            <a:endCxn id="255" idx="0"/>
          </p:cNvCxnSpPr>
          <p:nvPr/>
        </p:nvCxnSpPr>
        <p:spPr>
          <a:xfrm rot="16200000" flipH="1">
            <a:off x="6747922" y="3189312"/>
            <a:ext cx="161807" cy="195235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/>
          <p:cNvSpPr/>
          <p:nvPr/>
        </p:nvSpPr>
        <p:spPr>
          <a:xfrm>
            <a:off x="4724603" y="3674506"/>
            <a:ext cx="871992" cy="220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DealSVC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4724603" y="3988713"/>
            <a:ext cx="871992" cy="220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DealSVCImpl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71" name="직선 화살표 연결선 170"/>
          <p:cNvCxnSpPr>
            <a:stCxn id="169" idx="2"/>
            <a:endCxn id="170" idx="0"/>
          </p:cNvCxnSpPr>
          <p:nvPr/>
        </p:nvCxnSpPr>
        <p:spPr>
          <a:xfrm>
            <a:off x="5160599" y="3894909"/>
            <a:ext cx="0" cy="9380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/>
          <p:cNvSpPr/>
          <p:nvPr/>
        </p:nvSpPr>
        <p:spPr>
          <a:xfrm>
            <a:off x="5881668" y="3673902"/>
            <a:ext cx="871992" cy="220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MyPageSVC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5881668" y="3988109"/>
            <a:ext cx="871992" cy="220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MyPageSVCImpl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74" name="직선 화살표 연결선 173"/>
          <p:cNvCxnSpPr>
            <a:stCxn id="172" idx="2"/>
            <a:endCxn id="173" idx="0"/>
          </p:cNvCxnSpPr>
          <p:nvPr/>
        </p:nvCxnSpPr>
        <p:spPr>
          <a:xfrm>
            <a:off x="6317664" y="3894305"/>
            <a:ext cx="0" cy="9380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/>
          <p:cNvSpPr/>
          <p:nvPr/>
        </p:nvSpPr>
        <p:spPr>
          <a:xfrm>
            <a:off x="4724603" y="4584352"/>
            <a:ext cx="871992" cy="220403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DealDAO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4724603" y="4898559"/>
            <a:ext cx="871992" cy="220403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DealDAOImpl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77" name="직선 화살표 연결선 176"/>
          <p:cNvCxnSpPr>
            <a:stCxn id="175" idx="2"/>
            <a:endCxn id="176" idx="0"/>
          </p:cNvCxnSpPr>
          <p:nvPr/>
        </p:nvCxnSpPr>
        <p:spPr>
          <a:xfrm>
            <a:off x="5160599" y="4804755"/>
            <a:ext cx="0" cy="9380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/>
          <p:cNvSpPr/>
          <p:nvPr/>
        </p:nvSpPr>
        <p:spPr>
          <a:xfrm>
            <a:off x="5881668" y="4584352"/>
            <a:ext cx="871992" cy="220403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MyPageDAO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5881668" y="4898559"/>
            <a:ext cx="871992" cy="220403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MyPageImpl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80" name="직선 화살표 연결선 179"/>
          <p:cNvCxnSpPr>
            <a:stCxn id="178" idx="2"/>
            <a:endCxn id="179" idx="0"/>
          </p:cNvCxnSpPr>
          <p:nvPr/>
        </p:nvCxnSpPr>
        <p:spPr>
          <a:xfrm>
            <a:off x="6317664" y="4804755"/>
            <a:ext cx="0" cy="9380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꺾인 연결선 180"/>
          <p:cNvCxnSpPr>
            <a:stCxn id="179" idx="2"/>
            <a:endCxn id="72" idx="0"/>
          </p:cNvCxnSpPr>
          <p:nvPr/>
        </p:nvCxnSpPr>
        <p:spPr>
          <a:xfrm rot="16200000" flipH="1">
            <a:off x="6235999" y="5200626"/>
            <a:ext cx="164241" cy="91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꺾인 연결선 183"/>
          <p:cNvCxnSpPr>
            <a:stCxn id="176" idx="2"/>
            <a:endCxn id="72" idx="1"/>
          </p:cNvCxnSpPr>
          <p:nvPr/>
        </p:nvCxnSpPr>
        <p:spPr>
          <a:xfrm rot="16200000" flipH="1">
            <a:off x="5375671" y="4903890"/>
            <a:ext cx="274443" cy="704586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/>
          <p:cNvCxnSpPr>
            <a:stCxn id="173" idx="2"/>
            <a:endCxn id="178" idx="0"/>
          </p:cNvCxnSpPr>
          <p:nvPr/>
        </p:nvCxnSpPr>
        <p:spPr>
          <a:xfrm>
            <a:off x="6317664" y="4208512"/>
            <a:ext cx="0" cy="37584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/>
          <p:cNvCxnSpPr>
            <a:stCxn id="170" idx="2"/>
            <a:endCxn id="175" idx="0"/>
          </p:cNvCxnSpPr>
          <p:nvPr/>
        </p:nvCxnSpPr>
        <p:spPr>
          <a:xfrm>
            <a:off x="5160599" y="4209116"/>
            <a:ext cx="0" cy="375236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35"/>
          <p:cNvCxnSpPr>
            <a:stCxn id="158" idx="2"/>
            <a:endCxn id="135" idx="6"/>
          </p:cNvCxnSpPr>
          <p:nvPr/>
        </p:nvCxnSpPr>
        <p:spPr>
          <a:xfrm rot="5400000">
            <a:off x="5399918" y="2030995"/>
            <a:ext cx="156259" cy="2506322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35"/>
          <p:cNvCxnSpPr>
            <a:stCxn id="162" idx="2"/>
            <a:endCxn id="255" idx="6"/>
          </p:cNvCxnSpPr>
          <p:nvPr/>
        </p:nvCxnSpPr>
        <p:spPr>
          <a:xfrm rot="5400000">
            <a:off x="7251227" y="2906414"/>
            <a:ext cx="182356" cy="786205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화살표 연결선 235"/>
          <p:cNvCxnSpPr>
            <a:stCxn id="166" idx="2"/>
            <a:endCxn id="172" idx="0"/>
          </p:cNvCxnSpPr>
          <p:nvPr/>
        </p:nvCxnSpPr>
        <p:spPr>
          <a:xfrm rot="5400000">
            <a:off x="7304344" y="2218804"/>
            <a:ext cx="468418" cy="2441778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35"/>
          <p:cNvCxnSpPr>
            <a:stCxn id="166" idx="2"/>
            <a:endCxn id="255" idx="6"/>
          </p:cNvCxnSpPr>
          <p:nvPr/>
        </p:nvCxnSpPr>
        <p:spPr>
          <a:xfrm rot="5400000">
            <a:off x="7761767" y="2393019"/>
            <a:ext cx="185210" cy="1810140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타원 254"/>
          <p:cNvSpPr/>
          <p:nvPr/>
        </p:nvSpPr>
        <p:spPr>
          <a:xfrm>
            <a:off x="6903583" y="3367834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6" name="직선 화살표 연결선 235"/>
          <p:cNvCxnSpPr>
            <a:stCxn id="255" idx="2"/>
            <a:endCxn id="169" idx="0"/>
          </p:cNvCxnSpPr>
          <p:nvPr/>
        </p:nvCxnSpPr>
        <p:spPr>
          <a:xfrm rot="10800000" flipV="1">
            <a:off x="5160599" y="3390694"/>
            <a:ext cx="1742984" cy="283812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352123" y="3959638"/>
            <a:ext cx="660518" cy="403032"/>
            <a:chOff x="352123" y="3959638"/>
            <a:chExt cx="660518" cy="403032"/>
          </a:xfrm>
        </p:grpSpPr>
        <p:sp>
          <p:nvSpPr>
            <p:cNvPr id="185" name="모서리가 접힌 도형 184"/>
            <p:cNvSpPr/>
            <p:nvPr/>
          </p:nvSpPr>
          <p:spPr>
            <a:xfrm>
              <a:off x="394317" y="4055347"/>
              <a:ext cx="576130" cy="307323"/>
            </a:xfrm>
            <a:prstGeom prst="foldedCorner">
              <a:avLst>
                <a:gd name="adj" fmla="val 38982"/>
              </a:avLst>
            </a:prstGeom>
            <a:solidFill>
              <a:srgbClr val="E8DFFD"/>
            </a:solidFill>
            <a:ln w="63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39518" y="4064884"/>
              <a:ext cx="5731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err="1" smtClean="0"/>
                <a:t>UploadFile</a:t>
              </a:r>
              <a:endParaRPr lang="en-US" altLang="ko-KR" sz="600" dirty="0" smtClean="0"/>
            </a:p>
            <a:p>
              <a:r>
                <a:rPr lang="en-US" altLang="ko-KR" sz="600" dirty="0" smtClean="0"/>
                <a:t>Paging</a:t>
              </a:r>
              <a:endParaRPr lang="ko-KR" altLang="en-US" sz="600" dirty="0"/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>
              <a:off x="395103" y="3987624"/>
              <a:ext cx="297929" cy="6778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8DFFD"/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352123" y="3959638"/>
              <a:ext cx="362032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" dirty="0" smtClean="0"/>
                <a:t>Common</a:t>
              </a:r>
              <a:endParaRPr lang="ko-KR" altLang="en-US" sz="300" dirty="0"/>
            </a:p>
          </p:txBody>
        </p:sp>
      </p:grpSp>
    </p:spTree>
    <p:extLst>
      <p:ext uri="{BB962C8B-B14F-4D97-AF65-F5344CB8AC3E}">
        <p14:creationId xmlns:p14="http://schemas.microsoft.com/office/powerpoint/2010/main" val="43750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순서도: 자기 디스크 50"/>
          <p:cNvSpPr/>
          <p:nvPr/>
        </p:nvSpPr>
        <p:spPr>
          <a:xfrm>
            <a:off x="10090697" y="5593392"/>
            <a:ext cx="1144385" cy="578298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4978 w 10000"/>
              <a:gd name="connsiteY1" fmla="*/ 27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4978 w 10000"/>
              <a:gd name="connsiteY1" fmla="*/ 27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4978 w 10000"/>
              <a:gd name="connsiteY1" fmla="*/ 27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60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 stroke="0" extrusionOk="0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761" y="10000"/>
                  <a:pt x="5000" y="10000"/>
                </a:cubicBezTo>
                <a:cubicBezTo>
                  <a:pt x="2239" y="10000"/>
                  <a:pt x="0" y="9254"/>
                  <a:pt x="0" y="8333"/>
                </a:cubicBezTo>
                <a:lnTo>
                  <a:pt x="0" y="1667"/>
                </a:lnTo>
                <a:close/>
              </a:path>
              <a:path w="10000" h="10000" fill="none" extrusionOk="0">
                <a:moveTo>
                  <a:pt x="10000" y="1667"/>
                </a:moveTo>
                <a:cubicBezTo>
                  <a:pt x="10000" y="2588"/>
                  <a:pt x="7850" y="2684"/>
                  <a:pt x="4978" y="2734"/>
                </a:cubicBezTo>
                <a:cubicBezTo>
                  <a:pt x="2217" y="2734"/>
                  <a:pt x="0" y="2588"/>
                  <a:pt x="0" y="1667"/>
                </a:cubicBezTo>
              </a:path>
              <a:path w="10000" h="10000" fill="none">
                <a:moveTo>
                  <a:pt x="0" y="1667"/>
                </a:moveTo>
                <a:cubicBezTo>
                  <a:pt x="0" y="746"/>
                  <a:pt x="2239" y="600"/>
                  <a:pt x="5000" y="600"/>
                </a:cubicBezTo>
                <a:cubicBezTo>
                  <a:pt x="7761" y="60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761" y="10000"/>
                  <a:pt x="5000" y="10000"/>
                </a:cubicBezTo>
                <a:cubicBezTo>
                  <a:pt x="2239" y="10000"/>
                  <a:pt x="0" y="9254"/>
                  <a:pt x="0" y="8333"/>
                </a:cubicBezTo>
                <a:lnTo>
                  <a:pt x="0" y="16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8" name="TextBox 7"/>
          <p:cNvSpPr txBox="1"/>
          <p:nvPr/>
        </p:nvSpPr>
        <p:spPr>
          <a:xfrm>
            <a:off x="360655" y="119646"/>
            <a:ext cx="29629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6.2 </a:t>
            </a:r>
            <a:r>
              <a:rPr lang="ko-KR" altLang="en-US" dirty="0" smtClean="0"/>
              <a:t>주요 시스템 </a:t>
            </a:r>
            <a:r>
              <a:rPr lang="ko-KR" altLang="en-US" dirty="0"/>
              <a:t>아키텍처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100" dirty="0"/>
              <a:t>- </a:t>
            </a:r>
            <a:r>
              <a:rPr lang="ko-KR" altLang="en-US" sz="1200" dirty="0"/>
              <a:t>상품 등록</a:t>
            </a:r>
            <a:endParaRPr lang="ko-KR" altLang="en-US" sz="2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308896" y="159026"/>
            <a:ext cx="0" cy="269305"/>
          </a:xfrm>
          <a:prstGeom prst="line">
            <a:avLst/>
          </a:prstGeom>
          <a:ln w="31750">
            <a:solidFill>
              <a:srgbClr val="F4D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213219" y="931492"/>
            <a:ext cx="0" cy="549494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365192" y="844610"/>
            <a:ext cx="0" cy="549494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151122" y="844610"/>
            <a:ext cx="0" cy="549494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111813" y="841223"/>
            <a:ext cx="1365179" cy="467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Presentation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63785" y="841222"/>
            <a:ext cx="1365179" cy="467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Controller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8021" y="841221"/>
            <a:ext cx="1365179" cy="467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Business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172257" y="841220"/>
            <a:ext cx="1365179" cy="467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Data Access  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978803" y="1734946"/>
            <a:ext cx="1777650" cy="2568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addForm.html-</a:t>
            </a:r>
            <a:r>
              <a:rPr lang="ko-KR" altLang="en-US" sz="1000" dirty="0">
                <a:solidFill>
                  <a:schemeClr val="tx1"/>
                </a:solidFill>
              </a:rPr>
              <a:t>상품등록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육각형 25"/>
          <p:cNvSpPr/>
          <p:nvPr/>
        </p:nvSpPr>
        <p:spPr>
          <a:xfrm>
            <a:off x="1300411" y="3148311"/>
            <a:ext cx="1159487" cy="427657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Dispatcher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Servlet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701646" y="3204455"/>
            <a:ext cx="1071942" cy="3064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Interceptor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209584" y="3157424"/>
            <a:ext cx="1644926" cy="387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ProductController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235"/>
          <p:cNvCxnSpPr>
            <a:stCxn id="26" idx="0"/>
            <a:endCxn id="27" idx="1"/>
          </p:cNvCxnSpPr>
          <p:nvPr/>
        </p:nvCxnSpPr>
        <p:spPr>
          <a:xfrm flipV="1">
            <a:off x="2459898" y="3357673"/>
            <a:ext cx="241748" cy="4467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35"/>
          <p:cNvCxnSpPr>
            <a:stCxn id="21" idx="2"/>
          </p:cNvCxnSpPr>
          <p:nvPr/>
        </p:nvCxnSpPr>
        <p:spPr>
          <a:xfrm>
            <a:off x="1867628" y="1991815"/>
            <a:ext cx="12447" cy="1161216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7305422" y="2345249"/>
            <a:ext cx="1190378" cy="4578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ProductSVC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01139" y="3202635"/>
            <a:ext cx="1198944" cy="4578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ProductSVCImpl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235"/>
          <p:cNvCxnSpPr>
            <a:stCxn id="27" idx="3"/>
            <a:endCxn id="28" idx="1"/>
          </p:cNvCxnSpPr>
          <p:nvPr/>
        </p:nvCxnSpPr>
        <p:spPr>
          <a:xfrm flipV="1">
            <a:off x="3773588" y="3351250"/>
            <a:ext cx="435996" cy="6423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235"/>
          <p:cNvCxnSpPr>
            <a:stCxn id="28" idx="3"/>
            <a:endCxn id="30" idx="1"/>
          </p:cNvCxnSpPr>
          <p:nvPr/>
        </p:nvCxnSpPr>
        <p:spPr>
          <a:xfrm flipV="1">
            <a:off x="5854510" y="2574160"/>
            <a:ext cx="1450912" cy="77709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235"/>
          <p:cNvCxnSpPr>
            <a:stCxn id="30" idx="2"/>
            <a:endCxn id="31" idx="0"/>
          </p:cNvCxnSpPr>
          <p:nvPr/>
        </p:nvCxnSpPr>
        <p:spPr>
          <a:xfrm>
            <a:off x="7900611" y="2803071"/>
            <a:ext cx="0" cy="39956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0021397" y="2345250"/>
            <a:ext cx="1260332" cy="330604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ProductDAO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021397" y="2978533"/>
            <a:ext cx="1260332" cy="330604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ProductDAOImpl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235"/>
          <p:cNvCxnSpPr>
            <a:stCxn id="42" idx="2"/>
            <a:endCxn id="43" idx="0"/>
          </p:cNvCxnSpPr>
          <p:nvPr/>
        </p:nvCxnSpPr>
        <p:spPr>
          <a:xfrm>
            <a:off x="10651563" y="2675854"/>
            <a:ext cx="0" cy="30267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235"/>
          <p:cNvCxnSpPr>
            <a:stCxn id="31" idx="3"/>
            <a:endCxn id="42" idx="1"/>
          </p:cNvCxnSpPr>
          <p:nvPr/>
        </p:nvCxnSpPr>
        <p:spPr>
          <a:xfrm flipV="1">
            <a:off x="8500083" y="2510552"/>
            <a:ext cx="1521314" cy="92099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9986610" y="4286695"/>
            <a:ext cx="1190040" cy="3306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JDBCTemplate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986610" y="4864935"/>
            <a:ext cx="1190040" cy="3306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DataSource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0186726" y="5813462"/>
            <a:ext cx="952325" cy="28628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Product_Info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3" name="직선 화살표 연결선 235"/>
          <p:cNvCxnSpPr>
            <a:stCxn id="43" idx="2"/>
            <a:endCxn id="52" idx="0"/>
          </p:cNvCxnSpPr>
          <p:nvPr/>
        </p:nvCxnSpPr>
        <p:spPr>
          <a:xfrm flipH="1">
            <a:off x="10581630" y="3309137"/>
            <a:ext cx="69933" cy="977558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235"/>
          <p:cNvCxnSpPr>
            <a:endCxn id="53" idx="0"/>
          </p:cNvCxnSpPr>
          <p:nvPr/>
        </p:nvCxnSpPr>
        <p:spPr>
          <a:xfrm>
            <a:off x="10581630" y="4617299"/>
            <a:ext cx="0" cy="247636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235"/>
          <p:cNvCxnSpPr>
            <a:stCxn id="53" idx="2"/>
            <a:endCxn id="51" idx="1"/>
          </p:cNvCxnSpPr>
          <p:nvPr/>
        </p:nvCxnSpPr>
        <p:spPr>
          <a:xfrm>
            <a:off x="10581630" y="5195539"/>
            <a:ext cx="81260" cy="432551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/>
          <p:cNvGrpSpPr/>
          <p:nvPr/>
        </p:nvGrpSpPr>
        <p:grpSpPr>
          <a:xfrm>
            <a:off x="8634537" y="3753716"/>
            <a:ext cx="934330" cy="653358"/>
            <a:chOff x="394317" y="3958288"/>
            <a:chExt cx="491760" cy="404382"/>
          </a:xfrm>
        </p:grpSpPr>
        <p:sp>
          <p:nvSpPr>
            <p:cNvPr id="85" name="모서리가 접힌 도형 84"/>
            <p:cNvSpPr/>
            <p:nvPr/>
          </p:nvSpPr>
          <p:spPr>
            <a:xfrm>
              <a:off x="394317" y="4055347"/>
              <a:ext cx="491760" cy="307323"/>
            </a:xfrm>
            <a:prstGeom prst="foldedCorner">
              <a:avLst>
                <a:gd name="adj" fmla="val 38982"/>
              </a:avLst>
            </a:prstGeom>
            <a:solidFill>
              <a:srgbClr val="E8DFFD"/>
            </a:solidFill>
            <a:ln w="63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39519" y="4064884"/>
              <a:ext cx="428250" cy="247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/>
                <a:t>UploadFile</a:t>
              </a:r>
              <a:endParaRPr lang="en-US" altLang="ko-KR" sz="1000" dirty="0" smtClean="0"/>
            </a:p>
            <a:p>
              <a:r>
                <a:rPr lang="en-US" altLang="ko-KR" sz="1000" dirty="0" smtClean="0"/>
                <a:t>Paging</a:t>
              </a:r>
              <a:endParaRPr lang="ko-KR" altLang="en-US" sz="1000" dirty="0"/>
            </a:p>
          </p:txBody>
        </p:sp>
        <p:sp>
          <p:nvSpPr>
            <p:cNvPr id="87" name="양쪽 모서리가 둥근 사각형 86"/>
            <p:cNvSpPr/>
            <p:nvPr/>
          </p:nvSpPr>
          <p:spPr>
            <a:xfrm>
              <a:off x="395104" y="3960998"/>
              <a:ext cx="334395" cy="9441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8DFFD"/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15474" y="3958288"/>
              <a:ext cx="362032" cy="92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Common</a:t>
              </a:r>
              <a:endParaRPr lang="ko-KR" altLang="en-US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388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모서리가 둥근 직사각형 97"/>
          <p:cNvSpPr/>
          <p:nvPr/>
        </p:nvSpPr>
        <p:spPr>
          <a:xfrm>
            <a:off x="3272454" y="3317479"/>
            <a:ext cx="634783" cy="162726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38400">
                <a:srgbClr val="FFB3B3">
                  <a:alpha val="60000"/>
                </a:srgbClr>
              </a:gs>
              <a:gs pos="24000">
                <a:srgbClr val="FFB3B3">
                  <a:alpha val="67843"/>
                </a:srgbClr>
              </a:gs>
              <a:gs pos="81000">
                <a:srgbClr val="FFB3B3">
                  <a:alpha val="43922"/>
                </a:srgb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0655" y="119646"/>
            <a:ext cx="29629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6.2 </a:t>
            </a:r>
            <a:r>
              <a:rPr lang="ko-KR" altLang="en-US" dirty="0" smtClean="0"/>
              <a:t>주요 시스템 </a:t>
            </a:r>
            <a:r>
              <a:rPr lang="ko-KR" altLang="en-US" dirty="0"/>
              <a:t>아키텍처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100" dirty="0"/>
              <a:t>- </a:t>
            </a:r>
            <a:r>
              <a:rPr lang="ko-KR" altLang="en-US" sz="1200" dirty="0"/>
              <a:t>상품 </a:t>
            </a:r>
            <a:r>
              <a:rPr lang="ko-KR" altLang="en-US" sz="1200" dirty="0" smtClean="0"/>
              <a:t>조회 및 구매</a:t>
            </a:r>
            <a:endParaRPr lang="ko-KR" altLang="en-US" sz="2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308896" y="159026"/>
            <a:ext cx="0" cy="269305"/>
          </a:xfrm>
          <a:prstGeom prst="line">
            <a:avLst/>
          </a:prstGeom>
          <a:ln w="31750">
            <a:solidFill>
              <a:srgbClr val="F4D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213219" y="931492"/>
            <a:ext cx="0" cy="549494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365192" y="844610"/>
            <a:ext cx="0" cy="549494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151122" y="844610"/>
            <a:ext cx="0" cy="549494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111813" y="841223"/>
            <a:ext cx="1365179" cy="467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Presentation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63785" y="841222"/>
            <a:ext cx="1365179" cy="467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Controller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8021" y="841221"/>
            <a:ext cx="1365179" cy="467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Business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172257" y="841220"/>
            <a:ext cx="1365179" cy="467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Data Access  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50420" y="1651745"/>
            <a:ext cx="2234416" cy="9440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main.html-</a:t>
            </a:r>
            <a:r>
              <a:rPr lang="ko-KR" altLang="en-US" sz="1000" dirty="0">
                <a:solidFill>
                  <a:schemeClr val="tx1"/>
                </a:solidFill>
              </a:rPr>
              <a:t>메인 화면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Zonning_list.html-</a:t>
            </a:r>
            <a:r>
              <a:rPr lang="ko-KR" altLang="en-US" sz="1000" dirty="0">
                <a:solidFill>
                  <a:schemeClr val="tx1"/>
                </a:solidFill>
              </a:rPr>
              <a:t>지역별 목록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All_list.html-</a:t>
            </a:r>
            <a:r>
              <a:rPr lang="ko-KR" altLang="en-US" sz="1000" dirty="0">
                <a:solidFill>
                  <a:schemeClr val="tx1"/>
                </a:solidFill>
              </a:rPr>
              <a:t>오늘 </a:t>
            </a:r>
            <a:r>
              <a:rPr lang="ko-KR" altLang="en-US" sz="1000" dirty="0" err="1">
                <a:solidFill>
                  <a:schemeClr val="tx1"/>
                </a:solidFill>
              </a:rPr>
              <a:t>마감할인</a:t>
            </a:r>
            <a:r>
              <a:rPr lang="ko-KR" altLang="en-US" sz="1000" dirty="0">
                <a:solidFill>
                  <a:schemeClr val="tx1"/>
                </a:solidFill>
              </a:rPr>
              <a:t> 목록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detailForm.html-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상품조회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Buy.html-</a:t>
            </a:r>
            <a:r>
              <a:rPr lang="ko-KR" altLang="en-US" sz="800" dirty="0">
                <a:solidFill>
                  <a:schemeClr val="tx1"/>
                </a:solidFill>
              </a:rPr>
              <a:t>상품 </a:t>
            </a:r>
            <a:r>
              <a:rPr lang="ko-KR" altLang="en-US" sz="800" dirty="0" smtClean="0">
                <a:solidFill>
                  <a:schemeClr val="tx1"/>
                </a:solidFill>
              </a:rPr>
              <a:t>구매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6" name="육각형 25"/>
          <p:cNvSpPr/>
          <p:nvPr/>
        </p:nvSpPr>
        <p:spPr>
          <a:xfrm>
            <a:off x="1300411" y="3560417"/>
            <a:ext cx="1159487" cy="427657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Dispatcher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Servlet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701646" y="3616561"/>
            <a:ext cx="1071942" cy="3064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Interceptor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222084" y="2151423"/>
            <a:ext cx="1644926" cy="387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ProductController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235"/>
          <p:cNvCxnSpPr>
            <a:stCxn id="26" idx="0"/>
            <a:endCxn id="27" idx="1"/>
          </p:cNvCxnSpPr>
          <p:nvPr/>
        </p:nvCxnSpPr>
        <p:spPr>
          <a:xfrm flipV="1">
            <a:off x="2459898" y="3769779"/>
            <a:ext cx="241748" cy="4467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35"/>
          <p:cNvCxnSpPr>
            <a:stCxn id="21" idx="2"/>
          </p:cNvCxnSpPr>
          <p:nvPr/>
        </p:nvCxnSpPr>
        <p:spPr>
          <a:xfrm>
            <a:off x="1867628" y="2595827"/>
            <a:ext cx="17154" cy="978101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7305422" y="2345249"/>
            <a:ext cx="1190378" cy="4578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ProductSVC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01139" y="3202635"/>
            <a:ext cx="1198944" cy="4578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ProductSVCImpl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235"/>
          <p:cNvCxnSpPr>
            <a:stCxn id="27" idx="3"/>
            <a:endCxn id="28" idx="1"/>
          </p:cNvCxnSpPr>
          <p:nvPr/>
        </p:nvCxnSpPr>
        <p:spPr>
          <a:xfrm flipV="1">
            <a:off x="3773588" y="2345249"/>
            <a:ext cx="448496" cy="142453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235"/>
          <p:cNvCxnSpPr>
            <a:stCxn id="28" idx="3"/>
            <a:endCxn id="30" idx="1"/>
          </p:cNvCxnSpPr>
          <p:nvPr/>
        </p:nvCxnSpPr>
        <p:spPr>
          <a:xfrm>
            <a:off x="5867010" y="2345249"/>
            <a:ext cx="1438412" cy="228911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235"/>
          <p:cNvCxnSpPr>
            <a:stCxn id="30" idx="2"/>
            <a:endCxn id="31" idx="0"/>
          </p:cNvCxnSpPr>
          <p:nvPr/>
        </p:nvCxnSpPr>
        <p:spPr>
          <a:xfrm>
            <a:off x="7900611" y="2803071"/>
            <a:ext cx="0" cy="39956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0021397" y="2345250"/>
            <a:ext cx="1260332" cy="330604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ProductDAO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021397" y="2978533"/>
            <a:ext cx="1260332" cy="330604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ProductDAOImpl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235"/>
          <p:cNvCxnSpPr>
            <a:stCxn id="42" idx="2"/>
            <a:endCxn id="43" idx="0"/>
          </p:cNvCxnSpPr>
          <p:nvPr/>
        </p:nvCxnSpPr>
        <p:spPr>
          <a:xfrm>
            <a:off x="10651563" y="2675854"/>
            <a:ext cx="0" cy="30267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235"/>
          <p:cNvCxnSpPr>
            <a:stCxn id="31" idx="3"/>
            <a:endCxn id="42" idx="1"/>
          </p:cNvCxnSpPr>
          <p:nvPr/>
        </p:nvCxnSpPr>
        <p:spPr>
          <a:xfrm flipV="1">
            <a:off x="8500083" y="2510552"/>
            <a:ext cx="1521314" cy="92099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9986610" y="4286695"/>
            <a:ext cx="1190040" cy="3306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JDBCTemplate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986610" y="4864935"/>
            <a:ext cx="1190040" cy="3306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DataSource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3" name="직선 화살표 연결선 235"/>
          <p:cNvCxnSpPr>
            <a:stCxn id="43" idx="2"/>
            <a:endCxn id="52" idx="0"/>
          </p:cNvCxnSpPr>
          <p:nvPr/>
        </p:nvCxnSpPr>
        <p:spPr>
          <a:xfrm flipH="1">
            <a:off x="10581630" y="3309137"/>
            <a:ext cx="69933" cy="977558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235"/>
          <p:cNvCxnSpPr>
            <a:endCxn id="53" idx="0"/>
          </p:cNvCxnSpPr>
          <p:nvPr/>
        </p:nvCxnSpPr>
        <p:spPr>
          <a:xfrm>
            <a:off x="10581630" y="4617299"/>
            <a:ext cx="0" cy="247636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9559280" y="5594857"/>
            <a:ext cx="2044700" cy="578298"/>
            <a:chOff x="9327975" y="5602690"/>
            <a:chExt cx="2044700" cy="578298"/>
          </a:xfrm>
        </p:grpSpPr>
        <p:sp>
          <p:nvSpPr>
            <p:cNvPr id="51" name="순서도: 자기 디스크 50"/>
            <p:cNvSpPr/>
            <p:nvPr/>
          </p:nvSpPr>
          <p:spPr>
            <a:xfrm>
              <a:off x="9327975" y="5602690"/>
              <a:ext cx="2044700" cy="578298"/>
            </a:xfrm>
            <a:custGeom>
              <a:avLst/>
              <a:gdLst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00 w 10000"/>
                <a:gd name="connsiteY1" fmla="*/ 33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4978 w 10000"/>
                <a:gd name="connsiteY1" fmla="*/ 27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4978 w 10000"/>
                <a:gd name="connsiteY1" fmla="*/ 27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4978 w 10000"/>
                <a:gd name="connsiteY1" fmla="*/ 27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60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0000" stroke="0" extrusionOk="0">
                  <a:moveTo>
                    <a:pt x="0" y="1667"/>
                  </a:moveTo>
                  <a:cubicBezTo>
                    <a:pt x="0" y="746"/>
                    <a:pt x="2239" y="0"/>
                    <a:pt x="5000" y="0"/>
                  </a:cubicBezTo>
                  <a:cubicBezTo>
                    <a:pt x="7761" y="0"/>
                    <a:pt x="10000" y="746"/>
                    <a:pt x="10000" y="1667"/>
                  </a:cubicBezTo>
                  <a:lnTo>
                    <a:pt x="10000" y="8333"/>
                  </a:lnTo>
                  <a:cubicBezTo>
                    <a:pt x="10000" y="9254"/>
                    <a:pt x="7761" y="10000"/>
                    <a:pt x="5000" y="10000"/>
                  </a:cubicBezTo>
                  <a:cubicBezTo>
                    <a:pt x="2239" y="10000"/>
                    <a:pt x="0" y="9254"/>
                    <a:pt x="0" y="8333"/>
                  </a:cubicBezTo>
                  <a:lnTo>
                    <a:pt x="0" y="1667"/>
                  </a:lnTo>
                  <a:close/>
                </a:path>
                <a:path w="10000" h="10000" fill="none" extrusionOk="0">
                  <a:moveTo>
                    <a:pt x="10000" y="1667"/>
                  </a:moveTo>
                  <a:cubicBezTo>
                    <a:pt x="10000" y="2588"/>
                    <a:pt x="7850" y="2684"/>
                    <a:pt x="4978" y="2734"/>
                  </a:cubicBezTo>
                  <a:cubicBezTo>
                    <a:pt x="2217" y="2734"/>
                    <a:pt x="0" y="2588"/>
                    <a:pt x="0" y="1667"/>
                  </a:cubicBezTo>
                </a:path>
                <a:path w="10000" h="10000" fill="none">
                  <a:moveTo>
                    <a:pt x="0" y="1667"/>
                  </a:moveTo>
                  <a:cubicBezTo>
                    <a:pt x="0" y="746"/>
                    <a:pt x="2239" y="600"/>
                    <a:pt x="5000" y="600"/>
                  </a:cubicBezTo>
                  <a:cubicBezTo>
                    <a:pt x="7761" y="600"/>
                    <a:pt x="10000" y="746"/>
                    <a:pt x="10000" y="1667"/>
                  </a:cubicBezTo>
                  <a:lnTo>
                    <a:pt x="10000" y="8333"/>
                  </a:lnTo>
                  <a:cubicBezTo>
                    <a:pt x="10000" y="9254"/>
                    <a:pt x="7761" y="10000"/>
                    <a:pt x="5000" y="10000"/>
                  </a:cubicBezTo>
                  <a:cubicBezTo>
                    <a:pt x="2239" y="10000"/>
                    <a:pt x="0" y="9254"/>
                    <a:pt x="0" y="8333"/>
                  </a:cubicBezTo>
                  <a:lnTo>
                    <a:pt x="0" y="166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0378683" y="5813461"/>
              <a:ext cx="952325" cy="28628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Deal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385300" y="5813461"/>
              <a:ext cx="952325" cy="28628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</a:rPr>
                <a:t>Product_Info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0" name="직선 화살표 연결선 235"/>
          <p:cNvCxnSpPr>
            <a:stCxn id="53" idx="2"/>
            <a:endCxn id="51" idx="1"/>
          </p:cNvCxnSpPr>
          <p:nvPr/>
        </p:nvCxnSpPr>
        <p:spPr>
          <a:xfrm>
            <a:off x="10581630" y="5195539"/>
            <a:ext cx="0" cy="434016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4222084" y="2978533"/>
            <a:ext cx="1644926" cy="387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ApiProductController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235"/>
          <p:cNvCxnSpPr>
            <a:stCxn id="27" idx="3"/>
            <a:endCxn id="46" idx="1"/>
          </p:cNvCxnSpPr>
          <p:nvPr/>
        </p:nvCxnSpPr>
        <p:spPr>
          <a:xfrm flipV="1">
            <a:off x="3773588" y="3172359"/>
            <a:ext cx="448496" cy="59742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222084" y="3672866"/>
            <a:ext cx="1644926" cy="387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HomeController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235"/>
          <p:cNvCxnSpPr>
            <a:stCxn id="27" idx="3"/>
            <a:endCxn id="50" idx="1"/>
          </p:cNvCxnSpPr>
          <p:nvPr/>
        </p:nvCxnSpPr>
        <p:spPr>
          <a:xfrm>
            <a:off x="3773588" y="3769779"/>
            <a:ext cx="448496" cy="96913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235"/>
          <p:cNvCxnSpPr>
            <a:stCxn id="46" idx="3"/>
            <a:endCxn id="30" idx="1"/>
          </p:cNvCxnSpPr>
          <p:nvPr/>
        </p:nvCxnSpPr>
        <p:spPr>
          <a:xfrm flipV="1">
            <a:off x="5867010" y="2574160"/>
            <a:ext cx="1438412" cy="59819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235"/>
          <p:cNvCxnSpPr>
            <a:stCxn id="50" idx="3"/>
            <a:endCxn id="30" idx="1"/>
          </p:cNvCxnSpPr>
          <p:nvPr/>
        </p:nvCxnSpPr>
        <p:spPr>
          <a:xfrm flipV="1">
            <a:off x="5867010" y="2574160"/>
            <a:ext cx="1438412" cy="1292532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4222084" y="4878251"/>
            <a:ext cx="1644926" cy="387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DealController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235"/>
          <p:cNvCxnSpPr>
            <a:stCxn id="27" idx="3"/>
            <a:endCxn id="74" idx="1"/>
          </p:cNvCxnSpPr>
          <p:nvPr/>
        </p:nvCxnSpPr>
        <p:spPr>
          <a:xfrm>
            <a:off x="3773588" y="3769779"/>
            <a:ext cx="448496" cy="1302298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7305422" y="4352540"/>
            <a:ext cx="1190378" cy="4578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ProductSVC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301139" y="5209926"/>
            <a:ext cx="1198944" cy="4578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ProductSVCImpl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1" name="직선 화살표 연결선 235"/>
          <p:cNvCxnSpPr>
            <a:stCxn id="74" idx="3"/>
            <a:endCxn id="78" idx="1"/>
          </p:cNvCxnSpPr>
          <p:nvPr/>
        </p:nvCxnSpPr>
        <p:spPr>
          <a:xfrm flipV="1">
            <a:off x="5867010" y="4581451"/>
            <a:ext cx="1438412" cy="490626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235"/>
          <p:cNvCxnSpPr>
            <a:stCxn id="78" idx="2"/>
            <a:endCxn id="79" idx="0"/>
          </p:cNvCxnSpPr>
          <p:nvPr/>
        </p:nvCxnSpPr>
        <p:spPr>
          <a:xfrm>
            <a:off x="7900611" y="4810362"/>
            <a:ext cx="0" cy="39956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235"/>
          <p:cNvCxnSpPr>
            <a:stCxn id="79" idx="3"/>
            <a:endCxn id="52" idx="1"/>
          </p:cNvCxnSpPr>
          <p:nvPr/>
        </p:nvCxnSpPr>
        <p:spPr>
          <a:xfrm flipV="1">
            <a:off x="8500083" y="4451997"/>
            <a:ext cx="1486527" cy="98684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자유형 93"/>
          <p:cNvSpPr/>
          <p:nvPr/>
        </p:nvSpPr>
        <p:spPr>
          <a:xfrm>
            <a:off x="4267200" y="3243263"/>
            <a:ext cx="314325" cy="57243"/>
          </a:xfrm>
          <a:custGeom>
            <a:avLst/>
            <a:gdLst>
              <a:gd name="connsiteX0" fmla="*/ 0 w 314325"/>
              <a:gd name="connsiteY0" fmla="*/ 0 h 57243"/>
              <a:gd name="connsiteX1" fmla="*/ 38100 w 314325"/>
              <a:gd name="connsiteY1" fmla="*/ 47625 h 57243"/>
              <a:gd name="connsiteX2" fmla="*/ 85725 w 314325"/>
              <a:gd name="connsiteY2" fmla="*/ 9525 h 57243"/>
              <a:gd name="connsiteX3" fmla="*/ 147638 w 314325"/>
              <a:gd name="connsiteY3" fmla="*/ 47625 h 57243"/>
              <a:gd name="connsiteX4" fmla="*/ 223838 w 314325"/>
              <a:gd name="connsiteY4" fmla="*/ 14287 h 57243"/>
              <a:gd name="connsiteX5" fmla="*/ 271463 w 314325"/>
              <a:gd name="connsiteY5" fmla="*/ 57150 h 57243"/>
              <a:gd name="connsiteX6" fmla="*/ 314325 w 314325"/>
              <a:gd name="connsiteY6" fmla="*/ 0 h 57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325" h="57243">
                <a:moveTo>
                  <a:pt x="0" y="0"/>
                </a:moveTo>
                <a:cubicBezTo>
                  <a:pt x="11906" y="23019"/>
                  <a:pt x="23813" y="46038"/>
                  <a:pt x="38100" y="47625"/>
                </a:cubicBezTo>
                <a:cubicBezTo>
                  <a:pt x="52387" y="49212"/>
                  <a:pt x="67469" y="9525"/>
                  <a:pt x="85725" y="9525"/>
                </a:cubicBezTo>
                <a:cubicBezTo>
                  <a:pt x="103981" y="9525"/>
                  <a:pt x="124619" y="46831"/>
                  <a:pt x="147638" y="47625"/>
                </a:cubicBezTo>
                <a:cubicBezTo>
                  <a:pt x="170657" y="48419"/>
                  <a:pt x="203201" y="12700"/>
                  <a:pt x="223838" y="14287"/>
                </a:cubicBezTo>
                <a:cubicBezTo>
                  <a:pt x="244475" y="15874"/>
                  <a:pt x="256382" y="59531"/>
                  <a:pt x="271463" y="57150"/>
                </a:cubicBezTo>
                <a:cubicBezTo>
                  <a:pt x="286544" y="54769"/>
                  <a:pt x="300434" y="27384"/>
                  <a:pt x="314325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067609" y="3283836"/>
            <a:ext cx="5431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rgbClr val="C00000"/>
                </a:solidFill>
              </a:rPr>
              <a:t>AJAX</a:t>
            </a:r>
            <a:endParaRPr lang="ko-KR" altLang="en-US" sz="1050" b="1" dirty="0">
              <a:solidFill>
                <a:srgbClr val="C0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263054" y="3271884"/>
            <a:ext cx="653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 smtClean="0">
                <a:solidFill>
                  <a:srgbClr val="C00000"/>
                </a:solidFill>
              </a:rPr>
              <a:t>RestAPI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04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8A6B2-E172-AF50-9680-EF851C2C1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9575" y="1353312"/>
            <a:ext cx="5160010" cy="1005840"/>
          </a:xfrm>
        </p:spPr>
        <p:txBody>
          <a:bodyPr anchor="ctr">
            <a:normAutofit/>
          </a:bodyPr>
          <a:lstStyle/>
          <a:p>
            <a:r>
              <a:rPr lang="en-US" altLang="ko-KR" sz="4400" dirty="0" smtClean="0"/>
              <a:t>07 </a:t>
            </a:r>
            <a:r>
              <a:rPr lang="ko-KR" altLang="en-US" sz="4400" dirty="0"/>
              <a:t>화면 설계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C5D6AD-D700-6511-3AF9-F72A5E19B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3053" y="2788236"/>
            <a:ext cx="3589787" cy="972267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dirty="0" smtClean="0"/>
              <a:t>7.1 </a:t>
            </a:r>
            <a:r>
              <a:rPr lang="ko-KR" altLang="en-US" dirty="0"/>
              <a:t>메뉴 구조</a:t>
            </a:r>
            <a:endParaRPr lang="en-US" altLang="ko-KR" dirty="0"/>
          </a:p>
          <a:p>
            <a:pPr algn="l"/>
            <a:r>
              <a:rPr lang="en-US" altLang="ko-KR" dirty="0" smtClean="0"/>
              <a:t>7.2 </a:t>
            </a:r>
            <a:r>
              <a:rPr lang="ko-KR" altLang="en-US" sz="2600" dirty="0"/>
              <a:t>주요화면</a:t>
            </a:r>
            <a:r>
              <a:rPr lang="ko-KR" altLang="en-US" dirty="0"/>
              <a:t> 레이아웃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9343"/>
            <a:ext cx="6096000" cy="4067175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 flipV="1">
            <a:off x="7415784" y="2093976"/>
            <a:ext cx="3200400" cy="9144"/>
          </a:xfrm>
          <a:prstGeom prst="line">
            <a:avLst/>
          </a:prstGeom>
          <a:ln w="3492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74295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39938"/>
            <a:ext cx="3363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7-1. </a:t>
            </a:r>
            <a:r>
              <a:rPr lang="ko-KR" altLang="en-US" sz="2800" dirty="0" smtClean="0"/>
              <a:t>메뉴 구조</a:t>
            </a:r>
            <a:endParaRPr lang="ko-KR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0684328" y="324604"/>
            <a:ext cx="1507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07 </a:t>
            </a:r>
            <a:r>
              <a:rPr lang="ko-KR" altLang="en-US" sz="1600" dirty="0" smtClean="0"/>
              <a:t>화면 설계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62BAC6-F9C7-EEAA-814A-9BEFFC61F0A0}"/>
              </a:ext>
            </a:extLst>
          </p:cNvPr>
          <p:cNvSpPr txBox="1"/>
          <p:nvPr/>
        </p:nvSpPr>
        <p:spPr>
          <a:xfrm>
            <a:off x="140953" y="829648"/>
            <a:ext cx="250403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메인</a:t>
            </a:r>
            <a:endParaRPr lang="en-US" altLang="ko-KR" sz="2000" b="1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상품 </a:t>
            </a:r>
            <a:r>
              <a:rPr lang="ko-KR" altLang="en-US" dirty="0"/>
              <a:t>카테고리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상품 검색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웹 서비스 소개 배너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/>
              <a:t>오늘의 </a:t>
            </a:r>
            <a:r>
              <a:rPr lang="ko-KR" altLang="en-US" dirty="0" smtClean="0"/>
              <a:t>마감 할인 상품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4752D-48E0-E00D-0692-30A45AF09679}"/>
              </a:ext>
            </a:extLst>
          </p:cNvPr>
          <p:cNvSpPr txBox="1"/>
          <p:nvPr/>
        </p:nvSpPr>
        <p:spPr>
          <a:xfrm>
            <a:off x="2816441" y="829648"/>
            <a:ext cx="166941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회원</a:t>
            </a:r>
            <a:endParaRPr lang="en-US" altLang="ko-KR" sz="2000" b="1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회원가입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ID · PW </a:t>
            </a:r>
            <a:r>
              <a:rPr lang="ko-KR" altLang="en-US" dirty="0"/>
              <a:t>찾기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로그인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로그아웃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066916-4BFB-9654-B8F0-0ABBA5ABB20E}"/>
              </a:ext>
            </a:extLst>
          </p:cNvPr>
          <p:cNvSpPr txBox="1"/>
          <p:nvPr/>
        </p:nvSpPr>
        <p:spPr>
          <a:xfrm>
            <a:off x="4595950" y="829648"/>
            <a:ext cx="246374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상품</a:t>
            </a:r>
            <a:endParaRPr lang="en-US" altLang="ko-KR" sz="2000" b="1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상품 판매 </a:t>
            </a:r>
            <a:r>
              <a:rPr lang="en-US" altLang="ko-KR" dirty="0" smtClean="0"/>
              <a:t>· </a:t>
            </a:r>
            <a:r>
              <a:rPr lang="ko-KR" altLang="en-US" dirty="0" smtClean="0"/>
              <a:t>구매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주문 </a:t>
            </a:r>
            <a:r>
              <a:rPr lang="en-US" altLang="ko-KR" dirty="0" smtClean="0"/>
              <a:t>· </a:t>
            </a:r>
            <a:r>
              <a:rPr lang="ko-KR" altLang="en-US" dirty="0" smtClean="0"/>
              <a:t>판매상품 관리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좋아요</a:t>
            </a:r>
            <a:r>
              <a:rPr lang="en-US" altLang="ko-KR" dirty="0" smtClean="0"/>
              <a:t> </a:t>
            </a:r>
            <a:r>
              <a:rPr lang="ko-KR" altLang="en-US" dirty="0"/>
              <a:t>및 </a:t>
            </a:r>
            <a:r>
              <a:rPr lang="ko-KR" altLang="en-US" dirty="0" smtClean="0"/>
              <a:t>즐겨찾기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상품 리뷰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ABBA8D-1101-8B6F-AFC2-4988E19E87BC}"/>
              </a:ext>
            </a:extLst>
          </p:cNvPr>
          <p:cNvSpPr txBox="1"/>
          <p:nvPr/>
        </p:nvSpPr>
        <p:spPr>
          <a:xfrm>
            <a:off x="7208630" y="829648"/>
            <a:ext cx="250488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내 정보</a:t>
            </a:r>
            <a:endParaRPr lang="en-US" altLang="ko-KR" sz="2000" b="1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점주 회원 프로필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작성글 </a:t>
            </a:r>
            <a:r>
              <a:rPr lang="en-US" altLang="ko-KR" dirty="0" smtClean="0"/>
              <a:t>·</a:t>
            </a:r>
            <a:r>
              <a:rPr lang="ko-KR" altLang="en-US" dirty="0" smtClean="0"/>
              <a:t> 리뷰 </a:t>
            </a:r>
            <a:r>
              <a:rPr lang="ko-KR" altLang="en-US" dirty="0"/>
              <a:t>관리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내 정보 수정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회원 탈퇴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DC4F2E-9C04-AF6D-C327-E7B90B87EB6F}"/>
              </a:ext>
            </a:extLst>
          </p:cNvPr>
          <p:cNvSpPr txBox="1"/>
          <p:nvPr/>
        </p:nvSpPr>
        <p:spPr>
          <a:xfrm>
            <a:off x="9862457" y="829648"/>
            <a:ext cx="193493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커뮤니티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공지사항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자유게시판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9" name="TextBox 18"/>
          <p:cNvSpPr txBox="1"/>
          <p:nvPr/>
        </p:nvSpPr>
        <p:spPr>
          <a:xfrm>
            <a:off x="9388929" y="5502728"/>
            <a:ext cx="2408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GR</a:t>
            </a:r>
            <a:r>
              <a:rPr lang="en-US" altLang="ko-KR" sz="4800" b="1" dirty="0">
                <a:solidFill>
                  <a:srgbClr val="F1C40F"/>
                </a:solidFill>
              </a:rPr>
              <a:t>EAT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29694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729596-8EE9-1BC9-A960-CA774414FAE5}"/>
              </a:ext>
            </a:extLst>
          </p:cNvPr>
          <p:cNvSpPr txBox="1"/>
          <p:nvPr/>
        </p:nvSpPr>
        <p:spPr>
          <a:xfrm>
            <a:off x="145657" y="166749"/>
            <a:ext cx="4507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 smtClean="0"/>
              <a:t>1.1.</a:t>
            </a:r>
            <a:r>
              <a:rPr lang="ko-KR" altLang="en-US" sz="3600" b="1" u="sng" dirty="0" smtClean="0"/>
              <a:t>추진 배경</a:t>
            </a:r>
            <a:endParaRPr lang="ko-KR" altLang="en-US" sz="36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347856" y="898497"/>
            <a:ext cx="2836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01.</a:t>
            </a:r>
            <a:r>
              <a:rPr lang="ko-KR" altLang="en-US" sz="2400" b="1" dirty="0" smtClean="0"/>
              <a:t>식비 물가 상승</a:t>
            </a:r>
            <a:endParaRPr lang="ko-KR" altLang="en-US" sz="24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377" y="3637332"/>
            <a:ext cx="8259328" cy="20005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156" y="1675289"/>
            <a:ext cx="8373644" cy="20005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56" y="1791360"/>
            <a:ext cx="2932632" cy="4166483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6731614" y="1842028"/>
            <a:ext cx="2943609" cy="383178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9866811" y="1842028"/>
            <a:ext cx="2090058" cy="383178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5002962" y="5207725"/>
            <a:ext cx="6326889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727156" y="5486399"/>
            <a:ext cx="586969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13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74295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39938"/>
            <a:ext cx="40173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 smtClean="0"/>
              <a:t>7-2. </a:t>
            </a:r>
            <a:r>
              <a:rPr lang="ko-KR" altLang="en-US" sz="2600" b="1" dirty="0" smtClean="0"/>
              <a:t>주요 화면 레이아웃</a:t>
            </a:r>
            <a:endParaRPr lang="ko-KR" altLang="en-US" sz="2000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10684328" y="324604"/>
            <a:ext cx="1507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07 </a:t>
            </a:r>
            <a:r>
              <a:rPr lang="ko-KR" altLang="en-US" sz="1600" dirty="0" smtClean="0"/>
              <a:t>화면 설계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41" y="5202238"/>
            <a:ext cx="4843992" cy="15308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40" y="1167881"/>
            <a:ext cx="4843992" cy="18737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49727" y="826259"/>
            <a:ext cx="687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B0F0"/>
                </a:solidFill>
              </a:rPr>
              <a:t>헤더</a:t>
            </a:r>
            <a:endParaRPr lang="en-US" altLang="ko-KR" sz="1600" b="1" dirty="0" smtClean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49727" y="4807853"/>
            <a:ext cx="955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B0F0"/>
                </a:solidFill>
              </a:rPr>
              <a:t> 푸터</a:t>
            </a:r>
            <a:endParaRPr lang="ko-KR" altLang="en-US" sz="1600" b="1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25777" y="702883"/>
            <a:ext cx="955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B0F0"/>
                </a:solidFill>
              </a:rPr>
              <a:t>메인</a:t>
            </a:r>
            <a:endParaRPr lang="ko-KR" altLang="en-US" sz="1600" b="1" dirty="0">
              <a:solidFill>
                <a:srgbClr val="00B0F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77" y="3292757"/>
            <a:ext cx="2966470" cy="1153659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138793" y="1631450"/>
            <a:ext cx="1298122" cy="152166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37510" y="1336555"/>
            <a:ext cx="132731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1"/>
                </a:solidFill>
              </a:rPr>
              <a:t>지역별 카테고리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439" y="1082099"/>
            <a:ext cx="4830730" cy="5628824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5792DDC7-EEC0-F972-5360-B77E95132724}"/>
              </a:ext>
            </a:extLst>
          </p:cNvPr>
          <p:cNvSpPr/>
          <p:nvPr/>
        </p:nvSpPr>
        <p:spPr>
          <a:xfrm>
            <a:off x="3965799" y="170715"/>
            <a:ext cx="1116265" cy="430887"/>
          </a:xfrm>
          <a:prstGeom prst="rect">
            <a:avLst/>
          </a:prstGeom>
          <a:effectLst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703656" y="3254953"/>
            <a:ext cx="2210993" cy="37148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934607" y="3292757"/>
            <a:ext cx="132731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1"/>
                </a:solidFill>
              </a:rPr>
              <a:t>업종별 카테고리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131129" y="1690320"/>
            <a:ext cx="1087776" cy="36708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261926" y="1420692"/>
            <a:ext cx="92506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solidFill>
                  <a:schemeClr val="accent1"/>
                </a:solidFill>
              </a:rPr>
              <a:t>상품 검색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076075" y="1071603"/>
            <a:ext cx="4841592" cy="206633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7076075" y="3192573"/>
            <a:ext cx="4841592" cy="349236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175374" y="1966270"/>
            <a:ext cx="92506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1"/>
                </a:solidFill>
              </a:rPr>
              <a:t>소개 배너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39763" y="4530854"/>
            <a:ext cx="17201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1"/>
                </a:solidFill>
              </a:rPr>
              <a:t>오늘의 </a:t>
            </a:r>
            <a:r>
              <a:rPr lang="ko-KR" altLang="en-US" sz="1200" b="1" smtClean="0">
                <a:solidFill>
                  <a:schemeClr val="accent1"/>
                </a:solidFill>
              </a:rPr>
              <a:t>마감 할인 상품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587924" y="5498840"/>
            <a:ext cx="2210993" cy="123427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789956" y="5879979"/>
            <a:ext cx="17201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1"/>
                </a:solidFill>
              </a:rPr>
              <a:t>웹 서비스 소개 </a:t>
            </a:r>
            <a:r>
              <a:rPr lang="en-US" altLang="ko-KR" sz="1200" b="1" dirty="0" smtClean="0">
                <a:solidFill>
                  <a:schemeClr val="accent1"/>
                </a:solidFill>
              </a:rPr>
              <a:t>· </a:t>
            </a:r>
            <a:r>
              <a:rPr lang="ko-KR" altLang="en-US" sz="1200" b="1" dirty="0" smtClean="0">
                <a:solidFill>
                  <a:schemeClr val="accent1"/>
                </a:solidFill>
              </a:rPr>
              <a:t>정보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13358" y="3181417"/>
            <a:ext cx="3948568" cy="157060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4219831" y="3788710"/>
            <a:ext cx="14053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solidFill>
                  <a:schemeClr val="accent1"/>
                </a:solidFill>
              </a:rPr>
              <a:t>지역별 상품 목록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2416629" y="5081092"/>
            <a:ext cx="62048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2349727" y="1106040"/>
            <a:ext cx="62048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9125777" y="983488"/>
            <a:ext cx="62048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 52"/>
          <p:cNvCxnSpPr>
            <a:stCxn id="17" idx="1"/>
            <a:endCxn id="43" idx="1"/>
          </p:cNvCxnSpPr>
          <p:nvPr/>
        </p:nvCxnSpPr>
        <p:spPr>
          <a:xfrm rot="10800000" flipH="1" flipV="1">
            <a:off x="138792" y="2392282"/>
            <a:ext cx="174565" cy="1574438"/>
          </a:xfrm>
          <a:prstGeom prst="curvedConnector3">
            <a:avLst>
              <a:gd name="adj1" fmla="val -4676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29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74295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39938"/>
            <a:ext cx="39657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/>
              <a:t>7-2. </a:t>
            </a:r>
            <a:r>
              <a:rPr lang="ko-KR" altLang="en-US" sz="2600" b="1" dirty="0"/>
              <a:t>주요 화면 레이아웃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684328" y="324604"/>
            <a:ext cx="1507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07 </a:t>
            </a:r>
            <a:r>
              <a:rPr lang="ko-KR" altLang="en-US" sz="1600" dirty="0" smtClean="0"/>
              <a:t>화면 설계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380" y="822743"/>
            <a:ext cx="3756148" cy="59781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4347"/>
            <a:ext cx="7610475" cy="21907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31322" y="815830"/>
            <a:ext cx="1503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B0F0"/>
                </a:solidFill>
              </a:rPr>
              <a:t>판매글 작성</a:t>
            </a:r>
            <a:endParaRPr lang="ko-KR" altLang="en-US" sz="1600" b="1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6588" y="4059783"/>
            <a:ext cx="1123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B0F0"/>
                </a:solidFill>
              </a:rPr>
              <a:t>판매 내역</a:t>
            </a:r>
            <a:endParaRPr lang="ko-KR" altLang="en-US" sz="1600" b="1" dirty="0">
              <a:solidFill>
                <a:srgbClr val="00B0F0"/>
              </a:solidFill>
            </a:endParaRPr>
          </a:p>
          <a:p>
            <a:endParaRPr lang="ko-KR" altLang="en-US" sz="1600" b="1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31479" y="822743"/>
            <a:ext cx="1470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B0F0"/>
                </a:solidFill>
              </a:rPr>
              <a:t>판매글 보기</a:t>
            </a:r>
            <a:endParaRPr lang="ko-KR" altLang="en-US" sz="1600" b="1" dirty="0">
              <a:solidFill>
                <a:srgbClr val="00B0F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92DDC7-EEC0-F972-5360-B77E95132724}"/>
              </a:ext>
            </a:extLst>
          </p:cNvPr>
          <p:cNvSpPr/>
          <p:nvPr/>
        </p:nvSpPr>
        <p:spPr>
          <a:xfrm>
            <a:off x="3965799" y="170715"/>
            <a:ext cx="1116265" cy="430887"/>
          </a:xfrm>
          <a:prstGeom prst="rect">
            <a:avLst/>
          </a:prstGeom>
          <a:effectLst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판매</a:t>
            </a:r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1231322" y="1095171"/>
            <a:ext cx="1319373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348756" y="4344798"/>
            <a:ext cx="1292515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8104951" y="822743"/>
            <a:ext cx="0" cy="33855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23358" y="1424386"/>
            <a:ext cx="3781879" cy="250039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805237" y="2362283"/>
            <a:ext cx="154179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1"/>
                </a:solidFill>
              </a:rPr>
              <a:t>판매상품 정보 작성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335736" y="772840"/>
            <a:ext cx="1660154" cy="130905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716583" y="1515747"/>
            <a:ext cx="164924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solidFill>
                  <a:schemeClr val="accent1"/>
                </a:solidFill>
              </a:rPr>
              <a:t>판매상품 대표이미지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9024174" y="2446483"/>
            <a:ext cx="2185390" cy="237860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519380" y="3409948"/>
            <a:ext cx="15103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solidFill>
                  <a:schemeClr val="accent1"/>
                </a:solidFill>
              </a:rPr>
              <a:t>판매상품 상세정보 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1479451"/>
            <a:ext cx="3284717" cy="2332345"/>
          </a:xfrm>
          <a:prstGeom prst="rect">
            <a:avLst/>
          </a:prstGeom>
        </p:spPr>
      </p:pic>
      <p:sp>
        <p:nvSpPr>
          <p:cNvPr id="33" name="모서리가 둥근 직사각형 32"/>
          <p:cNvSpPr/>
          <p:nvPr/>
        </p:nvSpPr>
        <p:spPr>
          <a:xfrm>
            <a:off x="9043759" y="4825092"/>
            <a:ext cx="2185390" cy="197575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191488" y="5591034"/>
            <a:ext cx="91916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solidFill>
                  <a:schemeClr val="accent1"/>
                </a:solidFill>
              </a:rPr>
              <a:t>가게 위치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629399" y="5868033"/>
            <a:ext cx="889981" cy="71238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395301" y="6581001"/>
            <a:ext cx="13581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solidFill>
                  <a:schemeClr val="accent1"/>
                </a:solidFill>
              </a:rPr>
              <a:t>픽업상태별</a:t>
            </a:r>
            <a:r>
              <a:rPr lang="ko-KR" altLang="en-US" sz="1200" b="1" dirty="0" smtClean="0">
                <a:solidFill>
                  <a:schemeClr val="accent1"/>
                </a:solidFill>
              </a:rPr>
              <a:t> 관리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928108" y="2697567"/>
            <a:ext cx="1402921" cy="20891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189051" y="3025047"/>
            <a:ext cx="133000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solidFill>
                  <a:schemeClr val="accent1"/>
                </a:solidFill>
              </a:rPr>
              <a:t>대표이미지 선정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36723" y="2697566"/>
            <a:ext cx="1402921" cy="20891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189051" y="3438679"/>
            <a:ext cx="168722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1"/>
                </a:solidFill>
              </a:rPr>
              <a:t>온라인</a:t>
            </a:r>
            <a:r>
              <a:rPr lang="en-US" altLang="ko-KR" sz="1200" b="1" dirty="0" smtClean="0">
                <a:solidFill>
                  <a:schemeClr val="accent1"/>
                </a:solidFill>
              </a:rPr>
              <a:t>/</a:t>
            </a:r>
            <a:r>
              <a:rPr lang="ko-KR" altLang="en-US" sz="1200" b="1" dirty="0" smtClean="0">
                <a:solidFill>
                  <a:schemeClr val="accent1"/>
                </a:solidFill>
              </a:rPr>
              <a:t>현장결제 선택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cxnSp>
        <p:nvCxnSpPr>
          <p:cNvPr id="23" name="꺾인 연결선 22"/>
          <p:cNvCxnSpPr>
            <a:stCxn id="37" idx="2"/>
            <a:endCxn id="38" idx="1"/>
          </p:cNvCxnSpPr>
          <p:nvPr/>
        </p:nvCxnSpPr>
        <p:spPr>
          <a:xfrm rot="16200000" flipH="1">
            <a:off x="3280780" y="2255275"/>
            <a:ext cx="257061" cy="15594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39" idx="2"/>
            <a:endCxn id="40" idx="1"/>
          </p:cNvCxnSpPr>
          <p:nvPr/>
        </p:nvCxnSpPr>
        <p:spPr>
          <a:xfrm rot="16200000" flipH="1">
            <a:off x="2328270" y="1716398"/>
            <a:ext cx="670694" cy="305086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4200" y="4264866"/>
            <a:ext cx="146365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1"/>
                </a:solidFill>
              </a:rPr>
              <a:t>점주회원 이용가능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04106" y="4534347"/>
            <a:ext cx="1027215" cy="71238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42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74295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39938"/>
            <a:ext cx="40984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/>
              <a:t>7-2. </a:t>
            </a:r>
            <a:r>
              <a:rPr lang="ko-KR" altLang="en-US" sz="2600" b="1" dirty="0"/>
              <a:t>주요 화면 레이아웃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684328" y="324604"/>
            <a:ext cx="1507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07 </a:t>
            </a:r>
            <a:r>
              <a:rPr lang="ko-KR" altLang="en-US" sz="1600" dirty="0" smtClean="0"/>
              <a:t>화면 설계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641144" y="852462"/>
            <a:ext cx="1285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B0F0"/>
                </a:solidFill>
              </a:rPr>
              <a:t> 상품 주문</a:t>
            </a:r>
            <a:endParaRPr lang="ko-KR" altLang="en-US" sz="1600" b="1" dirty="0">
              <a:solidFill>
                <a:srgbClr val="00B0F0"/>
              </a:solidFill>
            </a:endParaRPr>
          </a:p>
          <a:p>
            <a:endParaRPr lang="ko-KR" altLang="en-US" sz="1600" b="1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84416" y="852462"/>
            <a:ext cx="1729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B0F0"/>
                </a:solidFill>
              </a:rPr>
              <a:t>주문 내역</a:t>
            </a:r>
            <a:endParaRPr lang="ko-KR" altLang="en-US" sz="1600" b="1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84416" y="4146192"/>
            <a:ext cx="1691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B0F0"/>
                </a:solidFill>
              </a:rPr>
              <a:t>내 리뷰</a:t>
            </a:r>
            <a:endParaRPr lang="ko-KR" altLang="en-US" sz="1600" b="1" dirty="0">
              <a:solidFill>
                <a:srgbClr val="00B0F0"/>
              </a:solidFill>
            </a:endParaRPr>
          </a:p>
          <a:p>
            <a:endParaRPr lang="ko-KR" altLang="en-US" sz="1600" b="1" dirty="0">
              <a:solidFill>
                <a:srgbClr val="00B0F0"/>
              </a:solidFill>
            </a:endParaRPr>
          </a:p>
          <a:p>
            <a:endParaRPr lang="ko-KR" altLang="en-US" sz="1600" b="1" dirty="0">
              <a:solidFill>
                <a:srgbClr val="00B0F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792DDC7-EEC0-F972-5360-B77E95132724}"/>
              </a:ext>
            </a:extLst>
          </p:cNvPr>
          <p:cNvSpPr/>
          <p:nvPr/>
        </p:nvSpPr>
        <p:spPr>
          <a:xfrm>
            <a:off x="3965799" y="170715"/>
            <a:ext cx="1116265" cy="430887"/>
          </a:xfrm>
          <a:prstGeom prst="rect">
            <a:avLst/>
          </a:prstGeom>
          <a:effectLst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</a:t>
            </a:r>
            <a:r>
              <a:rPr lang="ko-KR" altLang="en-US" dirty="0" smtClean="0"/>
              <a:t>매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2561028" y="1149834"/>
            <a:ext cx="1365991" cy="861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8684416" y="4450934"/>
            <a:ext cx="859634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31" y="1455822"/>
            <a:ext cx="5957100" cy="5026619"/>
          </a:xfrm>
          <a:prstGeom prst="rect">
            <a:avLst/>
          </a:prstGeom>
        </p:spPr>
      </p:pic>
      <p:sp>
        <p:nvSpPr>
          <p:cNvPr id="31" name="모서리가 둥근 직사각형 30"/>
          <p:cNvSpPr/>
          <p:nvPr/>
        </p:nvSpPr>
        <p:spPr>
          <a:xfrm>
            <a:off x="3518807" y="2774886"/>
            <a:ext cx="2624819" cy="42551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536295" y="3497772"/>
            <a:ext cx="2624819" cy="229887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454040" y="5815228"/>
            <a:ext cx="28555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1"/>
                </a:solidFill>
              </a:rPr>
              <a:t>결제 방식에 따라 결제창</a:t>
            </a:r>
            <a:r>
              <a:rPr lang="en-US" altLang="ko-KR" sz="1200" b="1" dirty="0" smtClean="0">
                <a:solidFill>
                  <a:schemeClr val="accent1"/>
                </a:solidFill>
              </a:rPr>
              <a:t>/</a:t>
            </a:r>
            <a:r>
              <a:rPr lang="ko-KR" altLang="en-US" sz="1200" b="1" dirty="0" smtClean="0">
                <a:solidFill>
                  <a:schemeClr val="accent1"/>
                </a:solidFill>
              </a:rPr>
              <a:t>경고창 노출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90319" y="2477514"/>
            <a:ext cx="291676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1"/>
                </a:solidFill>
              </a:rPr>
              <a:t>판매글 결제 방식에 따라 구매자가 선택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228" y="4561691"/>
            <a:ext cx="5087808" cy="1920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228" y="1275406"/>
            <a:ext cx="5087808" cy="2512205"/>
          </a:xfrm>
          <a:prstGeom prst="rect">
            <a:avLst/>
          </a:prstGeom>
        </p:spPr>
      </p:pic>
      <p:cxnSp>
        <p:nvCxnSpPr>
          <p:cNvPr id="25" name="직선 연결선 24"/>
          <p:cNvCxnSpPr/>
          <p:nvPr/>
        </p:nvCxnSpPr>
        <p:spPr>
          <a:xfrm>
            <a:off x="8531438" y="1146900"/>
            <a:ext cx="1365991" cy="861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6529210" y="4649781"/>
            <a:ext cx="944313" cy="123415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423132" y="4367814"/>
            <a:ext cx="146365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1"/>
                </a:solidFill>
              </a:rPr>
              <a:t>고객회원 이용가능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430000" y="2302329"/>
            <a:ext cx="497679" cy="89807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1011180" y="2025330"/>
            <a:ext cx="133531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1"/>
                </a:solidFill>
              </a:rPr>
              <a:t>주문 취소 가능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69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8A6B2-E172-AF50-9680-EF851C2C1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279" y="1307592"/>
            <a:ext cx="3644545" cy="1078992"/>
          </a:xfrm>
        </p:spPr>
        <p:txBody>
          <a:bodyPr anchor="ctr">
            <a:normAutofit/>
          </a:bodyPr>
          <a:lstStyle/>
          <a:p>
            <a:r>
              <a:rPr lang="en-US" altLang="ko-KR" sz="4400" dirty="0" smtClean="0"/>
              <a:t>08 </a:t>
            </a:r>
            <a:r>
              <a:rPr lang="ko-KR" altLang="en-US" sz="4400" dirty="0" smtClean="0"/>
              <a:t>시연</a:t>
            </a:r>
            <a:endParaRPr lang="ko-KR" altLang="en-US" sz="4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C5D6AD-D700-6511-3AF9-F72A5E19B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7851" y="3314698"/>
            <a:ext cx="3418741" cy="868681"/>
          </a:xfrm>
        </p:spPr>
        <p:txBody>
          <a:bodyPr anchor="b">
            <a:normAutofit lnSpcReduction="10000"/>
          </a:bodyPr>
          <a:lstStyle/>
          <a:p>
            <a:pPr algn="l"/>
            <a:r>
              <a:rPr lang="en-US" altLang="ko-KR" dirty="0" smtClean="0"/>
              <a:t>8.1 </a:t>
            </a:r>
            <a:r>
              <a:rPr lang="ko-KR" altLang="en-US" dirty="0" smtClean="0"/>
              <a:t>시연 시나리오</a:t>
            </a:r>
            <a:endParaRPr lang="en-US" altLang="ko-KR" dirty="0"/>
          </a:p>
          <a:p>
            <a:pPr algn="l"/>
            <a:r>
              <a:rPr lang="en-US" altLang="ko-KR" dirty="0" smtClean="0"/>
              <a:t>8.2 </a:t>
            </a:r>
            <a:r>
              <a:rPr lang="ko-KR" altLang="en-US" dirty="0" smtClean="0"/>
              <a:t>동영상 시연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20508"/>
            <a:ext cx="6096000" cy="4067175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1490472" y="2103120"/>
            <a:ext cx="1958771" cy="0"/>
          </a:xfrm>
          <a:prstGeom prst="line">
            <a:avLst/>
          </a:prstGeom>
          <a:ln w="3492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13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39"/>
          <p:cNvSpPr/>
          <p:nvPr/>
        </p:nvSpPr>
        <p:spPr>
          <a:xfrm>
            <a:off x="503773" y="4539841"/>
            <a:ext cx="11408735" cy="1871330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76222" y="4370564"/>
            <a:ext cx="7044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구매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503258" y="1293308"/>
            <a:ext cx="11408735" cy="1017599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76222" y="1132629"/>
            <a:ext cx="7044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4"/>
                </a:solidFill>
              </a:rPr>
              <a:t>회원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03258" y="2942695"/>
            <a:ext cx="11408735" cy="1017599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6222" y="2804648"/>
            <a:ext cx="7044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판매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45658" y="166749"/>
            <a:ext cx="4063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 smtClean="0"/>
              <a:t>8.1.</a:t>
            </a:r>
            <a:r>
              <a:rPr lang="ko-KR" altLang="en-US" sz="3600" b="1" u="sng" dirty="0" smtClean="0"/>
              <a:t>시연 시나리오</a:t>
            </a:r>
            <a:endParaRPr lang="ko-KR" altLang="en-US" sz="3600" b="1" u="sng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5D0E4FC-EF2C-2E08-83EE-67EA24FDF7C7}"/>
              </a:ext>
            </a:extLst>
          </p:cNvPr>
          <p:cNvSpPr/>
          <p:nvPr/>
        </p:nvSpPr>
        <p:spPr>
          <a:xfrm>
            <a:off x="823349" y="1660179"/>
            <a:ext cx="1337094" cy="3591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회원 가입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7320785-A709-92D4-BDE4-D02B4F73F3C3}"/>
              </a:ext>
            </a:extLst>
          </p:cNvPr>
          <p:cNvSpPr/>
          <p:nvPr/>
        </p:nvSpPr>
        <p:spPr>
          <a:xfrm>
            <a:off x="2709659" y="1661759"/>
            <a:ext cx="1337094" cy="3591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아이디 찾기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037DBE2-12D3-4817-6887-1AB872BFCA01}"/>
              </a:ext>
            </a:extLst>
          </p:cNvPr>
          <p:cNvSpPr/>
          <p:nvPr/>
        </p:nvSpPr>
        <p:spPr>
          <a:xfrm>
            <a:off x="4595969" y="1661759"/>
            <a:ext cx="1458882" cy="3591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비밀번호 찾기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5937537-BB6B-D6B9-9C31-364AF7243E84}"/>
              </a:ext>
            </a:extLst>
          </p:cNvPr>
          <p:cNvSpPr/>
          <p:nvPr/>
        </p:nvSpPr>
        <p:spPr>
          <a:xfrm>
            <a:off x="6586815" y="1661759"/>
            <a:ext cx="1337094" cy="3591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로그인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98E2A88-DD0E-D1BE-6749-D3755ED309C4}"/>
              </a:ext>
            </a:extLst>
          </p:cNvPr>
          <p:cNvSpPr/>
          <p:nvPr/>
        </p:nvSpPr>
        <p:spPr>
          <a:xfrm>
            <a:off x="8364749" y="1660179"/>
            <a:ext cx="1408979" cy="3591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회원정보 수정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82A68DB-D93E-6C80-403E-C96A5A14E855}"/>
              </a:ext>
            </a:extLst>
          </p:cNvPr>
          <p:cNvSpPr/>
          <p:nvPr/>
        </p:nvSpPr>
        <p:spPr>
          <a:xfrm>
            <a:off x="10233807" y="1656133"/>
            <a:ext cx="1337094" cy="3591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회원 탈퇴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7588264-BF3E-11C8-E6BC-AF9B9DA21034}"/>
              </a:ext>
            </a:extLst>
          </p:cNvPr>
          <p:cNvSpPr/>
          <p:nvPr/>
        </p:nvSpPr>
        <p:spPr>
          <a:xfrm>
            <a:off x="823349" y="3332222"/>
            <a:ext cx="1337094" cy="3591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판매글</a:t>
            </a:r>
            <a:r>
              <a:rPr lang="ko-KR" altLang="en-US" sz="1200" b="1" dirty="0"/>
              <a:t> 등록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F0FB536-B7C3-BAB1-FDFE-75871E7AD6AC}"/>
              </a:ext>
            </a:extLst>
          </p:cNvPr>
          <p:cNvSpPr/>
          <p:nvPr/>
        </p:nvSpPr>
        <p:spPr>
          <a:xfrm>
            <a:off x="2709659" y="3332222"/>
            <a:ext cx="1337094" cy="3591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판매글</a:t>
            </a:r>
            <a:r>
              <a:rPr lang="ko-KR" altLang="en-US" sz="1200" b="1" dirty="0"/>
              <a:t> 조회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0C80585-215E-B989-7764-5CCB3C7B16F6}"/>
              </a:ext>
            </a:extLst>
          </p:cNvPr>
          <p:cNvSpPr/>
          <p:nvPr/>
        </p:nvSpPr>
        <p:spPr>
          <a:xfrm>
            <a:off x="4595969" y="3332222"/>
            <a:ext cx="1458882" cy="3591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판매글</a:t>
            </a:r>
            <a:r>
              <a:rPr lang="ko-KR" altLang="en-US" sz="1200" b="1" dirty="0"/>
              <a:t> 수정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7C11E986-A219-3F49-4D96-8131C90FF581}"/>
              </a:ext>
            </a:extLst>
          </p:cNvPr>
          <p:cNvSpPr/>
          <p:nvPr/>
        </p:nvSpPr>
        <p:spPr>
          <a:xfrm>
            <a:off x="6614171" y="3332222"/>
            <a:ext cx="1337094" cy="3591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판매글</a:t>
            </a:r>
            <a:r>
              <a:rPr lang="ko-KR" altLang="en-US" sz="1200" b="1" dirty="0"/>
              <a:t> 삭제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4D335D1-799C-6C77-9CC7-E4F68425097D}"/>
              </a:ext>
            </a:extLst>
          </p:cNvPr>
          <p:cNvSpPr/>
          <p:nvPr/>
        </p:nvSpPr>
        <p:spPr>
          <a:xfrm>
            <a:off x="8469364" y="3332222"/>
            <a:ext cx="1408979" cy="3591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판매내역 조회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B6E20B7B-2F87-9DBF-7DC6-91D95B05BF18}"/>
              </a:ext>
            </a:extLst>
          </p:cNvPr>
          <p:cNvSpPr/>
          <p:nvPr/>
        </p:nvSpPr>
        <p:spPr>
          <a:xfrm>
            <a:off x="10276937" y="3332222"/>
            <a:ext cx="1408978" cy="3591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판매상품 관리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1923B10-2591-DFB9-BD93-2CB12915A1C2}"/>
              </a:ext>
            </a:extLst>
          </p:cNvPr>
          <p:cNvSpPr/>
          <p:nvPr/>
        </p:nvSpPr>
        <p:spPr>
          <a:xfrm>
            <a:off x="823349" y="5021389"/>
            <a:ext cx="1337094" cy="3591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메인화면</a:t>
            </a:r>
            <a:r>
              <a:rPr lang="ko-KR" altLang="en-US" sz="1200" b="1" dirty="0"/>
              <a:t> 조회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6D0021F-AAD6-458F-3C8F-0484F400A1F2}"/>
              </a:ext>
            </a:extLst>
          </p:cNvPr>
          <p:cNvSpPr/>
          <p:nvPr/>
        </p:nvSpPr>
        <p:spPr>
          <a:xfrm>
            <a:off x="2709658" y="5021389"/>
            <a:ext cx="1368211" cy="3591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카테고리별 분류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48693B4-E8A4-1A72-0D1B-F839BDC4256F}"/>
              </a:ext>
            </a:extLst>
          </p:cNvPr>
          <p:cNvSpPr/>
          <p:nvPr/>
        </p:nvSpPr>
        <p:spPr>
          <a:xfrm>
            <a:off x="4595969" y="5021389"/>
            <a:ext cx="1458882" cy="3591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키워드 검색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56478BF-9E53-27A2-89AD-2DD90F5AA34E}"/>
              </a:ext>
            </a:extLst>
          </p:cNvPr>
          <p:cNvSpPr/>
          <p:nvPr/>
        </p:nvSpPr>
        <p:spPr>
          <a:xfrm>
            <a:off x="6614171" y="5021389"/>
            <a:ext cx="1337094" cy="3591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게시글 분류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B834D41D-FBD9-3E3A-7DB4-617AAF6E0AB0}"/>
              </a:ext>
            </a:extLst>
          </p:cNvPr>
          <p:cNvSpPr/>
          <p:nvPr/>
        </p:nvSpPr>
        <p:spPr>
          <a:xfrm>
            <a:off x="8469364" y="5021389"/>
            <a:ext cx="1408979" cy="3591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좋아요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E36C53B-F278-AA0F-9B1B-6D38BC7B9A2D}"/>
              </a:ext>
            </a:extLst>
          </p:cNvPr>
          <p:cNvSpPr/>
          <p:nvPr/>
        </p:nvSpPr>
        <p:spPr>
          <a:xfrm>
            <a:off x="10233807" y="5021389"/>
            <a:ext cx="1408978" cy="3591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상품 구매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5DE1B99-DCDB-9DD0-220D-16FAFB62BABF}"/>
              </a:ext>
            </a:extLst>
          </p:cNvPr>
          <p:cNvSpPr/>
          <p:nvPr/>
        </p:nvSpPr>
        <p:spPr>
          <a:xfrm>
            <a:off x="1380695" y="5784286"/>
            <a:ext cx="1337094" cy="3591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주문내역 조회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F79DC2A7-18D4-1311-3D9C-AC97A8F3A966}"/>
              </a:ext>
            </a:extLst>
          </p:cNvPr>
          <p:cNvSpPr/>
          <p:nvPr/>
        </p:nvSpPr>
        <p:spPr>
          <a:xfrm>
            <a:off x="3267005" y="5784286"/>
            <a:ext cx="1337094" cy="3591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주문 취소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C7EF2A9-7479-0650-60FB-497F2A39AA60}"/>
              </a:ext>
            </a:extLst>
          </p:cNvPr>
          <p:cNvSpPr/>
          <p:nvPr/>
        </p:nvSpPr>
        <p:spPr>
          <a:xfrm>
            <a:off x="5153315" y="5784286"/>
            <a:ext cx="1458882" cy="3591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리뷰 작성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DB18033-0E2B-8E92-93FA-A2AF2EE55561}"/>
              </a:ext>
            </a:extLst>
          </p:cNvPr>
          <p:cNvSpPr/>
          <p:nvPr/>
        </p:nvSpPr>
        <p:spPr>
          <a:xfrm>
            <a:off x="7171516" y="5784286"/>
            <a:ext cx="1615429" cy="3591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판매자 프로필 조회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AFA7C736-3D14-FF16-0959-E9A46AB7A436}"/>
              </a:ext>
            </a:extLst>
          </p:cNvPr>
          <p:cNvSpPr/>
          <p:nvPr/>
        </p:nvSpPr>
        <p:spPr>
          <a:xfrm>
            <a:off x="9331511" y="5784286"/>
            <a:ext cx="1408979" cy="3591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즐겨찾기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7531C55-F00F-4FE1-18C8-A59145BAD6D7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160443" y="1839764"/>
            <a:ext cx="549216" cy="158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E401C0E7-F887-0194-641B-6CFEF9DA1BD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046753" y="1841344"/>
            <a:ext cx="549216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AFFDD2F-5DDE-07D5-5F69-E3184C3635CB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054851" y="1841344"/>
            <a:ext cx="531964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419E4175-71B8-61E7-23E3-74F6F9D24674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7923909" y="1839764"/>
            <a:ext cx="440840" cy="158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C15F47CD-B3F3-E267-6B41-6862F12772E0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9773728" y="1835718"/>
            <a:ext cx="460079" cy="404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C615199D-050B-70D0-3C6D-9D4F7B9FBA62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2160443" y="3511807"/>
            <a:ext cx="549216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7D69B5FD-9628-8061-9AAB-55652AE2A855}"/>
              </a:ext>
            </a:extLst>
          </p:cNvPr>
          <p:cNvCxnSpPr>
            <a:stCxn id="15" idx="3"/>
            <a:endCxn id="23" idx="1"/>
          </p:cNvCxnSpPr>
          <p:nvPr/>
        </p:nvCxnSpPr>
        <p:spPr>
          <a:xfrm>
            <a:off x="4046753" y="3511807"/>
            <a:ext cx="549216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87322F86-2C8B-BDE7-8501-598A522111C2}"/>
              </a:ext>
            </a:extLst>
          </p:cNvPr>
          <p:cNvCxnSpPr>
            <a:stCxn id="23" idx="3"/>
            <a:endCxn id="38" idx="1"/>
          </p:cNvCxnSpPr>
          <p:nvPr/>
        </p:nvCxnSpPr>
        <p:spPr>
          <a:xfrm>
            <a:off x="6054851" y="3511807"/>
            <a:ext cx="559320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C945F07-605F-36A4-514B-469864D69A63}"/>
              </a:ext>
            </a:extLst>
          </p:cNvPr>
          <p:cNvCxnSpPr>
            <a:stCxn id="38" idx="3"/>
            <a:endCxn id="39" idx="1"/>
          </p:cNvCxnSpPr>
          <p:nvPr/>
        </p:nvCxnSpPr>
        <p:spPr>
          <a:xfrm>
            <a:off x="7951265" y="3511807"/>
            <a:ext cx="518099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8CB536FA-53AC-9855-F076-58D7F9DF0E47}"/>
              </a:ext>
            </a:extLst>
          </p:cNvPr>
          <p:cNvCxnSpPr>
            <a:stCxn id="39" idx="3"/>
            <a:endCxn id="43" idx="1"/>
          </p:cNvCxnSpPr>
          <p:nvPr/>
        </p:nvCxnSpPr>
        <p:spPr>
          <a:xfrm>
            <a:off x="9878343" y="3511807"/>
            <a:ext cx="398594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AC6CDB59-C1DE-F46C-D604-49AA3DF4B6A8}"/>
              </a:ext>
            </a:extLst>
          </p:cNvPr>
          <p:cNvCxnSpPr>
            <a:stCxn id="44" idx="3"/>
            <a:endCxn id="45" idx="1"/>
          </p:cNvCxnSpPr>
          <p:nvPr/>
        </p:nvCxnSpPr>
        <p:spPr>
          <a:xfrm>
            <a:off x="2160443" y="5200974"/>
            <a:ext cx="549215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D99CE48-920D-409B-5693-EA8AF2359B3B}"/>
              </a:ext>
            </a:extLst>
          </p:cNvPr>
          <p:cNvCxnSpPr>
            <a:stCxn id="45" idx="3"/>
            <a:endCxn id="47" idx="1"/>
          </p:cNvCxnSpPr>
          <p:nvPr/>
        </p:nvCxnSpPr>
        <p:spPr>
          <a:xfrm>
            <a:off x="4077869" y="5200974"/>
            <a:ext cx="518100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B77F0672-0789-4BCA-01DA-DD2008590F8F}"/>
              </a:ext>
            </a:extLst>
          </p:cNvPr>
          <p:cNvCxnSpPr>
            <a:stCxn id="47" idx="3"/>
            <a:endCxn id="49" idx="1"/>
          </p:cNvCxnSpPr>
          <p:nvPr/>
        </p:nvCxnSpPr>
        <p:spPr>
          <a:xfrm>
            <a:off x="6054851" y="5200974"/>
            <a:ext cx="559320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A176DBDD-2E2A-66E2-782F-E895CF6BAA1B}"/>
              </a:ext>
            </a:extLst>
          </p:cNvPr>
          <p:cNvCxnSpPr>
            <a:stCxn id="49" idx="3"/>
            <a:endCxn id="51" idx="1"/>
          </p:cNvCxnSpPr>
          <p:nvPr/>
        </p:nvCxnSpPr>
        <p:spPr>
          <a:xfrm>
            <a:off x="7951265" y="5200974"/>
            <a:ext cx="518099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6930D51F-BAE5-FD88-9346-A9FB5A6EF7F5}"/>
              </a:ext>
            </a:extLst>
          </p:cNvPr>
          <p:cNvCxnSpPr>
            <a:stCxn id="51" idx="3"/>
            <a:endCxn id="53" idx="1"/>
          </p:cNvCxnSpPr>
          <p:nvPr/>
        </p:nvCxnSpPr>
        <p:spPr>
          <a:xfrm>
            <a:off x="9878343" y="5200974"/>
            <a:ext cx="355464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1A866C9C-6126-EEAE-06D3-744EBFBB40D5}"/>
              </a:ext>
            </a:extLst>
          </p:cNvPr>
          <p:cNvCxnSpPr>
            <a:stCxn id="55" idx="3"/>
            <a:endCxn id="56" idx="1"/>
          </p:cNvCxnSpPr>
          <p:nvPr/>
        </p:nvCxnSpPr>
        <p:spPr>
          <a:xfrm>
            <a:off x="2717789" y="5963871"/>
            <a:ext cx="549216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CDDC97FA-ADC9-35BC-1D02-00DA4312040D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>
            <a:off x="4604099" y="5963871"/>
            <a:ext cx="549216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6C4727EA-C7BE-7D1D-F5A3-542D98AFE1FE}"/>
              </a:ext>
            </a:extLst>
          </p:cNvPr>
          <p:cNvCxnSpPr>
            <a:stCxn id="57" idx="3"/>
            <a:endCxn id="58" idx="1"/>
          </p:cNvCxnSpPr>
          <p:nvPr/>
        </p:nvCxnSpPr>
        <p:spPr>
          <a:xfrm>
            <a:off x="6612197" y="5963871"/>
            <a:ext cx="559319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A4EFF948-2024-AF5E-AF1C-074A473E3644}"/>
              </a:ext>
            </a:extLst>
          </p:cNvPr>
          <p:cNvCxnSpPr>
            <a:stCxn id="58" idx="3"/>
            <a:endCxn id="59" idx="1"/>
          </p:cNvCxnSpPr>
          <p:nvPr/>
        </p:nvCxnSpPr>
        <p:spPr>
          <a:xfrm>
            <a:off x="8786945" y="5963871"/>
            <a:ext cx="544566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BD492941-027A-AD5C-EB5C-1E633748DB6D}"/>
              </a:ext>
            </a:extLst>
          </p:cNvPr>
          <p:cNvCxnSpPr>
            <a:stCxn id="53" idx="2"/>
            <a:endCxn id="55" idx="0"/>
          </p:cNvCxnSpPr>
          <p:nvPr/>
        </p:nvCxnSpPr>
        <p:spPr>
          <a:xfrm rot="5400000">
            <a:off x="6291906" y="1137895"/>
            <a:ext cx="403727" cy="8889054"/>
          </a:xfrm>
          <a:prstGeom prst="bentConnector3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34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39">
            <a:extLst>
              <a:ext uri="{FF2B5EF4-FFF2-40B4-BE49-F238E27FC236}">
                <a16:creationId xmlns:a16="http://schemas.microsoft.com/office/drawing/2014/main" id="{B1CDD5C2-F09C-E561-10F3-11FE33F3CDBB}"/>
              </a:ext>
            </a:extLst>
          </p:cNvPr>
          <p:cNvSpPr/>
          <p:nvPr/>
        </p:nvSpPr>
        <p:spPr>
          <a:xfrm>
            <a:off x="503258" y="1675511"/>
            <a:ext cx="11408735" cy="1871330"/>
          </a:xfrm>
          <a:prstGeom prst="roundRect">
            <a:avLst/>
          </a:prstGeom>
          <a:noFill/>
          <a:ln w="28575">
            <a:solidFill>
              <a:srgbClr val="7DD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923910-FA06-522C-BE08-73176F232CCC}"/>
              </a:ext>
            </a:extLst>
          </p:cNvPr>
          <p:cNvSpPr txBox="1"/>
          <p:nvPr/>
        </p:nvSpPr>
        <p:spPr>
          <a:xfrm>
            <a:off x="675706" y="1506234"/>
            <a:ext cx="1140991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7DDDFF"/>
                </a:solidFill>
              </a:rPr>
              <a:t>커뮤니티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65345B6-8931-421E-09C7-F9CA5FCA0146}"/>
              </a:ext>
            </a:extLst>
          </p:cNvPr>
          <p:cNvSpPr/>
          <p:nvPr/>
        </p:nvSpPr>
        <p:spPr>
          <a:xfrm>
            <a:off x="675707" y="2157059"/>
            <a:ext cx="1484221" cy="359170"/>
          </a:xfrm>
          <a:prstGeom prst="roundRect">
            <a:avLst/>
          </a:prstGeom>
          <a:solidFill>
            <a:srgbClr val="7DDD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게시글 목록 조회</a:t>
            </a:r>
            <a:endParaRPr lang="ko-KR" altLang="en-US" sz="1400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67BB47F-0594-4379-585A-C47CD6D37E8B}"/>
              </a:ext>
            </a:extLst>
          </p:cNvPr>
          <p:cNvSpPr/>
          <p:nvPr/>
        </p:nvSpPr>
        <p:spPr>
          <a:xfrm>
            <a:off x="2709143" y="2157059"/>
            <a:ext cx="1368211" cy="359170"/>
          </a:xfrm>
          <a:prstGeom prst="roundRect">
            <a:avLst/>
          </a:prstGeom>
          <a:solidFill>
            <a:srgbClr val="7DDD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게시글 작성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12873F1-4B15-952C-087B-03C458921E14}"/>
              </a:ext>
            </a:extLst>
          </p:cNvPr>
          <p:cNvSpPr/>
          <p:nvPr/>
        </p:nvSpPr>
        <p:spPr>
          <a:xfrm>
            <a:off x="4595454" y="2157059"/>
            <a:ext cx="1458882" cy="359170"/>
          </a:xfrm>
          <a:prstGeom prst="roundRect">
            <a:avLst/>
          </a:prstGeom>
          <a:solidFill>
            <a:srgbClr val="7DDD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게시글 수정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5D1C7A1-EFAA-C07D-3655-EEF781722F4E}"/>
              </a:ext>
            </a:extLst>
          </p:cNvPr>
          <p:cNvSpPr/>
          <p:nvPr/>
        </p:nvSpPr>
        <p:spPr>
          <a:xfrm>
            <a:off x="6613656" y="2157059"/>
            <a:ext cx="1337094" cy="359170"/>
          </a:xfrm>
          <a:prstGeom prst="roundRect">
            <a:avLst/>
          </a:prstGeom>
          <a:solidFill>
            <a:srgbClr val="7DDD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게시글 삭제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6484802-A457-5887-7203-AD6CBE0512F4}"/>
              </a:ext>
            </a:extLst>
          </p:cNvPr>
          <p:cNvSpPr/>
          <p:nvPr/>
        </p:nvSpPr>
        <p:spPr>
          <a:xfrm>
            <a:off x="8468849" y="2157059"/>
            <a:ext cx="1408979" cy="359170"/>
          </a:xfrm>
          <a:prstGeom prst="roundRect">
            <a:avLst/>
          </a:prstGeom>
          <a:solidFill>
            <a:srgbClr val="7DDD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게시글 검색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999DA84-B307-EE15-CCD7-8C69CA944106}"/>
              </a:ext>
            </a:extLst>
          </p:cNvPr>
          <p:cNvSpPr/>
          <p:nvPr/>
        </p:nvSpPr>
        <p:spPr>
          <a:xfrm>
            <a:off x="10233292" y="2157059"/>
            <a:ext cx="1408978" cy="359170"/>
          </a:xfrm>
          <a:prstGeom prst="roundRect">
            <a:avLst/>
          </a:prstGeom>
          <a:solidFill>
            <a:srgbClr val="7DDD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게시글 조회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F0D9869-75E9-750C-B3CB-0EA860610EB2}"/>
              </a:ext>
            </a:extLst>
          </p:cNvPr>
          <p:cNvSpPr/>
          <p:nvPr/>
        </p:nvSpPr>
        <p:spPr>
          <a:xfrm>
            <a:off x="1380180" y="2919956"/>
            <a:ext cx="1337094" cy="359170"/>
          </a:xfrm>
          <a:prstGeom prst="roundRect">
            <a:avLst/>
          </a:prstGeom>
          <a:solidFill>
            <a:srgbClr val="7DDD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댓글 작성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D96167-E60D-394B-CDB7-63F6F9E53A2B}"/>
              </a:ext>
            </a:extLst>
          </p:cNvPr>
          <p:cNvSpPr/>
          <p:nvPr/>
        </p:nvSpPr>
        <p:spPr>
          <a:xfrm>
            <a:off x="3266490" y="2919956"/>
            <a:ext cx="1337094" cy="359170"/>
          </a:xfrm>
          <a:prstGeom prst="roundRect">
            <a:avLst/>
          </a:prstGeom>
          <a:solidFill>
            <a:srgbClr val="7DDD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댓</a:t>
            </a:r>
            <a:r>
              <a:rPr lang="ko-KR" altLang="en-US" sz="1200" b="1" dirty="0" smtClean="0"/>
              <a:t>글 </a:t>
            </a:r>
            <a:r>
              <a:rPr lang="ko-KR" altLang="en-US" sz="1200" b="1" dirty="0"/>
              <a:t>수정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0E453CC-AC45-CC16-066C-B5B90997AAAA}"/>
              </a:ext>
            </a:extLst>
          </p:cNvPr>
          <p:cNvSpPr/>
          <p:nvPr/>
        </p:nvSpPr>
        <p:spPr>
          <a:xfrm>
            <a:off x="5152800" y="2919956"/>
            <a:ext cx="1458882" cy="359170"/>
          </a:xfrm>
          <a:prstGeom prst="roundRect">
            <a:avLst/>
          </a:prstGeom>
          <a:solidFill>
            <a:srgbClr val="7DDD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대댓글</a:t>
            </a:r>
            <a:r>
              <a:rPr lang="ko-KR" altLang="en-US" sz="1200" b="1" dirty="0"/>
              <a:t> 작성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6EAB735-5088-2DE5-D52E-A8948751E650}"/>
              </a:ext>
            </a:extLst>
          </p:cNvPr>
          <p:cNvSpPr/>
          <p:nvPr/>
        </p:nvSpPr>
        <p:spPr>
          <a:xfrm>
            <a:off x="7171001" y="2919956"/>
            <a:ext cx="1615429" cy="359170"/>
          </a:xfrm>
          <a:prstGeom prst="roundRect">
            <a:avLst/>
          </a:prstGeom>
          <a:solidFill>
            <a:srgbClr val="7DDD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대댓글</a:t>
            </a:r>
            <a:r>
              <a:rPr lang="ko-KR" altLang="en-US" sz="1200" b="1" dirty="0"/>
              <a:t> 수정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A2C2ACD-5179-92E0-F90D-666182DBB392}"/>
              </a:ext>
            </a:extLst>
          </p:cNvPr>
          <p:cNvSpPr/>
          <p:nvPr/>
        </p:nvSpPr>
        <p:spPr>
          <a:xfrm>
            <a:off x="9330996" y="2919956"/>
            <a:ext cx="1408979" cy="359170"/>
          </a:xfrm>
          <a:prstGeom prst="roundRect">
            <a:avLst/>
          </a:prstGeom>
          <a:solidFill>
            <a:srgbClr val="7DDD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댓글 삭제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3A213AB-E79E-C4A8-A9C5-76BC49BB343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159928" y="2336644"/>
            <a:ext cx="549215" cy="0"/>
          </a:xfrm>
          <a:prstGeom prst="straightConnector1">
            <a:avLst/>
          </a:prstGeom>
          <a:ln w="28575">
            <a:solidFill>
              <a:srgbClr val="7DD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806F3D5-DFD2-67EB-FEF5-884E2EB87301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077354" y="2336644"/>
            <a:ext cx="518100" cy="0"/>
          </a:xfrm>
          <a:prstGeom prst="straightConnector1">
            <a:avLst/>
          </a:prstGeom>
          <a:ln w="28575">
            <a:solidFill>
              <a:srgbClr val="7DD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80CA27E-E63B-5949-D776-7FD42B5419F4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054336" y="2336644"/>
            <a:ext cx="559320" cy="0"/>
          </a:xfrm>
          <a:prstGeom prst="straightConnector1">
            <a:avLst/>
          </a:prstGeom>
          <a:ln w="28575">
            <a:solidFill>
              <a:srgbClr val="7DD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E00A67D-7DA3-7ADF-3FB5-E55A12E7B643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950750" y="2336644"/>
            <a:ext cx="518099" cy="0"/>
          </a:xfrm>
          <a:prstGeom prst="straightConnector1">
            <a:avLst/>
          </a:prstGeom>
          <a:ln w="28575">
            <a:solidFill>
              <a:srgbClr val="7DD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61A4C91-1A90-B1E6-F801-80DC1D188138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9877828" y="2336644"/>
            <a:ext cx="355464" cy="0"/>
          </a:xfrm>
          <a:prstGeom prst="straightConnector1">
            <a:avLst/>
          </a:prstGeom>
          <a:ln w="28575">
            <a:solidFill>
              <a:srgbClr val="7DD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14F0755-C244-31AE-A707-F619903957F2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2717274" y="3099541"/>
            <a:ext cx="549216" cy="0"/>
          </a:xfrm>
          <a:prstGeom prst="straightConnector1">
            <a:avLst/>
          </a:prstGeom>
          <a:ln w="28575">
            <a:solidFill>
              <a:srgbClr val="7DD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583D709-B7F3-E4BD-FCD9-2B8A7015617A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4603584" y="3099541"/>
            <a:ext cx="549216" cy="0"/>
          </a:xfrm>
          <a:prstGeom prst="straightConnector1">
            <a:avLst/>
          </a:prstGeom>
          <a:ln w="28575">
            <a:solidFill>
              <a:srgbClr val="7DD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7FF8C4B-C162-02E1-8E7A-6E98725545D0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6611682" y="3099541"/>
            <a:ext cx="559319" cy="0"/>
          </a:xfrm>
          <a:prstGeom prst="straightConnector1">
            <a:avLst/>
          </a:prstGeom>
          <a:ln w="28575">
            <a:solidFill>
              <a:srgbClr val="7DD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573E911-67B9-8910-B640-4AEE147F9761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8786430" y="3099541"/>
            <a:ext cx="544566" cy="0"/>
          </a:xfrm>
          <a:prstGeom prst="straightConnector1">
            <a:avLst/>
          </a:prstGeom>
          <a:ln w="28575">
            <a:solidFill>
              <a:srgbClr val="7DD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AD34116D-6C4F-D0EE-C71A-DB00522800F9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6291391" y="-1726435"/>
            <a:ext cx="403727" cy="8889054"/>
          </a:xfrm>
          <a:prstGeom prst="bentConnector3">
            <a:avLst/>
          </a:prstGeom>
          <a:ln w="28575">
            <a:solidFill>
              <a:srgbClr val="7DD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41">
            <a:extLst>
              <a:ext uri="{FF2B5EF4-FFF2-40B4-BE49-F238E27FC236}">
                <a16:creationId xmlns:a16="http://schemas.microsoft.com/office/drawing/2014/main" id="{01B399F5-2FB8-5BE4-3619-7324FB6AA8B9}"/>
              </a:ext>
            </a:extLst>
          </p:cNvPr>
          <p:cNvSpPr/>
          <p:nvPr/>
        </p:nvSpPr>
        <p:spPr>
          <a:xfrm>
            <a:off x="503258" y="4380546"/>
            <a:ext cx="11408735" cy="1017599"/>
          </a:xfrm>
          <a:prstGeom prst="round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44AD1C-9D88-4F58-D634-4B1D95461C9B}"/>
              </a:ext>
            </a:extLst>
          </p:cNvPr>
          <p:cNvSpPr txBox="1"/>
          <p:nvPr/>
        </p:nvSpPr>
        <p:spPr>
          <a:xfrm>
            <a:off x="676222" y="4242499"/>
            <a:ext cx="11404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2">
                    <a:lumMod val="90000"/>
                  </a:schemeClr>
                </a:solidFill>
              </a:rPr>
              <a:t>공지사항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7425538-4AEF-082F-67A0-433C00FE9820}"/>
              </a:ext>
            </a:extLst>
          </p:cNvPr>
          <p:cNvSpPr/>
          <p:nvPr/>
        </p:nvSpPr>
        <p:spPr>
          <a:xfrm>
            <a:off x="675707" y="4770073"/>
            <a:ext cx="1484736" cy="35917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공지글</a:t>
            </a:r>
            <a:r>
              <a:rPr lang="ko-KR" altLang="en-US" sz="1200" b="1" dirty="0"/>
              <a:t> 목록 조회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EBA04828-98AD-CD38-0433-96B686222188}"/>
              </a:ext>
            </a:extLst>
          </p:cNvPr>
          <p:cNvSpPr/>
          <p:nvPr/>
        </p:nvSpPr>
        <p:spPr>
          <a:xfrm>
            <a:off x="2709659" y="4770073"/>
            <a:ext cx="1337094" cy="35917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공지글</a:t>
            </a:r>
            <a:r>
              <a:rPr lang="ko-KR" altLang="en-US" sz="1200" b="1" dirty="0"/>
              <a:t> 작성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86A28C4-041D-9C95-DC2D-DC39E6F93F1F}"/>
              </a:ext>
            </a:extLst>
          </p:cNvPr>
          <p:cNvSpPr/>
          <p:nvPr/>
        </p:nvSpPr>
        <p:spPr>
          <a:xfrm>
            <a:off x="4595969" y="4770073"/>
            <a:ext cx="1458882" cy="35917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공지글</a:t>
            </a:r>
            <a:r>
              <a:rPr lang="ko-KR" altLang="en-US" sz="1200" b="1" dirty="0"/>
              <a:t> 수정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182F461-BDF4-A3F4-D4C8-8A2A65ED590E}"/>
              </a:ext>
            </a:extLst>
          </p:cNvPr>
          <p:cNvSpPr/>
          <p:nvPr/>
        </p:nvSpPr>
        <p:spPr>
          <a:xfrm>
            <a:off x="6614171" y="4770073"/>
            <a:ext cx="1337094" cy="35917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공지글</a:t>
            </a:r>
            <a:r>
              <a:rPr lang="ko-KR" altLang="en-US" sz="1200" b="1" dirty="0"/>
              <a:t> 삭제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5C246FB1-2B08-F7BF-6318-00FE7313D7FF}"/>
              </a:ext>
            </a:extLst>
          </p:cNvPr>
          <p:cNvSpPr/>
          <p:nvPr/>
        </p:nvSpPr>
        <p:spPr>
          <a:xfrm>
            <a:off x="8469364" y="4770073"/>
            <a:ext cx="1408979" cy="35917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공지글</a:t>
            </a:r>
            <a:r>
              <a:rPr lang="ko-KR" altLang="en-US" sz="1200" b="1" dirty="0"/>
              <a:t> 검색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E3A266D-997F-DDF4-DD08-BFA8BFEA2780}"/>
              </a:ext>
            </a:extLst>
          </p:cNvPr>
          <p:cNvSpPr/>
          <p:nvPr/>
        </p:nvSpPr>
        <p:spPr>
          <a:xfrm>
            <a:off x="10276937" y="4770073"/>
            <a:ext cx="1408978" cy="35917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공지글</a:t>
            </a:r>
            <a:r>
              <a:rPr lang="ko-KR" altLang="en-US" sz="1200" b="1" dirty="0"/>
              <a:t> 조회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0BB5AE5-CFE5-99CF-1367-9B28AFB89845}"/>
              </a:ext>
            </a:extLst>
          </p:cNvPr>
          <p:cNvCxnSpPr>
            <a:cxnSpLocks/>
            <a:stCxn id="41" idx="3"/>
            <a:endCxn id="43" idx="1"/>
          </p:cNvCxnSpPr>
          <p:nvPr/>
        </p:nvCxnSpPr>
        <p:spPr>
          <a:xfrm>
            <a:off x="2160443" y="4949658"/>
            <a:ext cx="549216" cy="0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205EACD-2986-B927-339A-6AC3615FD466}"/>
              </a:ext>
            </a:extLst>
          </p:cNvPr>
          <p:cNvCxnSpPr>
            <a:stCxn id="43" idx="3"/>
            <a:endCxn id="44" idx="1"/>
          </p:cNvCxnSpPr>
          <p:nvPr/>
        </p:nvCxnSpPr>
        <p:spPr>
          <a:xfrm>
            <a:off x="4046753" y="4949658"/>
            <a:ext cx="549216" cy="0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E572D50-DB7E-CF2E-CD31-B4EAB1F4F718}"/>
              </a:ext>
            </a:extLst>
          </p:cNvPr>
          <p:cNvCxnSpPr>
            <a:stCxn id="44" idx="3"/>
            <a:endCxn id="45" idx="1"/>
          </p:cNvCxnSpPr>
          <p:nvPr/>
        </p:nvCxnSpPr>
        <p:spPr>
          <a:xfrm>
            <a:off x="6054851" y="4949658"/>
            <a:ext cx="559320" cy="0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4C774D4-5EF1-4375-C98A-B66610BBD29D}"/>
              </a:ext>
            </a:extLst>
          </p:cNvPr>
          <p:cNvCxnSpPr>
            <a:stCxn id="45" idx="3"/>
            <a:endCxn id="46" idx="1"/>
          </p:cNvCxnSpPr>
          <p:nvPr/>
        </p:nvCxnSpPr>
        <p:spPr>
          <a:xfrm>
            <a:off x="7951265" y="4949658"/>
            <a:ext cx="518099" cy="0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C274A0B-2E5D-9D6B-F857-C4997A886833}"/>
              </a:ext>
            </a:extLst>
          </p:cNvPr>
          <p:cNvCxnSpPr>
            <a:stCxn id="46" idx="3"/>
            <a:endCxn id="47" idx="1"/>
          </p:cNvCxnSpPr>
          <p:nvPr/>
        </p:nvCxnSpPr>
        <p:spPr>
          <a:xfrm>
            <a:off x="9878343" y="4949658"/>
            <a:ext cx="398594" cy="0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5658" y="166749"/>
            <a:ext cx="4063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 smtClean="0"/>
              <a:t>8.1.</a:t>
            </a:r>
            <a:r>
              <a:rPr lang="ko-KR" altLang="en-US" sz="3600" b="1" u="sng" dirty="0" smtClean="0"/>
              <a:t>시연 시나리오</a:t>
            </a:r>
            <a:endParaRPr lang="ko-KR" altLang="en-US" sz="3600" b="1" u="sng" dirty="0"/>
          </a:p>
        </p:txBody>
      </p:sp>
    </p:spTree>
    <p:extLst>
      <p:ext uri="{BB962C8B-B14F-4D97-AF65-F5344CB8AC3E}">
        <p14:creationId xmlns:p14="http://schemas.microsoft.com/office/powerpoint/2010/main" val="97610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8A6B2-E172-AF50-9680-EF851C2C1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5295" y="886968"/>
            <a:ext cx="5160010" cy="1728216"/>
          </a:xfrm>
        </p:spPr>
        <p:txBody>
          <a:bodyPr anchor="ctr">
            <a:normAutofit/>
          </a:bodyPr>
          <a:lstStyle/>
          <a:p>
            <a:r>
              <a:rPr lang="en-US" altLang="ko-KR" sz="4000" dirty="0" smtClean="0"/>
              <a:t>09 </a:t>
            </a:r>
            <a:r>
              <a:rPr lang="ko-KR" altLang="en-US" sz="4000" dirty="0" smtClean="0"/>
              <a:t>후기 및 질의 응답</a:t>
            </a: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C5D6AD-D700-6511-3AF9-F72A5E19B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4656" y="2705567"/>
            <a:ext cx="3916723" cy="954725"/>
          </a:xfrm>
        </p:spPr>
        <p:txBody>
          <a:bodyPr anchor="b">
            <a:noAutofit/>
          </a:bodyPr>
          <a:lstStyle/>
          <a:p>
            <a:pPr algn="l"/>
            <a:r>
              <a:rPr lang="en-US" altLang="ko-KR" sz="2600" dirty="0" smtClean="0"/>
              <a:t>9.1 </a:t>
            </a:r>
            <a:r>
              <a:rPr lang="ko-KR" altLang="en-US" sz="2600" dirty="0" smtClean="0"/>
              <a:t>후기</a:t>
            </a:r>
            <a:endParaRPr lang="en-US" altLang="ko-KR" sz="2600" dirty="0" smtClean="0"/>
          </a:p>
          <a:p>
            <a:pPr algn="l"/>
            <a:r>
              <a:rPr lang="en-US" altLang="ko-KR" sz="2600" dirty="0" smtClean="0"/>
              <a:t>9.2 </a:t>
            </a:r>
            <a:r>
              <a:rPr lang="ko-KR" altLang="en-US" sz="2600" dirty="0" smtClean="0"/>
              <a:t>질의응답</a:t>
            </a:r>
            <a:endParaRPr lang="en-US" altLang="ko-KR" sz="2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1268"/>
            <a:ext cx="6096000" cy="3743325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6675120" y="1984248"/>
            <a:ext cx="4773168" cy="0"/>
          </a:xfrm>
          <a:prstGeom prst="line">
            <a:avLst/>
          </a:prstGeom>
          <a:ln w="3492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56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729596-8EE9-1BC9-A960-CA774414FAE5}"/>
              </a:ext>
            </a:extLst>
          </p:cNvPr>
          <p:cNvSpPr txBox="1"/>
          <p:nvPr/>
        </p:nvSpPr>
        <p:spPr>
          <a:xfrm>
            <a:off x="145657" y="166749"/>
            <a:ext cx="4507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 smtClean="0"/>
              <a:t>1.1.</a:t>
            </a:r>
            <a:r>
              <a:rPr lang="ko-KR" altLang="en-US" sz="3600" b="1" u="sng" dirty="0" smtClean="0"/>
              <a:t>추진 배경</a:t>
            </a:r>
            <a:endParaRPr lang="ko-KR" altLang="en-US" sz="36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347856" y="898497"/>
            <a:ext cx="4650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02.</a:t>
            </a:r>
            <a:r>
              <a:rPr lang="ko-KR" altLang="en-US" sz="2400" b="1" dirty="0" smtClean="0"/>
              <a:t>늘어나는 식품 폐기물</a:t>
            </a:r>
            <a:endParaRPr lang="ko-KR" altLang="en-US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653" y="2836318"/>
            <a:ext cx="7220958" cy="356284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790" y="1549147"/>
            <a:ext cx="7030431" cy="1133633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8290559" y="1566565"/>
            <a:ext cx="3222171" cy="383178"/>
          </a:xfrm>
          <a:prstGeom prst="roundRect">
            <a:avLst/>
          </a:prstGeom>
          <a:solidFill>
            <a:schemeClr val="accent4"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18790" y="1924374"/>
            <a:ext cx="637279" cy="383178"/>
          </a:xfrm>
          <a:prstGeom prst="roundRect">
            <a:avLst/>
          </a:prstGeom>
          <a:solidFill>
            <a:schemeClr val="accent4"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7881257" y="5651862"/>
            <a:ext cx="345730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918790" y="5900056"/>
            <a:ext cx="4965439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8824585" y="6139542"/>
            <a:ext cx="702592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423889" y="6139542"/>
            <a:ext cx="567609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54" y="2176162"/>
            <a:ext cx="4390068" cy="332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729596-8EE9-1BC9-A960-CA774414FAE5}"/>
              </a:ext>
            </a:extLst>
          </p:cNvPr>
          <p:cNvSpPr txBox="1"/>
          <p:nvPr/>
        </p:nvSpPr>
        <p:spPr>
          <a:xfrm>
            <a:off x="145657" y="166749"/>
            <a:ext cx="4507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1.2.</a:t>
            </a:r>
            <a:r>
              <a:rPr lang="ko-KR" altLang="en-US" sz="3600" b="1" dirty="0" smtClean="0"/>
              <a:t>목적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303872" y="2397191"/>
            <a:ext cx="84163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/>
              <a:t>마감할인</a:t>
            </a:r>
            <a:r>
              <a:rPr lang="ko-KR" altLang="en-US" sz="2400" b="1" dirty="0" smtClean="0"/>
              <a:t> 상품을 사고 팔 수 있는 거래 공간을 제공하여</a:t>
            </a:r>
            <a:endParaRPr lang="en-US" altLang="ko-KR" sz="2400" b="1" dirty="0" smtClean="0"/>
          </a:p>
          <a:p>
            <a:endParaRPr lang="en-US" altLang="ko-KR" sz="2400" b="1" dirty="0" smtClean="0"/>
          </a:p>
          <a:p>
            <a:r>
              <a:rPr lang="ko-KR" altLang="en-US" sz="2400" b="1" dirty="0" smtClean="0"/>
              <a:t>점주는 </a:t>
            </a:r>
            <a:r>
              <a:rPr lang="ko-KR" altLang="en-US" sz="2400" b="1" dirty="0" smtClean="0"/>
              <a:t>폐기하는 상품의 양을 줄이고</a:t>
            </a:r>
            <a:r>
              <a:rPr lang="ko-KR" altLang="en-US" sz="2400" b="1" dirty="0" smtClean="0"/>
              <a:t> </a:t>
            </a:r>
            <a:endParaRPr lang="en-US" altLang="ko-KR" sz="2400" b="1" dirty="0" smtClean="0"/>
          </a:p>
          <a:p>
            <a:endParaRPr lang="en-US" altLang="ko-KR" sz="2400" b="1" dirty="0" smtClean="0"/>
          </a:p>
          <a:p>
            <a:r>
              <a:rPr lang="ko-KR" altLang="en-US" sz="2400" b="1" dirty="0" smtClean="0"/>
              <a:t>고객은 </a:t>
            </a:r>
            <a:r>
              <a:rPr lang="ko-KR" altLang="en-US" sz="2400" b="1" dirty="0" smtClean="0"/>
              <a:t>상품</a:t>
            </a:r>
            <a:r>
              <a:rPr lang="ko-KR" altLang="en-US" sz="2400" b="1" dirty="0" smtClean="0"/>
              <a:t>을 </a:t>
            </a:r>
            <a:r>
              <a:rPr lang="ko-KR" altLang="en-US" sz="2400" b="1" dirty="0" err="1" smtClean="0"/>
              <a:t>부담없는</a:t>
            </a:r>
            <a:r>
              <a:rPr lang="ko-KR" altLang="en-US" sz="2400" b="1" dirty="0" smtClean="0"/>
              <a:t> 가격으로 구매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1898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729596-8EE9-1BC9-A960-CA774414FAE5}"/>
              </a:ext>
            </a:extLst>
          </p:cNvPr>
          <p:cNvSpPr txBox="1"/>
          <p:nvPr/>
        </p:nvSpPr>
        <p:spPr>
          <a:xfrm>
            <a:off x="145657" y="166749"/>
            <a:ext cx="4507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1.2.</a:t>
            </a:r>
            <a:r>
              <a:rPr lang="ko-KR" altLang="en-US" sz="3600" b="1" dirty="0" smtClean="0"/>
              <a:t>목표</a:t>
            </a:r>
            <a:endParaRPr lang="ko-KR" altLang="en-US" sz="3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075056" y="2451525"/>
            <a:ext cx="6212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</a:t>
            </a:r>
            <a:r>
              <a:rPr lang="ko-KR" altLang="en-US" sz="2400" b="1" dirty="0" smtClean="0"/>
              <a:t>소상공인을 위한 온라인 거래 공간 제공</a:t>
            </a:r>
            <a:endParaRPr lang="ko-KR" alt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075055" y="3402211"/>
            <a:ext cx="8404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</a:t>
            </a:r>
            <a:r>
              <a:rPr lang="en-US" altLang="ko-KR" sz="2400" b="1" dirty="0" smtClean="0"/>
              <a:t>.</a:t>
            </a:r>
            <a:r>
              <a:rPr lang="ko-KR" altLang="en-US" sz="2400" b="1" dirty="0" smtClean="0"/>
              <a:t>식비에 부담을 느끼는 고객을 위한 </a:t>
            </a:r>
            <a:r>
              <a:rPr lang="ko-KR" altLang="en-US" sz="2400" b="1" dirty="0" smtClean="0"/>
              <a:t>온라인 거래 공간 제공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2416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5D8A6B2-E172-AF50-9680-EF851C2C1F31}"/>
              </a:ext>
            </a:extLst>
          </p:cNvPr>
          <p:cNvSpPr txBox="1">
            <a:spLocks/>
          </p:cNvSpPr>
          <p:nvPr/>
        </p:nvSpPr>
        <p:spPr>
          <a:xfrm>
            <a:off x="146304" y="960120"/>
            <a:ext cx="5949696" cy="1424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/>
              <a:t>02 </a:t>
            </a:r>
            <a:r>
              <a:rPr lang="ko-KR" altLang="en-US" sz="4000" dirty="0" err="1" smtClean="0"/>
              <a:t>팀구성</a:t>
            </a:r>
            <a:r>
              <a:rPr lang="ko-KR" altLang="en-US" sz="4000" dirty="0" smtClean="0"/>
              <a:t> 및 개발 일정</a:t>
            </a:r>
            <a:endParaRPr lang="ko-KR" altLang="en-US" sz="4000" dirty="0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5CC5D6AD-D700-6511-3AF9-F72A5E19B3AB}"/>
              </a:ext>
            </a:extLst>
          </p:cNvPr>
          <p:cNvSpPr txBox="1">
            <a:spLocks/>
          </p:cNvSpPr>
          <p:nvPr/>
        </p:nvSpPr>
        <p:spPr>
          <a:xfrm>
            <a:off x="1065690" y="2694864"/>
            <a:ext cx="3334134" cy="139207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2.1 </a:t>
            </a:r>
            <a:r>
              <a:rPr lang="ko-KR" altLang="en-US" dirty="0" smtClean="0"/>
              <a:t>팀 구성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2.2 </a:t>
            </a:r>
            <a:r>
              <a:rPr lang="ko-KR" altLang="en-US" dirty="0" smtClean="0"/>
              <a:t>프로젝트 일정</a:t>
            </a:r>
            <a:endParaRPr lang="en-US" altLang="ko-KR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60120"/>
            <a:ext cx="6096000" cy="4572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 flipV="1">
            <a:off x="146304" y="2011680"/>
            <a:ext cx="5504688" cy="9144"/>
          </a:xfrm>
          <a:prstGeom prst="line">
            <a:avLst/>
          </a:prstGeom>
          <a:ln w="3492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075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729596-8EE9-1BC9-A960-CA774414FAE5}"/>
              </a:ext>
            </a:extLst>
          </p:cNvPr>
          <p:cNvSpPr txBox="1"/>
          <p:nvPr/>
        </p:nvSpPr>
        <p:spPr>
          <a:xfrm>
            <a:off x="145657" y="166749"/>
            <a:ext cx="5039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 smtClean="0"/>
              <a:t>2.1.</a:t>
            </a:r>
            <a:r>
              <a:rPr lang="ko-KR" altLang="en-US" sz="3600" b="1" u="sng" dirty="0" smtClean="0"/>
              <a:t>팀 구성</a:t>
            </a:r>
            <a:endParaRPr lang="ko-KR" altLang="en-US" sz="3600" b="1" u="sng" dirty="0"/>
          </a:p>
        </p:txBody>
      </p:sp>
      <p:sp>
        <p:nvSpPr>
          <p:cNvPr id="27" name="모서리가 둥근 직사각형 41">
            <a:extLst>
              <a:ext uri="{FF2B5EF4-FFF2-40B4-BE49-F238E27FC236}">
                <a16:creationId xmlns:a16="http://schemas.microsoft.com/office/drawing/2014/main" id="{438329FF-23CA-92A1-6CD4-500620FB9AE3}"/>
              </a:ext>
            </a:extLst>
          </p:cNvPr>
          <p:cNvSpPr/>
          <p:nvPr/>
        </p:nvSpPr>
        <p:spPr>
          <a:xfrm>
            <a:off x="405981" y="1977809"/>
            <a:ext cx="1938386" cy="4170071"/>
          </a:xfrm>
          <a:prstGeom prst="roundRect">
            <a:avLst/>
          </a:prstGeom>
          <a:noFill/>
          <a:ln w="28575">
            <a:solidFill>
              <a:srgbClr val="7DD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0D7885-17DF-862E-32B5-E242E262E0C2}"/>
              </a:ext>
            </a:extLst>
          </p:cNvPr>
          <p:cNvSpPr txBox="1"/>
          <p:nvPr/>
        </p:nvSpPr>
        <p:spPr>
          <a:xfrm>
            <a:off x="802679" y="1800851"/>
            <a:ext cx="11404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김진욱</a:t>
            </a:r>
          </a:p>
        </p:txBody>
      </p:sp>
      <p:sp>
        <p:nvSpPr>
          <p:cNvPr id="58" name="모서리가 둥근 직사각형 41">
            <a:extLst>
              <a:ext uri="{FF2B5EF4-FFF2-40B4-BE49-F238E27FC236}">
                <a16:creationId xmlns:a16="http://schemas.microsoft.com/office/drawing/2014/main" id="{A3600626-A2F2-F42F-45FD-F2E5C443425A}"/>
              </a:ext>
            </a:extLst>
          </p:cNvPr>
          <p:cNvSpPr/>
          <p:nvPr/>
        </p:nvSpPr>
        <p:spPr>
          <a:xfrm>
            <a:off x="2741065" y="1976430"/>
            <a:ext cx="1938386" cy="4170071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4D0581D-B98B-53EF-3A1D-7E463401FE12}"/>
              </a:ext>
            </a:extLst>
          </p:cNvPr>
          <p:cNvSpPr txBox="1"/>
          <p:nvPr/>
        </p:nvSpPr>
        <p:spPr>
          <a:xfrm>
            <a:off x="3128035" y="1799472"/>
            <a:ext cx="11404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김지연</a:t>
            </a:r>
          </a:p>
        </p:txBody>
      </p:sp>
      <p:sp>
        <p:nvSpPr>
          <p:cNvPr id="60" name="모서리가 둥근 직사각형 41">
            <a:extLst>
              <a:ext uri="{FF2B5EF4-FFF2-40B4-BE49-F238E27FC236}">
                <a16:creationId xmlns:a16="http://schemas.microsoft.com/office/drawing/2014/main" id="{138CED76-6A94-F6A5-4F27-74F57F4B9013}"/>
              </a:ext>
            </a:extLst>
          </p:cNvPr>
          <p:cNvSpPr/>
          <p:nvPr/>
        </p:nvSpPr>
        <p:spPr>
          <a:xfrm>
            <a:off x="5071635" y="1976430"/>
            <a:ext cx="1938386" cy="4170071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D97BF0-C38A-3F5C-DB1E-BD728F7CA447}"/>
              </a:ext>
            </a:extLst>
          </p:cNvPr>
          <p:cNvSpPr txBox="1"/>
          <p:nvPr/>
        </p:nvSpPr>
        <p:spPr>
          <a:xfrm>
            <a:off x="5478061" y="1799472"/>
            <a:ext cx="11404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/>
              <a:t>배성빈</a:t>
            </a:r>
            <a:endParaRPr lang="ko-KR" altLang="en-US" sz="2400" b="1" dirty="0"/>
          </a:p>
        </p:txBody>
      </p:sp>
      <p:sp>
        <p:nvSpPr>
          <p:cNvPr id="62" name="모서리가 둥근 직사각형 41">
            <a:extLst>
              <a:ext uri="{FF2B5EF4-FFF2-40B4-BE49-F238E27FC236}">
                <a16:creationId xmlns:a16="http://schemas.microsoft.com/office/drawing/2014/main" id="{614A8E08-1FA7-BB3D-107A-7FDB1ADB037F}"/>
              </a:ext>
            </a:extLst>
          </p:cNvPr>
          <p:cNvSpPr/>
          <p:nvPr/>
        </p:nvSpPr>
        <p:spPr>
          <a:xfrm>
            <a:off x="7397691" y="1976430"/>
            <a:ext cx="1938386" cy="4170071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365E4F2-0695-7017-487A-BE2774801A21}"/>
              </a:ext>
            </a:extLst>
          </p:cNvPr>
          <p:cNvSpPr txBox="1"/>
          <p:nvPr/>
        </p:nvSpPr>
        <p:spPr>
          <a:xfrm>
            <a:off x="7774933" y="1799472"/>
            <a:ext cx="11404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이기원</a:t>
            </a:r>
          </a:p>
        </p:txBody>
      </p:sp>
      <p:sp>
        <p:nvSpPr>
          <p:cNvPr id="64" name="모서리가 둥근 직사각형 41">
            <a:extLst>
              <a:ext uri="{FF2B5EF4-FFF2-40B4-BE49-F238E27FC236}">
                <a16:creationId xmlns:a16="http://schemas.microsoft.com/office/drawing/2014/main" id="{9D0198E8-32E5-946D-4F35-512059FE6DA4}"/>
              </a:ext>
            </a:extLst>
          </p:cNvPr>
          <p:cNvSpPr/>
          <p:nvPr/>
        </p:nvSpPr>
        <p:spPr>
          <a:xfrm>
            <a:off x="9719233" y="1976430"/>
            <a:ext cx="1938386" cy="4170071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FE074E7-6EC9-3202-09A5-B1FD1D5FF789}"/>
              </a:ext>
            </a:extLst>
          </p:cNvPr>
          <p:cNvSpPr txBox="1"/>
          <p:nvPr/>
        </p:nvSpPr>
        <p:spPr>
          <a:xfrm>
            <a:off x="10115931" y="1799472"/>
            <a:ext cx="11404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허준혁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F5B66B0-1D4D-9158-3A7A-D2CBC89EC9BB}"/>
              </a:ext>
            </a:extLst>
          </p:cNvPr>
          <p:cNvSpPr txBox="1"/>
          <p:nvPr/>
        </p:nvSpPr>
        <p:spPr>
          <a:xfrm>
            <a:off x="500159" y="2552968"/>
            <a:ext cx="17455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프로젝트 총괄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b="1" dirty="0"/>
              <a:t>커뮤니티 기능 구현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b="1" dirty="0"/>
              <a:t>댓글 기능 구현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sz="1400" b="1" dirty="0"/>
              <a:t>UI </a:t>
            </a:r>
            <a:r>
              <a:rPr lang="ko-KR" altLang="en-US" sz="1400" b="1" dirty="0"/>
              <a:t>설계 및 구현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200" b="1" dirty="0"/>
              <a:t>• 커뮤니티</a:t>
            </a:r>
            <a:endParaRPr lang="en-US" altLang="ko-KR" sz="1200" b="1" dirty="0"/>
          </a:p>
          <a:p>
            <a:r>
              <a:rPr lang="ko-KR" altLang="en-US" sz="1200" b="1" dirty="0"/>
              <a:t>• 댓글</a:t>
            </a:r>
            <a:endParaRPr lang="en-US" altLang="ko-KR" sz="12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19FCDB0-F9DD-D365-49BC-9F4AC53FFFC3}"/>
              </a:ext>
            </a:extLst>
          </p:cNvPr>
          <p:cNvSpPr txBox="1"/>
          <p:nvPr/>
        </p:nvSpPr>
        <p:spPr>
          <a:xfrm>
            <a:off x="2842845" y="2552968"/>
            <a:ext cx="184420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판매 관리 기능 구현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b="1" dirty="0"/>
              <a:t>지도 기능 구현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sz="1400" b="1" dirty="0"/>
              <a:t>UI</a:t>
            </a:r>
            <a:r>
              <a:rPr lang="ko-KR" altLang="en-US" sz="1400" b="1" dirty="0"/>
              <a:t> 설계 및 구현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200" b="1" dirty="0"/>
              <a:t>• 메인 화면</a:t>
            </a:r>
            <a:endParaRPr lang="en-US" altLang="ko-KR" sz="1200" b="1" dirty="0"/>
          </a:p>
          <a:p>
            <a:r>
              <a:rPr lang="ko-KR" altLang="en-US" sz="1200" b="1" dirty="0"/>
              <a:t>• 판매</a:t>
            </a:r>
            <a:endParaRPr lang="en-US" altLang="ko-KR" sz="1200" b="1" dirty="0"/>
          </a:p>
          <a:p>
            <a:r>
              <a:rPr lang="ko-KR" altLang="en-US" sz="1200" b="1" dirty="0"/>
              <a:t>• 판매 내역</a:t>
            </a:r>
            <a:endParaRPr lang="en-US" altLang="ko-KR" sz="1200" b="1" dirty="0"/>
          </a:p>
          <a:p>
            <a:r>
              <a:rPr lang="ko-KR" altLang="en-US" sz="1200" b="1" dirty="0"/>
              <a:t>• 판매 상품 관리</a:t>
            </a:r>
            <a:endParaRPr lang="en-US" altLang="ko-KR" sz="1200" b="1" dirty="0"/>
          </a:p>
          <a:p>
            <a:pPr algn="ctr"/>
            <a:endParaRPr lang="en-US" altLang="ko-KR" sz="14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25544D3-F1B6-7F5F-FA13-D0F7C9A4DC87}"/>
              </a:ext>
            </a:extLst>
          </p:cNvPr>
          <p:cNvSpPr txBox="1"/>
          <p:nvPr/>
        </p:nvSpPr>
        <p:spPr>
          <a:xfrm>
            <a:off x="5184843" y="2552968"/>
            <a:ext cx="17455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공지사항 기능 구현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sz="1400" b="1" dirty="0"/>
              <a:t>UI</a:t>
            </a:r>
            <a:r>
              <a:rPr lang="ko-KR" altLang="en-US" sz="1400" b="1" dirty="0"/>
              <a:t> 설계 및 구현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200" b="1" dirty="0"/>
              <a:t>• 공지사항</a:t>
            </a:r>
            <a:endParaRPr lang="en-US" altLang="ko-KR" sz="12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5997041-041C-B1BE-7828-9A38F561E2D9}"/>
              </a:ext>
            </a:extLst>
          </p:cNvPr>
          <p:cNvSpPr txBox="1"/>
          <p:nvPr/>
        </p:nvSpPr>
        <p:spPr>
          <a:xfrm>
            <a:off x="7461979" y="2552968"/>
            <a:ext cx="18442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구매 관리 기능 구현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b="1" dirty="0"/>
              <a:t>리뷰 기능 구현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sz="1400" b="1" dirty="0"/>
              <a:t>UI</a:t>
            </a:r>
            <a:r>
              <a:rPr lang="ko-KR" altLang="en-US" sz="1400" b="1" dirty="0"/>
              <a:t> 설계 및 구현</a:t>
            </a:r>
            <a:endParaRPr lang="en-US" altLang="ko-KR" sz="1400" b="1" dirty="0"/>
          </a:p>
          <a:p>
            <a:endParaRPr lang="en-US" altLang="ko-KR" sz="1200" b="1" dirty="0"/>
          </a:p>
          <a:p>
            <a:r>
              <a:rPr lang="ko-KR" altLang="en-US" sz="1200" b="1" dirty="0"/>
              <a:t>• 구매</a:t>
            </a:r>
            <a:endParaRPr lang="en-US" altLang="ko-KR" sz="1200" b="1" dirty="0"/>
          </a:p>
          <a:p>
            <a:r>
              <a:rPr lang="ko-KR" altLang="en-US" sz="1200" b="1" dirty="0"/>
              <a:t>• 리뷰</a:t>
            </a:r>
            <a:endParaRPr lang="en-US" altLang="ko-KR" sz="1200" b="1" dirty="0"/>
          </a:p>
          <a:p>
            <a:r>
              <a:rPr lang="ko-KR" altLang="en-US" sz="1200" b="1" dirty="0"/>
              <a:t>• 프로필</a:t>
            </a:r>
            <a:endParaRPr lang="en-US" altLang="ko-KR" sz="1200" b="1" dirty="0"/>
          </a:p>
          <a:p>
            <a:r>
              <a:rPr lang="ko-KR" altLang="en-US" sz="1200" b="1" dirty="0"/>
              <a:t>• 좋아요</a:t>
            </a:r>
            <a:r>
              <a:rPr lang="en-US" altLang="ko-KR" sz="1200" b="1" dirty="0"/>
              <a:t>&amp;</a:t>
            </a:r>
            <a:r>
              <a:rPr lang="ko-KR" altLang="en-US" sz="1200" b="1" dirty="0"/>
              <a:t>즐겨찾기</a:t>
            </a:r>
            <a:endParaRPr lang="en-US" altLang="ko-KR" sz="1200" b="1" dirty="0"/>
          </a:p>
          <a:p>
            <a:pPr algn="ctr"/>
            <a:endParaRPr lang="en-US" altLang="ko-KR" sz="1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A77CDE-C4D7-D4BC-1453-4A32C44EAD42}"/>
              </a:ext>
            </a:extLst>
          </p:cNvPr>
          <p:cNvSpPr txBox="1"/>
          <p:nvPr/>
        </p:nvSpPr>
        <p:spPr>
          <a:xfrm>
            <a:off x="9773793" y="2552968"/>
            <a:ext cx="18636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회원 관리 기능 구현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b="1" dirty="0"/>
              <a:t>공공 데이터 </a:t>
            </a:r>
            <a:r>
              <a:rPr lang="en-US" altLang="ko-KR" sz="1400" b="1" dirty="0"/>
              <a:t>API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UI</a:t>
            </a:r>
            <a:r>
              <a:rPr lang="ko-KR" altLang="en-US" sz="1400" b="1" dirty="0"/>
              <a:t> 설계 및 구현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200" b="1" dirty="0"/>
              <a:t>• 회원가입</a:t>
            </a:r>
            <a:endParaRPr lang="en-US" altLang="ko-KR" sz="1200" b="1" dirty="0"/>
          </a:p>
          <a:p>
            <a:r>
              <a:rPr lang="ko-KR" altLang="en-US" sz="1200" b="1" dirty="0"/>
              <a:t>• 로그인</a:t>
            </a:r>
            <a:r>
              <a:rPr lang="en-US" altLang="ko-KR" sz="1200" b="1" dirty="0"/>
              <a:t>&amp;</a:t>
            </a:r>
            <a:r>
              <a:rPr lang="ko-KR" altLang="en-US" sz="1200" b="1" dirty="0"/>
              <a:t>로그아웃</a:t>
            </a:r>
            <a:endParaRPr lang="en-US" altLang="ko-KR" sz="1200" b="1" dirty="0"/>
          </a:p>
          <a:p>
            <a:r>
              <a:rPr lang="ko-KR" altLang="en-US" sz="1200" b="1" dirty="0"/>
              <a:t>• 아이디</a:t>
            </a:r>
            <a:r>
              <a:rPr lang="en-US" altLang="ko-KR" sz="1200" b="1" dirty="0"/>
              <a:t>&amp;</a:t>
            </a:r>
            <a:r>
              <a:rPr lang="ko-KR" altLang="en-US" sz="1200" b="1" dirty="0"/>
              <a:t>비밀번호 찾기</a:t>
            </a:r>
            <a:endParaRPr lang="en-US" altLang="ko-KR" sz="1200" b="1" dirty="0"/>
          </a:p>
          <a:p>
            <a:r>
              <a:rPr lang="ko-KR" altLang="en-US" sz="1200" b="1" dirty="0"/>
              <a:t>• 화원정보 수정 및 탈퇴</a:t>
            </a:r>
            <a:endParaRPr lang="en-US" altLang="ko-KR" sz="12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825595-E108-C694-2971-38252E9AFE07}"/>
              </a:ext>
            </a:extLst>
          </p:cNvPr>
          <p:cNvSpPr txBox="1"/>
          <p:nvPr/>
        </p:nvSpPr>
        <p:spPr>
          <a:xfrm>
            <a:off x="1057194" y="5709110"/>
            <a:ext cx="631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팀장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9370B6B-408E-800F-3821-F9D9046A7A08}"/>
              </a:ext>
            </a:extLst>
          </p:cNvPr>
          <p:cNvSpPr txBox="1"/>
          <p:nvPr/>
        </p:nvSpPr>
        <p:spPr>
          <a:xfrm>
            <a:off x="5741877" y="5710580"/>
            <a:ext cx="593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팀원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3A448CB-E25C-4EF0-1CAB-8AC207667DB1}"/>
              </a:ext>
            </a:extLst>
          </p:cNvPr>
          <p:cNvSpPr txBox="1"/>
          <p:nvPr/>
        </p:nvSpPr>
        <p:spPr>
          <a:xfrm>
            <a:off x="8087389" y="5710580"/>
            <a:ext cx="593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팀원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66B250C-5768-8741-A256-8EC2B9A8F24C}"/>
              </a:ext>
            </a:extLst>
          </p:cNvPr>
          <p:cNvSpPr txBox="1"/>
          <p:nvPr/>
        </p:nvSpPr>
        <p:spPr>
          <a:xfrm>
            <a:off x="10408931" y="5710580"/>
            <a:ext cx="593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팀원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F2E518-22C0-9681-0764-DD499978B174}"/>
              </a:ext>
            </a:extLst>
          </p:cNvPr>
          <p:cNvSpPr txBox="1"/>
          <p:nvPr/>
        </p:nvSpPr>
        <p:spPr>
          <a:xfrm>
            <a:off x="3307324" y="5709110"/>
            <a:ext cx="801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부팀장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5175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CBEA0A-148F-791E-E21F-25CA009BBD39}"/>
              </a:ext>
            </a:extLst>
          </p:cNvPr>
          <p:cNvSpPr txBox="1"/>
          <p:nvPr/>
        </p:nvSpPr>
        <p:spPr>
          <a:xfrm>
            <a:off x="145657" y="166749"/>
            <a:ext cx="5039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2.2.</a:t>
            </a:r>
            <a:r>
              <a:rPr lang="ko-KR" altLang="en-US" sz="3600" b="1" dirty="0" smtClean="0"/>
              <a:t>프로젝트 일정</a:t>
            </a:r>
            <a:endParaRPr lang="ko-KR" altLang="en-US" sz="3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13080"/>
            <a:ext cx="12117788" cy="604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3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1613</Words>
  <Application>Microsoft Office PowerPoint</Application>
  <PresentationFormat>와이드스크린</PresentationFormat>
  <Paragraphs>683</Paragraphs>
  <Slides>36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07 화면 설계</vt:lpstr>
      <vt:lpstr>PowerPoint 프레젠테이션</vt:lpstr>
      <vt:lpstr>PowerPoint 프레젠테이션</vt:lpstr>
      <vt:lpstr>PowerPoint 프레젠테이션</vt:lpstr>
      <vt:lpstr>PowerPoint 프레젠테이션</vt:lpstr>
      <vt:lpstr>08 시연</vt:lpstr>
      <vt:lpstr>PowerPoint 프레젠테이션</vt:lpstr>
      <vt:lpstr>PowerPoint 프레젠테이션</vt:lpstr>
      <vt:lpstr>09 후기 및 질의 응답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mypc</dc:creator>
  <cp:lastModifiedBy>mypc</cp:lastModifiedBy>
  <cp:revision>54</cp:revision>
  <dcterms:created xsi:type="dcterms:W3CDTF">2022-09-29T00:47:59Z</dcterms:created>
  <dcterms:modified xsi:type="dcterms:W3CDTF">2022-09-30T04:55:04Z</dcterms:modified>
</cp:coreProperties>
</file>