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0" r:id="rId5"/>
    <p:sldId id="264" r:id="rId6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5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2.png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71.xml"/><Relationship Id="rId12" Type="http://schemas.openxmlformats.org/officeDocument/2006/relationships/image" Target="../media/image4.png"/><Relationship Id="rId11" Type="http://schemas.openxmlformats.org/officeDocument/2006/relationships/tags" Target="../tags/tag70.xml"/><Relationship Id="rId10" Type="http://schemas.openxmlformats.org/officeDocument/2006/relationships/image" Target="../media/image3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tags" Target="../tags/tag154.xml"/><Relationship Id="rId6" Type="http://schemas.openxmlformats.org/officeDocument/2006/relationships/image" Target="../media/image32.png"/><Relationship Id="rId5" Type="http://schemas.openxmlformats.org/officeDocument/2006/relationships/tags" Target="../tags/tag153.xml"/><Relationship Id="rId4" Type="http://schemas.openxmlformats.org/officeDocument/2006/relationships/image" Target="../media/image31.png"/><Relationship Id="rId3" Type="http://schemas.openxmlformats.org/officeDocument/2006/relationships/tags" Target="../tags/tag152.xml"/><Relationship Id="rId2" Type="http://schemas.openxmlformats.org/officeDocument/2006/relationships/image" Target="../media/image30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55.xml"/><Relationship Id="rId10" Type="http://schemas.openxmlformats.org/officeDocument/2006/relationships/image" Target="../media/image35.png"/><Relationship Id="rId1" Type="http://schemas.openxmlformats.org/officeDocument/2006/relationships/tags" Target="../tags/tag15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image" Target="../media/image6.png"/><Relationship Id="rId5" Type="http://schemas.openxmlformats.org/officeDocument/2006/relationships/tags" Target="../tags/tag74.xml"/><Relationship Id="rId4" Type="http://schemas.openxmlformats.org/officeDocument/2006/relationships/image" Target="../media/image5.png"/><Relationship Id="rId3" Type="http://schemas.openxmlformats.org/officeDocument/2006/relationships/tags" Target="../tags/tag73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8.xml"/><Relationship Id="rId1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8.png"/><Relationship Id="rId5" Type="http://schemas.openxmlformats.org/officeDocument/2006/relationships/tags" Target="../tags/tag81.xml"/><Relationship Id="rId4" Type="http://schemas.openxmlformats.org/officeDocument/2006/relationships/image" Target="../media/image1.png"/><Relationship Id="rId3" Type="http://schemas.openxmlformats.org/officeDocument/2006/relationships/tags" Target="../tags/tag80.xml"/><Relationship Id="rId2" Type="http://schemas.openxmlformats.org/officeDocument/2006/relationships/image" Target="../media/image7.pn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10.png"/><Relationship Id="rId3" Type="http://schemas.openxmlformats.org/officeDocument/2006/relationships/tags" Target="../tags/tag91.xml"/><Relationship Id="rId2" Type="http://schemas.openxmlformats.org/officeDocument/2006/relationships/image" Target="../media/image9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image" Target="../media/image12.png"/><Relationship Id="rId10" Type="http://schemas.openxmlformats.org/officeDocument/2006/relationships/tags" Target="../tags/tag96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../media/image14.png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image" Target="../media/image15.png"/><Relationship Id="rId1" Type="http://schemas.openxmlformats.org/officeDocument/2006/relationships/tags" Target="../tags/tag10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image" Target="../media/image13.png"/><Relationship Id="rId3" Type="http://schemas.openxmlformats.org/officeDocument/2006/relationships/tags" Target="../tags/tag113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9" Type="http://schemas.openxmlformats.org/officeDocument/2006/relationships/tags" Target="../tags/tag127.xml"/><Relationship Id="rId18" Type="http://schemas.openxmlformats.org/officeDocument/2006/relationships/image" Target="../media/image17.png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18.png"/><Relationship Id="rId1" Type="http://schemas.openxmlformats.org/officeDocument/2006/relationships/tags" Target="../tags/tag12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139.xml"/><Relationship Id="rId7" Type="http://schemas.openxmlformats.org/officeDocument/2006/relationships/image" Target="../media/image21.png"/><Relationship Id="rId6" Type="http://schemas.openxmlformats.org/officeDocument/2006/relationships/tags" Target="../tags/tag138.xml"/><Relationship Id="rId5" Type="http://schemas.openxmlformats.org/officeDocument/2006/relationships/image" Target="../media/image20.png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tags" Target="../tags/tag146.xml"/><Relationship Id="rId7" Type="http://schemas.openxmlformats.org/officeDocument/2006/relationships/image" Target="../media/image25.png"/><Relationship Id="rId6" Type="http://schemas.openxmlformats.org/officeDocument/2006/relationships/tags" Target="../tags/tag145.xml"/><Relationship Id="rId5" Type="http://schemas.openxmlformats.org/officeDocument/2006/relationships/image" Target="../media/image24.png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image" Target="../media/image23.png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50.xml"/><Relationship Id="rId15" Type="http://schemas.openxmlformats.org/officeDocument/2006/relationships/image" Target="../media/image29.png"/><Relationship Id="rId14" Type="http://schemas.openxmlformats.org/officeDocument/2006/relationships/tags" Target="../tags/tag149.xml"/><Relationship Id="rId13" Type="http://schemas.openxmlformats.org/officeDocument/2006/relationships/image" Target="../media/image28.png"/><Relationship Id="rId12" Type="http://schemas.openxmlformats.org/officeDocument/2006/relationships/tags" Target="../tags/tag148.xml"/><Relationship Id="rId11" Type="http://schemas.openxmlformats.org/officeDocument/2006/relationships/image" Target="../media/image27.png"/><Relationship Id="rId10" Type="http://schemas.openxmlformats.org/officeDocument/2006/relationships/tags" Target="../tags/tag147.xml"/><Relationship Id="rId1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2465" y="1300480"/>
            <a:ext cx="2327910" cy="4796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000" y="2800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扩展、</a:t>
            </a:r>
            <a:r>
              <a:rPr lang="en-US" altLang="zh-CN" sz="3200"/>
              <a:t>S-box</a:t>
            </a:r>
            <a:r>
              <a:rPr lang="zh-CN" altLang="en-US" sz="3200"/>
              <a:t>、</a:t>
            </a:r>
            <a:r>
              <a:rPr lang="en-US" altLang="zh-CN" sz="3200"/>
              <a:t>P-box</a:t>
            </a:r>
            <a:endParaRPr lang="en-US" altLang="zh-CN" sz="3200"/>
          </a:p>
        </p:txBody>
      </p:sp>
      <p:sp>
        <p:nvSpPr>
          <p:cNvPr id="14" name="矩形 13"/>
          <p:cNvSpPr/>
          <p:nvPr/>
        </p:nvSpPr>
        <p:spPr>
          <a:xfrm>
            <a:off x="1476375" y="2187575"/>
            <a:ext cx="1524635" cy="54229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475740" y="3609975"/>
            <a:ext cx="1524635" cy="54229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1476375" y="4429760"/>
            <a:ext cx="1524635" cy="46609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4" idx="3"/>
          </p:cNvCxnSpPr>
          <p:nvPr/>
        </p:nvCxnSpPr>
        <p:spPr>
          <a:xfrm flipV="1">
            <a:off x="3001010" y="1457325"/>
            <a:ext cx="904240" cy="100139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5"/>
            </p:custDataLst>
          </p:nvPr>
        </p:nvCxnSpPr>
        <p:spPr>
          <a:xfrm flipV="1">
            <a:off x="3000375" y="3057525"/>
            <a:ext cx="885825" cy="82359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6"/>
            </p:custDataLst>
          </p:nvPr>
        </p:nvCxnSpPr>
        <p:spPr>
          <a:xfrm>
            <a:off x="3001645" y="4662805"/>
            <a:ext cx="827405" cy="36639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86200" y="1005205"/>
            <a:ext cx="6362700" cy="15621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886200" y="2567305"/>
            <a:ext cx="8077200" cy="23907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886200" y="4662805"/>
            <a:ext cx="4276725" cy="20859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743065" cy="6873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86170" y="0"/>
            <a:ext cx="2788285" cy="3941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74455" y="0"/>
            <a:ext cx="3217545" cy="40093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2122170" y="2800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命令行交互界面</a:t>
            </a:r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7050" y="0"/>
            <a:ext cx="6584950" cy="3429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685" y="3402330"/>
            <a:ext cx="6584315" cy="3470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783330"/>
            <a:ext cx="5607685" cy="308991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2465" y="1300480"/>
            <a:ext cx="2327910" cy="4796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000" y="2800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轮函数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43375" y="2124710"/>
            <a:ext cx="6153150" cy="3971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43375" y="1094105"/>
            <a:ext cx="7146290" cy="927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80515" y="1299845"/>
            <a:ext cx="1419225" cy="367220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628900" y="2419350"/>
            <a:ext cx="1905000" cy="117157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7"/>
            </p:custDataLst>
          </p:nvPr>
        </p:nvCxnSpPr>
        <p:spPr>
          <a:xfrm>
            <a:off x="2374900" y="3260725"/>
            <a:ext cx="2235200" cy="98742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8"/>
            </p:custDataLst>
          </p:nvPr>
        </p:nvCxnSpPr>
        <p:spPr>
          <a:xfrm>
            <a:off x="2432050" y="3879850"/>
            <a:ext cx="2168525" cy="113982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9"/>
            </p:custDataLst>
          </p:nvPr>
        </p:nvCxnSpPr>
        <p:spPr>
          <a:xfrm>
            <a:off x="2540000" y="4603750"/>
            <a:ext cx="1946275" cy="108267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0375" y="2122170"/>
            <a:ext cx="7581900" cy="3152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2465" y="1300480"/>
            <a:ext cx="2327910" cy="4796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000" y="280035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DES</a:t>
            </a:r>
            <a:r>
              <a:rPr lang="zh-CN" altLang="en-US" sz="3200"/>
              <a:t>一轮加密（</a:t>
            </a:r>
            <a:r>
              <a:rPr lang="en-US" altLang="zh-CN" sz="3200"/>
              <a:t>Feistel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15350" y="2914650"/>
            <a:ext cx="3319145" cy="122809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6677025" y="3371850"/>
            <a:ext cx="1762125" cy="47625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7"/>
            </p:custDataLst>
          </p:nvPr>
        </p:nvCxnSpPr>
        <p:spPr>
          <a:xfrm flipH="1">
            <a:off x="8153400" y="4004310"/>
            <a:ext cx="488950" cy="16764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748155" y="5067300"/>
            <a:ext cx="975995" cy="1075055"/>
          </a:xfrm>
          <a:prstGeom prst="ellipse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8"/>
            </p:custDataLst>
          </p:nvPr>
        </p:nvSpPr>
        <p:spPr>
          <a:xfrm>
            <a:off x="765810" y="5274945"/>
            <a:ext cx="691515" cy="866775"/>
          </a:xfrm>
          <a:prstGeom prst="ellipse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1580515" y="1423035"/>
            <a:ext cx="1419225" cy="340677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>
            <p:custDataLst>
              <p:tags r:id="rId10"/>
            </p:custDataLst>
          </p:nvPr>
        </p:nvCxnSpPr>
        <p:spPr>
          <a:xfrm>
            <a:off x="3057525" y="4343400"/>
            <a:ext cx="304800" cy="952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6"/>
          </p:cNvCxnSpPr>
          <p:nvPr>
            <p:custDataLst>
              <p:tags r:id="rId11"/>
            </p:custDataLst>
          </p:nvPr>
        </p:nvCxnSpPr>
        <p:spPr>
          <a:xfrm flipV="1">
            <a:off x="2724150" y="4705350"/>
            <a:ext cx="1095375" cy="89979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12"/>
            </p:custDataLst>
          </p:nvPr>
        </p:nvCxnSpPr>
        <p:spPr>
          <a:xfrm flipV="1">
            <a:off x="1174750" y="3810000"/>
            <a:ext cx="2187575" cy="146494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3420745" y="4199890"/>
            <a:ext cx="4707255" cy="86741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5885" y="826135"/>
            <a:ext cx="7992110" cy="610806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130675" y="1993900"/>
            <a:ext cx="7895590" cy="1761490"/>
            <a:chOff x="6505" y="3370"/>
            <a:chExt cx="12434" cy="2774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6505" y="3370"/>
              <a:ext cx="12435" cy="277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9404" y="3823"/>
              <a:ext cx="2249" cy="497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15407" y="3822"/>
              <a:ext cx="1906" cy="497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>
            <a:xfrm>
              <a:off x="7858" y="4320"/>
              <a:ext cx="5715" cy="414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915275" y="3508375"/>
            <a:ext cx="4171315" cy="1873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915275" y="5149215"/>
            <a:ext cx="4295140" cy="1899285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>
            <p:custDataLst>
              <p:tags r:id="rId12"/>
            </p:custDataLst>
          </p:nvPr>
        </p:nvCxnSpPr>
        <p:spPr>
          <a:xfrm flipH="1">
            <a:off x="2446655" y="2400300"/>
            <a:ext cx="3457575" cy="10477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4064000" y="280035"/>
            <a:ext cx="4405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/>
              <a:t>初始置换、逆初始置换</a:t>
            </a:r>
            <a:endParaRPr lang="zh-CN" sz="3200"/>
          </a:p>
        </p:txBody>
      </p:sp>
      <p:cxnSp>
        <p:nvCxnSpPr>
          <p:cNvPr id="30" name="直接箭头连接符 29"/>
          <p:cNvCxnSpPr>
            <a:stCxn id="19" idx="2"/>
          </p:cNvCxnSpPr>
          <p:nvPr>
            <p:custDataLst>
              <p:tags r:id="rId14"/>
            </p:custDataLst>
          </p:nvPr>
        </p:nvCxnSpPr>
        <p:spPr>
          <a:xfrm flipH="1">
            <a:off x="3618230" y="2860040"/>
            <a:ext cx="3186430" cy="202628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>
            <p:custDataLst>
              <p:tags r:id="rId15"/>
            </p:custDataLst>
          </p:nvPr>
        </p:nvCxnSpPr>
        <p:spPr>
          <a:xfrm flipH="1">
            <a:off x="2389505" y="2596515"/>
            <a:ext cx="7999095" cy="396621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64000" y="2800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选择置换</a:t>
            </a:r>
            <a:endParaRPr lang="zh-CN" altLang="en-US" sz="320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2465" y="1907540"/>
            <a:ext cx="2970530" cy="471233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822450" y="1273810"/>
            <a:ext cx="1219200" cy="458470"/>
            <a:chOff x="2775" y="1360"/>
            <a:chExt cx="1920" cy="722"/>
          </a:xfrm>
        </p:grpSpPr>
        <p:sp>
          <p:nvSpPr>
            <p:cNvPr id="13" name="梯形 12"/>
            <p:cNvSpPr/>
            <p:nvPr/>
          </p:nvSpPr>
          <p:spPr>
            <a:xfrm flipV="1">
              <a:off x="2775" y="1360"/>
              <a:ext cx="1921" cy="722"/>
            </a:xfrm>
            <a:prstGeom prst="trapezoid">
              <a:avLst>
                <a:gd name="adj" fmla="val 74930"/>
              </a:avLst>
            </a:pr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70" y="1420"/>
              <a:ext cx="179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选择置换</a:t>
              </a:r>
              <a:r>
                <a:rPr lang="en-US" altLang="zh-CN" sz="1400"/>
                <a:t>1</a:t>
              </a:r>
              <a:endParaRPr lang="en-US" altLang="zh-CN" sz="1400"/>
            </a:p>
          </p:txBody>
        </p:sp>
      </p:grpSp>
      <p:sp>
        <p:nvSpPr>
          <p:cNvPr id="19" name="矩形 18"/>
          <p:cNvSpPr/>
          <p:nvPr/>
        </p:nvSpPr>
        <p:spPr>
          <a:xfrm>
            <a:off x="1704975" y="3575050"/>
            <a:ext cx="1337310" cy="84645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  <a:p>
            <a:pPr algn="ctr"/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（选择置换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r>
              <a:rPr lang="zh-CN" altLang="en-US" sz="1400">
                <a:solidFill>
                  <a:schemeClr val="tx1"/>
                </a:solidFill>
              </a:rPr>
              <a:t>）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1457325" y="622935"/>
            <a:ext cx="1858010" cy="40005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密钥（</a:t>
            </a:r>
            <a:r>
              <a:rPr lang="en-US" altLang="zh-CN" sz="1600">
                <a:solidFill>
                  <a:schemeClr val="tx1"/>
                </a:solidFill>
              </a:rPr>
              <a:t>64</a:t>
            </a:r>
            <a:r>
              <a:rPr lang="zh-CN" altLang="en-US" sz="1600">
                <a:solidFill>
                  <a:schemeClr val="tx1"/>
                </a:solidFill>
              </a:rPr>
              <a:t>位</a:t>
            </a:r>
            <a:r>
              <a:rPr lang="zh-CN" sz="1600">
                <a:solidFill>
                  <a:schemeClr val="tx1"/>
                </a:solidFill>
              </a:rPr>
              <a:t>）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83485" y="1964055"/>
            <a:ext cx="94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/>
              <a:t>（</a:t>
            </a:r>
            <a:r>
              <a:rPr lang="en-US" altLang="zh-CN" sz="1600"/>
              <a:t>56</a:t>
            </a:r>
            <a:r>
              <a:rPr lang="zh-CN" altLang="en-US" sz="1600"/>
              <a:t>位</a:t>
            </a:r>
            <a:r>
              <a:rPr lang="zh-CN" sz="1600"/>
              <a:t>）</a:t>
            </a:r>
            <a:endParaRPr lang="zh-CN" sz="1600"/>
          </a:p>
        </p:txBody>
      </p: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1296035" y="2428240"/>
            <a:ext cx="94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LK</a:t>
            </a:r>
            <a:endParaRPr lang="en-US" sz="1600"/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2613660" y="2428240"/>
            <a:ext cx="94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/>
              <a:t>RK</a:t>
            </a:r>
            <a:endParaRPr lang="en-US" sz="16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457450" y="990600"/>
            <a:ext cx="0" cy="3333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6"/>
            </p:custDataLst>
          </p:nvPr>
        </p:nvCxnSpPr>
        <p:spPr>
          <a:xfrm flipH="1">
            <a:off x="2460625" y="1714500"/>
            <a:ext cx="6350" cy="28892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14495" y="1273810"/>
            <a:ext cx="7381875" cy="20669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204970" y="3952875"/>
            <a:ext cx="7391400" cy="2362200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17" idx="3"/>
          </p:cNvCxnSpPr>
          <p:nvPr>
            <p:custDataLst>
              <p:tags r:id="rId11"/>
            </p:custDataLst>
          </p:nvPr>
        </p:nvCxnSpPr>
        <p:spPr>
          <a:xfrm>
            <a:off x="3023235" y="1465580"/>
            <a:ext cx="1158240" cy="21082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>
            <a:off x="3076575" y="3971925"/>
            <a:ext cx="1133475" cy="43815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05300" y="1022985"/>
            <a:ext cx="7200900" cy="5495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000" y="2800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移位、密钥调度</a:t>
            </a:r>
            <a:endParaRPr lang="zh-CN" altLang="en-US" sz="320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2465" y="1907540"/>
            <a:ext cx="2970530" cy="471233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822450" y="1273810"/>
            <a:ext cx="1219200" cy="458470"/>
            <a:chOff x="2775" y="1360"/>
            <a:chExt cx="1920" cy="722"/>
          </a:xfrm>
        </p:grpSpPr>
        <p:sp>
          <p:nvSpPr>
            <p:cNvPr id="13" name="梯形 12"/>
            <p:cNvSpPr/>
            <p:nvPr/>
          </p:nvSpPr>
          <p:spPr>
            <a:xfrm flipV="1">
              <a:off x="2775" y="1360"/>
              <a:ext cx="1921" cy="722"/>
            </a:xfrm>
            <a:prstGeom prst="trapezoid">
              <a:avLst>
                <a:gd name="adj" fmla="val 74930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70" y="1420"/>
              <a:ext cx="179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选择置换</a:t>
              </a:r>
              <a:r>
                <a:rPr lang="en-US" altLang="zh-CN" sz="1400"/>
                <a:t>1</a:t>
              </a:r>
              <a:endParaRPr lang="en-US" altLang="zh-CN" sz="1400"/>
            </a:p>
          </p:txBody>
        </p:sp>
      </p:grp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1457325" y="622935"/>
            <a:ext cx="1858010" cy="40005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密钥（</a:t>
            </a:r>
            <a:r>
              <a:rPr lang="en-US" altLang="zh-CN" sz="1600">
                <a:solidFill>
                  <a:schemeClr val="tx1"/>
                </a:solidFill>
              </a:rPr>
              <a:t>64</a:t>
            </a:r>
            <a:r>
              <a:rPr lang="zh-CN" altLang="en-US" sz="1600">
                <a:solidFill>
                  <a:schemeClr val="tx1"/>
                </a:solidFill>
              </a:rPr>
              <a:t>位</a:t>
            </a:r>
            <a:r>
              <a:rPr lang="zh-CN" sz="1600">
                <a:solidFill>
                  <a:schemeClr val="tx1"/>
                </a:solidFill>
              </a:rPr>
              <a:t>）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83485" y="1964055"/>
            <a:ext cx="94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/>
              <a:t>（</a:t>
            </a:r>
            <a:r>
              <a:rPr lang="en-US" altLang="zh-CN" sz="1600"/>
              <a:t>56</a:t>
            </a:r>
            <a:r>
              <a:rPr lang="zh-CN" altLang="en-US" sz="1600"/>
              <a:t>位</a:t>
            </a:r>
            <a:r>
              <a:rPr lang="zh-CN" sz="1600"/>
              <a:t>）</a:t>
            </a:r>
            <a:endParaRPr lang="zh-CN" sz="1600"/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1296035" y="2428240"/>
            <a:ext cx="94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LK</a:t>
            </a:r>
            <a:endParaRPr lang="en-US" sz="1600"/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2613660" y="2428240"/>
            <a:ext cx="940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600"/>
              <a:t>RK</a:t>
            </a:r>
            <a:endParaRPr lang="en-US" sz="16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457450" y="990600"/>
            <a:ext cx="0" cy="3333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8"/>
            </p:custDataLst>
          </p:nvPr>
        </p:nvCxnSpPr>
        <p:spPr>
          <a:xfrm flipH="1">
            <a:off x="2460625" y="1714500"/>
            <a:ext cx="6350" cy="28892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3"/>
          </p:cNvCxnSpPr>
          <p:nvPr>
            <p:custDataLst>
              <p:tags r:id="rId9"/>
            </p:custDataLst>
          </p:nvPr>
        </p:nvCxnSpPr>
        <p:spPr>
          <a:xfrm>
            <a:off x="3023235" y="1465580"/>
            <a:ext cx="1672590" cy="123952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1194435" y="2428240"/>
            <a:ext cx="2447925" cy="92011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1704975" y="3575050"/>
            <a:ext cx="1337310" cy="84645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  <a:p>
            <a:pPr algn="ctr"/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（选择置换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r>
              <a:rPr lang="zh-CN" altLang="en-US" sz="1400">
                <a:solidFill>
                  <a:schemeClr val="tx1"/>
                </a:solidFill>
              </a:rPr>
              <a:t>）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</p:cNvCxnSpPr>
          <p:nvPr>
            <p:custDataLst>
              <p:tags r:id="rId12"/>
            </p:custDataLst>
          </p:nvPr>
        </p:nvCxnSpPr>
        <p:spPr>
          <a:xfrm>
            <a:off x="3042285" y="3998595"/>
            <a:ext cx="2120265" cy="177355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</p:cNvCxnSpPr>
          <p:nvPr>
            <p:custDataLst>
              <p:tags r:id="rId13"/>
            </p:custDataLst>
          </p:nvPr>
        </p:nvCxnSpPr>
        <p:spPr>
          <a:xfrm>
            <a:off x="3642360" y="2888615"/>
            <a:ext cx="1329690" cy="177863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14"/>
            </p:custDataLst>
          </p:nvPr>
        </p:nvSpPr>
        <p:spPr>
          <a:xfrm>
            <a:off x="5161915" y="4354830"/>
            <a:ext cx="4255770" cy="90170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15"/>
            </p:custDataLst>
          </p:nvPr>
        </p:nvSpPr>
        <p:spPr>
          <a:xfrm>
            <a:off x="4774565" y="1468755"/>
            <a:ext cx="3923030" cy="83820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1"/>
          </p:cNvCxnSpPr>
          <p:nvPr>
            <p:custDataLst>
              <p:tags r:id="rId16"/>
            </p:custDataLst>
          </p:nvPr>
        </p:nvCxnSpPr>
        <p:spPr>
          <a:xfrm flipV="1">
            <a:off x="3657600" y="1887855"/>
            <a:ext cx="1116965" cy="1007745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512935" y="4421505"/>
            <a:ext cx="2305050" cy="790575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429625" cy="6865620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323850" y="1545590"/>
            <a:ext cx="3561715" cy="50292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688975" y="4796790"/>
            <a:ext cx="4380230" cy="33147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323850" y="3552190"/>
            <a:ext cx="3704590" cy="445770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128000" y="18859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主函数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1875155" y="403860"/>
            <a:ext cx="779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明文</a:t>
            </a: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>
                <a:solidFill>
                  <a:srgbClr val="FF0000"/>
                </a:solidFill>
              </a:rPr>
              <a:t>密文</a:t>
            </a:r>
            <a:r>
              <a:rPr lang="en-US" altLang="zh-CN">
                <a:solidFill>
                  <a:srgbClr val="FF0000"/>
                </a:solidFill>
              </a:rPr>
              <a:t>	       </a:t>
            </a:r>
            <a:r>
              <a:rPr lang="zh-CN" altLang="en-US">
                <a:solidFill>
                  <a:srgbClr val="FF0000"/>
                </a:solidFill>
              </a:rPr>
              <a:t>长度</a:t>
            </a:r>
            <a:r>
              <a:rPr lang="en-US" altLang="zh-CN">
                <a:solidFill>
                  <a:srgbClr val="FF0000"/>
                </a:solidFill>
              </a:rPr>
              <a:t>	        </a:t>
            </a:r>
            <a:r>
              <a:rPr lang="zh-CN" altLang="en-US">
                <a:solidFill>
                  <a:srgbClr val="FF0000"/>
                </a:solidFill>
              </a:rPr>
              <a:t>密钥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加密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解密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323850" y="6168390"/>
            <a:ext cx="4209415" cy="51244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581025"/>
            <a:ext cx="5438775" cy="237172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064000" y="2800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预处理、密文可视化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85725" y="2990850"/>
            <a:ext cx="6086475" cy="3905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00775" y="3476625"/>
            <a:ext cx="5991225" cy="3381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38775" y="863600"/>
            <a:ext cx="6743700" cy="238125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0" y="863600"/>
            <a:ext cx="5438140" cy="20891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073150"/>
            <a:ext cx="5267325" cy="111442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064000" y="2800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输入输出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72350" y="863600"/>
            <a:ext cx="1543050" cy="12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72125" y="863600"/>
            <a:ext cx="1409700" cy="1266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2511425"/>
            <a:ext cx="4867275" cy="414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347970" y="2501900"/>
            <a:ext cx="6724650" cy="1590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47970" y="5521325"/>
            <a:ext cx="5762625" cy="781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53050" y="4473575"/>
            <a:ext cx="5695950" cy="5619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-19050" y="2343150"/>
            <a:ext cx="121348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5123815" y="2343150"/>
            <a:ext cx="9525" cy="452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COMMONDATA" val="eyJoZGlkIjoiZTY4ZTM5NzU2Njk3YWY0YjVlMzNmNzRhNjhlMzY3OGQ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48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Jinvic</cp:lastModifiedBy>
  <cp:revision>159</cp:revision>
  <dcterms:created xsi:type="dcterms:W3CDTF">2019-06-19T02:08:00Z</dcterms:created>
  <dcterms:modified xsi:type="dcterms:W3CDTF">2023-04-17T10:33:33Z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