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99"/>
    <a:srgbClr val="99FF99"/>
    <a:srgbClr val="9A99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2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20.png"/><Relationship Id="rId2" Type="http://schemas.openxmlformats.org/officeDocument/2006/relationships/tags" Target="../tags/tag1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22.pn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3" Type="http://schemas.openxmlformats.org/officeDocument/2006/relationships/image" Target="../media/image23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../media/image9.png"/><Relationship Id="rId7" Type="http://schemas.openxmlformats.org/officeDocument/2006/relationships/tags" Target="../tags/tag84.xml"/><Relationship Id="rId6" Type="http://schemas.openxmlformats.org/officeDocument/2006/relationships/image" Target="../media/image8.png"/><Relationship Id="rId5" Type="http://schemas.openxmlformats.org/officeDocument/2006/relationships/tags" Target="../tags/tag83.xml"/><Relationship Id="rId4" Type="http://schemas.openxmlformats.org/officeDocument/2006/relationships/image" Target="../media/image7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11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0.png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12.png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../media/image14.png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1.xml"/><Relationship Id="rId10" Type="http://schemas.openxmlformats.org/officeDocument/2006/relationships/image" Target="../media/image15.png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5.xml"/><Relationship Id="rId5" Type="http://schemas.openxmlformats.org/officeDocument/2006/relationships/image" Target="../media/image17.png"/><Relationship Id="rId4" Type="http://schemas.openxmlformats.org/officeDocument/2006/relationships/tags" Target="../tags/tag104.xml"/><Relationship Id="rId3" Type="http://schemas.openxmlformats.org/officeDocument/2006/relationships/image" Target="../media/image16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9.xml"/><Relationship Id="rId5" Type="http://schemas.openxmlformats.org/officeDocument/2006/relationships/image" Target="../media/image19.png"/><Relationship Id="rId4" Type="http://schemas.openxmlformats.org/officeDocument/2006/relationships/tags" Target="../tags/tag108.xml"/><Relationship Id="rId3" Type="http://schemas.openxmlformats.org/officeDocument/2006/relationships/image" Target="../media/image18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37820"/>
            <a:ext cx="7219950" cy="618172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2333625"/>
            <a:ext cx="4716780" cy="1465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870450" y="71120"/>
            <a:ext cx="2451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数据填充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9620" y="5005070"/>
            <a:ext cx="3324225" cy="151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9390" y="187833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Tiger</a:t>
            </a:r>
            <a:r>
              <a:rPr lang="zh-CN" altLang="en-US" sz="2400" b="1"/>
              <a:t>和</a:t>
            </a:r>
            <a:r>
              <a:rPr lang="en-US" altLang="zh-CN" sz="2400" b="1"/>
              <a:t>Tiger2</a:t>
            </a:r>
            <a:r>
              <a:rPr lang="zh-CN" altLang="en-US" sz="2400" b="1"/>
              <a:t>的区别</a:t>
            </a:r>
            <a:endParaRPr lang="zh-CN" altLang="en-US" sz="2400" b="1"/>
          </a:p>
          <a:p>
            <a:endParaRPr lang="zh-CN" altLang="en-US"/>
          </a:p>
          <a:p>
            <a:r>
              <a:rPr lang="zh-CN" altLang="en-US"/>
              <a:t>Tiger2是一种变体，在这种变体中，首先用十六进制值0x80填充消息，就像MD4、MD5和SHA一样，而不是像Tiger那样用十六进制值0x01填充消息。这两个变体在其他方面是相同的。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8620" y="2153920"/>
            <a:ext cx="2616200" cy="1064895"/>
          </a:xfrm>
          <a:prstGeom prst="rect">
            <a:avLst/>
          </a:prstGeom>
          <a:noFill/>
          <a:ln w="38100" cmpd="sng">
            <a:solidFill>
              <a:srgbClr val="9A99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87985" y="4239895"/>
            <a:ext cx="4065270" cy="765810"/>
          </a:xfrm>
          <a:prstGeom prst="rect">
            <a:avLst/>
          </a:prstGeom>
          <a:noFill/>
          <a:ln w="38100" cmpd="sng">
            <a:solidFill>
              <a:srgbClr val="99FF99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88620" y="5783580"/>
            <a:ext cx="3735705" cy="260985"/>
          </a:xfrm>
          <a:prstGeom prst="rect">
            <a:avLst/>
          </a:prstGeom>
          <a:noFill/>
          <a:ln w="38100" cmpd="sng">
            <a:solidFill>
              <a:srgbClr val="FEFF99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图形化界面</a:t>
            </a:r>
            <a:endParaRPr lang="zh-CN" altLang="en-US" sz="3200" b="1"/>
          </a:p>
          <a:p>
            <a:pPr algn="ctr"/>
            <a:r>
              <a:rPr lang="zh-CN" sz="3200" b="1"/>
              <a:t>初始化</a:t>
            </a:r>
            <a:endParaRPr lang="zh-CN" sz="32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507490"/>
            <a:ext cx="8410575" cy="47434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275455" y="3310255"/>
            <a:ext cx="2891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/>
              <a:t>预设使用</a:t>
            </a:r>
            <a:r>
              <a:rPr lang="en-US" altLang="zh-CN" sz="2400"/>
              <a:t>Tiger2</a:t>
            </a:r>
            <a:r>
              <a:rPr lang="zh-CN" altLang="en-US" sz="2400"/>
              <a:t>模式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495665" y="5123815"/>
            <a:ext cx="1797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/>
              <a:t>绑定信号槽</a:t>
            </a:r>
            <a:endParaRPr lang="zh-CN" sz="2400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306070" y="3229610"/>
            <a:ext cx="3969385" cy="54102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40055" y="4907915"/>
            <a:ext cx="8055610" cy="113728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0" y="1047115"/>
            <a:ext cx="2293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使用</a:t>
            </a:r>
            <a:r>
              <a:rPr lang="en-US" altLang="zh-CN" sz="2400"/>
              <a:t>Qt</a:t>
            </a:r>
            <a:r>
              <a:rPr lang="zh-CN" altLang="en-US" sz="2400"/>
              <a:t>开发</a:t>
            </a:r>
            <a:endParaRPr lang="zh-CN" altLang="en-US" sz="2400"/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95350"/>
            <a:ext cx="6591300" cy="59626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图形化界面</a:t>
            </a:r>
            <a:endParaRPr lang="zh-CN" altLang="en-US" sz="3200" b="1"/>
          </a:p>
          <a:p>
            <a:pPr algn="ctr"/>
            <a:r>
              <a:rPr lang="zh-CN" sz="3200" b="1"/>
              <a:t>槽函数</a:t>
            </a:r>
            <a:endParaRPr lang="zh-CN" sz="3200" b="1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203700" y="1671320"/>
            <a:ext cx="189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/>
              <a:t>变更模式</a:t>
            </a:r>
            <a:endParaRPr lang="zh-CN" sz="2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32500" y="1147445"/>
            <a:ext cx="1584325" cy="168148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391795" y="5556885"/>
            <a:ext cx="5053965" cy="62992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636260" y="5456555"/>
            <a:ext cx="1663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Tiger Hash</a:t>
            </a:r>
            <a:endParaRPr lang="en-US" sz="2400"/>
          </a:p>
          <a:p>
            <a:pPr algn="ctr"/>
            <a:r>
              <a:rPr lang="zh-CN" altLang="en-US" sz="2400"/>
              <a:t>算法部分</a:t>
            </a:r>
            <a:endParaRPr lang="zh-CN" altLang="en-US" sz="2400"/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图形化界面</a:t>
            </a:r>
            <a:endParaRPr lang="zh-CN" altLang="en-US" sz="3200" b="1"/>
          </a:p>
          <a:p>
            <a:pPr algn="ctr"/>
            <a:r>
              <a:rPr lang="zh-CN" altLang="en-US" sz="3200" b="1"/>
              <a:t>示例</a:t>
            </a:r>
            <a:endParaRPr lang="zh-CN" altLang="en-US" sz="32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4305" y="1428750"/>
            <a:ext cx="9342120" cy="4862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475" y="1147445"/>
            <a:ext cx="7981950" cy="44672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870450" y="71120"/>
            <a:ext cx="24511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主函数</a:t>
            </a:r>
            <a:endParaRPr lang="zh-CN" altLang="en-US" sz="3200" b="1"/>
          </a:p>
          <a:p>
            <a:pPr algn="ctr"/>
            <a:r>
              <a:rPr lang="zh-CN" altLang="en-US" sz="3200" b="1"/>
              <a:t>明文分组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4450715" y="2134870"/>
            <a:ext cx="1758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初始化</a:t>
            </a:r>
            <a:r>
              <a:rPr lang="en-US" altLang="zh-CN" sz="2400"/>
              <a:t>abc</a:t>
            </a:r>
            <a:endParaRPr lang="en-US" altLang="zh-CN" sz="240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450715" y="3199130"/>
            <a:ext cx="1758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明文分组</a:t>
            </a:r>
            <a:endParaRPr lang="zh-CN" sz="2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450715" y="4067810"/>
            <a:ext cx="1758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</a:t>
            </a:r>
            <a:r>
              <a:rPr lang="en-US" altLang="zh-CN" sz="2400"/>
              <a:t>hex</a:t>
            </a:r>
            <a:r>
              <a:rPr lang="zh-CN" altLang="en-US" sz="2400"/>
              <a:t>值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" y="1280160"/>
            <a:ext cx="7915275" cy="49434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tiger_hash算法</a:t>
            </a:r>
            <a:endParaRPr lang="zh-CN" altLang="en-US" sz="3200" b="1"/>
          </a:p>
          <a:p>
            <a:pPr algn="ctr"/>
            <a:r>
              <a:rPr lang="zh-CN" altLang="en-US" sz="3200" b="1"/>
              <a:t>处理一个512位分组</a:t>
            </a:r>
            <a:endParaRPr lang="zh-CN" altLang="en-US" sz="32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4520" y="1929765"/>
            <a:ext cx="3410585" cy="480758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096000" y="2686685"/>
            <a:ext cx="2910840" cy="252857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535940" y="3429000"/>
            <a:ext cx="4688205" cy="153098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3"/>
          </p:cNvCxnSpPr>
          <p:nvPr/>
        </p:nvCxnSpPr>
        <p:spPr>
          <a:xfrm flipH="1">
            <a:off x="5224145" y="3941445"/>
            <a:ext cx="861695" cy="253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8"/>
            </p:custDataLst>
          </p:nvPr>
        </p:nvCxnSpPr>
        <p:spPr>
          <a:xfrm flipH="1">
            <a:off x="1625600" y="5567680"/>
            <a:ext cx="46602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10565" y="71120"/>
            <a:ext cx="405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外层轮运算</a:t>
            </a:r>
            <a:endParaRPr lang="zh-CN" altLang="en-US" sz="3200" b="1"/>
          </a:p>
        </p:txBody>
      </p:sp>
      <p:cxnSp>
        <p:nvCxnSpPr>
          <p:cNvPr id="4" name="直接连接符 3"/>
          <p:cNvCxnSpPr/>
          <p:nvPr/>
        </p:nvCxnSpPr>
        <p:spPr>
          <a:xfrm>
            <a:off x="6090920" y="0"/>
            <a:ext cx="9525" cy="690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296785" y="71120"/>
            <a:ext cx="405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密钥调度</a:t>
            </a:r>
            <a:endParaRPr lang="zh-CN" altLang="en-US" sz="3200" b="1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910" y="1381125"/>
            <a:ext cx="4886325" cy="409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20230" y="936625"/>
            <a:ext cx="4810125" cy="5648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09820" y="2202815"/>
            <a:ext cx="1868805" cy="39160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6375" y="725170"/>
            <a:ext cx="9239250" cy="3390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067175" y="71120"/>
            <a:ext cx="405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内层轮运算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875" y="4344670"/>
            <a:ext cx="7353300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01940" y="4870450"/>
            <a:ext cx="3359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S-box</a:t>
            </a:r>
            <a:r>
              <a:rPr lang="zh-CN" altLang="en-US" sz="2400" b="1"/>
              <a:t>作用</a:t>
            </a:r>
            <a:endParaRPr lang="zh-CN" altLang="en-US" sz="2400" b="1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8</a:t>
            </a:r>
            <a:r>
              <a:rPr lang="zh-CN" altLang="en-US"/>
              <a:t>为二进制映射为</a:t>
            </a:r>
            <a:r>
              <a:rPr lang="en-US" altLang="zh-CN"/>
              <a:t>64</a:t>
            </a:r>
            <a:r>
              <a:rPr lang="zh-CN" altLang="en-US"/>
              <a:t>位二进制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30445" y="2600960"/>
            <a:ext cx="580390" cy="893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6310" y="654685"/>
            <a:ext cx="7738745" cy="509968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67175" y="71120"/>
            <a:ext cx="405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封装</a:t>
            </a:r>
            <a:endParaRPr lang="zh-CN" altLang="en-US" sz="3200" b="1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226310" y="5859145"/>
            <a:ext cx="773811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sz="2400"/>
              <a:t>上述</a:t>
            </a:r>
            <a:r>
              <a:rPr lang="en-US" altLang="zh-CN" sz="2400"/>
              <a:t>Tiger Hash</a:t>
            </a:r>
            <a:r>
              <a:rPr lang="zh-CN" altLang="en-US" sz="2400"/>
              <a:t>算法相关</a:t>
            </a:r>
            <a:r>
              <a:rPr lang="zh-CN" sz="2400"/>
              <a:t>代码全部封装在命名空间</a:t>
            </a:r>
            <a:r>
              <a:rPr lang="en-US" altLang="zh-CN" sz="2400"/>
              <a:t>TH</a:t>
            </a:r>
            <a:r>
              <a:rPr lang="zh-CN" altLang="en-US" sz="2400"/>
              <a:t>中供命令行界面或图形化界面调用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20395"/>
            <a:ext cx="5483225" cy="623760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命令行界面</a:t>
            </a:r>
            <a:endParaRPr lang="zh-CN" altLang="en-US" sz="3200" b="1"/>
          </a:p>
          <a:p>
            <a:pPr algn="ctr"/>
            <a:r>
              <a:rPr lang="zh-CN" altLang="en-US" sz="3200" b="1"/>
              <a:t>输入输出</a:t>
            </a:r>
            <a:endParaRPr lang="zh-CN" altLang="en-US" sz="3200" b="1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06070" y="4598670"/>
            <a:ext cx="3549015" cy="108966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950335" y="4728845"/>
            <a:ext cx="1663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Tiger Hash</a:t>
            </a:r>
            <a:endParaRPr lang="en-US" sz="2400"/>
          </a:p>
          <a:p>
            <a:pPr algn="ctr"/>
            <a:r>
              <a:rPr lang="zh-CN" altLang="en-US" sz="2400"/>
              <a:t>算法部分</a:t>
            </a:r>
            <a:endParaRPr lang="zh-CN" altLang="en-US" sz="2400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06070" y="2799080"/>
            <a:ext cx="5177155" cy="86995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81165" y="1457960"/>
            <a:ext cx="1343025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81165" y="3006725"/>
            <a:ext cx="4705350" cy="33718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命令行界面</a:t>
            </a:r>
            <a:endParaRPr lang="zh-CN" altLang="en-US" sz="3200" b="1"/>
          </a:p>
          <a:p>
            <a:pPr algn="ctr"/>
            <a:r>
              <a:rPr lang="zh-CN" altLang="en-US" sz="3200" b="1"/>
              <a:t>交互设计</a:t>
            </a:r>
            <a:endParaRPr lang="zh-CN" altLang="en-US" sz="32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57225"/>
            <a:ext cx="5019675" cy="6200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16095" y="3392170"/>
            <a:ext cx="7875905" cy="332740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文本框 10"/>
          <p:cNvSpPr txBox="1"/>
          <p:nvPr/>
        </p:nvSpPr>
        <p:spPr>
          <a:xfrm>
            <a:off x="5172075" y="1597025"/>
            <a:ext cx="29521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r>
              <a:rPr lang="en-US" sz="2400"/>
              <a:t>←合法性校验</a:t>
            </a:r>
            <a:endParaRPr lang="en-US" sz="2400"/>
          </a:p>
          <a:p>
            <a:pPr algn="ctr">
              <a:buClrTx/>
              <a:buSzTx/>
              <a:buNone/>
            </a:pPr>
            <a:endParaRPr lang="en-US" sz="2400"/>
          </a:p>
          <a:p>
            <a:pPr algn="ctr">
              <a:buClrTx/>
              <a:buSzTx/>
              <a:buNone/>
            </a:pPr>
            <a:endParaRPr lang="en-US" sz="2400"/>
          </a:p>
          <a:p>
            <a:pPr algn="ctr">
              <a:buClrTx/>
              <a:buSzTx/>
              <a:buNone/>
            </a:pPr>
            <a:r>
              <a:rPr lang="en-US" sz="2400"/>
              <a:t>↓提示信息</a:t>
            </a:r>
            <a:endParaRPr lang="en-US" sz="2400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7175" y="71120"/>
            <a:ext cx="4057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命令行界面</a:t>
            </a:r>
            <a:endParaRPr lang="zh-CN" altLang="en-US" sz="3200" b="1"/>
          </a:p>
          <a:p>
            <a:pPr algn="ctr"/>
            <a:r>
              <a:rPr lang="zh-CN" altLang="en-US" sz="3200" b="1"/>
              <a:t>示例</a:t>
            </a: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8440" y="2331720"/>
            <a:ext cx="5525135" cy="2193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2136775"/>
            <a:ext cx="5769610" cy="3168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COMMONDATA" val="eyJoZGlkIjoiZTY4ZTM5NzU2Njk3YWY0YjVlMzNmNzRhNjhlMzY3OGQifQ=="/>
  <p:tag name="KSO_WPP_MARK_KEY" val="33795464-7611-48e2-8a4f-5231876474b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69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Jinvic</cp:lastModifiedBy>
  <cp:revision>160</cp:revision>
  <dcterms:created xsi:type="dcterms:W3CDTF">2019-06-19T02:08:00Z</dcterms:created>
  <dcterms:modified xsi:type="dcterms:W3CDTF">2023-05-01T19:05:04Z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