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71D36F-5E85-43C0-A0B3-367B6B53AFA5}">
  <a:tblStyle styleId="{3271D36F-5E85-43C0-A0B3-367B6B53A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8ac673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8ac673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8ac6732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8ac6732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8ac67320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8ac67320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openvinotoolkit/open_model_zoo/tree/master" TargetMode="External"/><Relationship Id="rId4" Type="http://schemas.openxmlformats.org/officeDocument/2006/relationships/hyperlink" Target="https://github.com/openvinotoolkit/open_model_zoo/tree/master/demos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github.com/openvinotoolkit/open_model_zoo/tree/master/demos/face_recognition_demo" TargetMode="External"/><Relationship Id="rId6" Type="http://schemas.openxmlformats.org/officeDocument/2006/relationships/hyperlink" Target="https://github.com/openvinotoolkit/open_model_zoo/tree/master/demos/face_recognition_demo/python" TargetMode="External"/><Relationship Id="rId7" Type="http://schemas.openxmlformats.org/officeDocument/2006/relationships/hyperlink" Target="https://github.com/openvinotoolkit/open_model_zoo/tree/master" TargetMode="External"/><Relationship Id="rId8" Type="http://schemas.openxmlformats.org/officeDocument/2006/relationships/hyperlink" Target="https://github.com/openvinotoolkit/open_model_zoo/tree/master/models/intel/emotions-recognition-retail-000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00" y="115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{3271D36F-5E85-43C0-A0B3-367B6B53AFA5}</a:tableStyleId>
              </a:tblPr>
              <a:tblGrid>
                <a:gridCol w="3619500"/>
                <a:gridCol w="3619500"/>
              </a:tblGrid>
              <a:tr h="23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6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0B5394"/>
                          </a:solidFill>
                        </a:rPr>
                        <a:t>1차 : Face Blur</a:t>
                      </a:r>
                      <a:endParaRPr b="1" sz="1100">
                        <a:solidFill>
                          <a:srgbClr val="0B539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0B539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rgbClr val="0B5394"/>
                          </a:solidFill>
                        </a:rPr>
                        <a:t>영상에서 사람들을 인식 </a:t>
                      </a:r>
                      <a:endParaRPr sz="900">
                        <a:solidFill>
                          <a:srgbClr val="0B539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rgbClr val="0B5394"/>
                          </a:solidFill>
                        </a:rPr>
                        <a:t>저장된 이미지와 일치하는 얼굴을 제외하고 모두 blur 처리 </a:t>
                      </a:r>
                      <a:endParaRPr sz="900">
                        <a:solidFill>
                          <a:srgbClr val="0B539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rgbClr val="0B5394"/>
                          </a:solidFill>
                        </a:rPr>
                        <a:t>키보드 입력 값에 따라 blur 정도를 결정 </a:t>
                      </a:r>
                      <a:endParaRPr sz="15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rgbClr val="0B5394"/>
                          </a:solidFill>
                        </a:rPr>
                        <a:t>2차 : Emoji Cover</a:t>
                      </a:r>
                      <a:endParaRPr b="1" sz="1100">
                        <a:solidFill>
                          <a:srgbClr val="0B539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0B5394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rgbClr val="0B5394"/>
                          </a:solidFill>
                        </a:rPr>
                        <a:t>사람의 표정을 분류하고 관련 이모티콘으로 얼굴을 가림</a:t>
                      </a:r>
                      <a:endParaRPr sz="1500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55" name="Google Shape;55;p13"/>
          <p:cNvGrpSpPr/>
          <p:nvPr/>
        </p:nvGrpSpPr>
        <p:grpSpPr>
          <a:xfrm>
            <a:off x="5273810" y="1439699"/>
            <a:ext cx="2281895" cy="1863025"/>
            <a:chOff x="7099376" y="6297451"/>
            <a:chExt cx="2007650" cy="1605225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39438" y="6436300"/>
              <a:ext cx="1327525" cy="132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9376" y="6297451"/>
              <a:ext cx="2007650" cy="1605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oogle Shape;58;p13"/>
          <p:cNvGrpSpPr/>
          <p:nvPr/>
        </p:nvGrpSpPr>
        <p:grpSpPr>
          <a:xfrm>
            <a:off x="1653635" y="1439699"/>
            <a:ext cx="2281895" cy="1863025"/>
            <a:chOff x="7099376" y="6297451"/>
            <a:chExt cx="2007650" cy="1605225"/>
          </a:xfrm>
        </p:grpSpPr>
        <p:pic>
          <p:nvPicPr>
            <p:cNvPr id="59" name="Google Shape;5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39438" y="6436300"/>
              <a:ext cx="1327525" cy="132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9376" y="6297451"/>
              <a:ext cx="2007650" cy="1605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150" y="1878073"/>
            <a:ext cx="224225" cy="2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6425" y="1739025"/>
            <a:ext cx="224225" cy="2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3034725" y="1699313"/>
            <a:ext cx="224100" cy="224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381025" y="1831113"/>
            <a:ext cx="224100" cy="224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B5394"/>
                </a:solidFill>
              </a:rPr>
              <a:t>1</a:t>
            </a:r>
            <a:r>
              <a:rPr lang="ko" sz="1800">
                <a:solidFill>
                  <a:srgbClr val="0B5394"/>
                </a:solidFill>
              </a:rPr>
              <a:t>. 구현 목표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271775" y="20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200">
                <a:solidFill>
                  <a:srgbClr val="0B5394"/>
                </a:solidFill>
              </a:rPr>
              <a:t>사생활 보호 필터 </a:t>
            </a:r>
            <a:endParaRPr i="1" sz="22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B5394"/>
                </a:solidFill>
              </a:rPr>
              <a:t>2. 구현 과정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5404200" cy="3661800"/>
          </a:xfrm>
          <a:prstGeom prst="rect">
            <a:avLst/>
          </a:prstGeom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-"/>
            </a:pPr>
            <a:r>
              <a:rPr b="1" lang="ko" sz="1100">
                <a:solidFill>
                  <a:srgbClr val="0B5394"/>
                </a:solidFill>
              </a:rPr>
              <a:t>Face Recognition</a:t>
            </a:r>
            <a:endParaRPr b="1" sz="1100">
              <a:solidFill>
                <a:srgbClr val="0B539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B5394"/>
                </a:solidFill>
              </a:rPr>
              <a:t>Pre trained OpenVINO model 사용</a:t>
            </a:r>
            <a:r>
              <a:rPr lang="ko" sz="1100">
                <a:solidFill>
                  <a:srgbClr val="0B5394"/>
                </a:solidFill>
              </a:rPr>
              <a:t> (</a:t>
            </a:r>
            <a:r>
              <a:rPr lang="ko" sz="1100">
                <a:solidFill>
                  <a:srgbClr val="0B539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open_model_zoo</a:t>
            </a:r>
            <a:r>
              <a:rPr lang="ko" sz="1100">
                <a:solidFill>
                  <a:srgbClr val="0B5394"/>
                </a:solidFill>
                <a:highlight>
                  <a:srgbClr val="FFFFFF"/>
                </a:highlight>
              </a:rPr>
              <a:t>/</a:t>
            </a:r>
            <a:r>
              <a:rPr lang="ko" sz="1100">
                <a:solidFill>
                  <a:srgbClr val="0B5394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demos</a:t>
            </a:r>
            <a:r>
              <a:rPr lang="ko" sz="1100">
                <a:solidFill>
                  <a:srgbClr val="0B5394"/>
                </a:solidFill>
                <a:highlight>
                  <a:srgbClr val="FFFFFF"/>
                </a:highlight>
              </a:rPr>
              <a:t>/</a:t>
            </a:r>
            <a:r>
              <a:rPr lang="ko" sz="1100">
                <a:solidFill>
                  <a:srgbClr val="0B5394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face_recognition_demo</a:t>
            </a:r>
            <a:r>
              <a:rPr lang="ko" sz="1100">
                <a:solidFill>
                  <a:srgbClr val="0B5394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56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https://github.com/openvinotoolkit/open_model_zoo/tree/master/demos/face_recognition_demo/python</a:t>
            </a:r>
            <a:endParaRPr sz="656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100"/>
              <a:buChar char="-"/>
            </a:pPr>
            <a:r>
              <a:rPr b="1" lang="ko" sz="1100">
                <a:solidFill>
                  <a:srgbClr val="0B5394"/>
                </a:solidFill>
                <a:highlight>
                  <a:srgbClr val="FFFFFF"/>
                </a:highlight>
              </a:rPr>
              <a:t>Face Blur</a:t>
            </a:r>
            <a:endParaRPr b="1" sz="110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B5394"/>
                </a:solidFill>
                <a:highlight>
                  <a:srgbClr val="FFFFFF"/>
                </a:highlight>
              </a:rPr>
              <a:t>	openCV 의 GaussianBlur 함수 사용</a:t>
            </a:r>
            <a:endParaRPr sz="70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100"/>
              <a:buChar char="-"/>
            </a:pPr>
            <a:r>
              <a:rPr b="1" lang="ko" sz="1100">
                <a:solidFill>
                  <a:srgbClr val="0B5394"/>
                </a:solidFill>
                <a:highlight>
                  <a:srgbClr val="FFFFFF"/>
                </a:highlight>
              </a:rPr>
              <a:t>Emotion Classification</a:t>
            </a:r>
            <a:endParaRPr b="1" sz="110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B5394"/>
                </a:solidFill>
                <a:highlight>
                  <a:srgbClr val="FFFFFF"/>
                </a:highlight>
              </a:rPr>
              <a:t> </a:t>
            </a:r>
            <a:r>
              <a:rPr lang="ko" sz="1100">
                <a:solidFill>
                  <a:srgbClr val="0B5394"/>
                </a:solidFill>
              </a:rPr>
              <a:t>Pre trained (by </a:t>
            </a:r>
            <a:r>
              <a:rPr lang="ko" sz="1100">
                <a:solidFill>
                  <a:srgbClr val="0B5394"/>
                </a:solidFill>
                <a:highlight>
                  <a:schemeClr val="lt1"/>
                </a:highlight>
              </a:rPr>
              <a:t>AffectNet dataset) </a:t>
            </a:r>
            <a:r>
              <a:rPr lang="ko" sz="1100">
                <a:solidFill>
                  <a:srgbClr val="0B5394"/>
                </a:solidFill>
              </a:rPr>
              <a:t>OpenVINO model 사용</a:t>
            </a:r>
            <a:endParaRPr sz="11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B5394"/>
                </a:solidFill>
              </a:rPr>
              <a:t>(</a:t>
            </a:r>
            <a:r>
              <a:rPr lang="ko" sz="1100">
                <a:solidFill>
                  <a:srgbClr val="0B5394"/>
                </a:solidFill>
                <a:highlight>
                  <a:schemeClr val="lt1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open_model_zoo</a:t>
            </a:r>
            <a:r>
              <a:rPr lang="ko" sz="1100">
                <a:solidFill>
                  <a:srgbClr val="0B5394"/>
                </a:solidFill>
                <a:highlight>
                  <a:schemeClr val="lt1"/>
                </a:highlight>
              </a:rPr>
              <a:t>/models/emotions-recognition-retail-3000)</a:t>
            </a:r>
            <a:endParaRPr sz="11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24" u="sng">
                <a:solidFill>
                  <a:schemeClr val="hlink"/>
                </a:solidFill>
                <a:highlight>
                  <a:schemeClr val="lt1"/>
                </a:highlight>
                <a:hlinkClick r:id="rId8"/>
              </a:rPr>
              <a:t>https://github.com/openvinotoolkit/open_model_zoo/tree/master/models/intel/emotions-recognition-retail-0003</a:t>
            </a:r>
            <a:endParaRPr sz="11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B5394"/>
                </a:solidFill>
                <a:highlight>
                  <a:schemeClr val="lt1"/>
                </a:highlight>
              </a:rPr>
              <a:t>5 emotions (0~4)</a:t>
            </a:r>
            <a:endParaRPr sz="1100"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100"/>
              <a:buChar char="-"/>
            </a:pPr>
            <a:r>
              <a:rPr b="1" lang="ko" sz="1100">
                <a:solidFill>
                  <a:srgbClr val="0B5394"/>
                </a:solidFill>
                <a:highlight>
                  <a:srgbClr val="FFFFFF"/>
                </a:highlight>
              </a:rPr>
              <a:t>Emoji Cover</a:t>
            </a:r>
            <a:endParaRPr b="1" sz="110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chemeClr val="accent1"/>
                </a:solidFill>
              </a:rPr>
              <a:t>  	😑 neutral 😀 happy 😞 sad 😠 angry 😯 surprised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57800" y="1152475"/>
            <a:ext cx="2974500" cy="3661800"/>
          </a:xfrm>
          <a:prstGeom prst="rect">
            <a:avLst/>
          </a:prstGeom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B5394"/>
                </a:solidFill>
              </a:rPr>
              <a:t>Diagram</a:t>
            </a:r>
            <a:endParaRPr b="1" sz="110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77527" y="1425775"/>
            <a:ext cx="2335049" cy="329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271775" y="20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200">
                <a:solidFill>
                  <a:srgbClr val="0B5394"/>
                </a:solidFill>
              </a:rPr>
              <a:t>사생활 보호 필터 </a:t>
            </a:r>
            <a:endParaRPr i="1" sz="22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B5394"/>
                </a:solidFill>
              </a:rPr>
              <a:t>3. 구현 결과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271775" y="20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200">
                <a:solidFill>
                  <a:srgbClr val="0B5394"/>
                </a:solidFill>
              </a:rPr>
              <a:t>사생활 보호 필터 </a:t>
            </a:r>
            <a:endParaRPr i="1" sz="2200">
              <a:solidFill>
                <a:srgbClr val="0B5394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20" y="2428913"/>
            <a:ext cx="2082125" cy="18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838" y="2428925"/>
            <a:ext cx="2082125" cy="1860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650" y="2428938"/>
            <a:ext cx="2044489" cy="1860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5"/>
          <p:cNvGraphicFramePr/>
          <p:nvPr/>
        </p:nvGraphicFramePr>
        <p:xfrm>
          <a:off x="425850" y="12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{3271D36F-5E85-43C0-A0B3-367B6B53AFA5}</a:tableStyleId>
              </a:tblPr>
              <a:tblGrid>
                <a:gridCol w="2703175"/>
                <a:gridCol w="2703175"/>
                <a:gridCol w="2703175"/>
              </a:tblGrid>
              <a:tr h="530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100">
                          <a:solidFill>
                            <a:srgbClr val="0B5394"/>
                          </a:solidFill>
                        </a:rPr>
                        <a:t>  Face Blur	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100">
                          <a:solidFill>
                            <a:srgbClr val="0B5394"/>
                          </a:solidFill>
                        </a:rPr>
                        <a:t>Emoji Cover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5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solidFill>
                            <a:srgbClr val="0B5394"/>
                          </a:solidFill>
                        </a:rPr>
                        <a:t>  [ blur value = 1 ]	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100">
                          <a:solidFill>
                            <a:srgbClr val="0B5394"/>
                          </a:solidFill>
                        </a:rPr>
                        <a:t>[ blur value = 3 ]</a:t>
                      </a:r>
                      <a:endParaRPr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52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