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章：程序基础概念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运算符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使用简化运算符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10;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定义整型变量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+=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20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使用简化运算符，等价于“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 = num + 20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”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自增与自减机制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43056"/>
            <a:ext cx="8784976" cy="2800902"/>
          </a:xfrm>
        </p:spPr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实现自增与自减操作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714381"/>
        </p:xfrm>
        <a:graphic>
          <a:graphicData uri="http://schemas.openxmlformats.org/drawingml/2006/table">
            <a:tbl>
              <a:tblPr/>
              <a:tblGrid>
                <a:gridCol w="495747"/>
                <a:gridCol w="1810243"/>
                <a:gridCol w="6266570"/>
              </a:tblGrid>
              <a:tr h="238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00">
                          <a:latin typeface="Times New Roman"/>
                          <a:ea typeface="宋体"/>
                          <a:cs typeface="Times New Roman"/>
                        </a:rPr>
                        <a:t>自增与自减运算符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++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自增，变量值加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，放在变量前表示先自增后运算，放在变量后表示先计算后自增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宋体"/>
                          <a:ea typeface="宋体"/>
                          <a:cs typeface="Times New Roman"/>
                        </a:rPr>
                        <a:t>--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自减，变量值减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，放在变量表示先自减后运算，放在变量后表示先计算后自减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85720" y="2143122"/>
          <a:ext cx="8572560" cy="2194560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10;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型变量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20;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型变量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执行顺序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：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++ x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：首先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的内容要先自增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，为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11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；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执行顺序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：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y --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：先进行计算，使用的内容是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20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，计算完成后自减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++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-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-;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自增与自减操作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计算结果：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最终计算结果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"x = 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自增后变量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的内容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"y = 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自增后变量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的内容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关系运算符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smtClean="0"/>
              <a:t>关系运算的主要特征就是进行大小的比较处理，包括：大于（</a:t>
            </a:r>
            <a:r>
              <a:rPr lang="en-US" sz="2000" smtClean="0"/>
              <a:t>&gt;</a:t>
            </a:r>
            <a:r>
              <a:rPr lang="zh-CN" altLang="en-US" sz="2000" smtClean="0"/>
              <a:t>）、小于（</a:t>
            </a:r>
            <a:r>
              <a:rPr lang="en-US" sz="2000" smtClean="0"/>
              <a:t>&lt;</a:t>
            </a:r>
            <a:r>
              <a:rPr lang="zh-CN" altLang="en-US" sz="2000" smtClean="0"/>
              <a:t>）、大于等于（</a:t>
            </a:r>
            <a:r>
              <a:rPr lang="en-US" sz="2000" smtClean="0"/>
              <a:t>&gt;=</a:t>
            </a:r>
            <a:r>
              <a:rPr lang="zh-CN" altLang="en-US" sz="2000" smtClean="0"/>
              <a:t>）、小于等于（</a:t>
            </a:r>
            <a:r>
              <a:rPr lang="en-US" sz="2000" smtClean="0"/>
              <a:t>&lt;=</a:t>
            </a:r>
            <a:r>
              <a:rPr lang="zh-CN" altLang="en-US" sz="2000" smtClean="0"/>
              <a:t>）、不等（</a:t>
            </a:r>
            <a:r>
              <a:rPr lang="en-US" sz="2000" smtClean="0"/>
              <a:t>!=</a:t>
            </a:r>
            <a:r>
              <a:rPr lang="zh-CN" altLang="en-US" sz="2000" smtClean="0"/>
              <a:t>）、相等（</a:t>
            </a:r>
            <a:r>
              <a:rPr lang="en-US" sz="2000" smtClean="0"/>
              <a:t>==</a:t>
            </a:r>
            <a:r>
              <a:rPr lang="zh-CN" altLang="en-US" sz="2000" smtClean="0"/>
              <a:t>）。</a:t>
            </a:r>
            <a:endParaRPr lang="en-US" altLang="zh-CN" sz="2000" smtClean="0"/>
          </a:p>
          <a:p>
            <a:r>
              <a:rPr lang="zh-CN" altLang="en-US" sz="2000" b="1" smtClean="0"/>
              <a:t>范例：</a:t>
            </a:r>
            <a:r>
              <a:rPr lang="zh-CN" altLang="en-US" sz="2000" smtClean="0"/>
              <a:t>大小关系判断</a:t>
            </a:r>
            <a:endParaRPr lang="zh-CN" altLang="en-US" sz="20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2000246"/>
          <a:ext cx="8643998" cy="2428892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24288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10;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型变量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20;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型变量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boolean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flag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&gt;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关系运算结果为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boolean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flag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输出判断结果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相等判断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928676"/>
          <a:ext cx="8715436" cy="1714512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17145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10.0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型变量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10;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型变量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boolean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flag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关系运算结果为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boolean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flag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输出判断结果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4282" y="2714626"/>
          <a:ext cx="8715436" cy="178595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17859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'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李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'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一个字符变量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26446;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型变量（字符编码）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boolean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flag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关系运算结果为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boolean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flag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输出判断结果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</a:t>
            </a:r>
            <a:r>
              <a:rPr lang="zh-CN" altLang="en-US" smtClean="0"/>
              <a:t>目</a:t>
            </a:r>
            <a:r>
              <a:rPr lang="zh-CN" altLang="en-US" smtClean="0"/>
              <a:t>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三目是一种逻辑运算符：</a:t>
            </a:r>
            <a:endParaRPr lang="en-US" altLang="zh-CN" smtClean="0"/>
          </a:p>
          <a:p>
            <a:pPr lvl="1"/>
            <a:r>
              <a:rPr lang="zh-CN" altLang="en-US" smtClean="0"/>
              <a:t>数据类型 变量</a:t>
            </a:r>
            <a:r>
              <a:rPr lang="en-US" smtClean="0"/>
              <a:t> = </a:t>
            </a:r>
            <a:r>
              <a:rPr lang="zh-CN" altLang="en-US" smtClean="0"/>
              <a:t>关系运算</a:t>
            </a:r>
            <a:r>
              <a:rPr lang="en-US" smtClean="0"/>
              <a:t> ? </a:t>
            </a:r>
            <a:r>
              <a:rPr lang="zh-CN" altLang="en-US" smtClean="0"/>
              <a:t>关系满足时的内容</a:t>
            </a:r>
            <a:r>
              <a:rPr lang="en-US" smtClean="0"/>
              <a:t> : </a:t>
            </a:r>
            <a:r>
              <a:rPr lang="zh-CN" altLang="en-US" smtClean="0"/>
              <a:t>关系不满足时的内容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1714494"/>
          <a:ext cx="8715436" cy="2714644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27146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10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600" u="sng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型变量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20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600" u="sng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型变量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max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&gt;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?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: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与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的大小关系来决定最终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max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变量内容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max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逻辑运算符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928676"/>
          <a:ext cx="8715436" cy="3357585"/>
        </p:xfrm>
        <a:graphic>
          <a:graphicData uri="http://schemas.openxmlformats.org/drawingml/2006/table">
            <a:tbl>
              <a:tblPr/>
              <a:tblGrid>
                <a:gridCol w="503254"/>
                <a:gridCol w="4187984"/>
                <a:gridCol w="4024198"/>
              </a:tblGrid>
              <a:tr h="67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逻辑运算符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&amp;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AND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，与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&amp;&amp;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短路与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|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OR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，或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||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短路或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与、或真值表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928676"/>
          <a:ext cx="8715435" cy="3571902"/>
        </p:xfrm>
        <a:graphic>
          <a:graphicData uri="http://schemas.openxmlformats.org/drawingml/2006/table">
            <a:tbl>
              <a:tblPr/>
              <a:tblGrid>
                <a:gridCol w="1600357"/>
                <a:gridCol w="1956785"/>
                <a:gridCol w="1957579"/>
                <a:gridCol w="1600357"/>
                <a:gridCol w="1600357"/>
              </a:tblGrid>
              <a:tr h="59531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条件</a:t>
                      </a: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条件</a:t>
                      </a: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结果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95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&amp;</a:t>
                      </a: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&amp;&amp;</a:t>
                      </a: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（与）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|</a:t>
                      </a: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||</a:t>
                      </a: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（或）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3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3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false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false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3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false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false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3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false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false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false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false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使用非运算符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928676"/>
          <a:ext cx="8643998" cy="3500462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5004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boolean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flag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! (1 &gt;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 &gt; 2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的结果为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false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，取非后为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 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flag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输出判断结果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与逻辑运算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整型变量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整型变量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&amp;&amp; 2 &gt;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输出逻辑运算结果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或逻辑运算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整型变量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整型变量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!= </a:t>
                      </a:r>
                      <a:r>
                        <a:rPr lang="en-US" sz="14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|| 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2 &gt; 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输出逻辑运算结果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</a:t>
            </a:r>
            <a:r>
              <a:rPr lang="zh-CN" altLang="en-US" smtClean="0"/>
              <a:t>运算符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643999" cy="3643334"/>
        </p:xfrm>
        <a:graphic>
          <a:graphicData uri="http://schemas.openxmlformats.org/drawingml/2006/table">
            <a:tbl>
              <a:tblPr/>
              <a:tblGrid>
                <a:gridCol w="571504"/>
                <a:gridCol w="1071570"/>
                <a:gridCol w="1380297"/>
                <a:gridCol w="1905851"/>
                <a:gridCol w="1645742"/>
                <a:gridCol w="2069035"/>
              </a:tblGrid>
              <a:tr h="260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运算符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范例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结果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4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=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赋值运算符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int x = 10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的内容为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为变量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赋值为数字常量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4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?: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三目运算符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int x = 10&gt;5?10:5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的内容为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将两个数字中较大的值赋予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+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算术运算符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int x = 20 + 10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x = 30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加法计算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–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算术运算符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int x = 20 - 10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x = 10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减法计算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*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算术运算符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int x = 20 * 10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x = 200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乘法计算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算术运算符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int x = 20 / 10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x = 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除法计算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%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算术运算符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int x = 10 % 3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x = 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取模（取余数）计算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&gt;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关系运算符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boolean x = 20 &gt; 10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x = true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大于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&lt;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关系运算符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boolean x = 20 &lt; 10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x = false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小于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&gt;=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关系运算符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boolean x = 20 &gt;= 20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x = true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大于等于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&lt;=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关系运算符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boolean x = 20 &lt;= 20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x = true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小于等于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位运算符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571904"/>
        </p:xfrm>
        <a:graphic>
          <a:graphicData uri="http://schemas.openxmlformats.org/drawingml/2006/table">
            <a:tbl>
              <a:tblPr/>
              <a:tblGrid>
                <a:gridCol w="503254"/>
                <a:gridCol w="4187984"/>
                <a:gridCol w="4024198"/>
              </a:tblGrid>
              <a:tr h="4464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逻辑运算符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&amp;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按位与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|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按位或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^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异或（相同为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，不同为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~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取反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&lt;&lt;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左移位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&gt;&gt;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右移位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&gt;&gt;&gt;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无符号右移位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位运算的结果表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928676"/>
          <a:ext cx="8715437" cy="1857390"/>
        </p:xfrm>
        <a:graphic>
          <a:graphicData uri="http://schemas.openxmlformats.org/drawingml/2006/table">
            <a:tbl>
              <a:tblPr/>
              <a:tblGrid>
                <a:gridCol w="493327"/>
                <a:gridCol w="1644422"/>
                <a:gridCol w="1644422"/>
                <a:gridCol w="1644422"/>
                <a:gridCol w="1644422"/>
                <a:gridCol w="1644422"/>
              </a:tblGrid>
              <a:tr h="371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二进制数</a:t>
                      </a: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二进制数</a:t>
                      </a: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与操作（</a:t>
                      </a: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&amp;</a:t>
                      </a: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或操作（</a:t>
                      </a: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|</a:t>
                      </a: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异或操作（</a:t>
                      </a: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^</a:t>
                      </a: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实现</a:t>
            </a:r>
            <a:r>
              <a:rPr lang="zh-CN" altLang="en-US" smtClean="0"/>
              <a:t>位操作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643998" cy="1214446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12144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13;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100" u="sng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型变量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7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100" u="sng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型变量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&amp;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位与计算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85720" y="2143122"/>
          <a:ext cx="8643998" cy="1173480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11430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13;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100" u="sng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型变量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7;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100" u="sng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型变量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|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位与计算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85720" y="3357568"/>
          <a:ext cx="8643998" cy="1173480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2;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整型变量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左移位后的计算结果：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&lt;&lt;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移位处理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原始变量执行移位后的结果：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原始内容不改变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</a:t>
            </a:r>
            <a:r>
              <a:rPr lang="zh-CN" altLang="en-US" smtClean="0"/>
              <a:t>运算符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643999" cy="3625088"/>
        </p:xfrm>
        <a:graphic>
          <a:graphicData uri="http://schemas.openxmlformats.org/drawingml/2006/table">
            <a:tbl>
              <a:tblPr/>
              <a:tblGrid>
                <a:gridCol w="428628"/>
                <a:gridCol w="714380"/>
                <a:gridCol w="1285884"/>
                <a:gridCol w="2077037"/>
                <a:gridCol w="1423425"/>
                <a:gridCol w="2714645"/>
              </a:tblGrid>
              <a:tr h="126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运算符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范例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结果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==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关系运算符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boolean x = 20 == 20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 = true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等于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!=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关系运算符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boolean x = 20 != 20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 = false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不等于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17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++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自增运算符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int x = 10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int y = x ++ * 2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 = 11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y = 20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++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”放在变量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之后，表示先使用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计算，之后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的内容再自增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1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int x = 10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int y = ++ x * 2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 = 11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y = 22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++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”放在变量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之前，表示先将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的内容自增，再进行计算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17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宋体"/>
                          <a:ea typeface="宋体"/>
                          <a:cs typeface="Times New Roman"/>
                        </a:rPr>
                        <a:t>--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自减运算符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int x = 10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int y = x -- * 2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 = 9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y = 20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--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”放在变量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之后，表示先使用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计算，之后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的内容再自减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1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int x = 10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int y = -- x * 2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 = 9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y = 18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--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”放在变量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之前，表示先将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的内容自减，再进行计算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16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&amp;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逻辑运算符</a:t>
                      </a:r>
                    </a:p>
                  </a:txBody>
                  <a:tcPr marL="49854" marR="49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boolean x = false &amp; true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 = false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AND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，与，全为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结果为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17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&amp;&amp;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逻辑运算符</a:t>
                      </a:r>
                    </a:p>
                  </a:txBody>
                  <a:tcPr marL="49854" marR="49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boolean x = false &amp;&amp; true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 = false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短路与，全为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结果为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18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|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逻辑运算符</a:t>
                      </a:r>
                    </a:p>
                  </a:txBody>
                  <a:tcPr marL="49854" marR="49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boolean x = false | true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 = true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OR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，或，有一个为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结果为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19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||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逻辑运算符</a:t>
                      </a:r>
                    </a:p>
                  </a:txBody>
                  <a:tcPr marL="49854" marR="49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boolean x = false || true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 = true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短路或，有一个为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结果为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!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逻辑运算符</a:t>
                      </a:r>
                    </a:p>
                  </a:txBody>
                  <a:tcPr marL="49854" marR="49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boolean x = !false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 = true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NOT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，否，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变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false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false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变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( 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括号运算符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int x = 10 * (1 + 2)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 = 30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使用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改变运算的优先级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&amp;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位运算符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int x = 19 &amp; 20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 = 16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按位与</a:t>
                      </a:r>
                    </a:p>
                  </a:txBody>
                  <a:tcPr marL="49854" marR="49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</a:t>
            </a:r>
            <a:r>
              <a:rPr lang="zh-CN" altLang="en-US" smtClean="0"/>
              <a:t>运算符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928676"/>
          <a:ext cx="8643999" cy="3571896"/>
        </p:xfrm>
        <a:graphic>
          <a:graphicData uri="http://schemas.openxmlformats.org/drawingml/2006/table">
            <a:tbl>
              <a:tblPr/>
              <a:tblGrid>
                <a:gridCol w="571504"/>
                <a:gridCol w="928694"/>
                <a:gridCol w="1285884"/>
                <a:gridCol w="1500198"/>
                <a:gridCol w="1500198"/>
                <a:gridCol w="2857521"/>
              </a:tblGrid>
              <a:tr h="29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运算符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范例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结果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|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位运算符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int x = 19 | 20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x = 23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按位或</a:t>
                      </a:r>
                    </a:p>
                  </a:txBody>
                  <a:tcPr marL="49854" marR="49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^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位运算符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int x = 19 ^ 20;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x = 7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异或（相同为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，不同为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49854" marR="49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25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~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位运算符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int x = ~19;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x = -20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取反</a:t>
                      </a:r>
                    </a:p>
                  </a:txBody>
                  <a:tcPr marL="49854" marR="49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26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&lt;&lt;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位运算符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int x = 19 &lt;&lt; 2;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x = 76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左移位</a:t>
                      </a:r>
                    </a:p>
                  </a:txBody>
                  <a:tcPr marL="49854" marR="49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27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&gt;&gt;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位运算符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int x = 19 &gt;&gt; 2;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x = 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右移位</a:t>
                      </a:r>
                    </a:p>
                  </a:txBody>
                  <a:tcPr marL="49854" marR="49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28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&gt;&gt;&gt;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位运算符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int x = 19 &gt;&gt;&gt; 2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x = 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无符号右移位</a:t>
                      </a:r>
                    </a:p>
                  </a:txBody>
                  <a:tcPr marL="49854" marR="49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29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+=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简洁运算符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 += b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 + b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的值存放到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中（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 = a + b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-=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简洁运算符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 -= b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 - b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的值存放到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中（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 = a - b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*=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简洁运算符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 *= b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 * b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的值存放到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中（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 = a * b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/=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简洁运算符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 /= b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160020" algn="l"/>
                          <a:tab pos="274320" algn="l"/>
                          <a:tab pos="388620" algn="l"/>
                          <a:tab pos="502920" algn="l"/>
                        </a:tabLs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 / b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的值存放到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中（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 = a / b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%=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简洁运算符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 %= b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 % b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的值存放到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中（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 = a % b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</a:t>
            </a:r>
            <a:r>
              <a:rPr lang="zh-CN" altLang="en-US" smtClean="0"/>
              <a:t>运算符优先级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7" cy="3643344"/>
        </p:xfrm>
        <a:graphic>
          <a:graphicData uri="http://schemas.openxmlformats.org/drawingml/2006/table">
            <a:tbl>
              <a:tblPr/>
              <a:tblGrid>
                <a:gridCol w="825847"/>
                <a:gridCol w="3138218"/>
                <a:gridCol w="2642710"/>
                <a:gridCol w="2108662"/>
              </a:tblGrid>
              <a:tr h="202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00">
                          <a:latin typeface="Times New Roman"/>
                          <a:ea typeface="宋体"/>
                          <a:cs typeface="Times New Roman"/>
                        </a:rPr>
                        <a:t>优先级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00">
                          <a:latin typeface="Times New Roman"/>
                          <a:ea typeface="宋体"/>
                          <a:cs typeface="Times New Roman"/>
                        </a:rPr>
                        <a:t>运算符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00">
                          <a:latin typeface="Times New Roman"/>
                          <a:ea typeface="宋体"/>
                          <a:cs typeface="Times New Roman"/>
                        </a:rPr>
                        <a:t>结合性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括号运算符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由左至右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[]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方括号运算符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由左至右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!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+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（正号）、</a:t>
                      </a:r>
                      <a:r>
                        <a:rPr lang="en-US" sz="1100" kern="100">
                          <a:latin typeface="宋体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（负号）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一元运算符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由右至左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~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位逻辑运算符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由右至左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++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100" kern="100">
                          <a:latin typeface="宋体"/>
                          <a:ea typeface="宋体"/>
                          <a:cs typeface="Times New Roman"/>
                        </a:rPr>
                        <a:t>--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递增与递减运算符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由右至左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%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算术运算符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由左至右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+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100" kern="100">
                          <a:latin typeface="宋体"/>
                          <a:ea typeface="宋体"/>
                          <a:cs typeface="Times New Roman"/>
                        </a:rPr>
                        <a:t>-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算术运算符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由左至右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&lt;&lt;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&gt;&gt;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位左移、右移运算符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由左至右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&gt;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&gt;=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&lt;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&lt;=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关系运算符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由左至右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==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!=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关系运算符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由左至右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&amp;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（位运算符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AND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位逻辑运算符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由左至右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^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（位运算符号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XOR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位逻辑运算符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由左至右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|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（位运算符号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OR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位逻辑运算符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由左至右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&amp;&amp;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逻辑运算符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由左至右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12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||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逻辑运算符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由左至右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13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?: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三目运算符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由右至左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14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=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赋值运算符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由右至左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算术运算符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928676"/>
          <a:ext cx="8572561" cy="1097280"/>
        </p:xfrm>
        <a:graphic>
          <a:graphicData uri="http://schemas.openxmlformats.org/drawingml/2006/table">
            <a:tbl>
              <a:tblPr/>
              <a:tblGrid>
                <a:gridCol w="486975"/>
                <a:gridCol w="4042793"/>
                <a:gridCol w="4042793"/>
              </a:tblGrid>
              <a:tr h="166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算术运算符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+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加法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–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减法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*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乘法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除法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%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取模（取余数）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四则运算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928676"/>
          <a:ext cx="8715436" cy="3500462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5004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89 * (29 + 100) *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四则运算，利用括号修改优先级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模运算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10;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定义整型变量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% 3;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模运算（余数）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简化赋值运算符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571902"/>
        </p:xfrm>
        <a:graphic>
          <a:graphicData uri="http://schemas.openxmlformats.org/drawingml/2006/table">
            <a:tbl>
              <a:tblPr/>
              <a:tblGrid>
                <a:gridCol w="484548"/>
                <a:gridCol w="1700506"/>
                <a:gridCol w="2176794"/>
                <a:gridCol w="2176794"/>
                <a:gridCol w="2176794"/>
              </a:tblGrid>
              <a:tr h="5953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运算符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范例用法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说明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3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+=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a += b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a + b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的值存放到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a = a + b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3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-=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a -= b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a - b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的值存放到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a = a - b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3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*=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a *= b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a * b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的值存放到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a = a * b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3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/=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a /= b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60020" algn="l"/>
                          <a:tab pos="274320" algn="l"/>
                          <a:tab pos="388620" algn="l"/>
                          <a:tab pos="502920" algn="l"/>
                        </a:tabLs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a / b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的值存放到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a = a / b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3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%=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a %= b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a % b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的值存放到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a = a % b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9601</TotalTime>
  <Words>1578</Words>
  <Application>Microsoft Office PowerPoint</Application>
  <PresentationFormat>全屏显示(16:9)</PresentationFormat>
  <Paragraphs>587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第2章：程序基础概念</vt:lpstr>
      <vt:lpstr>Java运算符</vt:lpstr>
      <vt:lpstr>Java运算符</vt:lpstr>
      <vt:lpstr>Java运算符</vt:lpstr>
      <vt:lpstr>Java运算符优先级</vt:lpstr>
      <vt:lpstr>算术运算符</vt:lpstr>
      <vt:lpstr>范例：四则运算</vt:lpstr>
      <vt:lpstr>范例：模运算</vt:lpstr>
      <vt:lpstr>简化赋值运算符</vt:lpstr>
      <vt:lpstr>范例：使用简化运算符</vt:lpstr>
      <vt:lpstr>自增与自减机制</vt:lpstr>
      <vt:lpstr>关系运算符</vt:lpstr>
      <vt:lpstr>范例：相等判断</vt:lpstr>
      <vt:lpstr>三目运算符</vt:lpstr>
      <vt:lpstr>逻辑运算符</vt:lpstr>
      <vt:lpstr>与、或真值表</vt:lpstr>
      <vt:lpstr>范例：使用非运算符</vt:lpstr>
      <vt:lpstr>范例：与逻辑运算</vt:lpstr>
      <vt:lpstr>范例：或逻辑运算</vt:lpstr>
      <vt:lpstr>位运算符</vt:lpstr>
      <vt:lpstr>位运算的结果表</vt:lpstr>
      <vt:lpstr>范例：实现位操作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740</cp:revision>
  <dcterms:created xsi:type="dcterms:W3CDTF">2015-01-02T11:02:54Z</dcterms:created>
  <dcterms:modified xsi:type="dcterms:W3CDTF">2018-11-26T07:20:12Z</dcterms:modified>
</cp:coreProperties>
</file>