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1" r:id="rId3"/>
    <p:sldId id="262" r:id="rId4"/>
    <p:sldId id="263" r:id="rId5"/>
    <p:sldId id="264" r:id="rId6"/>
    <p:sldId id="265" r:id="rId7"/>
    <p:sldId id="266" r:id="rId8"/>
    <p:sldId id="267" r:id="rId9"/>
    <p:sldId id="268" r:id="rId10"/>
    <p:sldId id="269"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3</a:t>
            </a:r>
            <a:r>
              <a:rPr lang="zh-CN" altLang="en-US" smtClean="0"/>
              <a:t>章：程序逻辑控制</a:t>
            </a:r>
            <a:endParaRPr lang="zh-CN" altLang="en-US"/>
          </a:p>
        </p:txBody>
      </p:sp>
      <p:sp>
        <p:nvSpPr>
          <p:cNvPr id="5" name="副标题 4"/>
          <p:cNvSpPr>
            <a:spLocks noGrp="1"/>
          </p:cNvSpPr>
          <p:nvPr>
            <p:ph type="subTitle" idx="1"/>
          </p:nvPr>
        </p:nvSpPr>
        <p:spPr/>
        <p:txBody>
          <a:bodyPr/>
          <a:lstStyle/>
          <a:p>
            <a:r>
              <a:rPr lang="zh-CN" altLang="en-US" smtClean="0"/>
              <a:t>分支结构</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switch</a:t>
            </a:r>
            <a:r>
              <a:rPr lang="zh-CN" altLang="en-US" smtClean="0"/>
              <a:t>判断字符串内容</a:t>
            </a:r>
            <a:endParaRPr lang="zh-CN" altLang="en-US"/>
          </a:p>
        </p:txBody>
      </p:sp>
      <p:graphicFrame>
        <p:nvGraphicFramePr>
          <p:cNvPr id="4" name="表格 3"/>
          <p:cNvGraphicFramePr>
            <a:graphicFrameLocks noGrp="1"/>
          </p:cNvGraphicFramePr>
          <p:nvPr/>
        </p:nvGraphicFramePr>
        <p:xfrm>
          <a:off x="214282" y="785800"/>
          <a:ext cx="8786874" cy="3714776"/>
        </p:xfrm>
        <a:graphic>
          <a:graphicData uri="http://schemas.openxmlformats.org/drawingml/2006/table">
            <a:tbl>
              <a:tblPr/>
              <a:tblGrid>
                <a:gridCol w="8786874"/>
              </a:tblGrid>
              <a:tr h="3714776">
                <a:tc>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String </a:t>
                      </a:r>
                      <a:r>
                        <a:rPr lang="en-US" sz="1200" kern="0">
                          <a:solidFill>
                            <a:srgbClr val="6A3E3E"/>
                          </a:solidFill>
                          <a:latin typeface="Consolas"/>
                          <a:ea typeface="宋体"/>
                          <a:cs typeface="Times New Roman"/>
                        </a:rPr>
                        <a:t>str</a:t>
                      </a:r>
                      <a:r>
                        <a:rPr lang="en-US" sz="1200" kern="0">
                          <a:solidFill>
                            <a:srgbClr val="000000"/>
                          </a:solidFill>
                          <a:latin typeface="Consolas"/>
                          <a:ea typeface="宋体"/>
                          <a:cs typeface="Times New Roman"/>
                        </a:rPr>
                        <a:t> = </a:t>
                      </a:r>
                      <a:r>
                        <a:rPr lang="en-US" sz="1200" kern="0">
                          <a:solidFill>
                            <a:srgbClr val="2A00FF"/>
                          </a:solidFill>
                          <a:latin typeface="Consolas"/>
                          <a:ea typeface="宋体"/>
                          <a:cs typeface="Times New Roman"/>
                        </a:rPr>
                        <a:t>"</a:t>
                      </a:r>
                      <a:r>
                        <a:rPr lang="en-US" sz="1200" kern="0">
                          <a:solidFill>
                            <a:srgbClr val="2A00FF"/>
                          </a:solidFill>
                          <a:latin typeface="Consolas"/>
                          <a:ea typeface="宋体"/>
                          <a:cs typeface="Times New Roman"/>
                        </a:rPr>
                        <a:t>mldn</a:t>
                      </a:r>
                      <a:r>
                        <a:rPr lang="en-US" sz="1200" kern="0" smtClean="0">
                          <a:solidFill>
                            <a:srgbClr val="2A00FF"/>
                          </a:solidFill>
                          <a:latin typeface="Consolas"/>
                          <a:ea typeface="宋体"/>
                          <a:cs typeface="Times New Roman"/>
                        </a:rPr>
                        <a:t>"</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字符串变量</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switch</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str</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直接对字符串内容判断</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case</a:t>
                      </a:r>
                      <a:r>
                        <a:rPr lang="en-US" sz="1200" kern="0">
                          <a:solidFill>
                            <a:srgbClr val="000000"/>
                          </a:solidFill>
                          <a:latin typeface="Consolas"/>
                          <a:ea typeface="宋体"/>
                          <a:cs typeface="Times New Roman"/>
                        </a:rPr>
                        <a:t> </a:t>
                      </a:r>
                      <a:r>
                        <a:rPr lang="en-US" sz="1200" kern="0">
                          <a:solidFill>
                            <a:srgbClr val="2A00FF"/>
                          </a:solidFill>
                          <a:latin typeface="Consolas"/>
                          <a:ea typeface="宋体"/>
                          <a:cs typeface="Times New Roman"/>
                        </a:rPr>
                        <a:t>"mldn"</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小写判断</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魔乐科技在线学习：</a:t>
                      </a:r>
                      <a:r>
                        <a:rPr lang="en-US" sz="1200" kern="0">
                          <a:solidFill>
                            <a:srgbClr val="2A00FF"/>
                          </a:solidFill>
                          <a:latin typeface="Consolas"/>
                          <a:ea typeface="宋体"/>
                          <a:cs typeface="Times New Roman"/>
                        </a:rPr>
                        <a:t>www.mldn.cn"</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break</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case</a:t>
                      </a:r>
                      <a:r>
                        <a:rPr lang="en-US" sz="1200" kern="0">
                          <a:solidFill>
                            <a:srgbClr val="000000"/>
                          </a:solidFill>
                          <a:latin typeface="Consolas"/>
                          <a:ea typeface="宋体"/>
                          <a:cs typeface="Times New Roman"/>
                        </a:rPr>
                        <a:t> </a:t>
                      </a:r>
                      <a:r>
                        <a:rPr lang="en-US" sz="1200" kern="0">
                          <a:solidFill>
                            <a:srgbClr val="2A00FF"/>
                          </a:solidFill>
                          <a:latin typeface="Consolas"/>
                          <a:ea typeface="宋体"/>
                          <a:cs typeface="Times New Roman"/>
                        </a:rPr>
                        <a:t>"MLDN</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大写判断</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魔乐科技软件学院：</a:t>
                      </a:r>
                      <a:r>
                        <a:rPr lang="en-US" sz="1200" kern="0">
                          <a:solidFill>
                            <a:srgbClr val="2A00FF"/>
                          </a:solidFill>
                          <a:latin typeface="Consolas"/>
                          <a:ea typeface="宋体"/>
                          <a:cs typeface="Times New Roman"/>
                        </a:rPr>
                        <a:t>www.mldnjava.cn"</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break</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default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判断不满足时执行</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极限</a:t>
                      </a:r>
                      <a:r>
                        <a:rPr lang="en-US" sz="1200" kern="0">
                          <a:solidFill>
                            <a:srgbClr val="2A00FF"/>
                          </a:solidFill>
                          <a:latin typeface="Consolas"/>
                          <a:ea typeface="宋体"/>
                          <a:cs typeface="Times New Roman"/>
                        </a:rPr>
                        <a:t>IT</a:t>
                      </a:r>
                      <a:r>
                        <a:rPr lang="zh-CN" sz="1200" kern="0">
                          <a:solidFill>
                            <a:srgbClr val="2A00FF"/>
                          </a:solidFill>
                          <a:latin typeface="Consolas"/>
                          <a:ea typeface="宋体"/>
                          <a:cs typeface="Consolas"/>
                        </a:rPr>
                        <a:t>程序员：</a:t>
                      </a:r>
                      <a:r>
                        <a:rPr lang="en-US" sz="1200" kern="0">
                          <a:solidFill>
                            <a:srgbClr val="2A00FF"/>
                          </a:solidFill>
                          <a:latin typeface="Consolas"/>
                          <a:ea typeface="宋体"/>
                          <a:cs typeface="Times New Roman"/>
                        </a:rPr>
                        <a:t>www.jixianit.com"</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分支结构分类</a:t>
            </a:r>
            <a:endParaRPr lang="zh-CN" altLang="en-US"/>
          </a:p>
        </p:txBody>
      </p:sp>
      <p:sp>
        <p:nvSpPr>
          <p:cNvPr id="3" name="内容占位符 2"/>
          <p:cNvSpPr>
            <a:spLocks noGrp="1"/>
          </p:cNvSpPr>
          <p:nvPr>
            <p:ph idx="1"/>
          </p:nvPr>
        </p:nvSpPr>
        <p:spPr/>
        <p:txBody>
          <a:bodyPr/>
          <a:lstStyle/>
          <a:p>
            <a:r>
              <a:rPr lang="zh-CN" altLang="en-US" smtClean="0"/>
              <a:t>分支结构主要是根据布尔表达式的判断结果来决定是否去执行某段程序代码，在</a:t>
            </a:r>
            <a:r>
              <a:rPr lang="en-US" smtClean="0"/>
              <a:t>Java</a:t>
            </a:r>
            <a:r>
              <a:rPr lang="zh-CN" altLang="en-US" smtClean="0"/>
              <a:t>语言里面，对于分支语句一共提供有两类结构：</a:t>
            </a:r>
            <a:r>
              <a:rPr lang="en-US" smtClean="0"/>
              <a:t>if</a:t>
            </a:r>
            <a:r>
              <a:rPr lang="zh-CN" altLang="en-US" smtClean="0"/>
              <a:t>分支结构、</a:t>
            </a:r>
            <a:r>
              <a:rPr lang="en-US" smtClean="0"/>
              <a:t>switch</a:t>
            </a:r>
            <a:r>
              <a:rPr lang="zh-CN" altLang="en-US" smtClean="0"/>
              <a:t>开关语句</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if</a:t>
            </a:r>
            <a:r>
              <a:rPr lang="zh-CN" altLang="en-US" smtClean="0"/>
              <a:t>分支结构</a:t>
            </a:r>
            <a:endParaRPr lang="zh-CN" altLang="en-US"/>
          </a:p>
        </p:txBody>
      </p:sp>
      <p:graphicFrame>
        <p:nvGraphicFramePr>
          <p:cNvPr id="4" name="表格 3"/>
          <p:cNvGraphicFramePr>
            <a:graphicFrameLocks noGrp="1"/>
          </p:cNvGraphicFramePr>
          <p:nvPr/>
        </p:nvGraphicFramePr>
        <p:xfrm>
          <a:off x="285720" y="928676"/>
          <a:ext cx="8643999" cy="3571900"/>
        </p:xfrm>
        <a:graphic>
          <a:graphicData uri="http://schemas.openxmlformats.org/drawingml/2006/table">
            <a:tbl>
              <a:tblPr/>
              <a:tblGrid>
                <a:gridCol w="2214578"/>
                <a:gridCol w="2643206"/>
                <a:gridCol w="3786215"/>
              </a:tblGrid>
              <a:tr h="324718">
                <a:tc>
                  <a:txBody>
                    <a:bodyPr/>
                    <a:lstStyle/>
                    <a:p>
                      <a:pPr algn="just">
                        <a:spcAft>
                          <a:spcPts val="0"/>
                        </a:spcAft>
                      </a:pPr>
                      <a:r>
                        <a:rPr lang="en-US" sz="1200" b="1" kern="100">
                          <a:latin typeface="Times New Roman"/>
                          <a:ea typeface="宋体"/>
                          <a:cs typeface="Times New Roman"/>
                        </a:rPr>
                        <a:t>if</a:t>
                      </a:r>
                      <a:r>
                        <a:rPr lang="zh-CN" sz="1200" b="1" kern="100">
                          <a:latin typeface="Times New Roman"/>
                          <a:ea typeface="宋体"/>
                          <a:cs typeface="Times New Roman"/>
                        </a:rPr>
                        <a:t>判断：</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Times New Roman"/>
                          <a:ea typeface="宋体"/>
                          <a:cs typeface="Times New Roman"/>
                        </a:rPr>
                        <a:t>if..else</a:t>
                      </a:r>
                      <a:r>
                        <a:rPr lang="zh-CN" sz="1200" b="1" kern="100">
                          <a:latin typeface="Times New Roman"/>
                          <a:ea typeface="宋体"/>
                          <a:cs typeface="Times New Roman"/>
                        </a:rPr>
                        <a:t>判断：</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Times New Roman"/>
                          <a:ea typeface="宋体"/>
                          <a:cs typeface="Times New Roman"/>
                        </a:rPr>
                        <a:t>多条件判断：</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7182">
                <a:tc>
                  <a:txBody>
                    <a:bodyPr/>
                    <a:lstStyle/>
                    <a:p>
                      <a:pPr algn="just">
                        <a:spcAft>
                          <a:spcPts val="0"/>
                        </a:spcAft>
                      </a:pPr>
                      <a:r>
                        <a:rPr lang="en-US" sz="1200" kern="100">
                          <a:latin typeface="Times New Roman"/>
                          <a:ea typeface="宋体"/>
                          <a:cs typeface="Times New Roman"/>
                        </a:rPr>
                        <a:t>if (</a:t>
                      </a:r>
                      <a:r>
                        <a:rPr lang="zh-CN" sz="1200" kern="100">
                          <a:latin typeface="Times New Roman"/>
                          <a:ea typeface="宋体"/>
                          <a:cs typeface="Times New Roman"/>
                        </a:rPr>
                        <a:t>布尔表达式</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if (</a:t>
                      </a:r>
                      <a:r>
                        <a:rPr lang="zh-CN" sz="1200" kern="100">
                          <a:latin typeface="Times New Roman"/>
                          <a:ea typeface="宋体"/>
                          <a:cs typeface="Times New Roman"/>
                        </a:rPr>
                        <a:t>布尔表达式</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else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条件不满足时执行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if (</a:t>
                      </a:r>
                      <a:r>
                        <a:rPr lang="zh-CN" sz="1200" kern="100">
                          <a:latin typeface="Times New Roman"/>
                          <a:ea typeface="宋体"/>
                          <a:cs typeface="Times New Roman"/>
                        </a:rPr>
                        <a:t>布尔表达式</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else if (</a:t>
                      </a:r>
                      <a:r>
                        <a:rPr lang="zh-CN" sz="1200" kern="100">
                          <a:latin typeface="Times New Roman"/>
                          <a:ea typeface="宋体"/>
                          <a:cs typeface="Times New Roman"/>
                        </a:rPr>
                        <a:t>布尔表达式</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else if (</a:t>
                      </a:r>
                      <a:r>
                        <a:rPr lang="zh-CN" sz="1200" kern="100">
                          <a:latin typeface="Times New Roman"/>
                          <a:ea typeface="宋体"/>
                          <a:cs typeface="Times New Roman"/>
                        </a:rPr>
                        <a:t>布尔表达式</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[else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条件不满足时执行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25" name="图片 1"/>
          <p:cNvPicPr>
            <a:picLocks noChangeAspect="1" noChangeArrowheads="1"/>
          </p:cNvPicPr>
          <p:nvPr/>
        </p:nvPicPr>
        <p:blipFill>
          <a:blip r:embed="rId2"/>
          <a:srcRect/>
          <a:stretch>
            <a:fillRect/>
          </a:stretch>
        </p:blipFill>
        <p:spPr bwMode="auto">
          <a:xfrm>
            <a:off x="357158" y="3429006"/>
            <a:ext cx="2071702" cy="975570"/>
          </a:xfrm>
          <a:prstGeom prst="rect">
            <a:avLst/>
          </a:prstGeom>
          <a:noFill/>
          <a:ln w="9525">
            <a:noFill/>
            <a:miter lim="800000"/>
            <a:headEnd/>
            <a:tailEnd/>
          </a:ln>
        </p:spPr>
      </p:pic>
      <p:pic>
        <p:nvPicPr>
          <p:cNvPr id="1026" name="图片 1"/>
          <p:cNvPicPr>
            <a:picLocks noChangeAspect="1" noChangeArrowheads="1"/>
          </p:cNvPicPr>
          <p:nvPr/>
        </p:nvPicPr>
        <p:blipFill>
          <a:blip r:embed="rId3"/>
          <a:srcRect/>
          <a:stretch>
            <a:fillRect/>
          </a:stretch>
        </p:blipFill>
        <p:spPr bwMode="auto">
          <a:xfrm>
            <a:off x="2714612" y="3143254"/>
            <a:ext cx="2286016" cy="1253578"/>
          </a:xfrm>
          <a:prstGeom prst="rect">
            <a:avLst/>
          </a:prstGeom>
          <a:noFill/>
          <a:ln w="9525">
            <a:noFill/>
            <a:miter lim="800000"/>
            <a:headEnd/>
            <a:tailEnd/>
          </a:ln>
        </p:spPr>
      </p:pic>
      <p:pic>
        <p:nvPicPr>
          <p:cNvPr id="1027" name="图片 1"/>
          <p:cNvPicPr>
            <a:picLocks noChangeAspect="1" noChangeArrowheads="1"/>
          </p:cNvPicPr>
          <p:nvPr/>
        </p:nvPicPr>
        <p:blipFill>
          <a:blip r:embed="rId4"/>
          <a:srcRect/>
          <a:stretch>
            <a:fillRect/>
          </a:stretch>
        </p:blipFill>
        <p:spPr bwMode="auto">
          <a:xfrm>
            <a:off x="5500694" y="2842902"/>
            <a:ext cx="3334341" cy="155764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if</a:t>
            </a:r>
            <a:r>
              <a:rPr lang="zh-CN" altLang="en-US" smtClean="0"/>
              <a:t>语句</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age</a:t>
                      </a:r>
                      <a:r>
                        <a:rPr lang="en-US" sz="1400" kern="0">
                          <a:solidFill>
                            <a:srgbClr val="000000"/>
                          </a:solidFill>
                          <a:latin typeface="Consolas"/>
                          <a:ea typeface="宋体"/>
                          <a:cs typeface="Times New Roman"/>
                        </a:rPr>
                        <a:t> = 20;</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整型变量</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u="sng" kern="0">
                          <a:solidFill>
                            <a:srgbClr val="7F0055"/>
                          </a:solidFill>
                          <a:latin typeface="Consolas"/>
                          <a:ea typeface="宋体"/>
                          <a:cs typeface="Times New Roman"/>
                        </a:rPr>
                        <a:t>if</a:t>
                      </a:r>
                      <a:r>
                        <a:rPr lang="en-US" sz="1400" b="1" u="sng" kern="0">
                          <a:solidFill>
                            <a:srgbClr val="000000"/>
                          </a:solidFill>
                          <a:latin typeface="Consolas"/>
                          <a:ea typeface="宋体"/>
                          <a:cs typeface="Times New Roman"/>
                        </a:rPr>
                        <a:t> (</a:t>
                      </a:r>
                      <a:r>
                        <a:rPr lang="en-US" sz="1400" b="1" u="sng" kern="0">
                          <a:solidFill>
                            <a:srgbClr val="6A3E3E"/>
                          </a:solidFill>
                          <a:latin typeface="Consolas"/>
                          <a:ea typeface="宋体"/>
                          <a:cs typeface="Times New Roman"/>
                        </a:rPr>
                        <a:t>age</a:t>
                      </a:r>
                      <a:r>
                        <a:rPr lang="en-US" sz="1400" b="1" u="sng" kern="0">
                          <a:solidFill>
                            <a:srgbClr val="000000"/>
                          </a:solidFill>
                          <a:latin typeface="Consolas"/>
                          <a:ea typeface="宋体"/>
                          <a:cs typeface="Times New Roman"/>
                        </a:rPr>
                        <a:t> &gt;= 18 &amp;&amp; </a:t>
                      </a:r>
                      <a:r>
                        <a:rPr lang="en-US" sz="1400" b="1" u="sng" kern="0">
                          <a:solidFill>
                            <a:srgbClr val="6A3E3E"/>
                          </a:solidFill>
                          <a:latin typeface="Consolas"/>
                          <a:ea typeface="宋体"/>
                          <a:cs typeface="Times New Roman"/>
                        </a:rPr>
                        <a:t>age</a:t>
                      </a:r>
                      <a:r>
                        <a:rPr lang="en-US" sz="1400" b="1" u="sng" kern="0">
                          <a:solidFill>
                            <a:srgbClr val="000000"/>
                          </a:solidFill>
                          <a:latin typeface="Consolas"/>
                          <a:ea typeface="宋体"/>
                          <a:cs typeface="Times New Roman"/>
                        </a:rPr>
                        <a:t> &lt;= 22)</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逻辑判断</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我是个大学生，拥有无穷的拼搏与探索精神！</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开始为自己的梦想不断努力拼搏！</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if…else…</a:t>
            </a:r>
            <a:r>
              <a:rPr lang="zh-CN" altLang="en-US" smtClean="0"/>
              <a:t>语句结构</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double</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money</a:t>
                      </a:r>
                      <a:r>
                        <a:rPr lang="en-US" sz="1400" kern="0">
                          <a:solidFill>
                            <a:srgbClr val="000000"/>
                          </a:solidFill>
                          <a:latin typeface="Consolas"/>
                          <a:ea typeface="宋体"/>
                          <a:cs typeface="Times New Roman"/>
                        </a:rPr>
                        <a:t> = </a:t>
                      </a:r>
                      <a:r>
                        <a:rPr lang="en-US" sz="1400" kern="0">
                          <a:solidFill>
                            <a:srgbClr val="000000"/>
                          </a:solidFill>
                          <a:latin typeface="Consolas"/>
                          <a:ea typeface="宋体"/>
                          <a:cs typeface="Times New Roman"/>
                        </a:rPr>
                        <a:t>20.00</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当时口袋中的全部资产</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if</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money</a:t>
                      </a:r>
                      <a:r>
                        <a:rPr lang="en-US" sz="1400" kern="0">
                          <a:solidFill>
                            <a:srgbClr val="000000"/>
                          </a:solidFill>
                          <a:latin typeface="Consolas"/>
                          <a:ea typeface="宋体"/>
                          <a:cs typeface="Times New Roman"/>
                        </a:rPr>
                        <a:t> &gt;= 19.8</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en-US" sz="1400" kern="0">
                          <a:solidFill>
                            <a:srgbClr val="3F7F5F"/>
                          </a:solidFill>
                          <a:latin typeface="Consolas"/>
                          <a:ea typeface="宋体"/>
                          <a:cs typeface="Times New Roman"/>
                        </a:rPr>
                        <a:t>19.8</a:t>
                      </a:r>
                      <a:r>
                        <a:rPr lang="zh-CN" sz="1400" kern="0">
                          <a:solidFill>
                            <a:srgbClr val="3F7F5F"/>
                          </a:solidFill>
                          <a:latin typeface="Consolas"/>
                          <a:ea typeface="宋体"/>
                          <a:cs typeface="Consolas"/>
                        </a:rPr>
                        <a:t>为饭费，如果当前资产大于饭费，则可以购买</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很牛</a:t>
                      </a:r>
                      <a:r>
                        <a:rPr lang="en-US" sz="1400" kern="0">
                          <a:solidFill>
                            <a:srgbClr val="2A00FF"/>
                          </a:solidFill>
                          <a:latin typeface="Consolas"/>
                          <a:ea typeface="宋体"/>
                          <a:cs typeface="Times New Roman"/>
                        </a:rPr>
                        <a:t>X</a:t>
                      </a:r>
                      <a:r>
                        <a:rPr lang="zh-CN" sz="1400" kern="0">
                          <a:solidFill>
                            <a:srgbClr val="2A00FF"/>
                          </a:solidFill>
                          <a:latin typeface="Consolas"/>
                          <a:ea typeface="宋体"/>
                          <a:cs typeface="Consolas"/>
                        </a:rPr>
                        <a:t>走到售卖处，很霸气的拿出</a:t>
                      </a:r>
                      <a:r>
                        <a:rPr lang="en-US" sz="1400" kern="0">
                          <a:solidFill>
                            <a:srgbClr val="2A00FF"/>
                          </a:solidFill>
                          <a:latin typeface="Consolas"/>
                          <a:ea typeface="宋体"/>
                          <a:cs typeface="Times New Roman"/>
                        </a:rPr>
                        <a:t>20</a:t>
                      </a:r>
                      <a:r>
                        <a:rPr lang="zh-CN" sz="1400" kern="0">
                          <a:solidFill>
                            <a:srgbClr val="2A00FF"/>
                          </a:solidFill>
                          <a:latin typeface="Consolas"/>
                          <a:ea typeface="宋体"/>
                          <a:cs typeface="Consolas"/>
                        </a:rPr>
                        <a:t>元，说不用找了，来份盖浇饭！</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else</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当前口袋的资产不够支付饭费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在灰暗的角落等待着别人剩下的东西。</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好好吃饭，好好的喝</a:t>
                      </a:r>
                      <a:r>
                        <a:rPr lang="zh-CN" sz="1400" kern="0">
                          <a:solidFill>
                            <a:srgbClr val="2A00FF"/>
                          </a:solidFill>
                          <a:latin typeface="Consolas"/>
                          <a:ea typeface="宋体"/>
                          <a:cs typeface="Consolas"/>
                        </a:rPr>
                        <a:t>！</a:t>
                      </a:r>
                      <a:r>
                        <a:rPr lang="en-US" sz="1400" kern="0" smtClean="0">
                          <a:solidFill>
                            <a:srgbClr val="2A00FF"/>
                          </a:solidFill>
                          <a:latin typeface="Consolas"/>
                          <a:ea typeface="宋体"/>
                          <a:cs typeface="Times New Roman"/>
                        </a:rPr>
                        <a:t>"</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判断之后的执行语句</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多条件判断</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double</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score</a:t>
                      </a:r>
                      <a:r>
                        <a:rPr lang="en-US" sz="1400" kern="0">
                          <a:solidFill>
                            <a:srgbClr val="000000"/>
                          </a:solidFill>
                          <a:latin typeface="Consolas"/>
                          <a:ea typeface="宋体"/>
                          <a:cs typeface="Times New Roman"/>
                        </a:rPr>
                        <a:t> = </a:t>
                      </a:r>
                      <a:r>
                        <a:rPr lang="en-US" sz="1400" kern="0">
                          <a:solidFill>
                            <a:srgbClr val="000000"/>
                          </a:solidFill>
                          <a:latin typeface="Consolas"/>
                          <a:ea typeface="宋体"/>
                          <a:cs typeface="Times New Roman"/>
                        </a:rPr>
                        <a:t>90.00</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表示考试成绩</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if</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score</a:t>
                      </a:r>
                      <a:r>
                        <a:rPr lang="en-US" sz="1400" kern="0">
                          <a:solidFill>
                            <a:srgbClr val="000000"/>
                          </a:solidFill>
                          <a:latin typeface="Consolas"/>
                          <a:ea typeface="宋体"/>
                          <a:cs typeface="Times New Roman"/>
                        </a:rPr>
                        <a:t> &gt;= 90.00 &amp;&amp; </a:t>
                      </a:r>
                      <a:r>
                        <a:rPr lang="en-US" sz="1400" kern="0">
                          <a:solidFill>
                            <a:srgbClr val="6A3E3E"/>
                          </a:solidFill>
                          <a:latin typeface="Consolas"/>
                          <a:ea typeface="宋体"/>
                          <a:cs typeface="Times New Roman"/>
                        </a:rPr>
                        <a:t>score</a:t>
                      </a:r>
                      <a:r>
                        <a:rPr lang="en-US" sz="1400" kern="0">
                          <a:solidFill>
                            <a:srgbClr val="000000"/>
                          </a:solidFill>
                          <a:latin typeface="Consolas"/>
                          <a:ea typeface="宋体"/>
                          <a:cs typeface="Times New Roman"/>
                        </a:rPr>
                        <a:t> &lt;= 100</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判断条件一</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优等生。</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else</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if</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score</a:t>
                      </a:r>
                      <a:r>
                        <a:rPr lang="en-US" sz="1400" kern="0">
                          <a:solidFill>
                            <a:srgbClr val="000000"/>
                          </a:solidFill>
                          <a:latin typeface="Consolas"/>
                          <a:ea typeface="宋体"/>
                          <a:cs typeface="Times New Roman"/>
                        </a:rPr>
                        <a:t> &gt;= 60 &amp;&amp; </a:t>
                      </a:r>
                      <a:r>
                        <a:rPr lang="en-US" sz="1400" kern="0">
                          <a:solidFill>
                            <a:srgbClr val="6A3E3E"/>
                          </a:solidFill>
                          <a:latin typeface="Consolas"/>
                          <a:ea typeface="宋体"/>
                          <a:cs typeface="Times New Roman"/>
                        </a:rPr>
                        <a:t>score</a:t>
                      </a:r>
                      <a:r>
                        <a:rPr lang="en-US" sz="1400" kern="0">
                          <a:solidFill>
                            <a:srgbClr val="000000"/>
                          </a:solidFill>
                          <a:latin typeface="Consolas"/>
                          <a:ea typeface="宋体"/>
                          <a:cs typeface="Times New Roman"/>
                        </a:rPr>
                        <a:t> &lt; 90</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判断条件二</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良等生。</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else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条件不满足时执行</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差等生。</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switch</a:t>
            </a:r>
            <a:r>
              <a:rPr lang="zh-CN" altLang="en-US" smtClean="0"/>
              <a:t>开关语句</a:t>
            </a:r>
            <a:endParaRPr lang="zh-CN" altLang="en-US"/>
          </a:p>
        </p:txBody>
      </p:sp>
      <p:graphicFrame>
        <p:nvGraphicFramePr>
          <p:cNvPr id="4" name="表格 3"/>
          <p:cNvGraphicFramePr>
            <a:graphicFrameLocks noGrp="1"/>
          </p:cNvGraphicFramePr>
          <p:nvPr/>
        </p:nvGraphicFramePr>
        <p:xfrm>
          <a:off x="285720" y="857238"/>
          <a:ext cx="8643998" cy="3643338"/>
        </p:xfrm>
        <a:graphic>
          <a:graphicData uri="http://schemas.openxmlformats.org/drawingml/2006/table">
            <a:tbl>
              <a:tblPr/>
              <a:tblGrid>
                <a:gridCol w="8643998"/>
              </a:tblGrid>
              <a:tr h="3643338">
                <a:tc>
                  <a:txBody>
                    <a:bodyPr/>
                    <a:lstStyle/>
                    <a:p>
                      <a:pPr algn="just">
                        <a:spcAft>
                          <a:spcPts val="0"/>
                        </a:spcAft>
                      </a:pPr>
                      <a:r>
                        <a:rPr lang="en-US" sz="1200" kern="100">
                          <a:latin typeface="Times New Roman"/>
                          <a:ea typeface="宋体"/>
                          <a:cs typeface="Times New Roman"/>
                        </a:rPr>
                        <a:t>switch(</a:t>
                      </a:r>
                      <a:r>
                        <a:rPr lang="zh-CN" sz="1200" kern="100">
                          <a:latin typeface="Times New Roman"/>
                          <a:ea typeface="宋体"/>
                          <a:cs typeface="Times New Roman"/>
                        </a:rPr>
                        <a:t>整数</a:t>
                      </a:r>
                      <a:r>
                        <a:rPr lang="en-US" sz="1200" kern="100">
                          <a:latin typeface="Times New Roman"/>
                          <a:ea typeface="宋体"/>
                          <a:cs typeface="Times New Roman"/>
                        </a:rPr>
                        <a:t> | </a:t>
                      </a:r>
                      <a:r>
                        <a:rPr lang="zh-CN" sz="1200" kern="100">
                          <a:latin typeface="Times New Roman"/>
                          <a:ea typeface="宋体"/>
                          <a:cs typeface="Times New Roman"/>
                        </a:rPr>
                        <a:t>字符</a:t>
                      </a:r>
                      <a:r>
                        <a:rPr lang="en-US" sz="1200" kern="100">
                          <a:latin typeface="Times New Roman"/>
                          <a:ea typeface="宋体"/>
                          <a:cs typeface="Times New Roman"/>
                        </a:rPr>
                        <a:t> | </a:t>
                      </a:r>
                      <a:r>
                        <a:rPr lang="zh-CN" sz="1200" kern="100">
                          <a:latin typeface="Times New Roman"/>
                          <a:ea typeface="宋体"/>
                          <a:cs typeface="Times New Roman"/>
                        </a:rPr>
                        <a:t>枚举</a:t>
                      </a:r>
                      <a:r>
                        <a:rPr lang="en-US" sz="1200" kern="100">
                          <a:latin typeface="Times New Roman"/>
                          <a:ea typeface="宋体"/>
                          <a:cs typeface="Times New Roman"/>
                        </a:rPr>
                        <a:t> | String)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case </a:t>
                      </a:r>
                      <a:r>
                        <a:rPr lang="zh-CN" sz="1200" kern="100">
                          <a:latin typeface="Times New Roman"/>
                          <a:ea typeface="宋体"/>
                          <a:cs typeface="Times New Roman"/>
                        </a:rPr>
                        <a:t>内容</a:t>
                      </a:r>
                      <a:r>
                        <a:rPr lang="en-US" sz="1200" kern="100">
                          <a:latin typeface="Times New Roman"/>
                          <a:ea typeface="宋体"/>
                          <a:cs typeface="Times New Roman"/>
                        </a:rPr>
                        <a:t> :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内容满足时执行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[break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case </a:t>
                      </a:r>
                      <a:r>
                        <a:rPr lang="zh-CN" sz="1200" kern="100">
                          <a:latin typeface="Times New Roman"/>
                          <a:ea typeface="宋体"/>
                          <a:cs typeface="Times New Roman"/>
                        </a:rPr>
                        <a:t>内容</a:t>
                      </a:r>
                      <a:r>
                        <a:rPr lang="en-US" sz="1200" kern="100">
                          <a:latin typeface="Times New Roman"/>
                          <a:ea typeface="宋体"/>
                          <a:cs typeface="Times New Roman"/>
                        </a:rPr>
                        <a:t> :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内容满足时执行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[break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case </a:t>
                      </a:r>
                      <a:r>
                        <a:rPr lang="zh-CN" sz="1200" kern="100">
                          <a:latin typeface="Times New Roman"/>
                          <a:ea typeface="宋体"/>
                          <a:cs typeface="Times New Roman"/>
                        </a:rPr>
                        <a:t>内容</a:t>
                      </a:r>
                      <a:r>
                        <a:rPr lang="en-US" sz="1200" kern="100">
                          <a:latin typeface="Times New Roman"/>
                          <a:ea typeface="宋体"/>
                          <a:cs typeface="Times New Roman"/>
                        </a:rPr>
                        <a:t> :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内容满足时执行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[break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 ...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[default :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r>
                        <a:rPr lang="zh-CN" sz="1200" kern="100">
                          <a:latin typeface="Times New Roman"/>
                          <a:ea typeface="宋体"/>
                          <a:cs typeface="Times New Roman"/>
                        </a:rPr>
                        <a:t>内容都不满足时执行</a:t>
                      </a: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[break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	}]</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1505" name="图片 1"/>
          <p:cNvPicPr>
            <a:picLocks noChangeAspect="1" noChangeArrowheads="1"/>
          </p:cNvPicPr>
          <p:nvPr/>
        </p:nvPicPr>
        <p:blipFill>
          <a:blip r:embed="rId2"/>
          <a:srcRect/>
          <a:stretch>
            <a:fillRect/>
          </a:stretch>
        </p:blipFill>
        <p:spPr bwMode="auto">
          <a:xfrm>
            <a:off x="3755412" y="2000246"/>
            <a:ext cx="5045687" cy="239395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switch</a:t>
            </a:r>
            <a:r>
              <a:rPr lang="zh-CN" altLang="en-US" smtClean="0"/>
              <a:t>语句</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ch</a:t>
                      </a:r>
                      <a:r>
                        <a:rPr lang="en-US" sz="1400" kern="0">
                          <a:solidFill>
                            <a:srgbClr val="000000"/>
                          </a:solidFill>
                          <a:latin typeface="Consolas"/>
                          <a:ea typeface="宋体"/>
                          <a:cs typeface="Times New Roman"/>
                        </a:rPr>
                        <a:t> = 1;</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整型变量</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switch</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ch</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整型内容判断</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case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2</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匹配内容</a:t>
                      </a:r>
                      <a:r>
                        <a:rPr lang="en-US" sz="1400" kern="0">
                          <a:solidFill>
                            <a:srgbClr val="3F7F5F"/>
                          </a:solidFill>
                          <a:latin typeface="Consolas"/>
                          <a:ea typeface="宋体"/>
                          <a:cs typeface="Times New Roman"/>
                        </a:rPr>
                        <a:t>1</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2</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www.mldnjava.cn"</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case</a:t>
                      </a:r>
                      <a:r>
                        <a:rPr lang="en-US" sz="1400" kern="0">
                          <a:solidFill>
                            <a:srgbClr val="000000"/>
                          </a:solidFill>
                          <a:latin typeface="Consolas"/>
                          <a:ea typeface="宋体"/>
                          <a:cs typeface="Times New Roman"/>
                        </a:rPr>
                        <a:t> 1</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匹配内容</a:t>
                      </a:r>
                      <a:r>
                        <a:rPr lang="en-US" sz="1400" kern="0">
                          <a:solidFill>
                            <a:srgbClr val="3F7F5F"/>
                          </a:solidFill>
                          <a:latin typeface="Consolas"/>
                          <a:ea typeface="宋体"/>
                          <a:cs typeface="Times New Roman"/>
                        </a:rPr>
                        <a:t>2</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1</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www.mldn.cn"</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default</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匹配不成功时执行</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X</a:t>
                      </a:r>
                      <a:r>
                        <a:rPr lang="zh-CN" sz="1400" kern="0">
                          <a:solidFill>
                            <a:srgbClr val="2A00FF"/>
                          </a:solidFill>
                          <a:latin typeface="Consolas"/>
                          <a:ea typeface="宋体"/>
                          <a:cs typeface="Consolas"/>
                        </a:rPr>
                        <a:t>】魔乐科技软件学院</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break</a:t>
            </a:r>
            <a:r>
              <a:rPr lang="zh-CN" altLang="en-US" smtClean="0"/>
              <a:t>语句中断其余</a:t>
            </a:r>
            <a:r>
              <a:rPr lang="en-US" smtClean="0"/>
              <a:t>case</a:t>
            </a:r>
            <a:r>
              <a:rPr lang="zh-CN" altLang="en-US" smtClean="0"/>
              <a:t>执行</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ch</a:t>
                      </a:r>
                      <a:r>
                        <a:rPr lang="en-US" sz="1200" kern="0">
                          <a:solidFill>
                            <a:srgbClr val="000000"/>
                          </a:solidFill>
                          <a:latin typeface="Consolas"/>
                          <a:ea typeface="宋体"/>
                          <a:cs typeface="Times New Roman"/>
                        </a:rPr>
                        <a:t> = </a:t>
                      </a:r>
                      <a:r>
                        <a:rPr lang="en-US" sz="1200" kern="0">
                          <a:solidFill>
                            <a:srgbClr val="000000"/>
                          </a:solidFill>
                          <a:latin typeface="Consolas"/>
                          <a:ea typeface="宋体"/>
                          <a:cs typeface="Times New Roman"/>
                        </a:rPr>
                        <a:t>1</a:t>
                      </a:r>
                      <a:r>
                        <a:rPr lang="en-US" sz="1200" kern="0" smtClea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整型变量</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switch</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ch</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整型内容判断</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case</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2</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匹配内容</a:t>
                      </a:r>
                      <a:r>
                        <a:rPr lang="en-US" sz="1200" kern="0">
                          <a:solidFill>
                            <a:srgbClr val="3F7F5F"/>
                          </a:solidFill>
                          <a:latin typeface="Consolas"/>
                          <a:ea typeface="宋体"/>
                          <a:cs typeface="Times New Roman"/>
                        </a:rPr>
                        <a:t>1</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2</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www.mldnjava.cn"</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break</a:t>
                      </a:r>
                      <a:r>
                        <a:rPr lang="en-US" sz="1200" u="sng" kern="0" smtClean="0">
                          <a:solidFill>
                            <a:srgbClr val="000000"/>
                          </a:solidFill>
                          <a:latin typeface="Consolas"/>
                          <a:ea typeface="宋体"/>
                          <a:cs typeface="Times New Roman"/>
                        </a:rPr>
                        <a:t>;</a:t>
                      </a:r>
                      <a:r>
                        <a:rPr lang="en-US" sz="1200" kern="0" smtClea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中断后续执行</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case</a:t>
                      </a:r>
                      <a:r>
                        <a:rPr lang="en-US" sz="1200" kern="0">
                          <a:solidFill>
                            <a:srgbClr val="000000"/>
                          </a:solidFill>
                          <a:latin typeface="Consolas"/>
                          <a:ea typeface="宋体"/>
                          <a:cs typeface="Times New Roman"/>
                        </a:rPr>
                        <a:t> 1</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匹配内容</a:t>
                      </a:r>
                      <a:r>
                        <a:rPr lang="en-US" sz="1200" kern="0">
                          <a:solidFill>
                            <a:srgbClr val="3F7F5F"/>
                          </a:solidFill>
                          <a:latin typeface="Consolas"/>
                          <a:ea typeface="宋体"/>
                          <a:cs typeface="Times New Roman"/>
                        </a:rPr>
                        <a:t>2</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1</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www.mldn.cn"</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break</a:t>
                      </a:r>
                      <a:r>
                        <a:rPr lang="en-US" sz="1200" u="sng" kern="0" smtClean="0">
                          <a:solidFill>
                            <a:srgbClr val="000000"/>
                          </a:solidFill>
                          <a:latin typeface="Consolas"/>
                          <a:ea typeface="宋体"/>
                          <a:cs typeface="Times New Roman"/>
                        </a:rPr>
                        <a:t>;</a:t>
                      </a:r>
                      <a:r>
                        <a:rPr lang="en-US" sz="1200" kern="0" smtClea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中断后续执行</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default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匹配不成功时执行</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X</a:t>
                      </a:r>
                      <a:r>
                        <a:rPr lang="zh-CN" sz="1200" kern="0">
                          <a:solidFill>
                            <a:srgbClr val="2A00FF"/>
                          </a:solidFill>
                          <a:latin typeface="Consolas"/>
                          <a:ea typeface="宋体"/>
                          <a:cs typeface="Consolas"/>
                        </a:rPr>
                        <a:t>】魔乐科技软件学院</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break</a:t>
                      </a:r>
                      <a:r>
                        <a:rPr lang="en-US" sz="1200" u="sng" kern="0" smtClean="0">
                          <a:solidFill>
                            <a:srgbClr val="000000"/>
                          </a:solidFill>
                          <a:latin typeface="Consolas"/>
                          <a:ea typeface="宋体"/>
                          <a:cs typeface="Times New Roman"/>
                        </a:rPr>
                        <a:t>;</a:t>
                      </a:r>
                      <a:r>
                        <a:rPr lang="en-US" sz="1200" kern="0" smtClea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中断后续执行</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56444" marR="56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9598</TotalTime>
  <Words>156</Words>
  <Application>Microsoft Office PowerPoint</Application>
  <PresentationFormat>全屏显示(16:9)</PresentationFormat>
  <Paragraphs>133</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第3章：程序逻辑控制</vt:lpstr>
      <vt:lpstr>分支结构分类</vt:lpstr>
      <vt:lpstr>if分支结构</vt:lpstr>
      <vt:lpstr>范例：使用if语句</vt:lpstr>
      <vt:lpstr>范例：使用if…else…语句结构</vt:lpstr>
      <vt:lpstr>范例：多条件判断</vt:lpstr>
      <vt:lpstr>switch开关语句</vt:lpstr>
      <vt:lpstr>范例：使用switch语句</vt:lpstr>
      <vt:lpstr>范例：使用break语句中断其余case执行</vt:lpstr>
      <vt:lpstr>范例：使用switch判断字符串内容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734</cp:revision>
  <dcterms:created xsi:type="dcterms:W3CDTF">2015-01-02T11:02:54Z</dcterms:created>
  <dcterms:modified xsi:type="dcterms:W3CDTF">2018-11-26T07:40:59Z</dcterms:modified>
</cp:coreProperties>
</file>