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5303"/>
    <a:srgbClr val="A50021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1324" autoAdjust="0"/>
    <p:restoredTop sz="87570" autoAdjust="0"/>
  </p:normalViewPr>
  <p:slideViewPr>
    <p:cSldViewPr>
      <p:cViewPr varScale="1">
        <p:scale>
          <a:sx n="94" d="100"/>
          <a:sy n="94" d="100"/>
        </p:scale>
        <p:origin x="-870" y="-96"/>
      </p:cViewPr>
      <p:guideLst>
        <p:guide orient="horz" pos="162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A6ABE-2D51-4291-BA63-CB3E88FEE2B0}" type="datetimeFigureOut">
              <a:rPr lang="zh-CN" altLang="en-US" smtClean="0"/>
              <a:pPr/>
              <a:t>2018/11/27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536C3-CEE5-4FD1-B3BA-97652B149A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8E6515-34FF-4A53-9B23-04DDFDAD3187}" type="datetimeFigureOut">
              <a:rPr lang="zh-CN" altLang="en-US" smtClean="0"/>
              <a:pPr/>
              <a:t>2018/11/27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1D333-E956-431F-AB61-55C00916D5B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33"/>
            <a:ext cx="9144000" cy="51409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83768" y="2410127"/>
            <a:ext cx="6423781" cy="877035"/>
          </a:xfrm>
          <a:noFill/>
          <a:ln>
            <a:noFill/>
          </a:ln>
        </p:spPr>
        <p:txBody>
          <a:bodyPr>
            <a:noAutofit/>
          </a:bodyPr>
          <a:lstStyle>
            <a:lvl1pPr algn="l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83762" y="3285156"/>
            <a:ext cx="6423820" cy="696607"/>
          </a:xfrm>
          <a:noFill/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876256" y="415592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讲师：李兴华</a:t>
            </a:r>
            <a:endParaRPr lang="zh-CN" altLang="en-US" sz="24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099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107504" y="142858"/>
            <a:ext cx="8928992" cy="4445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79512" y="214297"/>
            <a:ext cx="8784976" cy="642942"/>
          </a:xfrm>
          <a:prstGeom prst="rect">
            <a:avLst/>
          </a:prstGeom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9512" y="857238"/>
            <a:ext cx="8784976" cy="35867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>
              <a:lumMod val="95000"/>
              <a:lumOff val="5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Ø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r>
              <a:rPr lang="en-US" altLang="zh-CN" smtClean="0"/>
              <a:t>5</a:t>
            </a:r>
            <a:r>
              <a:rPr lang="zh-CN" altLang="en-US" smtClean="0"/>
              <a:t>章：类与对象</a:t>
            </a:r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类与对象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对象实例化处理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857238"/>
          <a:ext cx="8643998" cy="1508760"/>
        </p:xfrm>
        <a:graphic>
          <a:graphicData uri="http://schemas.openxmlformats.org/drawingml/2006/table">
            <a:tbl>
              <a:tblPr/>
              <a:tblGrid>
                <a:gridCol w="8643998"/>
              </a:tblGrid>
              <a:tr h="142876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JavaDemo {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Person 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per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null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1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11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【</a:t>
                      </a:r>
                      <a:r>
                        <a:rPr lang="en-US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1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】声明对象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Times New Roman"/>
                          <a:ea typeface="Consolas"/>
                          <a:cs typeface="Times New Roman"/>
                        </a:rPr>
                        <a:t> 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per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Person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(); </a:t>
                      </a:r>
                      <a:r>
                        <a:rPr lang="en-US" sz="11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【</a:t>
                      </a:r>
                      <a:r>
                        <a:rPr lang="en-US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2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】实例化对象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per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11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name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张</a:t>
                      </a:r>
                      <a:r>
                        <a:rPr lang="zh-CN" sz="1100" kern="0" smtClea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三</a:t>
                      </a:r>
                      <a:r>
                        <a:rPr lang="en-US" sz="1100" kern="0" smtClea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“</a:t>
                      </a:r>
                      <a:r>
                        <a:rPr lang="en-US" sz="11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11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【</a:t>
                      </a:r>
                      <a:r>
                        <a:rPr lang="en-US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3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】为成员属性赋值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per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11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age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18;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1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【</a:t>
                      </a:r>
                      <a:r>
                        <a:rPr lang="en-US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4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】为成员属性赋值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per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.tell</a:t>
                      </a:r>
                      <a:r>
                        <a:rPr lang="en-US" sz="11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();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1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进行方法的调用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4577" name="图片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428874"/>
            <a:ext cx="2225631" cy="984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78" name="图片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43240" y="2428874"/>
            <a:ext cx="2255159" cy="984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79" name="图片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34" y="3500444"/>
            <a:ext cx="2214557" cy="989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0" name="图片 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143240" y="3500444"/>
            <a:ext cx="2225631" cy="995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引用传递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857238"/>
          <a:ext cx="8715436" cy="3643338"/>
        </p:xfrm>
        <a:graphic>
          <a:graphicData uri="http://schemas.openxmlformats.org/drawingml/2006/table">
            <a:tbl>
              <a:tblPr/>
              <a:tblGrid>
                <a:gridCol w="8715436"/>
              </a:tblGrid>
              <a:tr h="364333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JavaDemo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Person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per1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Person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 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声明并实例化对象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per1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12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name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张三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为属性赋值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per1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12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age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18 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为属性赋值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b="1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Person </a:t>
                      </a:r>
                      <a:r>
                        <a:rPr lang="en-US" sz="1200" b="1" u="sng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per2</a:t>
                      </a:r>
                      <a:r>
                        <a:rPr lang="en-US" sz="1200" b="1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200" b="1" u="sng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per1</a:t>
                      </a:r>
                      <a:r>
                        <a:rPr lang="en-US" sz="1200" b="1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;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引用传递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per2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12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age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80 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修改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age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属性定义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per1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.tell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 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进行方法的调用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6625" name="图片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2198" y="1571618"/>
            <a:ext cx="2781300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6" name="图片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2928940"/>
            <a:ext cx="2759075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7" name="图片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14678" y="2928940"/>
            <a:ext cx="2720975" cy="107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8" name="图片 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143636" y="2928940"/>
            <a:ext cx="2743200" cy="108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通过方法实现引用传递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857238"/>
          <a:ext cx="8715436" cy="3643338"/>
        </p:xfrm>
        <a:graphic>
          <a:graphicData uri="http://schemas.openxmlformats.org/drawingml/2006/table">
            <a:tbl>
              <a:tblPr/>
              <a:tblGrid>
                <a:gridCol w="8715436"/>
              </a:tblGrid>
              <a:tr h="364333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JavaDemo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Person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per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Person() ;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声明并实例化对象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per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12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name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张三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为属性赋值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per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12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age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18 ;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为属性赋值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change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per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; 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等价于：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Person temp = per 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per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12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age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80 ;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修改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age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属性定义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per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.tell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 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进行方法的调用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change(Person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temp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{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temp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接收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Person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类型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temp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12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age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80 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修改对象属性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7649" name="图片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00760" y="928676"/>
            <a:ext cx="2803525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0" name="图片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29322" y="2214560"/>
            <a:ext cx="2863850" cy="112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1" name="图片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5720" y="3214692"/>
            <a:ext cx="3355975" cy="1163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2" name="图片 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786182" y="3214692"/>
            <a:ext cx="2365375" cy="115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引用传递与垃圾产生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857238"/>
          <a:ext cx="8715436" cy="3643338"/>
        </p:xfrm>
        <a:graphic>
          <a:graphicData uri="http://schemas.openxmlformats.org/drawingml/2006/table">
            <a:tbl>
              <a:tblPr/>
              <a:tblGrid>
                <a:gridCol w="8715436"/>
              </a:tblGrid>
              <a:tr h="364333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JavaDemo {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Person 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per1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Person() ;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1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声明并实例化对象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Person 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per2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Person() ;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1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声明并实例化对象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per1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11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name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张三</a:t>
                      </a:r>
                      <a:r>
                        <a:rPr lang="en-US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1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11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为属性赋值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per1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11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age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18 </a:t>
                      </a:r>
                      <a:r>
                        <a:rPr lang="en-US" sz="11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11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为属性赋值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per2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11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name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李四</a:t>
                      </a:r>
                      <a:r>
                        <a:rPr lang="en-US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1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11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为属性赋值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per2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11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age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19 </a:t>
                      </a:r>
                      <a:r>
                        <a:rPr lang="en-US" sz="11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11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为属性赋值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100" b="1" u="sng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per2</a:t>
                      </a:r>
                      <a:r>
                        <a:rPr lang="en-US" sz="1100" b="1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100" b="1" u="sng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per1</a:t>
                      </a:r>
                      <a:r>
                        <a:rPr lang="en-US" sz="1100" b="1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;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1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引用传递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per2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11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age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80 </a:t>
                      </a:r>
                      <a:r>
                        <a:rPr lang="en-US" sz="11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11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修改</a:t>
                      </a:r>
                      <a:r>
                        <a:rPr lang="en-US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age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属性定义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per1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.tell() ;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1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进行方法的调用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Times New Roman"/>
                          <a:ea typeface="Consolas"/>
                          <a:cs typeface="Times New Roman"/>
                        </a:rPr>
                        <a:t> 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8673" name="图片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00760" y="1500180"/>
            <a:ext cx="2759075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4" name="图片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3071816"/>
            <a:ext cx="2803525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5" name="图片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86116" y="3071816"/>
            <a:ext cx="2765425" cy="105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6" name="图片 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72198" y="3071816"/>
            <a:ext cx="2751138" cy="105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类与对象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类是客观世界的抽象，对象是具体的实例。</a:t>
            </a:r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428742"/>
            <a:ext cx="6858048" cy="2785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类组成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smtClean="0"/>
              <a:t>成员属性（</a:t>
            </a:r>
            <a:r>
              <a:rPr lang="en-US" b="1" smtClean="0"/>
              <a:t>Field</a:t>
            </a:r>
            <a:r>
              <a:rPr lang="zh-CN" altLang="en-US" b="1" smtClean="0"/>
              <a:t>）</a:t>
            </a:r>
            <a:r>
              <a:rPr lang="zh-CN" altLang="en-US" smtClean="0"/>
              <a:t>，主要用于保存对象的具体特征。例如：不同的人都有姓名、性别、学历、身高、体重等信息，但是不同的人都有不同的内容定义，而类就需要对这些描述信息进行统一的</a:t>
            </a:r>
            <a:r>
              <a:rPr lang="zh-CN" altLang="en-US" smtClean="0"/>
              <a:t>管理</a:t>
            </a:r>
            <a:r>
              <a:rPr lang="zh-CN" altLang="en-US" smtClean="0"/>
              <a:t>；</a:t>
            </a:r>
            <a:endParaRPr lang="en-US" altLang="zh-CN" smtClean="0"/>
          </a:p>
          <a:p>
            <a:r>
              <a:rPr lang="zh-CN" altLang="en-US" b="1" smtClean="0"/>
              <a:t>方法（</a:t>
            </a:r>
            <a:r>
              <a:rPr lang="en-US" b="1" smtClean="0"/>
              <a:t>Method</a:t>
            </a:r>
            <a:r>
              <a:rPr lang="zh-CN" altLang="en-US" b="1" smtClean="0"/>
              <a:t>），</a:t>
            </a:r>
            <a:r>
              <a:rPr lang="zh-CN" altLang="en-US" smtClean="0"/>
              <a:t>用于描述功能，例如：跑步、吃饭、唱歌，所有人的对象都有相同的功能。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类定义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使用</a:t>
            </a:r>
            <a:r>
              <a:rPr lang="en-US" altLang="zh-CN" smtClean="0"/>
              <a:t>class</a:t>
            </a:r>
            <a:r>
              <a:rPr lang="zh-CN" altLang="en-US" smtClean="0"/>
              <a:t>关键字定义类：</a:t>
            </a:r>
            <a:endParaRPr lang="en-US" altLang="zh-CN" smtClean="0"/>
          </a:p>
          <a:p>
            <a:pPr lvl="1"/>
            <a:r>
              <a:rPr lang="en-US" sz="1600" b="1" smtClean="0"/>
              <a:t>class</a:t>
            </a:r>
            <a:r>
              <a:rPr lang="en-US" sz="1600" smtClean="0"/>
              <a:t> </a:t>
            </a:r>
            <a:r>
              <a:rPr lang="zh-CN" altLang="en-US" sz="1600" smtClean="0"/>
              <a:t>类名称</a:t>
            </a:r>
            <a:r>
              <a:rPr lang="en-US" sz="1600" smtClean="0"/>
              <a:t> {</a:t>
            </a:r>
            <a:endParaRPr lang="zh-CN" altLang="en-US" sz="1600" smtClean="0"/>
          </a:p>
          <a:p>
            <a:pPr lvl="1">
              <a:buNone/>
            </a:pPr>
            <a:r>
              <a:rPr lang="en-US" sz="1600" smtClean="0"/>
              <a:t>	</a:t>
            </a:r>
            <a:r>
              <a:rPr lang="en-US" sz="1600" smtClean="0"/>
              <a:t>	</a:t>
            </a:r>
            <a:r>
              <a:rPr lang="en-US" sz="1600" b="1" smtClean="0"/>
              <a:t>[</a:t>
            </a:r>
            <a:r>
              <a:rPr lang="zh-CN" altLang="en-US" sz="1600" b="1" smtClean="0"/>
              <a:t>访问修饰符</a:t>
            </a:r>
            <a:r>
              <a:rPr lang="en-US" sz="1600" b="1" smtClean="0"/>
              <a:t>] </a:t>
            </a:r>
            <a:r>
              <a:rPr lang="zh-CN" altLang="en-US" sz="1600" smtClean="0"/>
              <a:t>数据类型 成员属性（变量）</a:t>
            </a:r>
            <a:r>
              <a:rPr lang="en-US" sz="1600" smtClean="0"/>
              <a:t>;</a:t>
            </a:r>
            <a:endParaRPr lang="zh-CN" altLang="en-US" sz="1600" smtClean="0"/>
          </a:p>
          <a:p>
            <a:pPr lvl="1">
              <a:buNone/>
            </a:pPr>
            <a:r>
              <a:rPr lang="en-US" sz="1600" smtClean="0"/>
              <a:t>	</a:t>
            </a:r>
            <a:r>
              <a:rPr lang="en-US" sz="1600" smtClean="0"/>
              <a:t>		... ...</a:t>
            </a:r>
            <a:endParaRPr lang="zh-CN" altLang="en-US" sz="1600" smtClean="0"/>
          </a:p>
          <a:p>
            <a:pPr lvl="1">
              <a:buNone/>
            </a:pPr>
            <a:r>
              <a:rPr lang="en-US" sz="1600" smtClean="0"/>
              <a:t>	</a:t>
            </a:r>
            <a:r>
              <a:rPr lang="en-US" sz="1600" smtClean="0"/>
              <a:t>	</a:t>
            </a:r>
            <a:r>
              <a:rPr lang="en-US" sz="1600" b="1" smtClean="0"/>
              <a:t>public</a:t>
            </a:r>
            <a:r>
              <a:rPr lang="en-US" sz="1600" smtClean="0"/>
              <a:t> </a:t>
            </a:r>
            <a:r>
              <a:rPr lang="zh-CN" altLang="en-US" sz="1600" smtClean="0"/>
              <a:t>返回值的数据类型 方法名称（参数类型 参数</a:t>
            </a:r>
            <a:r>
              <a:rPr lang="en-US" sz="1600" smtClean="0"/>
              <a:t>1 , </a:t>
            </a:r>
            <a:r>
              <a:rPr lang="zh-CN" altLang="en-US" sz="1600" smtClean="0"/>
              <a:t>参数类型 参数</a:t>
            </a:r>
            <a:r>
              <a:rPr lang="en-US" sz="1600" smtClean="0"/>
              <a:t>2 </a:t>
            </a:r>
            <a:r>
              <a:rPr lang="en-US" sz="1600" smtClean="0"/>
              <a:t>, </a:t>
            </a:r>
            <a:r>
              <a:rPr lang="en-US" sz="1600" smtClean="0"/>
              <a:t>…</a:t>
            </a:r>
            <a:r>
              <a:rPr lang="zh-CN" altLang="en-US" sz="1600" smtClean="0"/>
              <a:t>）</a:t>
            </a:r>
            <a:r>
              <a:rPr lang="en-US" sz="1600" smtClean="0"/>
              <a:t>{</a:t>
            </a:r>
            <a:endParaRPr lang="zh-CN" altLang="en-US" sz="1600" smtClean="0"/>
          </a:p>
          <a:p>
            <a:pPr lvl="1">
              <a:buNone/>
            </a:pPr>
            <a:r>
              <a:rPr lang="en-US" sz="1600" smtClean="0"/>
              <a:t>	</a:t>
            </a:r>
            <a:r>
              <a:rPr lang="en-US" sz="1600" smtClean="0"/>
              <a:t>		</a:t>
            </a:r>
            <a:r>
              <a:rPr lang="zh-CN" altLang="en-US" sz="1600" smtClean="0"/>
              <a:t>程序语句</a:t>
            </a:r>
            <a:r>
              <a:rPr lang="en-US" sz="1600" smtClean="0"/>
              <a:t> ;     </a:t>
            </a:r>
            <a:endParaRPr lang="zh-CN" altLang="en-US" sz="1600" smtClean="0"/>
          </a:p>
          <a:p>
            <a:pPr lvl="1">
              <a:buNone/>
            </a:pPr>
            <a:r>
              <a:rPr lang="en-US" sz="1600" smtClean="0"/>
              <a:t>	</a:t>
            </a:r>
            <a:r>
              <a:rPr lang="en-US" sz="1600" smtClean="0"/>
              <a:t>		[</a:t>
            </a:r>
            <a:r>
              <a:rPr lang="en-US" sz="1600" b="1" smtClean="0"/>
              <a:t>return</a:t>
            </a:r>
            <a:r>
              <a:rPr lang="en-US" sz="1600" smtClean="0"/>
              <a:t> </a:t>
            </a:r>
            <a:r>
              <a:rPr lang="zh-CN" altLang="en-US" sz="1600" smtClean="0"/>
              <a:t>表达式</a:t>
            </a:r>
            <a:r>
              <a:rPr lang="en-US" sz="1600" smtClean="0"/>
              <a:t>;]                                           </a:t>
            </a:r>
            <a:endParaRPr lang="zh-CN" altLang="en-US" sz="1600" smtClean="0"/>
          </a:p>
          <a:p>
            <a:pPr lvl="1">
              <a:buNone/>
            </a:pPr>
            <a:r>
              <a:rPr lang="en-US" sz="1600" smtClean="0"/>
              <a:t>	</a:t>
            </a:r>
            <a:r>
              <a:rPr lang="en-US" sz="1600" smtClean="0"/>
              <a:t>	}</a:t>
            </a:r>
            <a:endParaRPr lang="zh-CN" altLang="en-US" sz="1600" smtClean="0"/>
          </a:p>
          <a:p>
            <a:pPr lvl="1">
              <a:buNone/>
            </a:pPr>
            <a:r>
              <a:rPr lang="en-US" sz="1600" smtClean="0"/>
              <a:t>	}</a:t>
            </a:r>
            <a:endParaRPr lang="zh-CN" altLang="en-US"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类的定义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928676"/>
          <a:ext cx="8715436" cy="3571900"/>
        </p:xfrm>
        <a:graphic>
          <a:graphicData uri="http://schemas.openxmlformats.org/drawingml/2006/table">
            <a:tbl>
              <a:tblPr/>
              <a:tblGrid>
                <a:gridCol w="8715436"/>
              </a:tblGrid>
              <a:tr h="35719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Person { 	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定义一个类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String </a:t>
                      </a:r>
                      <a:r>
                        <a:rPr lang="en-US" sz="14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name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 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【成员属性】人的姓名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age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 	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【成员属性】人的年龄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/**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	 * </a:t>
                      </a:r>
                      <a:r>
                        <a:rPr lang="zh-CN" sz="14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Consolas"/>
                        </a:rPr>
                        <a:t>定义一个信息获取的操作方法，此方法可以输出属性内容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	 */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tell()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4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姓名：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14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name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、年龄：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14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age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对象操作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对象实例化格式：</a:t>
            </a:r>
            <a:endParaRPr lang="en-US" altLang="zh-CN" smtClean="0"/>
          </a:p>
          <a:p>
            <a:pPr lvl="1"/>
            <a:r>
              <a:rPr lang="zh-CN" altLang="en-US" b="1" smtClean="0"/>
              <a:t>声明并实例化</a:t>
            </a:r>
            <a:r>
              <a:rPr lang="zh-CN" altLang="en-US" b="1" smtClean="0"/>
              <a:t>对象</a:t>
            </a:r>
            <a:r>
              <a:rPr lang="zh-CN" altLang="en-US" b="1" smtClean="0"/>
              <a:t>：</a:t>
            </a:r>
            <a:r>
              <a:rPr lang="zh-CN" altLang="en-US" smtClean="0"/>
              <a:t>类名称 对象名称</a:t>
            </a:r>
            <a:r>
              <a:rPr lang="en-US" smtClean="0"/>
              <a:t> = new </a:t>
            </a:r>
            <a:r>
              <a:rPr lang="zh-CN" altLang="en-US" smtClean="0"/>
              <a:t>类名称</a:t>
            </a:r>
            <a:r>
              <a:rPr lang="en-US" smtClean="0"/>
              <a:t> </a:t>
            </a:r>
            <a:r>
              <a:rPr lang="en-US" smtClean="0"/>
              <a:t>() </a:t>
            </a:r>
            <a:r>
              <a:rPr lang="en-US" smtClean="0"/>
              <a:t>;</a:t>
            </a:r>
          </a:p>
          <a:p>
            <a:pPr lvl="1"/>
            <a:r>
              <a:rPr lang="zh-CN" altLang="en-US" b="1" smtClean="0"/>
              <a:t>分步</a:t>
            </a:r>
            <a:r>
              <a:rPr lang="zh-CN" altLang="en-US" b="1" smtClean="0"/>
              <a:t>定义</a:t>
            </a:r>
            <a:r>
              <a:rPr lang="zh-CN" altLang="en-US" b="1" smtClean="0"/>
              <a:t>：</a:t>
            </a:r>
            <a:endParaRPr lang="en-US" altLang="zh-CN" b="1" smtClean="0"/>
          </a:p>
          <a:p>
            <a:pPr lvl="2"/>
            <a:r>
              <a:rPr lang="zh-CN" altLang="en-US" b="1" smtClean="0"/>
              <a:t>声明</a:t>
            </a:r>
            <a:r>
              <a:rPr lang="zh-CN" altLang="en-US" b="1" smtClean="0"/>
              <a:t>对象</a:t>
            </a:r>
            <a:r>
              <a:rPr lang="zh-CN" altLang="en-US" b="1" smtClean="0"/>
              <a:t>：</a:t>
            </a:r>
            <a:r>
              <a:rPr lang="zh-CN" altLang="en-US" smtClean="0"/>
              <a:t>类名称 对象名称</a:t>
            </a:r>
            <a:r>
              <a:rPr lang="en-US" smtClean="0"/>
              <a:t> = </a:t>
            </a:r>
            <a:r>
              <a:rPr lang="en-US" smtClean="0"/>
              <a:t>null </a:t>
            </a:r>
            <a:r>
              <a:rPr lang="en-US" smtClean="0"/>
              <a:t>;</a:t>
            </a:r>
          </a:p>
          <a:p>
            <a:pPr lvl="2"/>
            <a:r>
              <a:rPr lang="zh-CN" altLang="en-US" b="1" smtClean="0"/>
              <a:t>实例化</a:t>
            </a:r>
            <a:r>
              <a:rPr lang="zh-CN" altLang="en-US" b="1" smtClean="0"/>
              <a:t>对象</a:t>
            </a:r>
            <a:r>
              <a:rPr lang="zh-CN" altLang="en-US" b="1" smtClean="0"/>
              <a:t>：</a:t>
            </a:r>
            <a:r>
              <a:rPr lang="zh-CN" altLang="en-US" smtClean="0"/>
              <a:t>对象名称</a:t>
            </a:r>
            <a:r>
              <a:rPr lang="en-US" smtClean="0"/>
              <a:t> = new </a:t>
            </a:r>
            <a:r>
              <a:rPr lang="zh-CN" altLang="en-US" smtClean="0"/>
              <a:t>类名称</a:t>
            </a:r>
            <a:r>
              <a:rPr lang="en-US" smtClean="0"/>
              <a:t> () ;</a:t>
            </a:r>
            <a:endParaRPr lang="en-US" altLang="zh-CN" smtClean="0"/>
          </a:p>
          <a:p>
            <a:r>
              <a:rPr lang="zh-CN" altLang="en-US" smtClean="0"/>
              <a:t>对象调用类结构：</a:t>
            </a:r>
            <a:endParaRPr lang="en-US" altLang="zh-CN" smtClean="0"/>
          </a:p>
          <a:p>
            <a:pPr lvl="1"/>
            <a:r>
              <a:rPr lang="zh-CN" altLang="en-US" b="1" smtClean="0"/>
              <a:t>对象</a:t>
            </a:r>
            <a:r>
              <a:rPr lang="en-US" b="1" smtClean="0"/>
              <a:t>.</a:t>
            </a:r>
            <a:r>
              <a:rPr lang="zh-CN" altLang="en-US" b="1" smtClean="0"/>
              <a:t>成员属性：</a:t>
            </a:r>
            <a:r>
              <a:rPr lang="zh-CN" altLang="en-US" smtClean="0"/>
              <a:t>表示调用类之中的成员属性，可以为其赋值或者获取其</a:t>
            </a:r>
            <a:r>
              <a:rPr lang="zh-CN" altLang="en-US" smtClean="0"/>
              <a:t>保存</a:t>
            </a:r>
            <a:r>
              <a:rPr lang="zh-CN" altLang="en-US" smtClean="0"/>
              <a:t>内容</a:t>
            </a:r>
            <a:endParaRPr lang="en-US" altLang="zh-CN" smtClean="0"/>
          </a:p>
          <a:p>
            <a:pPr lvl="1"/>
            <a:r>
              <a:rPr lang="zh-CN" altLang="en-US" b="1" smtClean="0"/>
              <a:t>对象</a:t>
            </a:r>
            <a:r>
              <a:rPr lang="en-US" b="1" smtClean="0"/>
              <a:t>.</a:t>
            </a:r>
            <a:r>
              <a:rPr lang="zh-CN" altLang="en-US" b="1" smtClean="0"/>
              <a:t>方法</a:t>
            </a:r>
            <a:r>
              <a:rPr lang="en-US" b="1" smtClean="0"/>
              <a:t>()</a:t>
            </a:r>
            <a:r>
              <a:rPr lang="zh-CN" altLang="en-US" b="1" smtClean="0"/>
              <a:t>：</a:t>
            </a:r>
            <a:r>
              <a:rPr lang="zh-CN" altLang="en-US" smtClean="0"/>
              <a:t>表示调用类之中的方法。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通过实例化对象进行类操作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857238"/>
          <a:ext cx="8715436" cy="3571900"/>
        </p:xfrm>
        <a:graphic>
          <a:graphicData uri="http://schemas.openxmlformats.org/drawingml/2006/table">
            <a:tbl>
              <a:tblPr/>
              <a:tblGrid>
                <a:gridCol w="8715436"/>
              </a:tblGrid>
              <a:tr h="35719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Person 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{ 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定义一个类，</a:t>
                      </a:r>
                      <a:r>
                        <a:rPr lang="zh-CN" sz="1200" b="1" u="sng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后续讲解中为防止重复不再重复显示此代码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String </a:t>
                      </a:r>
                      <a:r>
                        <a:rPr lang="en-US" sz="12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name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 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【成员属性】人的姓名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age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 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【成员属性】人的年龄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/**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	 * </a:t>
                      </a:r>
                      <a:r>
                        <a:rPr lang="zh-CN" sz="12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Consolas"/>
                        </a:rPr>
                        <a:t>定义一个信息获取的操作方法，此方法可以输出属性内容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	 */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tell()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姓名：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12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name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、年龄：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12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age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JavaDemo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Person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per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Person(); 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声明并实例化对象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per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12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name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张</a:t>
                      </a:r>
                      <a:r>
                        <a:rPr lang="zh-CN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三</a:t>
                      </a:r>
                      <a:r>
                        <a:rPr lang="en-US" sz="1200" kern="0" smtClea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为成员属性赋值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per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12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age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18;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为成员属性赋值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per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.tell();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进行方法的调用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对象内存分析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smtClean="0"/>
              <a:t>Java</a:t>
            </a:r>
            <a:r>
              <a:rPr lang="zh-CN" altLang="en-US" sz="2000" smtClean="0"/>
              <a:t>中类属于引用数据类型，所有的引用数据类型在使用过程中都要通过关键字</a:t>
            </a:r>
            <a:r>
              <a:rPr lang="en-US" sz="2000" smtClean="0"/>
              <a:t>new</a:t>
            </a:r>
            <a:r>
              <a:rPr lang="zh-CN" altLang="en-US" sz="2000" smtClean="0"/>
              <a:t>开辟新的内存空间，当对象拥有了内存空间后才可以实现成员属性的信息保存，在引用数据类型操作中最为重要的内存有</a:t>
            </a:r>
            <a:r>
              <a:rPr lang="zh-CN" altLang="en-US" sz="2000" smtClean="0"/>
              <a:t>两</a:t>
            </a:r>
            <a:r>
              <a:rPr lang="zh-CN" altLang="en-US" sz="2000" smtClean="0"/>
              <a:t>块：</a:t>
            </a:r>
            <a:endParaRPr lang="en-US" altLang="zh-CN" sz="2000" smtClean="0"/>
          </a:p>
          <a:p>
            <a:pPr lvl="1"/>
            <a:r>
              <a:rPr lang="en-US" altLang="zh-CN" sz="1400" smtClean="0"/>
              <a:t>【</a:t>
            </a:r>
            <a:r>
              <a:rPr lang="en-US" sz="1400" smtClean="0"/>
              <a:t>heap</a:t>
            </a:r>
            <a:r>
              <a:rPr lang="en-US" altLang="zh-CN" sz="1400" smtClean="0"/>
              <a:t>】</a:t>
            </a:r>
            <a:r>
              <a:rPr lang="zh-CN" altLang="en-US" sz="1400" smtClean="0"/>
              <a:t>堆内存：保存的是对象的具体信息（成员属性），在程序之中堆内存空间的开辟是通过</a:t>
            </a:r>
            <a:r>
              <a:rPr lang="en-US" sz="1400" smtClean="0"/>
              <a:t>new</a:t>
            </a:r>
            <a:r>
              <a:rPr lang="zh-CN" altLang="en-US" sz="1400" smtClean="0"/>
              <a:t>完成</a:t>
            </a:r>
            <a:r>
              <a:rPr lang="zh-CN" altLang="en-US" sz="1400" smtClean="0"/>
              <a:t>的</a:t>
            </a:r>
            <a:r>
              <a:rPr lang="zh-CN" altLang="en-US" sz="1400" smtClean="0"/>
              <a:t>；</a:t>
            </a:r>
            <a:endParaRPr lang="en-US" altLang="zh-CN" sz="1400" smtClean="0"/>
          </a:p>
          <a:p>
            <a:pPr lvl="1"/>
            <a:r>
              <a:rPr lang="en-US" altLang="zh-CN" sz="1400" smtClean="0"/>
              <a:t>【</a:t>
            </a:r>
            <a:r>
              <a:rPr lang="en-US" sz="1400" smtClean="0"/>
              <a:t>stack</a:t>
            </a:r>
            <a:r>
              <a:rPr lang="en-US" altLang="zh-CN" sz="1400" smtClean="0"/>
              <a:t>】</a:t>
            </a:r>
            <a:r>
              <a:rPr lang="zh-CN" altLang="en-US" sz="1400" smtClean="0"/>
              <a:t>栈内存：保存的是一块堆内存的地址，即：通过地址找到堆内存，而后找到对象内容，但是为了分析简化起见可以简单的理解为：对象名称保存在了栈内存之中。</a:t>
            </a:r>
            <a:endParaRPr lang="zh-CN" altLang="en-US" sz="1400"/>
          </a:p>
        </p:txBody>
      </p:sp>
      <p:pic>
        <p:nvPicPr>
          <p:cNvPr id="22530" name="图片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2786064"/>
            <a:ext cx="6429420" cy="1703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类引用数据类型</a:t>
            </a:r>
            <a:r>
              <a:rPr lang="zh-CN" altLang="en-US" smtClean="0"/>
              <a:t>使用</a:t>
            </a:r>
            <a:r>
              <a:rPr lang="zh-CN" altLang="en-US" smtClean="0"/>
              <a:t>分析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928676"/>
          <a:ext cx="8572560" cy="3500462"/>
        </p:xfrm>
        <a:graphic>
          <a:graphicData uri="http://schemas.openxmlformats.org/drawingml/2006/table">
            <a:tbl>
              <a:tblPr/>
              <a:tblGrid>
                <a:gridCol w="8572560"/>
              </a:tblGrid>
              <a:tr h="350046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JavaDemo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Person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per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Person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(); 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【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1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】声明并实例化对象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per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12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name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张</a:t>
                      </a:r>
                      <a:r>
                        <a:rPr lang="zh-CN" sz="1200" kern="0" smtClea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三</a:t>
                      </a:r>
                      <a:r>
                        <a:rPr lang="en-US" sz="1200" kern="0" smtClea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“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【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2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】为成员属性赋值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per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12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age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18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【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3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】为成员属性赋值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per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.tell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();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进行方法的调用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3553" name="图片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714626"/>
            <a:ext cx="5235553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4" name="图片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43570" y="1214428"/>
            <a:ext cx="2969609" cy="1341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5" name="图片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28300" y="2786064"/>
            <a:ext cx="2969609" cy="1341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sz="1200" b="1" smtClean="0"/>
        </a:defPPr>
      </a:lstStyle>
      <a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9595</TotalTime>
  <Words>427</Words>
  <Application>Microsoft Office PowerPoint</Application>
  <PresentationFormat>全屏显示(16:9)</PresentationFormat>
  <Paragraphs>118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</vt:lpstr>
      <vt:lpstr>第5章：类与对象</vt:lpstr>
      <vt:lpstr>类与对象</vt:lpstr>
      <vt:lpstr>类组成</vt:lpstr>
      <vt:lpstr>类定义</vt:lpstr>
      <vt:lpstr>范例：类的定义</vt:lpstr>
      <vt:lpstr>对象操作</vt:lpstr>
      <vt:lpstr>范例：通过实例化对象进行类操作</vt:lpstr>
      <vt:lpstr>对象内存分析</vt:lpstr>
      <vt:lpstr>范例：类引用数据类型使用分析</vt:lpstr>
      <vt:lpstr>范例：对象实例化处理</vt:lpstr>
      <vt:lpstr>范例：引用传递</vt:lpstr>
      <vt:lpstr>范例：通过方法实现引用传递</vt:lpstr>
      <vt:lpstr>范例：引用传递与垃圾产生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SOIL.FISH</dc:creator>
  <cp:lastModifiedBy>yootk</cp:lastModifiedBy>
  <cp:revision>741</cp:revision>
  <dcterms:created xsi:type="dcterms:W3CDTF">2015-01-02T11:02:54Z</dcterms:created>
  <dcterms:modified xsi:type="dcterms:W3CDTF">2018-11-27T01:09:45Z</dcterms:modified>
</cp:coreProperties>
</file>