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56" r:id="rId2"/>
    <p:sldId id="261" r:id="rId3"/>
    <p:sldId id="262" r:id="rId4"/>
    <p:sldId id="263" r:id="rId5"/>
    <p:sldId id="264" r:id="rId6"/>
    <p:sldId id="265" r:id="rId7"/>
    <p:sldId id="266" r:id="rId8"/>
    <p:sldId id="267" r:id="rId9"/>
    <p:sldId id="268" r:id="rId10"/>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5303"/>
    <a:srgbClr val="A50021"/>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1324" autoAdjust="0"/>
    <p:restoredTop sz="87570" autoAdjust="0"/>
  </p:normalViewPr>
  <p:slideViewPr>
    <p:cSldViewPr>
      <p:cViewPr varScale="1">
        <p:scale>
          <a:sx n="94" d="100"/>
          <a:sy n="94" d="100"/>
        </p:scale>
        <p:origin x="-870" y="-96"/>
      </p:cViewPr>
      <p:guideLst>
        <p:guide orient="horz" pos="1620"/>
        <p:guide pos="2880"/>
      </p:guideLst>
    </p:cSldViewPr>
  </p:slideViewPr>
  <p:notesTextViewPr>
    <p:cViewPr>
      <p:scale>
        <a:sx n="66" d="100"/>
        <a:sy n="66" d="100"/>
      </p:scale>
      <p:origin x="0" y="0"/>
    </p:cViewPr>
  </p:notesTextViewPr>
  <p:sorterViewPr>
    <p:cViewPr>
      <p:scale>
        <a:sx n="66" d="100"/>
        <a:sy n="66" d="100"/>
      </p:scale>
      <p:origin x="0" y="0"/>
    </p:cViewPr>
  </p:sorterViewPr>
  <p:notesViewPr>
    <p:cSldViewPr>
      <p:cViewPr varScale="1">
        <p:scale>
          <a:sx n="53" d="100"/>
          <a:sy n="53" d="100"/>
        </p:scale>
        <p:origin x="-2952"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6CA6ABE-2D51-4291-BA63-CB3E88FEE2B0}" type="datetimeFigureOut">
              <a:rPr lang="zh-CN" altLang="en-US" smtClean="0"/>
              <a:pPr/>
              <a:t>2018/11/27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F8536C3-CEE5-4FD1-B3BA-97652B149AE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8E6515-34FF-4A53-9B23-04DDFDAD3187}" type="datetimeFigureOut">
              <a:rPr lang="zh-CN" altLang="en-US" smtClean="0"/>
              <a:pPr/>
              <a:t>2018/11/27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B1D333-E956-431F-AB61-55C00916D5BC}"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0" y="-933"/>
            <a:ext cx="9144000" cy="5140990"/>
          </a:xfrm>
          <a:prstGeom prst="rect">
            <a:avLst/>
          </a:prstGeom>
        </p:spPr>
      </p:pic>
      <p:sp>
        <p:nvSpPr>
          <p:cNvPr id="2" name="标题 1"/>
          <p:cNvSpPr>
            <a:spLocks noGrp="1"/>
          </p:cNvSpPr>
          <p:nvPr>
            <p:ph type="ctrTitle"/>
          </p:nvPr>
        </p:nvSpPr>
        <p:spPr>
          <a:xfrm>
            <a:off x="2483768" y="2410127"/>
            <a:ext cx="6423781" cy="877035"/>
          </a:xfrm>
          <a:noFill/>
          <a:ln>
            <a:noFill/>
          </a:ln>
        </p:spPr>
        <p:txBody>
          <a:bodyPr>
            <a:noAutofit/>
          </a:bodyPr>
          <a:lstStyle>
            <a:lvl1pPr algn="l">
              <a:defRPr sz="3200" b="1">
                <a:solidFill>
                  <a:schemeClr val="bg1"/>
                </a:solidFill>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2483762" y="3285156"/>
            <a:ext cx="6423820" cy="696607"/>
          </a:xfrm>
          <a:noFill/>
          <a:ln>
            <a:noFill/>
          </a:ln>
        </p:spPr>
        <p:txBody>
          <a:bodyPr>
            <a:normAutofit/>
          </a:bodyPr>
          <a:lstStyle>
            <a:lvl1pPr marL="0" indent="0" algn="l">
              <a:buNone/>
              <a:defRPr sz="24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7" name="TextBox 6"/>
          <p:cNvSpPr txBox="1"/>
          <p:nvPr userDrawn="1"/>
        </p:nvSpPr>
        <p:spPr>
          <a:xfrm>
            <a:off x="6876256" y="4155926"/>
            <a:ext cx="2031325" cy="461665"/>
          </a:xfrm>
          <a:prstGeom prst="rect">
            <a:avLst/>
          </a:prstGeom>
          <a:noFill/>
        </p:spPr>
        <p:txBody>
          <a:bodyPr wrap="none" rtlCol="0">
            <a:spAutoFit/>
          </a:bodyPr>
          <a:lstStyle/>
          <a:p>
            <a:r>
              <a:rPr lang="zh-CN" altLang="en-US" sz="2400" b="1" smtClean="0">
                <a:solidFill>
                  <a:schemeClr val="bg1"/>
                </a:solidFill>
                <a:latin typeface="微软雅黑" pitchFamily="34" charset="-122"/>
                <a:ea typeface="微软雅黑" pitchFamily="34" charset="-122"/>
              </a:rPr>
              <a:t>讲师：李兴华</a:t>
            </a:r>
            <a:endParaRPr lang="zh-CN" altLang="en-US" sz="2400" b="1">
              <a:solidFill>
                <a:schemeClr val="bg1"/>
              </a:solidFill>
              <a:latin typeface="微软雅黑" pitchFamily="34" charset="-122"/>
              <a:ea typeface="微软雅黑" pitchFamily="34"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4"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4"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1"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7"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90"/>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5"/>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13">
            <a:extLst>
              <a:ext uri="{28A0092B-C50C-407E-A947-70E740481C1C}">
                <a14:useLocalDpi xmlns="" xmlns:a14="http://schemas.microsoft.com/office/drawing/2010/main" val="0"/>
              </a:ext>
            </a:extLst>
          </a:blip>
          <a:stretch>
            <a:fillRect/>
          </a:stretch>
        </p:blipFill>
        <p:spPr>
          <a:xfrm>
            <a:off x="0" y="0"/>
            <a:ext cx="9144000" cy="5140990"/>
          </a:xfrm>
          <a:prstGeom prst="rect">
            <a:avLst/>
          </a:prstGeom>
        </p:spPr>
      </p:pic>
      <p:sp>
        <p:nvSpPr>
          <p:cNvPr id="8" name="矩形 7"/>
          <p:cNvSpPr/>
          <p:nvPr userDrawn="1"/>
        </p:nvSpPr>
        <p:spPr>
          <a:xfrm>
            <a:off x="107504" y="142858"/>
            <a:ext cx="8928992" cy="4445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占位符 1"/>
          <p:cNvSpPr>
            <a:spLocks noGrp="1"/>
          </p:cNvSpPr>
          <p:nvPr>
            <p:ph type="title"/>
          </p:nvPr>
        </p:nvSpPr>
        <p:spPr>
          <a:xfrm>
            <a:off x="179512" y="214297"/>
            <a:ext cx="8784976" cy="642942"/>
          </a:xfrm>
          <a:prstGeom prst="rect">
            <a:avLst/>
          </a:prstGeom>
          <a:ln w="9525">
            <a:noFill/>
          </a:ln>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179512" y="857238"/>
            <a:ext cx="8784976" cy="3586720"/>
          </a:xfrm>
          <a:prstGeom prst="rect">
            <a:avLst/>
          </a:prstGeom>
          <a:ln>
            <a:noFill/>
          </a:ln>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2800" kern="1200">
          <a:solidFill>
            <a:schemeClr val="tx1">
              <a:lumMod val="95000"/>
              <a:lumOff val="5000"/>
            </a:schemeClr>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Font typeface="Wingdings" pitchFamily="2" charset="2"/>
        <a:buChar char="Ø"/>
        <a:defRPr sz="24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Wingdings" pitchFamily="2" charset="2"/>
        <a:buChar char="Ø"/>
        <a:defRPr sz="20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Wingdings" pitchFamily="2" charset="2"/>
        <a:buChar char="Ø"/>
        <a:defRPr sz="18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Wingdings" pitchFamily="2" charset="2"/>
        <a:buChar char="Ø"/>
        <a:defRPr sz="16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Wingdings" pitchFamily="2" charset="2"/>
        <a:buChar char="Ø"/>
        <a:defRPr sz="14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smtClean="0"/>
              <a:t>第</a:t>
            </a:r>
            <a:r>
              <a:rPr lang="en-US" altLang="zh-CN" smtClean="0"/>
              <a:t>8</a:t>
            </a:r>
            <a:r>
              <a:rPr lang="zh-CN" altLang="en-US" smtClean="0"/>
              <a:t>章：继承</a:t>
            </a:r>
            <a:endParaRPr lang="zh-CN" altLang="en-US"/>
          </a:p>
        </p:txBody>
      </p:sp>
      <p:sp>
        <p:nvSpPr>
          <p:cNvPr id="5" name="副标题 4"/>
          <p:cNvSpPr>
            <a:spLocks noGrp="1"/>
          </p:cNvSpPr>
          <p:nvPr>
            <p:ph type="subTitle" idx="1"/>
          </p:nvPr>
        </p:nvSpPr>
        <p:spPr/>
        <p:txBody>
          <a:bodyPr/>
          <a:lstStyle/>
          <a:p>
            <a:r>
              <a:rPr lang="zh-CN" altLang="en-US" smtClean="0"/>
              <a:t>面向对象继承性</a:t>
            </a:r>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继承问题引出</a:t>
            </a:r>
            <a:endParaRPr lang="zh-CN" altLang="en-US"/>
          </a:p>
        </p:txBody>
      </p:sp>
      <p:graphicFrame>
        <p:nvGraphicFramePr>
          <p:cNvPr id="4" name="表格 3"/>
          <p:cNvGraphicFramePr>
            <a:graphicFrameLocks noGrp="1"/>
          </p:cNvGraphicFramePr>
          <p:nvPr/>
        </p:nvGraphicFramePr>
        <p:xfrm>
          <a:off x="285720" y="857238"/>
          <a:ext cx="8643998" cy="3681884"/>
        </p:xfrm>
        <a:graphic>
          <a:graphicData uri="http://schemas.openxmlformats.org/drawingml/2006/table">
            <a:tbl>
              <a:tblPr/>
              <a:tblGrid>
                <a:gridCol w="4321999"/>
                <a:gridCol w="4321999"/>
              </a:tblGrid>
              <a:tr h="113854">
                <a:tc>
                  <a:txBody>
                    <a:bodyPr/>
                    <a:lstStyle/>
                    <a:p>
                      <a:pPr algn="just">
                        <a:spcAft>
                          <a:spcPts val="0"/>
                        </a:spcAft>
                      </a:pPr>
                      <a:r>
                        <a:rPr lang="en-US" sz="1000" b="1" kern="100">
                          <a:latin typeface="Times New Roman"/>
                          <a:ea typeface="宋体"/>
                          <a:cs typeface="Times New Roman"/>
                        </a:rPr>
                        <a:t>Person.java</a:t>
                      </a:r>
                      <a:r>
                        <a:rPr lang="zh-CN" sz="1000" b="1" kern="100">
                          <a:latin typeface="Times New Roman"/>
                          <a:ea typeface="宋体"/>
                          <a:cs typeface="Times New Roman"/>
                        </a:rPr>
                        <a:t>：</a:t>
                      </a:r>
                      <a:endParaRPr lang="zh-CN" sz="1000" kern="100">
                        <a:latin typeface="Times New Roman"/>
                        <a:ea typeface="宋体"/>
                        <a:cs typeface="Times New Roman"/>
                      </a:endParaRPr>
                    </a:p>
                  </a:txBody>
                  <a:tcPr marL="63500" marR="635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00" b="1" kern="100">
                          <a:latin typeface="Times New Roman"/>
                          <a:ea typeface="宋体"/>
                          <a:cs typeface="Times New Roman"/>
                        </a:rPr>
                        <a:t>Student.java</a:t>
                      </a:r>
                      <a:r>
                        <a:rPr lang="zh-CN" sz="1000" b="1" kern="100">
                          <a:latin typeface="Times New Roman"/>
                          <a:ea typeface="宋体"/>
                          <a:cs typeface="Times New Roman"/>
                        </a:rPr>
                        <a:t>：</a:t>
                      </a:r>
                      <a:endParaRPr lang="zh-CN" sz="1000" kern="100">
                        <a:latin typeface="Times New Roman"/>
                        <a:ea typeface="宋体"/>
                        <a:cs typeface="Times New Roman"/>
                      </a:endParaRPr>
                    </a:p>
                  </a:txBody>
                  <a:tcPr marL="63500" marR="635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29484">
                <a:tc>
                  <a:txBody>
                    <a:bodyPr/>
                    <a:lstStyle/>
                    <a:p>
                      <a:pPr algn="l">
                        <a:spcAft>
                          <a:spcPts val="0"/>
                        </a:spcAft>
                      </a:pPr>
                      <a:r>
                        <a:rPr lang="en-US" sz="1000" b="1" kern="0">
                          <a:solidFill>
                            <a:srgbClr val="7F0055"/>
                          </a:solidFill>
                          <a:latin typeface="Courier New"/>
                          <a:ea typeface="宋体"/>
                          <a:cs typeface="Times New Roman"/>
                        </a:rPr>
                        <a:t>class</a:t>
                      </a:r>
                      <a:r>
                        <a:rPr lang="en-US" sz="1000" kern="0">
                          <a:solidFill>
                            <a:srgbClr val="000000"/>
                          </a:solidFill>
                          <a:latin typeface="Courier New"/>
                          <a:ea typeface="宋体"/>
                          <a:cs typeface="Times New Roman"/>
                        </a:rPr>
                        <a:t> Person {</a:t>
                      </a:r>
                      <a:endParaRPr lang="zh-CN" sz="1000" kern="100">
                        <a:latin typeface="Times New Roman"/>
                        <a:ea typeface="宋体"/>
                        <a:cs typeface="Times New Roman"/>
                      </a:endParaRPr>
                    </a:p>
                    <a:p>
                      <a:pPr algn="l">
                        <a:spcAft>
                          <a:spcPts val="0"/>
                        </a:spcAft>
                      </a:pPr>
                      <a:r>
                        <a:rPr lang="en-US" sz="1000" kern="0">
                          <a:solidFill>
                            <a:srgbClr val="000000"/>
                          </a:solidFill>
                          <a:latin typeface="Courier New"/>
                          <a:ea typeface="宋体"/>
                          <a:cs typeface="Times New Roman"/>
                        </a:rPr>
                        <a:t>	</a:t>
                      </a:r>
                      <a:r>
                        <a:rPr lang="en-US" sz="1000" b="1" kern="0">
                          <a:solidFill>
                            <a:srgbClr val="7F0055"/>
                          </a:solidFill>
                          <a:latin typeface="Courier New"/>
                          <a:ea typeface="宋体"/>
                          <a:cs typeface="Times New Roman"/>
                        </a:rPr>
                        <a:t>private</a:t>
                      </a:r>
                      <a:r>
                        <a:rPr lang="en-US" sz="1000" kern="0">
                          <a:solidFill>
                            <a:srgbClr val="000000"/>
                          </a:solidFill>
                          <a:latin typeface="Courier New"/>
                          <a:ea typeface="宋体"/>
                          <a:cs typeface="Times New Roman"/>
                        </a:rPr>
                        <a:t> String </a:t>
                      </a:r>
                      <a:r>
                        <a:rPr lang="en-US" sz="1000" kern="0">
                          <a:solidFill>
                            <a:srgbClr val="0000C0"/>
                          </a:solidFill>
                          <a:latin typeface="Courier New"/>
                          <a:ea typeface="宋体"/>
                          <a:cs typeface="Times New Roman"/>
                        </a:rPr>
                        <a:t>name</a:t>
                      </a:r>
                      <a:r>
                        <a:rPr lang="en-US" sz="1000" kern="0">
                          <a:solidFill>
                            <a:srgbClr val="000000"/>
                          </a:solidFill>
                          <a:latin typeface="Courier New"/>
                          <a:ea typeface="宋体"/>
                          <a:cs typeface="Times New Roman"/>
                        </a:rPr>
                        <a:t>;</a:t>
                      </a:r>
                      <a:endParaRPr lang="zh-CN" sz="1000" kern="100">
                        <a:latin typeface="Times New Roman"/>
                        <a:ea typeface="宋体"/>
                        <a:cs typeface="Times New Roman"/>
                      </a:endParaRPr>
                    </a:p>
                    <a:p>
                      <a:pPr algn="l">
                        <a:spcAft>
                          <a:spcPts val="0"/>
                        </a:spcAft>
                      </a:pPr>
                      <a:r>
                        <a:rPr lang="en-US" sz="1000" kern="0">
                          <a:solidFill>
                            <a:srgbClr val="000000"/>
                          </a:solidFill>
                          <a:latin typeface="Courier New"/>
                          <a:ea typeface="宋体"/>
                          <a:cs typeface="Times New Roman"/>
                        </a:rPr>
                        <a:t>	</a:t>
                      </a:r>
                      <a:r>
                        <a:rPr lang="en-US" sz="1000" b="1" kern="0">
                          <a:solidFill>
                            <a:srgbClr val="7F0055"/>
                          </a:solidFill>
                          <a:latin typeface="Courier New"/>
                          <a:ea typeface="宋体"/>
                          <a:cs typeface="Times New Roman"/>
                        </a:rPr>
                        <a:t>private</a:t>
                      </a:r>
                      <a:r>
                        <a:rPr lang="en-US" sz="1000" kern="0">
                          <a:solidFill>
                            <a:srgbClr val="000000"/>
                          </a:solidFill>
                          <a:latin typeface="Courier New"/>
                          <a:ea typeface="宋体"/>
                          <a:cs typeface="Times New Roman"/>
                        </a:rPr>
                        <a:t> </a:t>
                      </a:r>
                      <a:r>
                        <a:rPr lang="en-US" sz="1000" b="1" kern="0">
                          <a:solidFill>
                            <a:srgbClr val="7F0055"/>
                          </a:solidFill>
                          <a:latin typeface="Courier New"/>
                          <a:ea typeface="宋体"/>
                          <a:cs typeface="Times New Roman"/>
                        </a:rPr>
                        <a:t>int</a:t>
                      </a:r>
                      <a:r>
                        <a:rPr lang="en-US" sz="1000" kern="0">
                          <a:solidFill>
                            <a:srgbClr val="000000"/>
                          </a:solidFill>
                          <a:latin typeface="Courier New"/>
                          <a:ea typeface="宋体"/>
                          <a:cs typeface="Times New Roman"/>
                        </a:rPr>
                        <a:t> </a:t>
                      </a:r>
                      <a:r>
                        <a:rPr lang="en-US" sz="1000" kern="0">
                          <a:solidFill>
                            <a:srgbClr val="0000C0"/>
                          </a:solidFill>
                          <a:latin typeface="Courier New"/>
                          <a:ea typeface="宋体"/>
                          <a:cs typeface="Times New Roman"/>
                        </a:rPr>
                        <a:t>age</a:t>
                      </a:r>
                      <a:r>
                        <a:rPr lang="en-US" sz="1000" kern="0">
                          <a:solidFill>
                            <a:srgbClr val="000000"/>
                          </a:solidFill>
                          <a:latin typeface="Courier New"/>
                          <a:ea typeface="宋体"/>
                          <a:cs typeface="Times New Roman"/>
                        </a:rPr>
                        <a:t>;</a:t>
                      </a:r>
                      <a:endParaRPr lang="zh-CN" sz="1000" kern="100">
                        <a:latin typeface="Times New Roman"/>
                        <a:ea typeface="宋体"/>
                        <a:cs typeface="Times New Roman"/>
                      </a:endParaRPr>
                    </a:p>
                    <a:p>
                      <a:pPr algn="l">
                        <a:spcAft>
                          <a:spcPts val="0"/>
                        </a:spcAft>
                      </a:pPr>
                      <a:r>
                        <a:rPr lang="en-US" sz="1000" kern="0">
                          <a:solidFill>
                            <a:srgbClr val="000000"/>
                          </a:solidFill>
                          <a:latin typeface="Courier New"/>
                          <a:ea typeface="宋体"/>
                          <a:cs typeface="Times New Roman"/>
                        </a:rPr>
                        <a:t>	</a:t>
                      </a:r>
                      <a:r>
                        <a:rPr lang="en-US" sz="1000" b="1" kern="0">
                          <a:solidFill>
                            <a:srgbClr val="7F0055"/>
                          </a:solidFill>
                          <a:latin typeface="Courier New"/>
                          <a:ea typeface="宋体"/>
                          <a:cs typeface="Times New Roman"/>
                        </a:rPr>
                        <a:t>public</a:t>
                      </a:r>
                      <a:r>
                        <a:rPr lang="en-US" sz="1000" kern="0">
                          <a:solidFill>
                            <a:srgbClr val="000000"/>
                          </a:solidFill>
                          <a:latin typeface="Courier New"/>
                          <a:ea typeface="宋体"/>
                          <a:cs typeface="Times New Roman"/>
                        </a:rPr>
                        <a:t> </a:t>
                      </a:r>
                      <a:r>
                        <a:rPr lang="en-US" sz="1000" b="1" kern="0">
                          <a:solidFill>
                            <a:srgbClr val="7F0055"/>
                          </a:solidFill>
                          <a:latin typeface="Courier New"/>
                          <a:ea typeface="宋体"/>
                          <a:cs typeface="Times New Roman"/>
                        </a:rPr>
                        <a:t>void</a:t>
                      </a:r>
                      <a:r>
                        <a:rPr lang="en-US" sz="1000" kern="0">
                          <a:solidFill>
                            <a:srgbClr val="000000"/>
                          </a:solidFill>
                          <a:latin typeface="Courier New"/>
                          <a:ea typeface="宋体"/>
                          <a:cs typeface="Times New Roman"/>
                        </a:rPr>
                        <a:t> setName(String name) {</a:t>
                      </a:r>
                      <a:endParaRPr lang="zh-CN" sz="1000" kern="100">
                        <a:latin typeface="Times New Roman"/>
                        <a:ea typeface="宋体"/>
                        <a:cs typeface="Times New Roman"/>
                      </a:endParaRPr>
                    </a:p>
                    <a:p>
                      <a:pPr algn="l">
                        <a:spcAft>
                          <a:spcPts val="0"/>
                        </a:spcAft>
                      </a:pPr>
                      <a:r>
                        <a:rPr lang="en-US" sz="1000" kern="0">
                          <a:solidFill>
                            <a:srgbClr val="000000"/>
                          </a:solidFill>
                          <a:latin typeface="Courier New"/>
                          <a:ea typeface="宋体"/>
                          <a:cs typeface="Times New Roman"/>
                        </a:rPr>
                        <a:t>		</a:t>
                      </a:r>
                      <a:r>
                        <a:rPr lang="en-US" sz="1000" b="1" kern="0">
                          <a:solidFill>
                            <a:srgbClr val="7F0055"/>
                          </a:solidFill>
                          <a:latin typeface="Courier New"/>
                          <a:ea typeface="宋体"/>
                          <a:cs typeface="Times New Roman"/>
                        </a:rPr>
                        <a:t>this</a:t>
                      </a:r>
                      <a:r>
                        <a:rPr lang="en-US" sz="1000" kern="0">
                          <a:solidFill>
                            <a:srgbClr val="000000"/>
                          </a:solidFill>
                          <a:latin typeface="Courier New"/>
                          <a:ea typeface="宋体"/>
                          <a:cs typeface="Times New Roman"/>
                        </a:rPr>
                        <a:t>.</a:t>
                      </a:r>
                      <a:r>
                        <a:rPr lang="en-US" sz="1000" kern="0">
                          <a:solidFill>
                            <a:srgbClr val="0000C0"/>
                          </a:solidFill>
                          <a:latin typeface="Courier New"/>
                          <a:ea typeface="宋体"/>
                          <a:cs typeface="Times New Roman"/>
                        </a:rPr>
                        <a:t>name</a:t>
                      </a:r>
                      <a:r>
                        <a:rPr lang="en-US" sz="1000" kern="0">
                          <a:solidFill>
                            <a:srgbClr val="000000"/>
                          </a:solidFill>
                          <a:latin typeface="Courier New"/>
                          <a:ea typeface="宋体"/>
                          <a:cs typeface="Times New Roman"/>
                        </a:rPr>
                        <a:t> = name;</a:t>
                      </a:r>
                      <a:endParaRPr lang="zh-CN" sz="1000" kern="100">
                        <a:latin typeface="Times New Roman"/>
                        <a:ea typeface="宋体"/>
                        <a:cs typeface="Times New Roman"/>
                      </a:endParaRPr>
                    </a:p>
                    <a:p>
                      <a:pPr algn="l">
                        <a:spcAft>
                          <a:spcPts val="0"/>
                        </a:spcAft>
                      </a:pPr>
                      <a:r>
                        <a:rPr lang="en-US" sz="1000" kern="0">
                          <a:solidFill>
                            <a:srgbClr val="000000"/>
                          </a:solidFill>
                          <a:latin typeface="Courier New"/>
                          <a:ea typeface="宋体"/>
                          <a:cs typeface="Times New Roman"/>
                        </a:rPr>
                        <a:t>	}</a:t>
                      </a:r>
                      <a:endParaRPr lang="zh-CN" sz="1000" kern="100">
                        <a:latin typeface="Times New Roman"/>
                        <a:ea typeface="宋体"/>
                        <a:cs typeface="Times New Roman"/>
                      </a:endParaRPr>
                    </a:p>
                    <a:p>
                      <a:pPr algn="l">
                        <a:spcAft>
                          <a:spcPts val="0"/>
                        </a:spcAft>
                      </a:pPr>
                      <a:r>
                        <a:rPr lang="en-US" sz="1000" kern="0">
                          <a:solidFill>
                            <a:srgbClr val="000000"/>
                          </a:solidFill>
                          <a:latin typeface="Courier New"/>
                          <a:ea typeface="宋体"/>
                          <a:cs typeface="Times New Roman"/>
                        </a:rPr>
                        <a:t>	</a:t>
                      </a:r>
                      <a:r>
                        <a:rPr lang="en-US" sz="1000" b="1" kern="0">
                          <a:solidFill>
                            <a:srgbClr val="7F0055"/>
                          </a:solidFill>
                          <a:latin typeface="Courier New"/>
                          <a:ea typeface="宋体"/>
                          <a:cs typeface="Times New Roman"/>
                        </a:rPr>
                        <a:t>public</a:t>
                      </a:r>
                      <a:r>
                        <a:rPr lang="en-US" sz="1000" kern="0">
                          <a:solidFill>
                            <a:srgbClr val="000000"/>
                          </a:solidFill>
                          <a:latin typeface="Courier New"/>
                          <a:ea typeface="宋体"/>
                          <a:cs typeface="Times New Roman"/>
                        </a:rPr>
                        <a:t> </a:t>
                      </a:r>
                      <a:r>
                        <a:rPr lang="en-US" sz="1000" b="1" kern="0">
                          <a:solidFill>
                            <a:srgbClr val="7F0055"/>
                          </a:solidFill>
                          <a:latin typeface="Courier New"/>
                          <a:ea typeface="宋体"/>
                          <a:cs typeface="Times New Roman"/>
                        </a:rPr>
                        <a:t>void</a:t>
                      </a:r>
                      <a:r>
                        <a:rPr lang="en-US" sz="1000" kern="0">
                          <a:solidFill>
                            <a:srgbClr val="000000"/>
                          </a:solidFill>
                          <a:latin typeface="Courier New"/>
                          <a:ea typeface="宋体"/>
                          <a:cs typeface="Times New Roman"/>
                        </a:rPr>
                        <a:t> setAge(</a:t>
                      </a:r>
                      <a:r>
                        <a:rPr lang="en-US" sz="1000" b="1" kern="0">
                          <a:solidFill>
                            <a:srgbClr val="7F0055"/>
                          </a:solidFill>
                          <a:latin typeface="Courier New"/>
                          <a:ea typeface="宋体"/>
                          <a:cs typeface="Times New Roman"/>
                        </a:rPr>
                        <a:t>int</a:t>
                      </a:r>
                      <a:r>
                        <a:rPr lang="en-US" sz="1000" kern="0">
                          <a:solidFill>
                            <a:srgbClr val="000000"/>
                          </a:solidFill>
                          <a:latin typeface="Courier New"/>
                          <a:ea typeface="宋体"/>
                          <a:cs typeface="Times New Roman"/>
                        </a:rPr>
                        <a:t> age) {</a:t>
                      </a:r>
                      <a:endParaRPr lang="zh-CN" sz="1000" kern="100">
                        <a:latin typeface="Times New Roman"/>
                        <a:ea typeface="宋体"/>
                        <a:cs typeface="Times New Roman"/>
                      </a:endParaRPr>
                    </a:p>
                    <a:p>
                      <a:pPr algn="l">
                        <a:spcAft>
                          <a:spcPts val="0"/>
                        </a:spcAft>
                      </a:pPr>
                      <a:r>
                        <a:rPr lang="en-US" sz="1000" kern="0">
                          <a:solidFill>
                            <a:srgbClr val="000000"/>
                          </a:solidFill>
                          <a:latin typeface="Courier New"/>
                          <a:ea typeface="宋体"/>
                          <a:cs typeface="Times New Roman"/>
                        </a:rPr>
                        <a:t>		</a:t>
                      </a:r>
                      <a:r>
                        <a:rPr lang="en-US" sz="1000" b="1" kern="0">
                          <a:solidFill>
                            <a:srgbClr val="7F0055"/>
                          </a:solidFill>
                          <a:latin typeface="Courier New"/>
                          <a:ea typeface="宋体"/>
                          <a:cs typeface="Times New Roman"/>
                        </a:rPr>
                        <a:t>this</a:t>
                      </a:r>
                      <a:r>
                        <a:rPr lang="en-US" sz="1000" kern="0">
                          <a:solidFill>
                            <a:srgbClr val="000000"/>
                          </a:solidFill>
                          <a:latin typeface="Courier New"/>
                          <a:ea typeface="宋体"/>
                          <a:cs typeface="Times New Roman"/>
                        </a:rPr>
                        <a:t>.</a:t>
                      </a:r>
                      <a:r>
                        <a:rPr lang="en-US" sz="1000" kern="0">
                          <a:solidFill>
                            <a:srgbClr val="0000C0"/>
                          </a:solidFill>
                          <a:latin typeface="Courier New"/>
                          <a:ea typeface="宋体"/>
                          <a:cs typeface="Times New Roman"/>
                        </a:rPr>
                        <a:t>age</a:t>
                      </a:r>
                      <a:r>
                        <a:rPr lang="en-US" sz="1000" kern="0">
                          <a:solidFill>
                            <a:srgbClr val="000000"/>
                          </a:solidFill>
                          <a:latin typeface="Courier New"/>
                          <a:ea typeface="宋体"/>
                          <a:cs typeface="Times New Roman"/>
                        </a:rPr>
                        <a:t> = age;</a:t>
                      </a:r>
                      <a:endParaRPr lang="zh-CN" sz="1000" kern="100">
                        <a:latin typeface="Times New Roman"/>
                        <a:ea typeface="宋体"/>
                        <a:cs typeface="Times New Roman"/>
                      </a:endParaRPr>
                    </a:p>
                    <a:p>
                      <a:pPr algn="l">
                        <a:spcAft>
                          <a:spcPts val="0"/>
                        </a:spcAft>
                      </a:pPr>
                      <a:r>
                        <a:rPr lang="en-US" sz="1000" kern="0">
                          <a:solidFill>
                            <a:srgbClr val="000000"/>
                          </a:solidFill>
                          <a:latin typeface="Courier New"/>
                          <a:ea typeface="宋体"/>
                          <a:cs typeface="Times New Roman"/>
                        </a:rPr>
                        <a:t>	}</a:t>
                      </a:r>
                      <a:endParaRPr lang="zh-CN" sz="1000" kern="100">
                        <a:latin typeface="Times New Roman"/>
                        <a:ea typeface="宋体"/>
                        <a:cs typeface="Times New Roman"/>
                      </a:endParaRPr>
                    </a:p>
                    <a:p>
                      <a:pPr algn="l">
                        <a:spcAft>
                          <a:spcPts val="0"/>
                        </a:spcAft>
                      </a:pPr>
                      <a:r>
                        <a:rPr lang="en-US" sz="1000" kern="0">
                          <a:solidFill>
                            <a:srgbClr val="000000"/>
                          </a:solidFill>
                          <a:latin typeface="Courier New"/>
                          <a:ea typeface="宋体"/>
                          <a:cs typeface="Times New Roman"/>
                        </a:rPr>
                        <a:t>	</a:t>
                      </a:r>
                      <a:r>
                        <a:rPr lang="en-US" sz="1000" b="1" kern="0">
                          <a:solidFill>
                            <a:srgbClr val="7F0055"/>
                          </a:solidFill>
                          <a:latin typeface="Courier New"/>
                          <a:ea typeface="宋体"/>
                          <a:cs typeface="Times New Roman"/>
                        </a:rPr>
                        <a:t>public</a:t>
                      </a:r>
                      <a:r>
                        <a:rPr lang="en-US" sz="1000" kern="0">
                          <a:solidFill>
                            <a:srgbClr val="000000"/>
                          </a:solidFill>
                          <a:latin typeface="Courier New"/>
                          <a:ea typeface="宋体"/>
                          <a:cs typeface="Times New Roman"/>
                        </a:rPr>
                        <a:t> String getName() {</a:t>
                      </a:r>
                      <a:endParaRPr lang="zh-CN" sz="1000" kern="100">
                        <a:latin typeface="Times New Roman"/>
                        <a:ea typeface="宋体"/>
                        <a:cs typeface="Times New Roman"/>
                      </a:endParaRPr>
                    </a:p>
                    <a:p>
                      <a:pPr algn="l">
                        <a:spcAft>
                          <a:spcPts val="0"/>
                        </a:spcAft>
                      </a:pPr>
                      <a:r>
                        <a:rPr lang="en-US" sz="1000" kern="0">
                          <a:solidFill>
                            <a:srgbClr val="000000"/>
                          </a:solidFill>
                          <a:latin typeface="Courier New"/>
                          <a:ea typeface="宋体"/>
                          <a:cs typeface="Times New Roman"/>
                        </a:rPr>
                        <a:t>		</a:t>
                      </a:r>
                      <a:r>
                        <a:rPr lang="en-US" sz="1000" b="1" kern="0">
                          <a:solidFill>
                            <a:srgbClr val="7F0055"/>
                          </a:solidFill>
                          <a:latin typeface="Courier New"/>
                          <a:ea typeface="宋体"/>
                          <a:cs typeface="Times New Roman"/>
                        </a:rPr>
                        <a:t>return</a:t>
                      </a:r>
                      <a:r>
                        <a:rPr lang="en-US" sz="1000" kern="0">
                          <a:solidFill>
                            <a:srgbClr val="000000"/>
                          </a:solidFill>
                          <a:latin typeface="Courier New"/>
                          <a:ea typeface="宋体"/>
                          <a:cs typeface="Times New Roman"/>
                        </a:rPr>
                        <a:t> </a:t>
                      </a:r>
                      <a:r>
                        <a:rPr lang="en-US" sz="1000" b="1" kern="0">
                          <a:solidFill>
                            <a:srgbClr val="7F0055"/>
                          </a:solidFill>
                          <a:latin typeface="Courier New"/>
                          <a:ea typeface="宋体"/>
                          <a:cs typeface="Times New Roman"/>
                        </a:rPr>
                        <a:t>this</a:t>
                      </a:r>
                      <a:r>
                        <a:rPr lang="en-US" sz="1000" kern="0">
                          <a:solidFill>
                            <a:srgbClr val="000000"/>
                          </a:solidFill>
                          <a:latin typeface="Courier New"/>
                          <a:ea typeface="宋体"/>
                          <a:cs typeface="Times New Roman"/>
                        </a:rPr>
                        <a:t>.</a:t>
                      </a:r>
                      <a:r>
                        <a:rPr lang="en-US" sz="1000" kern="0">
                          <a:solidFill>
                            <a:srgbClr val="0000C0"/>
                          </a:solidFill>
                          <a:latin typeface="Courier New"/>
                          <a:ea typeface="宋体"/>
                          <a:cs typeface="Times New Roman"/>
                        </a:rPr>
                        <a:t>name</a:t>
                      </a:r>
                      <a:r>
                        <a:rPr lang="en-US" sz="1000" kern="0">
                          <a:solidFill>
                            <a:srgbClr val="000000"/>
                          </a:solidFill>
                          <a:latin typeface="Courier New"/>
                          <a:ea typeface="宋体"/>
                          <a:cs typeface="Times New Roman"/>
                        </a:rPr>
                        <a:t>;</a:t>
                      </a:r>
                      <a:endParaRPr lang="zh-CN" sz="1000" kern="100">
                        <a:latin typeface="Times New Roman"/>
                        <a:ea typeface="宋体"/>
                        <a:cs typeface="Times New Roman"/>
                      </a:endParaRPr>
                    </a:p>
                    <a:p>
                      <a:pPr algn="l">
                        <a:spcAft>
                          <a:spcPts val="0"/>
                        </a:spcAft>
                      </a:pPr>
                      <a:r>
                        <a:rPr lang="en-US" sz="1000" kern="0">
                          <a:solidFill>
                            <a:srgbClr val="000000"/>
                          </a:solidFill>
                          <a:latin typeface="Courier New"/>
                          <a:ea typeface="宋体"/>
                          <a:cs typeface="Times New Roman"/>
                        </a:rPr>
                        <a:t>	}</a:t>
                      </a:r>
                      <a:endParaRPr lang="zh-CN" sz="1000" kern="100">
                        <a:latin typeface="Times New Roman"/>
                        <a:ea typeface="宋体"/>
                        <a:cs typeface="Times New Roman"/>
                      </a:endParaRPr>
                    </a:p>
                    <a:p>
                      <a:pPr algn="l">
                        <a:spcAft>
                          <a:spcPts val="0"/>
                        </a:spcAft>
                      </a:pPr>
                      <a:r>
                        <a:rPr lang="en-US" sz="1000" kern="0">
                          <a:solidFill>
                            <a:srgbClr val="000000"/>
                          </a:solidFill>
                          <a:latin typeface="Courier New"/>
                          <a:ea typeface="宋体"/>
                          <a:cs typeface="Times New Roman"/>
                        </a:rPr>
                        <a:t>	</a:t>
                      </a:r>
                      <a:r>
                        <a:rPr lang="en-US" sz="1000" b="1" kern="0">
                          <a:solidFill>
                            <a:srgbClr val="7F0055"/>
                          </a:solidFill>
                          <a:latin typeface="Courier New"/>
                          <a:ea typeface="宋体"/>
                          <a:cs typeface="Times New Roman"/>
                        </a:rPr>
                        <a:t>public</a:t>
                      </a:r>
                      <a:r>
                        <a:rPr lang="en-US" sz="1000" kern="0">
                          <a:solidFill>
                            <a:srgbClr val="000000"/>
                          </a:solidFill>
                          <a:latin typeface="Courier New"/>
                          <a:ea typeface="宋体"/>
                          <a:cs typeface="Times New Roman"/>
                        </a:rPr>
                        <a:t> </a:t>
                      </a:r>
                      <a:r>
                        <a:rPr lang="en-US" sz="1000" b="1" kern="0">
                          <a:solidFill>
                            <a:srgbClr val="7F0055"/>
                          </a:solidFill>
                          <a:latin typeface="Courier New"/>
                          <a:ea typeface="宋体"/>
                          <a:cs typeface="Times New Roman"/>
                        </a:rPr>
                        <a:t>int</a:t>
                      </a:r>
                      <a:r>
                        <a:rPr lang="en-US" sz="1000" kern="0">
                          <a:solidFill>
                            <a:srgbClr val="000000"/>
                          </a:solidFill>
                          <a:latin typeface="Courier New"/>
                          <a:ea typeface="宋体"/>
                          <a:cs typeface="Times New Roman"/>
                        </a:rPr>
                        <a:t> getAge() {</a:t>
                      </a:r>
                      <a:endParaRPr lang="zh-CN" sz="1000" kern="100">
                        <a:latin typeface="Times New Roman"/>
                        <a:ea typeface="宋体"/>
                        <a:cs typeface="Times New Roman"/>
                      </a:endParaRPr>
                    </a:p>
                    <a:p>
                      <a:pPr algn="l">
                        <a:spcAft>
                          <a:spcPts val="0"/>
                        </a:spcAft>
                      </a:pPr>
                      <a:r>
                        <a:rPr lang="en-US" sz="1000" kern="0">
                          <a:solidFill>
                            <a:srgbClr val="000000"/>
                          </a:solidFill>
                          <a:latin typeface="Courier New"/>
                          <a:ea typeface="宋体"/>
                          <a:cs typeface="Times New Roman"/>
                        </a:rPr>
                        <a:t>		</a:t>
                      </a:r>
                      <a:r>
                        <a:rPr lang="en-US" sz="1000" b="1" kern="0">
                          <a:solidFill>
                            <a:srgbClr val="7F0055"/>
                          </a:solidFill>
                          <a:latin typeface="Courier New"/>
                          <a:ea typeface="宋体"/>
                          <a:cs typeface="Times New Roman"/>
                        </a:rPr>
                        <a:t>return</a:t>
                      </a:r>
                      <a:r>
                        <a:rPr lang="en-US" sz="1000" kern="0">
                          <a:solidFill>
                            <a:srgbClr val="000000"/>
                          </a:solidFill>
                          <a:latin typeface="Courier New"/>
                          <a:ea typeface="宋体"/>
                          <a:cs typeface="Times New Roman"/>
                        </a:rPr>
                        <a:t> </a:t>
                      </a:r>
                      <a:r>
                        <a:rPr lang="en-US" sz="1000" b="1" kern="0">
                          <a:solidFill>
                            <a:srgbClr val="7F0055"/>
                          </a:solidFill>
                          <a:latin typeface="Courier New"/>
                          <a:ea typeface="宋体"/>
                          <a:cs typeface="Times New Roman"/>
                        </a:rPr>
                        <a:t>this</a:t>
                      </a:r>
                      <a:r>
                        <a:rPr lang="en-US" sz="1000" kern="0">
                          <a:solidFill>
                            <a:srgbClr val="000000"/>
                          </a:solidFill>
                          <a:latin typeface="Courier New"/>
                          <a:ea typeface="宋体"/>
                          <a:cs typeface="Times New Roman"/>
                        </a:rPr>
                        <a:t>.</a:t>
                      </a:r>
                      <a:r>
                        <a:rPr lang="en-US" sz="1000" kern="0">
                          <a:solidFill>
                            <a:srgbClr val="0000C0"/>
                          </a:solidFill>
                          <a:latin typeface="Courier New"/>
                          <a:ea typeface="宋体"/>
                          <a:cs typeface="Times New Roman"/>
                        </a:rPr>
                        <a:t>age</a:t>
                      </a:r>
                      <a:r>
                        <a:rPr lang="en-US" sz="1000" kern="0">
                          <a:solidFill>
                            <a:srgbClr val="000000"/>
                          </a:solidFill>
                          <a:latin typeface="Courier New"/>
                          <a:ea typeface="宋体"/>
                          <a:cs typeface="Times New Roman"/>
                        </a:rPr>
                        <a:t>;</a:t>
                      </a:r>
                      <a:endParaRPr lang="zh-CN" sz="1000" kern="100">
                        <a:latin typeface="Times New Roman"/>
                        <a:ea typeface="宋体"/>
                        <a:cs typeface="Times New Roman"/>
                      </a:endParaRPr>
                    </a:p>
                    <a:p>
                      <a:pPr algn="l">
                        <a:spcAft>
                          <a:spcPts val="0"/>
                        </a:spcAft>
                      </a:pPr>
                      <a:r>
                        <a:rPr lang="en-US" sz="1000" kern="0">
                          <a:solidFill>
                            <a:srgbClr val="000000"/>
                          </a:solidFill>
                          <a:latin typeface="Courier New"/>
                          <a:ea typeface="宋体"/>
                          <a:cs typeface="Times New Roman"/>
                        </a:rPr>
                        <a:t>	}</a:t>
                      </a:r>
                      <a:endParaRPr lang="zh-CN" sz="1000" kern="100">
                        <a:latin typeface="Times New Roman"/>
                        <a:ea typeface="宋体"/>
                        <a:cs typeface="Times New Roman"/>
                      </a:endParaRPr>
                    </a:p>
                    <a:p>
                      <a:pPr algn="l">
                        <a:spcAft>
                          <a:spcPts val="0"/>
                        </a:spcAft>
                      </a:pPr>
                      <a:r>
                        <a:rPr lang="en-US" sz="1000" kern="0">
                          <a:solidFill>
                            <a:srgbClr val="000000"/>
                          </a:solidFill>
                          <a:latin typeface="Courier New"/>
                          <a:ea typeface="宋体"/>
                          <a:cs typeface="Times New Roman"/>
                        </a:rPr>
                        <a:t>}</a:t>
                      </a:r>
                      <a:endParaRPr lang="zh-CN" sz="1000" kern="100">
                        <a:latin typeface="Times New Roman"/>
                        <a:ea typeface="宋体"/>
                        <a:cs typeface="Times New Roman"/>
                      </a:endParaRPr>
                    </a:p>
                  </a:txBody>
                  <a:tcPr marL="63500" marR="635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000" b="1" kern="0">
                          <a:solidFill>
                            <a:srgbClr val="7F0055"/>
                          </a:solidFill>
                          <a:latin typeface="Courier New"/>
                          <a:ea typeface="宋体"/>
                          <a:cs typeface="Times New Roman"/>
                        </a:rPr>
                        <a:t>class</a:t>
                      </a:r>
                      <a:r>
                        <a:rPr lang="en-US" sz="1000" kern="0">
                          <a:solidFill>
                            <a:srgbClr val="000000"/>
                          </a:solidFill>
                          <a:latin typeface="Courier New"/>
                          <a:ea typeface="宋体"/>
                          <a:cs typeface="Times New Roman"/>
                        </a:rPr>
                        <a:t> Student {</a:t>
                      </a:r>
                      <a:endParaRPr lang="zh-CN" sz="1000" kern="100">
                        <a:latin typeface="Times New Roman"/>
                        <a:ea typeface="宋体"/>
                        <a:cs typeface="Times New Roman"/>
                      </a:endParaRPr>
                    </a:p>
                    <a:p>
                      <a:pPr algn="l">
                        <a:spcAft>
                          <a:spcPts val="0"/>
                        </a:spcAft>
                      </a:pPr>
                      <a:r>
                        <a:rPr lang="en-US" sz="1000" kern="0">
                          <a:solidFill>
                            <a:srgbClr val="000000"/>
                          </a:solidFill>
                          <a:latin typeface="Courier New"/>
                          <a:ea typeface="宋体"/>
                          <a:cs typeface="Times New Roman"/>
                        </a:rPr>
                        <a:t>	</a:t>
                      </a:r>
                      <a:r>
                        <a:rPr lang="en-US" sz="1000" b="1" kern="0">
                          <a:solidFill>
                            <a:srgbClr val="7F0055"/>
                          </a:solidFill>
                          <a:latin typeface="Courier New"/>
                          <a:ea typeface="宋体"/>
                          <a:cs typeface="Times New Roman"/>
                        </a:rPr>
                        <a:t>private</a:t>
                      </a:r>
                      <a:r>
                        <a:rPr lang="en-US" sz="1000" kern="0">
                          <a:solidFill>
                            <a:srgbClr val="000000"/>
                          </a:solidFill>
                          <a:latin typeface="Courier New"/>
                          <a:ea typeface="宋体"/>
                          <a:cs typeface="Times New Roman"/>
                        </a:rPr>
                        <a:t> String </a:t>
                      </a:r>
                      <a:r>
                        <a:rPr lang="en-US" sz="1000" kern="0">
                          <a:solidFill>
                            <a:srgbClr val="0000C0"/>
                          </a:solidFill>
                          <a:latin typeface="Courier New"/>
                          <a:ea typeface="宋体"/>
                          <a:cs typeface="Times New Roman"/>
                        </a:rPr>
                        <a:t>name</a:t>
                      </a:r>
                      <a:r>
                        <a:rPr lang="en-US" sz="1000" kern="0">
                          <a:solidFill>
                            <a:srgbClr val="000000"/>
                          </a:solidFill>
                          <a:latin typeface="Courier New"/>
                          <a:ea typeface="宋体"/>
                          <a:cs typeface="Times New Roman"/>
                        </a:rPr>
                        <a:t>;</a:t>
                      </a:r>
                      <a:endParaRPr lang="zh-CN" sz="1000" kern="100">
                        <a:latin typeface="Times New Roman"/>
                        <a:ea typeface="宋体"/>
                        <a:cs typeface="Times New Roman"/>
                      </a:endParaRPr>
                    </a:p>
                    <a:p>
                      <a:pPr algn="l">
                        <a:spcAft>
                          <a:spcPts val="0"/>
                        </a:spcAft>
                      </a:pPr>
                      <a:r>
                        <a:rPr lang="en-US" sz="1000" kern="0">
                          <a:solidFill>
                            <a:srgbClr val="000000"/>
                          </a:solidFill>
                          <a:latin typeface="Courier New"/>
                          <a:ea typeface="宋体"/>
                          <a:cs typeface="Times New Roman"/>
                        </a:rPr>
                        <a:t>	</a:t>
                      </a:r>
                      <a:r>
                        <a:rPr lang="en-US" sz="1000" b="1" kern="0">
                          <a:solidFill>
                            <a:srgbClr val="7F0055"/>
                          </a:solidFill>
                          <a:latin typeface="Courier New"/>
                          <a:ea typeface="宋体"/>
                          <a:cs typeface="Times New Roman"/>
                        </a:rPr>
                        <a:t>private</a:t>
                      </a:r>
                      <a:r>
                        <a:rPr lang="en-US" sz="1000" kern="0">
                          <a:solidFill>
                            <a:srgbClr val="000000"/>
                          </a:solidFill>
                          <a:latin typeface="Courier New"/>
                          <a:ea typeface="宋体"/>
                          <a:cs typeface="Times New Roman"/>
                        </a:rPr>
                        <a:t> </a:t>
                      </a:r>
                      <a:r>
                        <a:rPr lang="en-US" sz="1000" b="1" kern="0">
                          <a:solidFill>
                            <a:srgbClr val="7F0055"/>
                          </a:solidFill>
                          <a:latin typeface="Courier New"/>
                          <a:ea typeface="宋体"/>
                          <a:cs typeface="Times New Roman"/>
                        </a:rPr>
                        <a:t>int</a:t>
                      </a:r>
                      <a:r>
                        <a:rPr lang="en-US" sz="1000" kern="0">
                          <a:solidFill>
                            <a:srgbClr val="000000"/>
                          </a:solidFill>
                          <a:latin typeface="Courier New"/>
                          <a:ea typeface="宋体"/>
                          <a:cs typeface="Times New Roman"/>
                        </a:rPr>
                        <a:t> </a:t>
                      </a:r>
                      <a:r>
                        <a:rPr lang="en-US" sz="1000" kern="0">
                          <a:solidFill>
                            <a:srgbClr val="0000C0"/>
                          </a:solidFill>
                          <a:latin typeface="Courier New"/>
                          <a:ea typeface="宋体"/>
                          <a:cs typeface="Times New Roman"/>
                        </a:rPr>
                        <a:t>age</a:t>
                      </a:r>
                      <a:r>
                        <a:rPr lang="en-US" sz="1000" kern="0">
                          <a:solidFill>
                            <a:srgbClr val="000000"/>
                          </a:solidFill>
                          <a:latin typeface="Courier New"/>
                          <a:ea typeface="宋体"/>
                          <a:cs typeface="Times New Roman"/>
                        </a:rPr>
                        <a:t>;</a:t>
                      </a:r>
                      <a:endParaRPr lang="zh-CN" sz="1000" kern="100">
                        <a:latin typeface="Times New Roman"/>
                        <a:ea typeface="宋体"/>
                        <a:cs typeface="Times New Roman"/>
                      </a:endParaRPr>
                    </a:p>
                    <a:p>
                      <a:pPr algn="l">
                        <a:spcAft>
                          <a:spcPts val="0"/>
                        </a:spcAft>
                      </a:pPr>
                      <a:r>
                        <a:rPr lang="en-US" sz="1000" kern="0">
                          <a:solidFill>
                            <a:srgbClr val="000000"/>
                          </a:solidFill>
                          <a:latin typeface="Courier New"/>
                          <a:ea typeface="宋体"/>
                          <a:cs typeface="Times New Roman"/>
                        </a:rPr>
                        <a:t>	</a:t>
                      </a:r>
                      <a:r>
                        <a:rPr lang="en-US" sz="1000" b="1" kern="0">
                          <a:solidFill>
                            <a:srgbClr val="7F0055"/>
                          </a:solidFill>
                          <a:latin typeface="Courier New"/>
                          <a:ea typeface="宋体"/>
                          <a:cs typeface="Times New Roman"/>
                        </a:rPr>
                        <a:t>private</a:t>
                      </a:r>
                      <a:r>
                        <a:rPr lang="en-US" sz="1000" kern="0">
                          <a:solidFill>
                            <a:srgbClr val="000000"/>
                          </a:solidFill>
                          <a:latin typeface="Courier New"/>
                          <a:ea typeface="宋体"/>
                          <a:cs typeface="Times New Roman"/>
                        </a:rPr>
                        <a:t> String </a:t>
                      </a:r>
                      <a:r>
                        <a:rPr lang="en-US" sz="1000" kern="0">
                          <a:solidFill>
                            <a:srgbClr val="0000C0"/>
                          </a:solidFill>
                          <a:latin typeface="Courier New"/>
                          <a:ea typeface="宋体"/>
                          <a:cs typeface="Times New Roman"/>
                        </a:rPr>
                        <a:t>school</a:t>
                      </a:r>
                      <a:r>
                        <a:rPr lang="en-US" sz="1000" kern="0">
                          <a:solidFill>
                            <a:srgbClr val="000000"/>
                          </a:solidFill>
                          <a:latin typeface="Courier New"/>
                          <a:ea typeface="宋体"/>
                          <a:cs typeface="Times New Roman"/>
                        </a:rPr>
                        <a:t>;</a:t>
                      </a:r>
                      <a:endParaRPr lang="zh-CN" sz="1000" kern="100">
                        <a:latin typeface="Times New Roman"/>
                        <a:ea typeface="宋体"/>
                        <a:cs typeface="Times New Roman"/>
                      </a:endParaRPr>
                    </a:p>
                    <a:p>
                      <a:pPr algn="l">
                        <a:spcAft>
                          <a:spcPts val="0"/>
                        </a:spcAft>
                      </a:pPr>
                      <a:r>
                        <a:rPr lang="en-US" sz="1000" kern="0">
                          <a:solidFill>
                            <a:srgbClr val="000000"/>
                          </a:solidFill>
                          <a:latin typeface="Courier New"/>
                          <a:ea typeface="宋体"/>
                          <a:cs typeface="Times New Roman"/>
                        </a:rPr>
                        <a:t>	</a:t>
                      </a:r>
                      <a:r>
                        <a:rPr lang="en-US" sz="1000" b="1" kern="0">
                          <a:solidFill>
                            <a:srgbClr val="7F0055"/>
                          </a:solidFill>
                          <a:latin typeface="Courier New"/>
                          <a:ea typeface="宋体"/>
                          <a:cs typeface="Times New Roman"/>
                        </a:rPr>
                        <a:t>public</a:t>
                      </a:r>
                      <a:r>
                        <a:rPr lang="en-US" sz="1000" kern="0">
                          <a:solidFill>
                            <a:srgbClr val="000000"/>
                          </a:solidFill>
                          <a:latin typeface="Courier New"/>
                          <a:ea typeface="宋体"/>
                          <a:cs typeface="Times New Roman"/>
                        </a:rPr>
                        <a:t> </a:t>
                      </a:r>
                      <a:r>
                        <a:rPr lang="en-US" sz="1000" b="1" kern="0">
                          <a:solidFill>
                            <a:srgbClr val="7F0055"/>
                          </a:solidFill>
                          <a:latin typeface="Courier New"/>
                          <a:ea typeface="宋体"/>
                          <a:cs typeface="Times New Roman"/>
                        </a:rPr>
                        <a:t>void</a:t>
                      </a:r>
                      <a:r>
                        <a:rPr lang="en-US" sz="1000" kern="0">
                          <a:solidFill>
                            <a:srgbClr val="000000"/>
                          </a:solidFill>
                          <a:latin typeface="Courier New"/>
                          <a:ea typeface="宋体"/>
                          <a:cs typeface="Times New Roman"/>
                        </a:rPr>
                        <a:t> setName(String name) {</a:t>
                      </a:r>
                      <a:endParaRPr lang="zh-CN" sz="1000" kern="100">
                        <a:latin typeface="Times New Roman"/>
                        <a:ea typeface="宋体"/>
                        <a:cs typeface="Times New Roman"/>
                      </a:endParaRPr>
                    </a:p>
                    <a:p>
                      <a:pPr algn="l">
                        <a:spcAft>
                          <a:spcPts val="0"/>
                        </a:spcAft>
                      </a:pPr>
                      <a:r>
                        <a:rPr lang="en-US" sz="1000" kern="0">
                          <a:solidFill>
                            <a:srgbClr val="000000"/>
                          </a:solidFill>
                          <a:latin typeface="Courier New"/>
                          <a:ea typeface="宋体"/>
                          <a:cs typeface="Times New Roman"/>
                        </a:rPr>
                        <a:t>		</a:t>
                      </a:r>
                      <a:r>
                        <a:rPr lang="en-US" sz="1000" b="1" kern="0">
                          <a:solidFill>
                            <a:srgbClr val="7F0055"/>
                          </a:solidFill>
                          <a:latin typeface="Courier New"/>
                          <a:ea typeface="宋体"/>
                          <a:cs typeface="Times New Roman"/>
                        </a:rPr>
                        <a:t>this</a:t>
                      </a:r>
                      <a:r>
                        <a:rPr lang="en-US" sz="1000" kern="0">
                          <a:solidFill>
                            <a:srgbClr val="000000"/>
                          </a:solidFill>
                          <a:latin typeface="Courier New"/>
                          <a:ea typeface="宋体"/>
                          <a:cs typeface="Times New Roman"/>
                        </a:rPr>
                        <a:t>.</a:t>
                      </a:r>
                      <a:r>
                        <a:rPr lang="en-US" sz="1000" kern="0">
                          <a:solidFill>
                            <a:srgbClr val="0000C0"/>
                          </a:solidFill>
                          <a:latin typeface="Courier New"/>
                          <a:ea typeface="宋体"/>
                          <a:cs typeface="Times New Roman"/>
                        </a:rPr>
                        <a:t>name</a:t>
                      </a:r>
                      <a:r>
                        <a:rPr lang="en-US" sz="1000" kern="0">
                          <a:solidFill>
                            <a:srgbClr val="000000"/>
                          </a:solidFill>
                          <a:latin typeface="Courier New"/>
                          <a:ea typeface="宋体"/>
                          <a:cs typeface="Times New Roman"/>
                        </a:rPr>
                        <a:t> = name;</a:t>
                      </a:r>
                      <a:endParaRPr lang="zh-CN" sz="1000" kern="100">
                        <a:latin typeface="Times New Roman"/>
                        <a:ea typeface="宋体"/>
                        <a:cs typeface="Times New Roman"/>
                      </a:endParaRPr>
                    </a:p>
                    <a:p>
                      <a:pPr algn="l">
                        <a:spcAft>
                          <a:spcPts val="0"/>
                        </a:spcAft>
                      </a:pPr>
                      <a:r>
                        <a:rPr lang="en-US" sz="1000" kern="0">
                          <a:solidFill>
                            <a:srgbClr val="000000"/>
                          </a:solidFill>
                          <a:latin typeface="Courier New"/>
                          <a:ea typeface="宋体"/>
                          <a:cs typeface="Times New Roman"/>
                        </a:rPr>
                        <a:t>	}</a:t>
                      </a:r>
                      <a:endParaRPr lang="zh-CN" sz="1000" kern="100">
                        <a:latin typeface="Times New Roman"/>
                        <a:ea typeface="宋体"/>
                        <a:cs typeface="Times New Roman"/>
                      </a:endParaRPr>
                    </a:p>
                    <a:p>
                      <a:pPr algn="l">
                        <a:spcAft>
                          <a:spcPts val="0"/>
                        </a:spcAft>
                      </a:pPr>
                      <a:r>
                        <a:rPr lang="en-US" sz="1000" kern="0">
                          <a:solidFill>
                            <a:srgbClr val="000000"/>
                          </a:solidFill>
                          <a:latin typeface="Courier New"/>
                          <a:ea typeface="宋体"/>
                          <a:cs typeface="Times New Roman"/>
                        </a:rPr>
                        <a:t>	</a:t>
                      </a:r>
                      <a:r>
                        <a:rPr lang="en-US" sz="1000" b="1" kern="0">
                          <a:solidFill>
                            <a:srgbClr val="7F0055"/>
                          </a:solidFill>
                          <a:latin typeface="Courier New"/>
                          <a:ea typeface="宋体"/>
                          <a:cs typeface="Times New Roman"/>
                        </a:rPr>
                        <a:t>public</a:t>
                      </a:r>
                      <a:r>
                        <a:rPr lang="en-US" sz="1000" kern="0">
                          <a:solidFill>
                            <a:srgbClr val="000000"/>
                          </a:solidFill>
                          <a:latin typeface="Courier New"/>
                          <a:ea typeface="宋体"/>
                          <a:cs typeface="Times New Roman"/>
                        </a:rPr>
                        <a:t> </a:t>
                      </a:r>
                      <a:r>
                        <a:rPr lang="en-US" sz="1000" b="1" kern="0">
                          <a:solidFill>
                            <a:srgbClr val="7F0055"/>
                          </a:solidFill>
                          <a:latin typeface="Courier New"/>
                          <a:ea typeface="宋体"/>
                          <a:cs typeface="Times New Roman"/>
                        </a:rPr>
                        <a:t>void</a:t>
                      </a:r>
                      <a:r>
                        <a:rPr lang="en-US" sz="1000" kern="0">
                          <a:solidFill>
                            <a:srgbClr val="000000"/>
                          </a:solidFill>
                          <a:latin typeface="Courier New"/>
                          <a:ea typeface="宋体"/>
                          <a:cs typeface="Times New Roman"/>
                        </a:rPr>
                        <a:t> setAge(</a:t>
                      </a:r>
                      <a:r>
                        <a:rPr lang="en-US" sz="1000" b="1" kern="0">
                          <a:solidFill>
                            <a:srgbClr val="7F0055"/>
                          </a:solidFill>
                          <a:latin typeface="Courier New"/>
                          <a:ea typeface="宋体"/>
                          <a:cs typeface="Times New Roman"/>
                        </a:rPr>
                        <a:t>int</a:t>
                      </a:r>
                      <a:r>
                        <a:rPr lang="en-US" sz="1000" kern="0">
                          <a:solidFill>
                            <a:srgbClr val="000000"/>
                          </a:solidFill>
                          <a:latin typeface="Courier New"/>
                          <a:ea typeface="宋体"/>
                          <a:cs typeface="Times New Roman"/>
                        </a:rPr>
                        <a:t> age) {</a:t>
                      </a:r>
                      <a:endParaRPr lang="zh-CN" sz="1000" kern="100">
                        <a:latin typeface="Times New Roman"/>
                        <a:ea typeface="宋体"/>
                        <a:cs typeface="Times New Roman"/>
                      </a:endParaRPr>
                    </a:p>
                    <a:p>
                      <a:pPr algn="l">
                        <a:spcAft>
                          <a:spcPts val="0"/>
                        </a:spcAft>
                      </a:pPr>
                      <a:r>
                        <a:rPr lang="en-US" sz="1000" kern="0">
                          <a:solidFill>
                            <a:srgbClr val="000000"/>
                          </a:solidFill>
                          <a:latin typeface="Courier New"/>
                          <a:ea typeface="宋体"/>
                          <a:cs typeface="Times New Roman"/>
                        </a:rPr>
                        <a:t>		</a:t>
                      </a:r>
                      <a:r>
                        <a:rPr lang="en-US" sz="1000" b="1" kern="0">
                          <a:solidFill>
                            <a:srgbClr val="7F0055"/>
                          </a:solidFill>
                          <a:latin typeface="Courier New"/>
                          <a:ea typeface="宋体"/>
                          <a:cs typeface="Times New Roman"/>
                        </a:rPr>
                        <a:t>this</a:t>
                      </a:r>
                      <a:r>
                        <a:rPr lang="en-US" sz="1000" kern="0">
                          <a:solidFill>
                            <a:srgbClr val="000000"/>
                          </a:solidFill>
                          <a:latin typeface="Courier New"/>
                          <a:ea typeface="宋体"/>
                          <a:cs typeface="Times New Roman"/>
                        </a:rPr>
                        <a:t>.</a:t>
                      </a:r>
                      <a:r>
                        <a:rPr lang="en-US" sz="1000" kern="0">
                          <a:solidFill>
                            <a:srgbClr val="0000C0"/>
                          </a:solidFill>
                          <a:latin typeface="Courier New"/>
                          <a:ea typeface="宋体"/>
                          <a:cs typeface="Times New Roman"/>
                        </a:rPr>
                        <a:t>age</a:t>
                      </a:r>
                      <a:r>
                        <a:rPr lang="en-US" sz="1000" kern="0">
                          <a:solidFill>
                            <a:srgbClr val="000000"/>
                          </a:solidFill>
                          <a:latin typeface="Courier New"/>
                          <a:ea typeface="宋体"/>
                          <a:cs typeface="Times New Roman"/>
                        </a:rPr>
                        <a:t> = age;</a:t>
                      </a:r>
                      <a:endParaRPr lang="zh-CN" sz="1000" kern="100">
                        <a:latin typeface="Times New Roman"/>
                        <a:ea typeface="宋体"/>
                        <a:cs typeface="Times New Roman"/>
                      </a:endParaRPr>
                    </a:p>
                    <a:p>
                      <a:pPr algn="l">
                        <a:spcAft>
                          <a:spcPts val="0"/>
                        </a:spcAft>
                      </a:pPr>
                      <a:r>
                        <a:rPr lang="en-US" sz="1000" kern="0">
                          <a:solidFill>
                            <a:srgbClr val="000000"/>
                          </a:solidFill>
                          <a:latin typeface="Courier New"/>
                          <a:ea typeface="宋体"/>
                          <a:cs typeface="Times New Roman"/>
                        </a:rPr>
                        <a:t>	}</a:t>
                      </a:r>
                      <a:endParaRPr lang="zh-CN" sz="1000" kern="100">
                        <a:latin typeface="Times New Roman"/>
                        <a:ea typeface="宋体"/>
                        <a:cs typeface="Times New Roman"/>
                      </a:endParaRPr>
                    </a:p>
                    <a:p>
                      <a:pPr algn="l">
                        <a:spcAft>
                          <a:spcPts val="0"/>
                        </a:spcAft>
                      </a:pPr>
                      <a:r>
                        <a:rPr lang="en-US" sz="1000" kern="0">
                          <a:solidFill>
                            <a:srgbClr val="000000"/>
                          </a:solidFill>
                          <a:latin typeface="Courier New"/>
                          <a:ea typeface="宋体"/>
                          <a:cs typeface="Times New Roman"/>
                        </a:rPr>
                        <a:t>	</a:t>
                      </a:r>
                      <a:r>
                        <a:rPr lang="en-US" sz="1000" b="1" kern="0">
                          <a:solidFill>
                            <a:srgbClr val="7F0055"/>
                          </a:solidFill>
                          <a:latin typeface="Courier New"/>
                          <a:ea typeface="宋体"/>
                          <a:cs typeface="Times New Roman"/>
                        </a:rPr>
                        <a:t>public</a:t>
                      </a:r>
                      <a:r>
                        <a:rPr lang="en-US" sz="1000" kern="0">
                          <a:solidFill>
                            <a:srgbClr val="000000"/>
                          </a:solidFill>
                          <a:latin typeface="Courier New"/>
                          <a:ea typeface="宋体"/>
                          <a:cs typeface="Times New Roman"/>
                        </a:rPr>
                        <a:t> </a:t>
                      </a:r>
                      <a:r>
                        <a:rPr lang="en-US" sz="1000" b="1" kern="0">
                          <a:solidFill>
                            <a:srgbClr val="7F0055"/>
                          </a:solidFill>
                          <a:latin typeface="Courier New"/>
                          <a:ea typeface="宋体"/>
                          <a:cs typeface="Times New Roman"/>
                        </a:rPr>
                        <a:t>void</a:t>
                      </a:r>
                      <a:r>
                        <a:rPr lang="en-US" sz="1000" kern="0">
                          <a:solidFill>
                            <a:srgbClr val="000000"/>
                          </a:solidFill>
                          <a:latin typeface="Courier New"/>
                          <a:ea typeface="宋体"/>
                          <a:cs typeface="Times New Roman"/>
                        </a:rPr>
                        <a:t> setSchool(String school) {</a:t>
                      </a:r>
                      <a:endParaRPr lang="zh-CN" sz="1000" kern="100">
                        <a:latin typeface="Times New Roman"/>
                        <a:ea typeface="宋体"/>
                        <a:cs typeface="Times New Roman"/>
                      </a:endParaRPr>
                    </a:p>
                    <a:p>
                      <a:pPr algn="l">
                        <a:spcAft>
                          <a:spcPts val="0"/>
                        </a:spcAft>
                      </a:pPr>
                      <a:r>
                        <a:rPr lang="en-US" sz="1000" kern="0">
                          <a:solidFill>
                            <a:srgbClr val="000000"/>
                          </a:solidFill>
                          <a:latin typeface="Courier New"/>
                          <a:ea typeface="宋体"/>
                          <a:cs typeface="Times New Roman"/>
                        </a:rPr>
                        <a:t>		</a:t>
                      </a:r>
                      <a:r>
                        <a:rPr lang="en-US" sz="1000" b="1" kern="0">
                          <a:solidFill>
                            <a:srgbClr val="7F0055"/>
                          </a:solidFill>
                          <a:latin typeface="Courier New"/>
                          <a:ea typeface="宋体"/>
                          <a:cs typeface="Times New Roman"/>
                        </a:rPr>
                        <a:t>this</a:t>
                      </a:r>
                      <a:r>
                        <a:rPr lang="en-US" sz="1000" kern="0">
                          <a:solidFill>
                            <a:srgbClr val="000000"/>
                          </a:solidFill>
                          <a:latin typeface="Courier New"/>
                          <a:ea typeface="宋体"/>
                          <a:cs typeface="Times New Roman"/>
                        </a:rPr>
                        <a:t>.</a:t>
                      </a:r>
                      <a:r>
                        <a:rPr lang="en-US" sz="1000" kern="0">
                          <a:solidFill>
                            <a:srgbClr val="0000C0"/>
                          </a:solidFill>
                          <a:latin typeface="Courier New"/>
                          <a:ea typeface="宋体"/>
                          <a:cs typeface="Times New Roman"/>
                        </a:rPr>
                        <a:t>school</a:t>
                      </a:r>
                      <a:r>
                        <a:rPr lang="en-US" sz="1000" kern="0">
                          <a:solidFill>
                            <a:srgbClr val="000000"/>
                          </a:solidFill>
                          <a:latin typeface="Courier New"/>
                          <a:ea typeface="宋体"/>
                          <a:cs typeface="Times New Roman"/>
                        </a:rPr>
                        <a:t> = school;</a:t>
                      </a:r>
                      <a:endParaRPr lang="zh-CN" sz="1000" kern="100">
                        <a:latin typeface="Times New Roman"/>
                        <a:ea typeface="宋体"/>
                        <a:cs typeface="Times New Roman"/>
                      </a:endParaRPr>
                    </a:p>
                    <a:p>
                      <a:pPr algn="l">
                        <a:spcAft>
                          <a:spcPts val="0"/>
                        </a:spcAft>
                      </a:pPr>
                      <a:r>
                        <a:rPr lang="en-US" sz="1000" kern="0">
                          <a:solidFill>
                            <a:srgbClr val="000000"/>
                          </a:solidFill>
                          <a:latin typeface="Courier New"/>
                          <a:ea typeface="宋体"/>
                          <a:cs typeface="Times New Roman"/>
                        </a:rPr>
                        <a:t>	}</a:t>
                      </a:r>
                      <a:endParaRPr lang="zh-CN" sz="1000" kern="100">
                        <a:latin typeface="Times New Roman"/>
                        <a:ea typeface="宋体"/>
                        <a:cs typeface="Times New Roman"/>
                      </a:endParaRPr>
                    </a:p>
                    <a:p>
                      <a:pPr algn="l">
                        <a:spcAft>
                          <a:spcPts val="0"/>
                        </a:spcAft>
                      </a:pPr>
                      <a:r>
                        <a:rPr lang="en-US" sz="1000" kern="0">
                          <a:solidFill>
                            <a:srgbClr val="000000"/>
                          </a:solidFill>
                          <a:latin typeface="Courier New"/>
                          <a:ea typeface="宋体"/>
                          <a:cs typeface="Times New Roman"/>
                        </a:rPr>
                        <a:t>	</a:t>
                      </a:r>
                      <a:r>
                        <a:rPr lang="en-US" sz="1000" b="1" kern="0">
                          <a:solidFill>
                            <a:srgbClr val="7F0055"/>
                          </a:solidFill>
                          <a:latin typeface="Courier New"/>
                          <a:ea typeface="宋体"/>
                          <a:cs typeface="Times New Roman"/>
                        </a:rPr>
                        <a:t>public</a:t>
                      </a:r>
                      <a:r>
                        <a:rPr lang="en-US" sz="1000" kern="0">
                          <a:solidFill>
                            <a:srgbClr val="000000"/>
                          </a:solidFill>
                          <a:latin typeface="Courier New"/>
                          <a:ea typeface="宋体"/>
                          <a:cs typeface="Times New Roman"/>
                        </a:rPr>
                        <a:t> String getName() {</a:t>
                      </a:r>
                      <a:endParaRPr lang="zh-CN" sz="1000" kern="100">
                        <a:latin typeface="Times New Roman"/>
                        <a:ea typeface="宋体"/>
                        <a:cs typeface="Times New Roman"/>
                      </a:endParaRPr>
                    </a:p>
                    <a:p>
                      <a:pPr algn="l">
                        <a:spcAft>
                          <a:spcPts val="0"/>
                        </a:spcAft>
                      </a:pPr>
                      <a:r>
                        <a:rPr lang="en-US" sz="1000" kern="0">
                          <a:solidFill>
                            <a:srgbClr val="000000"/>
                          </a:solidFill>
                          <a:latin typeface="Courier New"/>
                          <a:ea typeface="宋体"/>
                          <a:cs typeface="Times New Roman"/>
                        </a:rPr>
                        <a:t>		</a:t>
                      </a:r>
                      <a:r>
                        <a:rPr lang="en-US" sz="1000" b="1" kern="0">
                          <a:solidFill>
                            <a:srgbClr val="7F0055"/>
                          </a:solidFill>
                          <a:latin typeface="Courier New"/>
                          <a:ea typeface="宋体"/>
                          <a:cs typeface="Times New Roman"/>
                        </a:rPr>
                        <a:t>return</a:t>
                      </a:r>
                      <a:r>
                        <a:rPr lang="en-US" sz="1000" kern="0">
                          <a:solidFill>
                            <a:srgbClr val="000000"/>
                          </a:solidFill>
                          <a:latin typeface="Courier New"/>
                          <a:ea typeface="宋体"/>
                          <a:cs typeface="Times New Roman"/>
                        </a:rPr>
                        <a:t> </a:t>
                      </a:r>
                      <a:r>
                        <a:rPr lang="en-US" sz="1000" b="1" kern="0">
                          <a:solidFill>
                            <a:srgbClr val="7F0055"/>
                          </a:solidFill>
                          <a:latin typeface="Courier New"/>
                          <a:ea typeface="宋体"/>
                          <a:cs typeface="Times New Roman"/>
                        </a:rPr>
                        <a:t>this</a:t>
                      </a:r>
                      <a:r>
                        <a:rPr lang="en-US" sz="1000" kern="0">
                          <a:solidFill>
                            <a:srgbClr val="000000"/>
                          </a:solidFill>
                          <a:latin typeface="Courier New"/>
                          <a:ea typeface="宋体"/>
                          <a:cs typeface="Times New Roman"/>
                        </a:rPr>
                        <a:t>.</a:t>
                      </a:r>
                      <a:r>
                        <a:rPr lang="en-US" sz="1000" kern="0">
                          <a:solidFill>
                            <a:srgbClr val="0000C0"/>
                          </a:solidFill>
                          <a:latin typeface="Courier New"/>
                          <a:ea typeface="宋体"/>
                          <a:cs typeface="Times New Roman"/>
                        </a:rPr>
                        <a:t>name</a:t>
                      </a:r>
                      <a:r>
                        <a:rPr lang="en-US" sz="1000" kern="0">
                          <a:solidFill>
                            <a:srgbClr val="000000"/>
                          </a:solidFill>
                          <a:latin typeface="Courier New"/>
                          <a:ea typeface="宋体"/>
                          <a:cs typeface="Times New Roman"/>
                        </a:rPr>
                        <a:t>;</a:t>
                      </a:r>
                      <a:endParaRPr lang="zh-CN" sz="1000" kern="100">
                        <a:latin typeface="Times New Roman"/>
                        <a:ea typeface="宋体"/>
                        <a:cs typeface="Times New Roman"/>
                      </a:endParaRPr>
                    </a:p>
                    <a:p>
                      <a:pPr algn="l">
                        <a:spcAft>
                          <a:spcPts val="0"/>
                        </a:spcAft>
                      </a:pPr>
                      <a:r>
                        <a:rPr lang="en-US" sz="1000" kern="0">
                          <a:solidFill>
                            <a:srgbClr val="000000"/>
                          </a:solidFill>
                          <a:latin typeface="Courier New"/>
                          <a:ea typeface="宋体"/>
                          <a:cs typeface="Times New Roman"/>
                        </a:rPr>
                        <a:t>	}</a:t>
                      </a:r>
                      <a:endParaRPr lang="zh-CN" sz="1000" kern="100">
                        <a:latin typeface="Times New Roman"/>
                        <a:ea typeface="宋体"/>
                        <a:cs typeface="Times New Roman"/>
                      </a:endParaRPr>
                    </a:p>
                    <a:p>
                      <a:pPr algn="l">
                        <a:spcAft>
                          <a:spcPts val="0"/>
                        </a:spcAft>
                      </a:pPr>
                      <a:r>
                        <a:rPr lang="en-US" sz="1000" kern="0">
                          <a:solidFill>
                            <a:srgbClr val="000000"/>
                          </a:solidFill>
                          <a:latin typeface="Courier New"/>
                          <a:ea typeface="宋体"/>
                          <a:cs typeface="Times New Roman"/>
                        </a:rPr>
                        <a:t>	</a:t>
                      </a:r>
                      <a:r>
                        <a:rPr lang="en-US" sz="1000" b="1" kern="0">
                          <a:solidFill>
                            <a:srgbClr val="7F0055"/>
                          </a:solidFill>
                          <a:latin typeface="Courier New"/>
                          <a:ea typeface="宋体"/>
                          <a:cs typeface="Times New Roman"/>
                        </a:rPr>
                        <a:t>public</a:t>
                      </a:r>
                      <a:r>
                        <a:rPr lang="en-US" sz="1000" kern="0">
                          <a:solidFill>
                            <a:srgbClr val="000000"/>
                          </a:solidFill>
                          <a:latin typeface="Courier New"/>
                          <a:ea typeface="宋体"/>
                          <a:cs typeface="Times New Roman"/>
                        </a:rPr>
                        <a:t> </a:t>
                      </a:r>
                      <a:r>
                        <a:rPr lang="en-US" sz="1000" b="1" kern="0">
                          <a:solidFill>
                            <a:srgbClr val="7F0055"/>
                          </a:solidFill>
                          <a:latin typeface="Courier New"/>
                          <a:ea typeface="宋体"/>
                          <a:cs typeface="Times New Roman"/>
                        </a:rPr>
                        <a:t>int</a:t>
                      </a:r>
                      <a:r>
                        <a:rPr lang="en-US" sz="1000" kern="0">
                          <a:solidFill>
                            <a:srgbClr val="000000"/>
                          </a:solidFill>
                          <a:latin typeface="Courier New"/>
                          <a:ea typeface="宋体"/>
                          <a:cs typeface="Times New Roman"/>
                        </a:rPr>
                        <a:t> getAge() {</a:t>
                      </a:r>
                      <a:endParaRPr lang="zh-CN" sz="1000" kern="100">
                        <a:latin typeface="Times New Roman"/>
                        <a:ea typeface="宋体"/>
                        <a:cs typeface="Times New Roman"/>
                      </a:endParaRPr>
                    </a:p>
                    <a:p>
                      <a:pPr algn="l">
                        <a:spcAft>
                          <a:spcPts val="0"/>
                        </a:spcAft>
                      </a:pPr>
                      <a:r>
                        <a:rPr lang="en-US" sz="1000" kern="0">
                          <a:solidFill>
                            <a:srgbClr val="000000"/>
                          </a:solidFill>
                          <a:latin typeface="Courier New"/>
                          <a:ea typeface="宋体"/>
                          <a:cs typeface="Times New Roman"/>
                        </a:rPr>
                        <a:t>		</a:t>
                      </a:r>
                      <a:r>
                        <a:rPr lang="en-US" sz="1000" b="1" kern="0">
                          <a:solidFill>
                            <a:srgbClr val="7F0055"/>
                          </a:solidFill>
                          <a:latin typeface="Courier New"/>
                          <a:ea typeface="宋体"/>
                          <a:cs typeface="Times New Roman"/>
                        </a:rPr>
                        <a:t>return</a:t>
                      </a:r>
                      <a:r>
                        <a:rPr lang="en-US" sz="1000" kern="0">
                          <a:solidFill>
                            <a:srgbClr val="000000"/>
                          </a:solidFill>
                          <a:latin typeface="Courier New"/>
                          <a:ea typeface="宋体"/>
                          <a:cs typeface="Times New Roman"/>
                        </a:rPr>
                        <a:t> </a:t>
                      </a:r>
                      <a:r>
                        <a:rPr lang="en-US" sz="1000" b="1" kern="0">
                          <a:solidFill>
                            <a:srgbClr val="7F0055"/>
                          </a:solidFill>
                          <a:latin typeface="Courier New"/>
                          <a:ea typeface="宋体"/>
                          <a:cs typeface="Times New Roman"/>
                        </a:rPr>
                        <a:t>this</a:t>
                      </a:r>
                      <a:r>
                        <a:rPr lang="en-US" sz="1000" kern="0">
                          <a:solidFill>
                            <a:srgbClr val="000000"/>
                          </a:solidFill>
                          <a:latin typeface="Courier New"/>
                          <a:ea typeface="宋体"/>
                          <a:cs typeface="Times New Roman"/>
                        </a:rPr>
                        <a:t>.</a:t>
                      </a:r>
                      <a:r>
                        <a:rPr lang="en-US" sz="1000" kern="0">
                          <a:solidFill>
                            <a:srgbClr val="0000C0"/>
                          </a:solidFill>
                          <a:latin typeface="Courier New"/>
                          <a:ea typeface="宋体"/>
                          <a:cs typeface="Times New Roman"/>
                        </a:rPr>
                        <a:t>age</a:t>
                      </a:r>
                      <a:r>
                        <a:rPr lang="en-US" sz="1000" kern="0">
                          <a:solidFill>
                            <a:srgbClr val="000000"/>
                          </a:solidFill>
                          <a:latin typeface="Courier New"/>
                          <a:ea typeface="宋体"/>
                          <a:cs typeface="Times New Roman"/>
                        </a:rPr>
                        <a:t>;</a:t>
                      </a:r>
                      <a:endParaRPr lang="zh-CN" sz="1000" kern="100">
                        <a:latin typeface="Times New Roman"/>
                        <a:ea typeface="宋体"/>
                        <a:cs typeface="Times New Roman"/>
                      </a:endParaRPr>
                    </a:p>
                    <a:p>
                      <a:pPr algn="l">
                        <a:spcAft>
                          <a:spcPts val="0"/>
                        </a:spcAft>
                      </a:pPr>
                      <a:r>
                        <a:rPr lang="en-US" sz="1000" kern="0">
                          <a:solidFill>
                            <a:srgbClr val="000000"/>
                          </a:solidFill>
                          <a:latin typeface="Courier New"/>
                          <a:ea typeface="宋体"/>
                          <a:cs typeface="Times New Roman"/>
                        </a:rPr>
                        <a:t>	}</a:t>
                      </a:r>
                      <a:endParaRPr lang="zh-CN" sz="1000" kern="100">
                        <a:latin typeface="Times New Roman"/>
                        <a:ea typeface="宋体"/>
                        <a:cs typeface="Times New Roman"/>
                      </a:endParaRPr>
                    </a:p>
                    <a:p>
                      <a:pPr algn="l">
                        <a:spcAft>
                          <a:spcPts val="0"/>
                        </a:spcAft>
                      </a:pPr>
                      <a:r>
                        <a:rPr lang="en-US" sz="1000" kern="0">
                          <a:solidFill>
                            <a:srgbClr val="000000"/>
                          </a:solidFill>
                          <a:latin typeface="Courier New"/>
                          <a:ea typeface="宋体"/>
                          <a:cs typeface="Times New Roman"/>
                        </a:rPr>
                        <a:t>	</a:t>
                      </a:r>
                      <a:r>
                        <a:rPr lang="en-US" sz="1000" b="1" kern="0">
                          <a:solidFill>
                            <a:srgbClr val="7F0055"/>
                          </a:solidFill>
                          <a:latin typeface="Courier New"/>
                          <a:ea typeface="宋体"/>
                          <a:cs typeface="Times New Roman"/>
                        </a:rPr>
                        <a:t>public</a:t>
                      </a:r>
                      <a:r>
                        <a:rPr lang="en-US" sz="1000" kern="0">
                          <a:solidFill>
                            <a:srgbClr val="000000"/>
                          </a:solidFill>
                          <a:latin typeface="Courier New"/>
                          <a:ea typeface="宋体"/>
                          <a:cs typeface="Times New Roman"/>
                        </a:rPr>
                        <a:t> String getSchool() {</a:t>
                      </a:r>
                      <a:endParaRPr lang="zh-CN" sz="1000" kern="100">
                        <a:latin typeface="Times New Roman"/>
                        <a:ea typeface="宋体"/>
                        <a:cs typeface="Times New Roman"/>
                      </a:endParaRPr>
                    </a:p>
                    <a:p>
                      <a:pPr algn="l">
                        <a:spcAft>
                          <a:spcPts val="0"/>
                        </a:spcAft>
                      </a:pPr>
                      <a:r>
                        <a:rPr lang="en-US" sz="1000" kern="0">
                          <a:solidFill>
                            <a:srgbClr val="000000"/>
                          </a:solidFill>
                          <a:latin typeface="Courier New"/>
                          <a:ea typeface="宋体"/>
                          <a:cs typeface="Times New Roman"/>
                        </a:rPr>
                        <a:t>		</a:t>
                      </a:r>
                      <a:r>
                        <a:rPr lang="en-US" sz="1000" b="1" kern="0">
                          <a:solidFill>
                            <a:srgbClr val="7F0055"/>
                          </a:solidFill>
                          <a:latin typeface="Courier New"/>
                          <a:ea typeface="宋体"/>
                          <a:cs typeface="Times New Roman"/>
                        </a:rPr>
                        <a:t>return</a:t>
                      </a:r>
                      <a:r>
                        <a:rPr lang="en-US" sz="1000" kern="0">
                          <a:solidFill>
                            <a:srgbClr val="000000"/>
                          </a:solidFill>
                          <a:latin typeface="Courier New"/>
                          <a:ea typeface="宋体"/>
                          <a:cs typeface="Times New Roman"/>
                        </a:rPr>
                        <a:t> </a:t>
                      </a:r>
                      <a:r>
                        <a:rPr lang="en-US" sz="1000" b="1" kern="0">
                          <a:solidFill>
                            <a:srgbClr val="7F0055"/>
                          </a:solidFill>
                          <a:latin typeface="Courier New"/>
                          <a:ea typeface="宋体"/>
                          <a:cs typeface="Times New Roman"/>
                        </a:rPr>
                        <a:t>this</a:t>
                      </a:r>
                      <a:r>
                        <a:rPr lang="en-US" sz="1000" kern="0">
                          <a:solidFill>
                            <a:srgbClr val="000000"/>
                          </a:solidFill>
                          <a:latin typeface="Courier New"/>
                          <a:ea typeface="宋体"/>
                          <a:cs typeface="Times New Roman"/>
                        </a:rPr>
                        <a:t>.</a:t>
                      </a:r>
                      <a:r>
                        <a:rPr lang="en-US" sz="1000" kern="0">
                          <a:solidFill>
                            <a:srgbClr val="0000C0"/>
                          </a:solidFill>
                          <a:latin typeface="Courier New"/>
                          <a:ea typeface="宋体"/>
                          <a:cs typeface="Times New Roman"/>
                        </a:rPr>
                        <a:t>school</a:t>
                      </a:r>
                      <a:r>
                        <a:rPr lang="en-US" sz="1000" kern="0">
                          <a:solidFill>
                            <a:srgbClr val="000000"/>
                          </a:solidFill>
                          <a:latin typeface="Courier New"/>
                          <a:ea typeface="宋体"/>
                          <a:cs typeface="Times New Roman"/>
                        </a:rPr>
                        <a:t>;</a:t>
                      </a:r>
                      <a:endParaRPr lang="zh-CN" sz="1000" kern="100">
                        <a:latin typeface="Times New Roman"/>
                        <a:ea typeface="宋体"/>
                        <a:cs typeface="Times New Roman"/>
                      </a:endParaRPr>
                    </a:p>
                    <a:p>
                      <a:pPr algn="l">
                        <a:spcAft>
                          <a:spcPts val="0"/>
                        </a:spcAft>
                      </a:pPr>
                      <a:r>
                        <a:rPr lang="en-US" sz="1000" kern="0">
                          <a:solidFill>
                            <a:srgbClr val="000000"/>
                          </a:solidFill>
                          <a:latin typeface="Courier New"/>
                          <a:ea typeface="宋体"/>
                          <a:cs typeface="Times New Roman"/>
                        </a:rPr>
                        <a:t>	}</a:t>
                      </a:r>
                      <a:endParaRPr lang="zh-CN" sz="1000" kern="100">
                        <a:latin typeface="Times New Roman"/>
                        <a:ea typeface="宋体"/>
                        <a:cs typeface="Times New Roman"/>
                      </a:endParaRPr>
                    </a:p>
                    <a:p>
                      <a:pPr algn="l">
                        <a:spcAft>
                          <a:spcPts val="0"/>
                        </a:spcAft>
                      </a:pPr>
                      <a:r>
                        <a:rPr lang="en-US" sz="1000" kern="0">
                          <a:solidFill>
                            <a:srgbClr val="000000"/>
                          </a:solidFill>
                          <a:latin typeface="Courier New"/>
                          <a:ea typeface="宋体"/>
                          <a:cs typeface="Times New Roman"/>
                        </a:rPr>
                        <a:t>}</a:t>
                      </a:r>
                      <a:endParaRPr lang="zh-CN" sz="1000" kern="100">
                        <a:latin typeface="Times New Roman"/>
                        <a:ea typeface="宋体"/>
                        <a:cs typeface="Times New Roman"/>
                      </a:endParaRPr>
                    </a:p>
                  </a:txBody>
                  <a:tcPr marL="63500" marR="635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类继承</a:t>
            </a:r>
            <a:endParaRPr lang="zh-CN" altLang="en-US"/>
          </a:p>
        </p:txBody>
      </p:sp>
      <p:sp>
        <p:nvSpPr>
          <p:cNvPr id="3" name="内容占位符 2"/>
          <p:cNvSpPr>
            <a:spLocks noGrp="1"/>
          </p:cNvSpPr>
          <p:nvPr>
            <p:ph idx="1"/>
          </p:nvPr>
        </p:nvSpPr>
        <p:spPr/>
        <p:txBody>
          <a:bodyPr/>
          <a:lstStyle/>
          <a:p>
            <a:r>
              <a:rPr lang="zh-CN" altLang="en-US" smtClean="0"/>
              <a:t>继承语法：</a:t>
            </a:r>
            <a:r>
              <a:rPr lang="en-US" smtClean="0"/>
              <a:t>class </a:t>
            </a:r>
            <a:r>
              <a:rPr lang="zh-CN" altLang="en-US" smtClean="0"/>
              <a:t>子类</a:t>
            </a:r>
            <a:r>
              <a:rPr lang="en-US" b="1" smtClean="0"/>
              <a:t>extends</a:t>
            </a:r>
            <a:r>
              <a:rPr lang="en-US" smtClean="0"/>
              <a:t> </a:t>
            </a:r>
            <a:r>
              <a:rPr lang="zh-CN" altLang="en-US" smtClean="0"/>
              <a:t>父</a:t>
            </a:r>
            <a:r>
              <a:rPr lang="zh-CN" altLang="en-US" smtClean="0"/>
              <a:t>类 </a:t>
            </a:r>
            <a:r>
              <a:rPr lang="en-US" smtClean="0"/>
              <a:t>{}</a:t>
            </a:r>
          </a:p>
          <a:p>
            <a:pPr lvl="1"/>
            <a:r>
              <a:rPr lang="zh-CN" altLang="en-US" sz="1600" smtClean="0"/>
              <a:t>在继承结构中，很多情况下会把子类称为派生类，把父类称为超类（</a:t>
            </a:r>
            <a:r>
              <a:rPr lang="en-US" sz="1600" smtClean="0"/>
              <a:t>SuperClass</a:t>
            </a:r>
            <a:r>
              <a:rPr lang="zh-CN" altLang="en-US" sz="1600" smtClean="0"/>
              <a:t>）</a:t>
            </a:r>
            <a:endParaRPr lang="zh-CN" altLang="en-US" sz="1600"/>
          </a:p>
        </p:txBody>
      </p:sp>
      <p:graphicFrame>
        <p:nvGraphicFramePr>
          <p:cNvPr id="4" name="表格 3"/>
          <p:cNvGraphicFramePr>
            <a:graphicFrameLocks noGrp="1"/>
          </p:cNvGraphicFramePr>
          <p:nvPr/>
        </p:nvGraphicFramePr>
        <p:xfrm>
          <a:off x="214282" y="1571618"/>
          <a:ext cx="8715436" cy="2926080"/>
        </p:xfrm>
        <a:graphic>
          <a:graphicData uri="http://schemas.openxmlformats.org/drawingml/2006/table">
            <a:tbl>
              <a:tblPr/>
              <a:tblGrid>
                <a:gridCol w="8715436"/>
              </a:tblGrid>
              <a:tr h="0">
                <a:tc>
                  <a:txBody>
                    <a:bodyPr/>
                    <a:lstStyle/>
                    <a:p>
                      <a:pPr algn="l">
                        <a:spcAft>
                          <a:spcPts val="0"/>
                        </a:spcAft>
                      </a:pPr>
                      <a:r>
                        <a:rPr lang="en-US" sz="1200" b="1" kern="0">
                          <a:solidFill>
                            <a:srgbClr val="7F0055"/>
                          </a:solidFill>
                          <a:latin typeface="Consolas"/>
                          <a:ea typeface="宋体"/>
                          <a:cs typeface="Times New Roman"/>
                        </a:rPr>
                        <a:t>class</a:t>
                      </a:r>
                      <a:r>
                        <a:rPr lang="en-US" sz="1200" kern="0">
                          <a:solidFill>
                            <a:srgbClr val="000000"/>
                          </a:solidFill>
                          <a:latin typeface="Consolas"/>
                          <a:ea typeface="宋体"/>
                          <a:cs typeface="Times New Roman"/>
                        </a:rPr>
                        <a:t> Person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private</a:t>
                      </a:r>
                      <a:r>
                        <a:rPr lang="en-US" sz="1200" kern="0">
                          <a:solidFill>
                            <a:srgbClr val="000000"/>
                          </a:solidFill>
                          <a:latin typeface="Consolas"/>
                          <a:ea typeface="宋体"/>
                          <a:cs typeface="Times New Roman"/>
                        </a:rPr>
                        <a:t> String </a:t>
                      </a:r>
                      <a:r>
                        <a:rPr lang="en-US" sz="1200" kern="0">
                          <a:solidFill>
                            <a:srgbClr val="0000C0"/>
                          </a:solidFill>
                          <a:latin typeface="Consolas"/>
                          <a:ea typeface="宋体"/>
                          <a:cs typeface="Times New Roman"/>
                        </a:rPr>
                        <a:t>name</a:t>
                      </a:r>
                      <a:r>
                        <a:rPr lang="en-US" sz="1200" kern="0">
                          <a:solidFill>
                            <a:srgbClr val="000000"/>
                          </a:solidFill>
                          <a:latin typeface="Consolas"/>
                          <a:ea typeface="宋体"/>
                          <a:cs typeface="Times New Roman"/>
                        </a:rPr>
                        <a:t>;</a:t>
                      </a:r>
                      <a:r>
                        <a:rPr lang="en-US" sz="1200" kern="0">
                          <a:solidFill>
                            <a:srgbClr val="000000"/>
                          </a:solidFill>
                          <a:latin typeface="Consolas"/>
                          <a:ea typeface="宋体"/>
                          <a:cs typeface="Times New Roman"/>
                        </a:rPr>
                        <a:t>	</a:t>
                      </a:r>
                      <a:r>
                        <a:rPr lang="en-US" sz="1200" kern="0" smtClean="0">
                          <a:solidFill>
                            <a:srgbClr val="3F7F5F"/>
                          </a:solidFill>
                          <a:latin typeface="Consolas"/>
                          <a:ea typeface="宋体"/>
                          <a:cs typeface="Times New Roman"/>
                        </a:rPr>
                        <a:t>// </a:t>
                      </a:r>
                      <a:r>
                        <a:rPr lang="zh-CN" sz="1200" kern="0">
                          <a:solidFill>
                            <a:srgbClr val="3F7F5F"/>
                          </a:solidFill>
                          <a:latin typeface="Consolas"/>
                          <a:ea typeface="宋体"/>
                          <a:cs typeface="Consolas"/>
                        </a:rPr>
                        <a:t>姓名</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private</a:t>
                      </a: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int</a:t>
                      </a:r>
                      <a:r>
                        <a:rPr lang="en-US" sz="1200" kern="0">
                          <a:solidFill>
                            <a:srgbClr val="000000"/>
                          </a:solidFill>
                          <a:latin typeface="Consolas"/>
                          <a:ea typeface="宋体"/>
                          <a:cs typeface="Times New Roman"/>
                        </a:rPr>
                        <a:t> </a:t>
                      </a:r>
                      <a:r>
                        <a:rPr lang="en-US" sz="1200" kern="0">
                          <a:solidFill>
                            <a:srgbClr val="0000C0"/>
                          </a:solidFill>
                          <a:latin typeface="Consolas"/>
                          <a:ea typeface="宋体"/>
                          <a:cs typeface="Times New Roman"/>
                        </a:rPr>
                        <a:t>age</a:t>
                      </a:r>
                      <a:r>
                        <a:rPr lang="en-US" sz="1200" kern="0" smtClean="0">
                          <a:solidFill>
                            <a:srgbClr val="000000"/>
                          </a:solidFill>
                          <a:latin typeface="Consolas"/>
                          <a:ea typeface="宋体"/>
                          <a:cs typeface="Times New Roman"/>
                        </a:rPr>
                        <a:t>;</a:t>
                      </a:r>
                      <a:r>
                        <a:rPr lang="en-US" sz="1200" kern="0" smtClean="0">
                          <a:solidFill>
                            <a:srgbClr val="3F7F5F"/>
                          </a:solidFill>
                          <a:latin typeface="Consolas"/>
                          <a:ea typeface="宋体"/>
                          <a:cs typeface="Times New Roman"/>
                        </a:rPr>
                        <a:t>// </a:t>
                      </a:r>
                      <a:r>
                        <a:rPr lang="zh-CN" sz="1200" kern="0">
                          <a:solidFill>
                            <a:srgbClr val="3F7F5F"/>
                          </a:solidFill>
                          <a:latin typeface="Consolas"/>
                          <a:ea typeface="宋体"/>
                          <a:cs typeface="Consolas"/>
                        </a:rPr>
                        <a:t>年龄</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r>
                        <a:rPr lang="en-US" sz="1200" kern="0">
                          <a:solidFill>
                            <a:srgbClr val="3F7F5F"/>
                          </a:solidFill>
                          <a:latin typeface="Consolas"/>
                          <a:ea typeface="宋体"/>
                          <a:cs typeface="Times New Roman"/>
                        </a:rPr>
                        <a:t>// setter</a:t>
                      </a:r>
                      <a:r>
                        <a:rPr lang="zh-CN" sz="1200" kern="0">
                          <a:solidFill>
                            <a:srgbClr val="3F7F5F"/>
                          </a:solidFill>
                          <a:latin typeface="Consolas"/>
                          <a:ea typeface="宋体"/>
                          <a:cs typeface="Consolas"/>
                        </a:rPr>
                        <a:t>、</a:t>
                      </a:r>
                      <a:r>
                        <a:rPr lang="en-US" sz="1200" kern="0">
                          <a:solidFill>
                            <a:srgbClr val="3F7F5F"/>
                          </a:solidFill>
                          <a:latin typeface="Consolas"/>
                          <a:ea typeface="宋体"/>
                          <a:cs typeface="Times New Roman"/>
                        </a:rPr>
                        <a:t>getter</a:t>
                      </a:r>
                      <a:r>
                        <a:rPr lang="zh-CN" sz="1200" kern="0">
                          <a:solidFill>
                            <a:srgbClr val="3F7F5F"/>
                          </a:solidFill>
                          <a:latin typeface="Consolas"/>
                          <a:ea typeface="宋体"/>
                          <a:cs typeface="Consolas"/>
                        </a:rPr>
                        <a:t>略</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a:t>
                      </a:r>
                      <a:endParaRPr lang="zh-CN" sz="1200" kern="100">
                        <a:latin typeface="Times New Roman"/>
                        <a:ea typeface="宋体"/>
                        <a:cs typeface="Times New Roman"/>
                      </a:endParaRPr>
                    </a:p>
                    <a:p>
                      <a:pPr algn="l">
                        <a:spcAft>
                          <a:spcPts val="0"/>
                        </a:spcAft>
                      </a:pPr>
                      <a:r>
                        <a:rPr lang="en-US" sz="1200" b="1" kern="0">
                          <a:solidFill>
                            <a:srgbClr val="7F0055"/>
                          </a:solidFill>
                          <a:latin typeface="Consolas"/>
                          <a:ea typeface="宋体"/>
                          <a:cs typeface="Times New Roman"/>
                        </a:rPr>
                        <a:t>class</a:t>
                      </a:r>
                      <a:r>
                        <a:rPr lang="en-US" sz="1200" kern="0">
                          <a:solidFill>
                            <a:srgbClr val="000000"/>
                          </a:solidFill>
                          <a:latin typeface="Consolas"/>
                          <a:ea typeface="宋体"/>
                          <a:cs typeface="Times New Roman"/>
                        </a:rPr>
                        <a:t> Student </a:t>
                      </a:r>
                      <a:r>
                        <a:rPr lang="en-US" sz="1200" b="1" kern="0">
                          <a:solidFill>
                            <a:srgbClr val="7F0055"/>
                          </a:solidFill>
                          <a:latin typeface="Consolas"/>
                          <a:ea typeface="宋体"/>
                          <a:cs typeface="Times New Roman"/>
                        </a:rPr>
                        <a:t>extends</a:t>
                      </a:r>
                      <a:r>
                        <a:rPr lang="en-US" sz="1200" kern="0">
                          <a:solidFill>
                            <a:srgbClr val="000000"/>
                          </a:solidFill>
                          <a:latin typeface="Consolas"/>
                          <a:ea typeface="宋体"/>
                          <a:cs typeface="Times New Roman"/>
                        </a:rPr>
                        <a:t> Person </a:t>
                      </a:r>
                      <a:r>
                        <a:rPr lang="en-US" sz="1200" kern="0">
                          <a:solidFill>
                            <a:srgbClr val="000000"/>
                          </a:solidFill>
                          <a:latin typeface="Consolas"/>
                          <a:ea typeface="宋体"/>
                          <a:cs typeface="Times New Roman"/>
                        </a:rPr>
                        <a:t>{ </a:t>
                      </a:r>
                      <a:r>
                        <a:rPr lang="en-US" sz="1200" kern="0" smtClean="0">
                          <a:solidFill>
                            <a:srgbClr val="3F7F5F"/>
                          </a:solidFill>
                          <a:latin typeface="Consolas"/>
                          <a:ea typeface="宋体"/>
                          <a:cs typeface="Times New Roman"/>
                        </a:rPr>
                        <a:t>// </a:t>
                      </a:r>
                      <a:r>
                        <a:rPr lang="en-US" sz="1200" kern="0">
                          <a:solidFill>
                            <a:srgbClr val="3F7F5F"/>
                          </a:solidFill>
                          <a:latin typeface="Consolas"/>
                          <a:ea typeface="宋体"/>
                          <a:cs typeface="Times New Roman"/>
                        </a:rPr>
                        <a:t>Student</a:t>
                      </a:r>
                      <a:r>
                        <a:rPr lang="zh-CN" sz="1200" kern="0">
                          <a:solidFill>
                            <a:srgbClr val="3F7F5F"/>
                          </a:solidFill>
                          <a:latin typeface="Consolas"/>
                          <a:ea typeface="宋体"/>
                          <a:cs typeface="Consolas"/>
                        </a:rPr>
                        <a:t>是子类</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r>
                        <a:rPr lang="en-US" sz="1200" kern="0">
                          <a:solidFill>
                            <a:srgbClr val="3F7F5F"/>
                          </a:solidFill>
                          <a:latin typeface="Consolas"/>
                          <a:ea typeface="宋体"/>
                          <a:cs typeface="Times New Roman"/>
                        </a:rPr>
                        <a:t>// </a:t>
                      </a:r>
                      <a:r>
                        <a:rPr lang="zh-CN" sz="1200" kern="0">
                          <a:solidFill>
                            <a:srgbClr val="3F7F5F"/>
                          </a:solidFill>
                          <a:latin typeface="Consolas"/>
                          <a:ea typeface="宋体"/>
                          <a:cs typeface="Consolas"/>
                        </a:rPr>
                        <a:t>在子类之中不定义任何的功能</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a:t>
                      </a:r>
                      <a:endParaRPr lang="zh-CN" sz="1200" kern="100">
                        <a:latin typeface="Times New Roman"/>
                        <a:ea typeface="宋体"/>
                        <a:cs typeface="Times New Roman"/>
                      </a:endParaRPr>
                    </a:p>
                    <a:p>
                      <a:pPr algn="l">
                        <a:spcAft>
                          <a:spcPts val="0"/>
                        </a:spcAft>
                      </a:pPr>
                      <a:r>
                        <a:rPr lang="en-US" sz="1200" b="1" kern="0">
                          <a:solidFill>
                            <a:srgbClr val="7F0055"/>
                          </a:solidFill>
                          <a:latin typeface="Consolas"/>
                          <a:ea typeface="宋体"/>
                          <a:cs typeface="Times New Roman"/>
                        </a:rPr>
                        <a:t>public</a:t>
                      </a: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class</a:t>
                      </a:r>
                      <a:r>
                        <a:rPr lang="en-US" sz="1200" kern="0">
                          <a:solidFill>
                            <a:srgbClr val="000000"/>
                          </a:solidFill>
                          <a:latin typeface="Consolas"/>
                          <a:ea typeface="宋体"/>
                          <a:cs typeface="Times New Roman"/>
                        </a:rPr>
                        <a:t> JavaDemo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public</a:t>
                      </a: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static</a:t>
                      </a: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void</a:t>
                      </a:r>
                      <a:r>
                        <a:rPr lang="en-US" sz="1200" kern="0">
                          <a:solidFill>
                            <a:srgbClr val="000000"/>
                          </a:solidFill>
                          <a:latin typeface="Consolas"/>
                          <a:ea typeface="宋体"/>
                          <a:cs typeface="Times New Roman"/>
                        </a:rPr>
                        <a:t> main(String </a:t>
                      </a:r>
                      <a:r>
                        <a:rPr lang="en-US" sz="1200" kern="0">
                          <a:solidFill>
                            <a:srgbClr val="6A3E3E"/>
                          </a:solidFill>
                          <a:latin typeface="Consolas"/>
                          <a:ea typeface="宋体"/>
                          <a:cs typeface="Times New Roman"/>
                        </a:rPr>
                        <a:t>args</a:t>
                      </a:r>
                      <a:r>
                        <a:rPr lang="en-US" sz="1200" kern="0">
                          <a:solidFill>
                            <a:srgbClr val="000000"/>
                          </a:solidFill>
                          <a:latin typeface="Consolas"/>
                          <a:ea typeface="宋体"/>
                          <a:cs typeface="Times New Roman"/>
                        </a:rPr>
                        <a:t>[])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Student </a:t>
                      </a:r>
                      <a:r>
                        <a:rPr lang="en-US" sz="1200" kern="0">
                          <a:solidFill>
                            <a:srgbClr val="6A3E3E"/>
                          </a:solidFill>
                          <a:latin typeface="Consolas"/>
                          <a:ea typeface="宋体"/>
                          <a:cs typeface="Times New Roman"/>
                        </a:rPr>
                        <a:t>stu</a:t>
                      </a:r>
                      <a:r>
                        <a:rPr lang="en-US" sz="1200" kern="0">
                          <a:solidFill>
                            <a:srgbClr val="000000"/>
                          </a:solidFill>
                          <a:latin typeface="Consolas"/>
                          <a:ea typeface="宋体"/>
                          <a:cs typeface="Times New Roman"/>
                        </a:rPr>
                        <a:t> = </a:t>
                      </a:r>
                      <a:r>
                        <a:rPr lang="en-US" sz="1200" b="1" kern="0">
                          <a:solidFill>
                            <a:srgbClr val="7F0055"/>
                          </a:solidFill>
                          <a:latin typeface="Consolas"/>
                          <a:ea typeface="宋体"/>
                          <a:cs typeface="Times New Roman"/>
                        </a:rPr>
                        <a:t>new</a:t>
                      </a:r>
                      <a:r>
                        <a:rPr lang="en-US" sz="1200" kern="0">
                          <a:solidFill>
                            <a:srgbClr val="000000"/>
                          </a:solidFill>
                          <a:latin typeface="Consolas"/>
                          <a:ea typeface="宋体"/>
                          <a:cs typeface="Times New Roman"/>
                        </a:rPr>
                        <a:t> Student();</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r>
                        <a:rPr lang="en-US" sz="1200" kern="0">
                          <a:solidFill>
                            <a:srgbClr val="6A3E3E"/>
                          </a:solidFill>
                          <a:latin typeface="Consolas"/>
                          <a:ea typeface="宋体"/>
                          <a:cs typeface="Times New Roman"/>
                        </a:rPr>
                        <a:t>stu</a:t>
                      </a:r>
                      <a:r>
                        <a:rPr lang="en-US" sz="1200" kern="0">
                          <a:solidFill>
                            <a:srgbClr val="000000"/>
                          </a:solidFill>
                          <a:latin typeface="Consolas"/>
                          <a:ea typeface="宋体"/>
                          <a:cs typeface="Times New Roman"/>
                        </a:rPr>
                        <a:t>.setName(</a:t>
                      </a:r>
                      <a:r>
                        <a:rPr lang="en-US" sz="1200" kern="0">
                          <a:solidFill>
                            <a:srgbClr val="2A00FF"/>
                          </a:solidFill>
                          <a:latin typeface="Consolas"/>
                          <a:ea typeface="宋体"/>
                          <a:cs typeface="Times New Roman"/>
                        </a:rPr>
                        <a:t>"</a:t>
                      </a:r>
                      <a:r>
                        <a:rPr lang="zh-CN" sz="1200" kern="0">
                          <a:solidFill>
                            <a:srgbClr val="2A00FF"/>
                          </a:solidFill>
                          <a:latin typeface="Consolas"/>
                          <a:ea typeface="宋体"/>
                          <a:cs typeface="Consolas"/>
                        </a:rPr>
                        <a:t>李双双</a:t>
                      </a:r>
                      <a:r>
                        <a:rPr lang="en-US" sz="1200" kern="0">
                          <a:solidFill>
                            <a:srgbClr val="2A00FF"/>
                          </a:solidFill>
                          <a:latin typeface="Consolas"/>
                          <a:ea typeface="宋体"/>
                          <a:cs typeface="Times New Roman"/>
                        </a:rPr>
                        <a:t>"</a:t>
                      </a:r>
                      <a:r>
                        <a:rPr lang="en-US" sz="1200" kern="0">
                          <a:solidFill>
                            <a:srgbClr val="000000"/>
                          </a:solidFill>
                          <a:latin typeface="Consolas"/>
                          <a:ea typeface="宋体"/>
                          <a:cs typeface="Times New Roman"/>
                        </a:rPr>
                        <a:t>); </a:t>
                      </a:r>
                      <a:r>
                        <a:rPr lang="en-US" sz="1200" kern="0">
                          <a:solidFill>
                            <a:srgbClr val="000000"/>
                          </a:solidFill>
                          <a:latin typeface="Consolas"/>
                          <a:ea typeface="宋体"/>
                          <a:cs typeface="Times New Roman"/>
                        </a:rPr>
                        <a:t>	</a:t>
                      </a:r>
                      <a:r>
                        <a:rPr lang="en-US" sz="1200" kern="0">
                          <a:solidFill>
                            <a:srgbClr val="3F7F5F"/>
                          </a:solidFill>
                          <a:latin typeface="Consolas"/>
                          <a:ea typeface="宋体"/>
                          <a:cs typeface="Times New Roman"/>
                        </a:rPr>
                        <a:t>// </a:t>
                      </a:r>
                      <a:r>
                        <a:rPr lang="zh-CN" sz="1200" kern="0">
                          <a:solidFill>
                            <a:srgbClr val="3F7F5F"/>
                          </a:solidFill>
                          <a:latin typeface="Consolas"/>
                          <a:ea typeface="宋体"/>
                          <a:cs typeface="Consolas"/>
                        </a:rPr>
                        <a:t>父类定义</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r>
                        <a:rPr lang="en-US" sz="1200" kern="0">
                          <a:solidFill>
                            <a:srgbClr val="6A3E3E"/>
                          </a:solidFill>
                          <a:latin typeface="Consolas"/>
                          <a:ea typeface="宋体"/>
                          <a:cs typeface="Times New Roman"/>
                        </a:rPr>
                        <a:t>stu</a:t>
                      </a:r>
                      <a:r>
                        <a:rPr lang="en-US" sz="1200" kern="0">
                          <a:solidFill>
                            <a:srgbClr val="000000"/>
                          </a:solidFill>
                          <a:latin typeface="Consolas"/>
                          <a:ea typeface="宋体"/>
                          <a:cs typeface="Times New Roman"/>
                        </a:rPr>
                        <a:t>.setAge(18</a:t>
                      </a:r>
                      <a:r>
                        <a:rPr lang="en-US" sz="1200" kern="0">
                          <a:solidFill>
                            <a:srgbClr val="000000"/>
                          </a:solidFill>
                          <a:latin typeface="Consolas"/>
                          <a:ea typeface="宋体"/>
                          <a:cs typeface="Times New Roman"/>
                        </a:rPr>
                        <a:t>); </a:t>
                      </a:r>
                      <a:r>
                        <a:rPr lang="en-US" sz="1200" kern="0" smtClean="0">
                          <a:solidFill>
                            <a:srgbClr val="3F7F5F"/>
                          </a:solidFill>
                          <a:latin typeface="Consolas"/>
                          <a:ea typeface="宋体"/>
                          <a:cs typeface="Times New Roman"/>
                        </a:rPr>
                        <a:t>/ </a:t>
                      </a:r>
                      <a:r>
                        <a:rPr lang="zh-CN" sz="1200" kern="0">
                          <a:solidFill>
                            <a:srgbClr val="3F7F5F"/>
                          </a:solidFill>
                          <a:latin typeface="Consolas"/>
                          <a:ea typeface="宋体"/>
                          <a:cs typeface="Consolas"/>
                        </a:rPr>
                        <a:t>父类定义</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System.</a:t>
                      </a:r>
                      <a:r>
                        <a:rPr lang="en-US" sz="1200" b="1" i="1" kern="0">
                          <a:solidFill>
                            <a:srgbClr val="0000C0"/>
                          </a:solidFill>
                          <a:latin typeface="Consolas"/>
                          <a:ea typeface="宋体"/>
                          <a:cs typeface="Times New Roman"/>
                        </a:rPr>
                        <a:t>out</a:t>
                      </a:r>
                      <a:r>
                        <a:rPr lang="en-US" sz="1200" kern="0">
                          <a:solidFill>
                            <a:srgbClr val="000000"/>
                          </a:solidFill>
                          <a:latin typeface="Consolas"/>
                          <a:ea typeface="宋体"/>
                          <a:cs typeface="Times New Roman"/>
                        </a:rPr>
                        <a:t>.println(</a:t>
                      </a:r>
                      <a:r>
                        <a:rPr lang="en-US" sz="1200" kern="0">
                          <a:solidFill>
                            <a:srgbClr val="2A00FF"/>
                          </a:solidFill>
                          <a:latin typeface="Consolas"/>
                          <a:ea typeface="宋体"/>
                          <a:cs typeface="Times New Roman"/>
                        </a:rPr>
                        <a:t>"</a:t>
                      </a:r>
                      <a:r>
                        <a:rPr lang="zh-CN" sz="1200" kern="0">
                          <a:solidFill>
                            <a:srgbClr val="2A00FF"/>
                          </a:solidFill>
                          <a:latin typeface="Consolas"/>
                          <a:ea typeface="宋体"/>
                          <a:cs typeface="Consolas"/>
                        </a:rPr>
                        <a:t>姓名：</a:t>
                      </a:r>
                      <a:r>
                        <a:rPr lang="en-US" sz="1200" kern="0">
                          <a:solidFill>
                            <a:srgbClr val="2A00FF"/>
                          </a:solidFill>
                          <a:latin typeface="Consolas"/>
                          <a:ea typeface="宋体"/>
                          <a:cs typeface="Times New Roman"/>
                        </a:rPr>
                        <a:t>"</a:t>
                      </a:r>
                      <a:r>
                        <a:rPr lang="en-US" sz="1200" kern="0">
                          <a:solidFill>
                            <a:srgbClr val="000000"/>
                          </a:solidFill>
                          <a:latin typeface="Consolas"/>
                          <a:ea typeface="宋体"/>
                          <a:cs typeface="Times New Roman"/>
                        </a:rPr>
                        <a:t> + </a:t>
                      </a:r>
                      <a:r>
                        <a:rPr lang="en-US" sz="1200" kern="0">
                          <a:solidFill>
                            <a:srgbClr val="6A3E3E"/>
                          </a:solidFill>
                          <a:latin typeface="Consolas"/>
                          <a:ea typeface="宋体"/>
                          <a:cs typeface="Times New Roman"/>
                        </a:rPr>
                        <a:t>stu</a:t>
                      </a:r>
                      <a:r>
                        <a:rPr lang="en-US" sz="1200" kern="0">
                          <a:solidFill>
                            <a:srgbClr val="000000"/>
                          </a:solidFill>
                          <a:latin typeface="Consolas"/>
                          <a:ea typeface="宋体"/>
                          <a:cs typeface="Times New Roman"/>
                        </a:rPr>
                        <a:t>.getName() + </a:t>
                      </a:r>
                      <a:r>
                        <a:rPr lang="en-US" sz="1200" kern="0">
                          <a:solidFill>
                            <a:srgbClr val="2A00FF"/>
                          </a:solidFill>
                          <a:latin typeface="Consolas"/>
                          <a:ea typeface="宋体"/>
                          <a:cs typeface="Times New Roman"/>
                        </a:rPr>
                        <a:t>"</a:t>
                      </a:r>
                      <a:r>
                        <a:rPr lang="zh-CN" sz="1200" kern="0">
                          <a:solidFill>
                            <a:srgbClr val="2A00FF"/>
                          </a:solidFill>
                          <a:latin typeface="Consolas"/>
                          <a:ea typeface="宋体"/>
                          <a:cs typeface="Consolas"/>
                        </a:rPr>
                        <a:t>、年龄：</a:t>
                      </a:r>
                      <a:r>
                        <a:rPr lang="en-US" sz="1200" kern="0">
                          <a:solidFill>
                            <a:srgbClr val="2A00FF"/>
                          </a:solidFill>
                          <a:latin typeface="Consolas"/>
                          <a:ea typeface="宋体"/>
                          <a:cs typeface="Times New Roman"/>
                        </a:rPr>
                        <a:t>"</a:t>
                      </a:r>
                      <a:r>
                        <a:rPr lang="en-US" sz="1200" kern="0">
                          <a:solidFill>
                            <a:srgbClr val="000000"/>
                          </a:solidFill>
                          <a:latin typeface="Consolas"/>
                          <a:ea typeface="宋体"/>
                          <a:cs typeface="Times New Roman"/>
                        </a:rPr>
                        <a:t> + </a:t>
                      </a:r>
                      <a:r>
                        <a:rPr lang="en-US" sz="1200" kern="0">
                          <a:solidFill>
                            <a:srgbClr val="6A3E3E"/>
                          </a:solidFill>
                          <a:latin typeface="Consolas"/>
                          <a:ea typeface="宋体"/>
                          <a:cs typeface="Times New Roman"/>
                        </a:rPr>
                        <a:t>stu</a:t>
                      </a:r>
                      <a:r>
                        <a:rPr lang="en-US" sz="1200" kern="0">
                          <a:solidFill>
                            <a:srgbClr val="000000"/>
                          </a:solidFill>
                          <a:latin typeface="Consolas"/>
                          <a:ea typeface="宋体"/>
                          <a:cs typeface="Times New Roman"/>
                        </a:rPr>
                        <a:t>.getAge());</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a:t>
                      </a:r>
                      <a:endParaRPr lang="zh-CN" sz="12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smtClean="0"/>
              <a:t>范例：</a:t>
            </a:r>
            <a:r>
              <a:rPr lang="zh-CN" altLang="en-US" smtClean="0"/>
              <a:t>在子类中扩充父类的功能</a:t>
            </a:r>
            <a:endParaRPr lang="zh-CN" altLang="en-US"/>
          </a:p>
        </p:txBody>
      </p:sp>
      <p:graphicFrame>
        <p:nvGraphicFramePr>
          <p:cNvPr id="4" name="表格 3"/>
          <p:cNvGraphicFramePr>
            <a:graphicFrameLocks noGrp="1"/>
          </p:cNvGraphicFramePr>
          <p:nvPr/>
        </p:nvGraphicFramePr>
        <p:xfrm>
          <a:off x="214282" y="857238"/>
          <a:ext cx="8715436" cy="3657600"/>
        </p:xfrm>
        <a:graphic>
          <a:graphicData uri="http://schemas.openxmlformats.org/drawingml/2006/table">
            <a:tbl>
              <a:tblPr/>
              <a:tblGrid>
                <a:gridCol w="8715436"/>
              </a:tblGrid>
              <a:tr h="3643338">
                <a:tc>
                  <a:txBody>
                    <a:bodyPr/>
                    <a:lstStyle/>
                    <a:p>
                      <a:pPr algn="l">
                        <a:spcAft>
                          <a:spcPts val="0"/>
                        </a:spcAft>
                      </a:pPr>
                      <a:r>
                        <a:rPr lang="en-US" sz="1000" b="1" kern="0">
                          <a:solidFill>
                            <a:srgbClr val="7F0055"/>
                          </a:solidFill>
                          <a:latin typeface="Consolas"/>
                          <a:ea typeface="宋体"/>
                          <a:cs typeface="Times New Roman"/>
                        </a:rPr>
                        <a:t>class</a:t>
                      </a:r>
                      <a:r>
                        <a:rPr lang="en-US" sz="1000" kern="0">
                          <a:solidFill>
                            <a:srgbClr val="000000"/>
                          </a:solidFill>
                          <a:latin typeface="Consolas"/>
                          <a:ea typeface="宋体"/>
                          <a:cs typeface="Times New Roman"/>
                        </a:rPr>
                        <a:t> Person {</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Times New Roman"/>
                        </a:rPr>
                        <a:t>	</a:t>
                      </a:r>
                      <a:r>
                        <a:rPr lang="en-US" sz="1000" b="1" kern="0">
                          <a:solidFill>
                            <a:srgbClr val="7F0055"/>
                          </a:solidFill>
                          <a:latin typeface="Consolas"/>
                          <a:ea typeface="宋体"/>
                          <a:cs typeface="Times New Roman"/>
                        </a:rPr>
                        <a:t>private</a:t>
                      </a:r>
                      <a:r>
                        <a:rPr lang="en-US" sz="1000" kern="0">
                          <a:solidFill>
                            <a:srgbClr val="000000"/>
                          </a:solidFill>
                          <a:latin typeface="Consolas"/>
                          <a:ea typeface="宋体"/>
                          <a:cs typeface="Times New Roman"/>
                        </a:rPr>
                        <a:t> String </a:t>
                      </a:r>
                      <a:r>
                        <a:rPr lang="en-US" sz="1000" kern="0">
                          <a:solidFill>
                            <a:srgbClr val="0000C0"/>
                          </a:solidFill>
                          <a:latin typeface="Consolas"/>
                          <a:ea typeface="宋体"/>
                          <a:cs typeface="Times New Roman"/>
                        </a:rPr>
                        <a:t>name</a:t>
                      </a:r>
                      <a:r>
                        <a:rPr lang="en-US" sz="1000" kern="0" smtClean="0">
                          <a:solidFill>
                            <a:srgbClr val="000000"/>
                          </a:solidFill>
                          <a:latin typeface="Consolas"/>
                          <a:ea typeface="宋体"/>
                          <a:cs typeface="Times New Roman"/>
                        </a:rPr>
                        <a:t>;</a:t>
                      </a:r>
                      <a:r>
                        <a:rPr lang="en-US" sz="1000" kern="0">
                          <a:solidFill>
                            <a:srgbClr val="000000"/>
                          </a:solidFill>
                          <a:latin typeface="Consolas"/>
                          <a:ea typeface="宋体"/>
                          <a:cs typeface="Times New Roman"/>
                        </a:rPr>
                        <a:t>	</a:t>
                      </a:r>
                      <a:r>
                        <a:rPr lang="en-US" sz="1000" kern="0">
                          <a:solidFill>
                            <a:srgbClr val="3F7F5F"/>
                          </a:solidFill>
                          <a:latin typeface="Consolas"/>
                          <a:ea typeface="宋体"/>
                          <a:cs typeface="Times New Roman"/>
                        </a:rPr>
                        <a:t>// </a:t>
                      </a:r>
                      <a:r>
                        <a:rPr lang="zh-CN" sz="1000" kern="0">
                          <a:solidFill>
                            <a:srgbClr val="3F7F5F"/>
                          </a:solidFill>
                          <a:latin typeface="Consolas"/>
                          <a:ea typeface="宋体"/>
                          <a:cs typeface="Consolas"/>
                        </a:rPr>
                        <a:t>姓名</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Times New Roman"/>
                        </a:rPr>
                        <a:t>	</a:t>
                      </a:r>
                      <a:r>
                        <a:rPr lang="en-US" sz="1000" b="1" kern="0">
                          <a:solidFill>
                            <a:srgbClr val="7F0055"/>
                          </a:solidFill>
                          <a:latin typeface="Consolas"/>
                          <a:ea typeface="宋体"/>
                          <a:cs typeface="Times New Roman"/>
                        </a:rPr>
                        <a:t>private</a:t>
                      </a:r>
                      <a:r>
                        <a:rPr lang="en-US" sz="1000" kern="0">
                          <a:solidFill>
                            <a:srgbClr val="000000"/>
                          </a:solidFill>
                          <a:latin typeface="Consolas"/>
                          <a:ea typeface="宋体"/>
                          <a:cs typeface="Times New Roman"/>
                        </a:rPr>
                        <a:t> </a:t>
                      </a:r>
                      <a:r>
                        <a:rPr lang="en-US" sz="1000" b="1" kern="0">
                          <a:solidFill>
                            <a:srgbClr val="7F0055"/>
                          </a:solidFill>
                          <a:latin typeface="Consolas"/>
                          <a:ea typeface="宋体"/>
                          <a:cs typeface="Times New Roman"/>
                        </a:rPr>
                        <a:t>int</a:t>
                      </a:r>
                      <a:r>
                        <a:rPr lang="en-US" sz="1000" kern="0">
                          <a:solidFill>
                            <a:srgbClr val="000000"/>
                          </a:solidFill>
                          <a:latin typeface="Consolas"/>
                          <a:ea typeface="宋体"/>
                          <a:cs typeface="Times New Roman"/>
                        </a:rPr>
                        <a:t> </a:t>
                      </a:r>
                      <a:r>
                        <a:rPr lang="en-US" sz="1000" kern="0">
                          <a:solidFill>
                            <a:srgbClr val="0000C0"/>
                          </a:solidFill>
                          <a:latin typeface="Consolas"/>
                          <a:ea typeface="宋体"/>
                          <a:cs typeface="Times New Roman"/>
                        </a:rPr>
                        <a:t>age</a:t>
                      </a:r>
                      <a:r>
                        <a:rPr lang="en-US" sz="1000" kern="0">
                          <a:solidFill>
                            <a:srgbClr val="000000"/>
                          </a:solidFill>
                          <a:latin typeface="Consolas"/>
                          <a:ea typeface="宋体"/>
                          <a:cs typeface="Times New Roman"/>
                        </a:rPr>
                        <a:t>;</a:t>
                      </a:r>
                      <a:r>
                        <a:rPr lang="en-US" sz="1000" kern="0">
                          <a:solidFill>
                            <a:srgbClr val="000000"/>
                          </a:solidFill>
                          <a:latin typeface="Consolas"/>
                          <a:ea typeface="宋体"/>
                          <a:cs typeface="Times New Roman"/>
                        </a:rPr>
                        <a:t>	</a:t>
                      </a:r>
                      <a:r>
                        <a:rPr lang="en-US" sz="1000" kern="0" smtClean="0">
                          <a:solidFill>
                            <a:srgbClr val="3F7F5F"/>
                          </a:solidFill>
                          <a:latin typeface="Consolas"/>
                          <a:ea typeface="宋体"/>
                          <a:cs typeface="Times New Roman"/>
                        </a:rPr>
                        <a:t>// </a:t>
                      </a:r>
                      <a:r>
                        <a:rPr lang="zh-CN" sz="1000" kern="0">
                          <a:solidFill>
                            <a:srgbClr val="3F7F5F"/>
                          </a:solidFill>
                          <a:latin typeface="Consolas"/>
                          <a:ea typeface="宋体"/>
                          <a:cs typeface="Consolas"/>
                        </a:rPr>
                        <a:t>年龄</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Times New Roman"/>
                        </a:rPr>
                        <a:t>	</a:t>
                      </a:r>
                      <a:r>
                        <a:rPr lang="en-US" sz="1000" kern="0">
                          <a:solidFill>
                            <a:srgbClr val="3F7F5F"/>
                          </a:solidFill>
                          <a:latin typeface="Consolas"/>
                          <a:ea typeface="宋体"/>
                          <a:cs typeface="Times New Roman"/>
                        </a:rPr>
                        <a:t>// setter</a:t>
                      </a:r>
                      <a:r>
                        <a:rPr lang="zh-CN" sz="1000" kern="0">
                          <a:solidFill>
                            <a:srgbClr val="3F7F5F"/>
                          </a:solidFill>
                          <a:latin typeface="Consolas"/>
                          <a:ea typeface="宋体"/>
                          <a:cs typeface="Consolas"/>
                        </a:rPr>
                        <a:t>、</a:t>
                      </a:r>
                      <a:r>
                        <a:rPr lang="en-US" sz="1000" kern="0">
                          <a:solidFill>
                            <a:srgbClr val="3F7F5F"/>
                          </a:solidFill>
                          <a:latin typeface="Consolas"/>
                          <a:ea typeface="宋体"/>
                          <a:cs typeface="Times New Roman"/>
                        </a:rPr>
                        <a:t>getter</a:t>
                      </a:r>
                      <a:r>
                        <a:rPr lang="zh-CN" sz="1000" kern="0">
                          <a:solidFill>
                            <a:srgbClr val="3F7F5F"/>
                          </a:solidFill>
                          <a:latin typeface="Consolas"/>
                          <a:ea typeface="宋体"/>
                          <a:cs typeface="Consolas"/>
                        </a:rPr>
                        <a:t>略</a:t>
                      </a:r>
                      <a:endParaRPr lang="zh-CN" sz="1000" kern="100">
                        <a:latin typeface="Times New Roman"/>
                        <a:ea typeface="宋体"/>
                        <a:cs typeface="Times New Roman"/>
                      </a:endParaRPr>
                    </a:p>
                    <a:p>
                      <a:pPr algn="just">
                        <a:spcAft>
                          <a:spcPts val="0"/>
                        </a:spcAft>
                      </a:pPr>
                      <a:r>
                        <a:rPr lang="en-US" sz="1000" kern="0">
                          <a:solidFill>
                            <a:srgbClr val="000000"/>
                          </a:solidFill>
                          <a:latin typeface="Consolas"/>
                          <a:ea typeface="宋体"/>
                          <a:cs typeface="Times New Roman"/>
                        </a:rPr>
                        <a:t>}</a:t>
                      </a:r>
                      <a:endParaRPr lang="zh-CN" sz="1000" kern="100">
                        <a:latin typeface="Times New Roman"/>
                        <a:ea typeface="宋体"/>
                        <a:cs typeface="Times New Roman"/>
                      </a:endParaRPr>
                    </a:p>
                    <a:p>
                      <a:pPr algn="l">
                        <a:spcAft>
                          <a:spcPts val="0"/>
                        </a:spcAft>
                      </a:pPr>
                      <a:r>
                        <a:rPr lang="en-US" sz="1000" b="1" kern="0">
                          <a:solidFill>
                            <a:srgbClr val="7F0055"/>
                          </a:solidFill>
                          <a:latin typeface="Consolas"/>
                          <a:ea typeface="宋体"/>
                          <a:cs typeface="Times New Roman"/>
                        </a:rPr>
                        <a:t>class</a:t>
                      </a:r>
                      <a:r>
                        <a:rPr lang="en-US" sz="1000" kern="0">
                          <a:solidFill>
                            <a:srgbClr val="000000"/>
                          </a:solidFill>
                          <a:latin typeface="Consolas"/>
                          <a:ea typeface="宋体"/>
                          <a:cs typeface="Times New Roman"/>
                        </a:rPr>
                        <a:t> Student </a:t>
                      </a:r>
                      <a:r>
                        <a:rPr lang="en-US" sz="1000" b="1" kern="0">
                          <a:solidFill>
                            <a:srgbClr val="7F0055"/>
                          </a:solidFill>
                          <a:latin typeface="Consolas"/>
                          <a:ea typeface="宋体"/>
                          <a:cs typeface="Times New Roman"/>
                        </a:rPr>
                        <a:t>extends</a:t>
                      </a:r>
                      <a:r>
                        <a:rPr lang="en-US" sz="1000" kern="0">
                          <a:solidFill>
                            <a:srgbClr val="000000"/>
                          </a:solidFill>
                          <a:latin typeface="Consolas"/>
                          <a:ea typeface="宋体"/>
                          <a:cs typeface="Times New Roman"/>
                        </a:rPr>
                        <a:t> Person { </a:t>
                      </a:r>
                      <a:r>
                        <a:rPr lang="en-US" sz="1000" kern="0">
                          <a:solidFill>
                            <a:srgbClr val="000000"/>
                          </a:solidFill>
                          <a:latin typeface="Consolas"/>
                          <a:ea typeface="宋体"/>
                          <a:cs typeface="Times New Roman"/>
                        </a:rPr>
                        <a:t>	</a:t>
                      </a:r>
                      <a:r>
                        <a:rPr lang="en-US" sz="1000" kern="0" smtClean="0">
                          <a:solidFill>
                            <a:srgbClr val="3F7F5F"/>
                          </a:solidFill>
                          <a:latin typeface="Consolas"/>
                          <a:ea typeface="宋体"/>
                          <a:cs typeface="Times New Roman"/>
                        </a:rPr>
                        <a:t>// </a:t>
                      </a:r>
                      <a:r>
                        <a:rPr lang="en-US" sz="1000" kern="0">
                          <a:solidFill>
                            <a:srgbClr val="3F7F5F"/>
                          </a:solidFill>
                          <a:latin typeface="Consolas"/>
                          <a:ea typeface="宋体"/>
                          <a:cs typeface="Times New Roman"/>
                        </a:rPr>
                        <a:t>Student</a:t>
                      </a:r>
                      <a:r>
                        <a:rPr lang="zh-CN" sz="1000" kern="0">
                          <a:solidFill>
                            <a:srgbClr val="3F7F5F"/>
                          </a:solidFill>
                          <a:latin typeface="Consolas"/>
                          <a:ea typeface="宋体"/>
                          <a:cs typeface="Consolas"/>
                        </a:rPr>
                        <a:t>是子类</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Times New Roman"/>
                        </a:rPr>
                        <a:t>	</a:t>
                      </a:r>
                      <a:r>
                        <a:rPr lang="en-US" sz="1000" b="1" kern="0">
                          <a:solidFill>
                            <a:srgbClr val="7F0055"/>
                          </a:solidFill>
                          <a:latin typeface="Consolas"/>
                          <a:ea typeface="宋体"/>
                          <a:cs typeface="Times New Roman"/>
                        </a:rPr>
                        <a:t>private</a:t>
                      </a:r>
                      <a:r>
                        <a:rPr lang="en-US" sz="1000" kern="0">
                          <a:solidFill>
                            <a:srgbClr val="000000"/>
                          </a:solidFill>
                          <a:latin typeface="Consolas"/>
                          <a:ea typeface="宋体"/>
                          <a:cs typeface="Times New Roman"/>
                        </a:rPr>
                        <a:t> String </a:t>
                      </a:r>
                      <a:r>
                        <a:rPr lang="en-US" sz="1000" kern="0">
                          <a:solidFill>
                            <a:srgbClr val="0000C0"/>
                          </a:solidFill>
                          <a:latin typeface="Consolas"/>
                          <a:ea typeface="宋体"/>
                          <a:cs typeface="Times New Roman"/>
                        </a:rPr>
                        <a:t>school</a:t>
                      </a:r>
                      <a:r>
                        <a:rPr lang="en-US" sz="1000" kern="0">
                          <a:solidFill>
                            <a:srgbClr val="000000"/>
                          </a:solidFill>
                          <a:latin typeface="Consolas"/>
                          <a:ea typeface="宋体"/>
                          <a:cs typeface="Times New Roman"/>
                        </a:rPr>
                        <a:t> ;</a:t>
                      </a:r>
                      <a:r>
                        <a:rPr lang="en-US" sz="1000" kern="0">
                          <a:solidFill>
                            <a:srgbClr val="000000"/>
                          </a:solidFill>
                          <a:latin typeface="Consolas"/>
                          <a:ea typeface="宋体"/>
                          <a:cs typeface="Times New Roman"/>
                        </a:rPr>
                        <a:t>	</a:t>
                      </a:r>
                      <a:r>
                        <a:rPr lang="en-US" sz="1000" kern="0" smtClean="0">
                          <a:solidFill>
                            <a:srgbClr val="3F7F5F"/>
                          </a:solidFill>
                          <a:latin typeface="Consolas"/>
                          <a:ea typeface="宋体"/>
                          <a:cs typeface="Times New Roman"/>
                        </a:rPr>
                        <a:t>// </a:t>
                      </a:r>
                      <a:r>
                        <a:rPr lang="zh-CN" sz="1000" kern="0">
                          <a:solidFill>
                            <a:srgbClr val="3F7F5F"/>
                          </a:solidFill>
                          <a:latin typeface="Consolas"/>
                          <a:ea typeface="宋体"/>
                          <a:cs typeface="Consolas"/>
                        </a:rPr>
                        <a:t>子类扩充的属性</a:t>
                      </a:r>
                      <a:r>
                        <a:rPr lang="en-US" sz="1000" kern="0">
                          <a:solidFill>
                            <a:srgbClr val="3F7F5F"/>
                          </a:solidFill>
                          <a:latin typeface="Consolas"/>
                          <a:ea typeface="宋体"/>
                          <a:cs typeface="Times New Roman"/>
                        </a:rPr>
                        <a:t>	</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Times New Roman"/>
                        </a:rPr>
                        <a:t>	</a:t>
                      </a:r>
                      <a:r>
                        <a:rPr lang="en-US" sz="1000" b="1" kern="0">
                          <a:solidFill>
                            <a:srgbClr val="7F0055"/>
                          </a:solidFill>
                          <a:latin typeface="Consolas"/>
                          <a:ea typeface="宋体"/>
                          <a:cs typeface="Times New Roman"/>
                        </a:rPr>
                        <a:t>public</a:t>
                      </a:r>
                      <a:r>
                        <a:rPr lang="en-US" sz="1000" kern="0">
                          <a:solidFill>
                            <a:srgbClr val="000000"/>
                          </a:solidFill>
                          <a:latin typeface="Consolas"/>
                          <a:ea typeface="宋体"/>
                          <a:cs typeface="Times New Roman"/>
                        </a:rPr>
                        <a:t> </a:t>
                      </a:r>
                      <a:r>
                        <a:rPr lang="en-US" sz="1000" b="1" kern="0">
                          <a:solidFill>
                            <a:srgbClr val="7F0055"/>
                          </a:solidFill>
                          <a:latin typeface="Consolas"/>
                          <a:ea typeface="宋体"/>
                          <a:cs typeface="Times New Roman"/>
                        </a:rPr>
                        <a:t>void</a:t>
                      </a:r>
                      <a:r>
                        <a:rPr lang="en-US" sz="1000" kern="0">
                          <a:solidFill>
                            <a:srgbClr val="000000"/>
                          </a:solidFill>
                          <a:latin typeface="Consolas"/>
                          <a:ea typeface="宋体"/>
                          <a:cs typeface="Times New Roman"/>
                        </a:rPr>
                        <a:t> setSchool(String </a:t>
                      </a:r>
                      <a:r>
                        <a:rPr lang="en-US" sz="1000" kern="0">
                          <a:solidFill>
                            <a:srgbClr val="6A3E3E"/>
                          </a:solidFill>
                          <a:latin typeface="Consolas"/>
                          <a:ea typeface="宋体"/>
                          <a:cs typeface="Times New Roman"/>
                        </a:rPr>
                        <a:t>school</a:t>
                      </a:r>
                      <a:r>
                        <a:rPr lang="en-US" sz="1000" kern="0">
                          <a:solidFill>
                            <a:srgbClr val="000000"/>
                          </a:solidFill>
                          <a:latin typeface="Consolas"/>
                          <a:ea typeface="宋体"/>
                          <a:cs typeface="Times New Roman"/>
                        </a:rPr>
                        <a:t>) </a:t>
                      </a:r>
                      <a:r>
                        <a:rPr lang="en-US" sz="1000" kern="0" smtClean="0">
                          <a:solidFill>
                            <a:srgbClr val="000000"/>
                          </a:solidFill>
                          <a:latin typeface="Consolas"/>
                          <a:ea typeface="宋体"/>
                          <a:cs typeface="Times New Roman"/>
                        </a:rPr>
                        <a:t>{</a:t>
                      </a:r>
                      <a:r>
                        <a:rPr lang="en-US" sz="1000" kern="0">
                          <a:solidFill>
                            <a:srgbClr val="000000"/>
                          </a:solidFill>
                          <a:latin typeface="Consolas"/>
                          <a:ea typeface="宋体"/>
                          <a:cs typeface="Times New Roman"/>
                        </a:rPr>
                        <a:t>	</a:t>
                      </a:r>
                      <a:r>
                        <a:rPr lang="en-US" sz="1000" kern="0">
                          <a:solidFill>
                            <a:srgbClr val="3F7F5F"/>
                          </a:solidFill>
                          <a:latin typeface="Consolas"/>
                          <a:ea typeface="宋体"/>
                          <a:cs typeface="Times New Roman"/>
                        </a:rPr>
                        <a:t>// </a:t>
                      </a:r>
                      <a:r>
                        <a:rPr lang="zh-CN" sz="1000" kern="0">
                          <a:solidFill>
                            <a:srgbClr val="3F7F5F"/>
                          </a:solidFill>
                          <a:latin typeface="Consolas"/>
                          <a:ea typeface="宋体"/>
                          <a:cs typeface="Consolas"/>
                        </a:rPr>
                        <a:t>扩充的方法</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Times New Roman"/>
                        </a:rPr>
                        <a:t>		</a:t>
                      </a:r>
                      <a:r>
                        <a:rPr lang="en-US" sz="1000" b="1" kern="0">
                          <a:solidFill>
                            <a:srgbClr val="7F0055"/>
                          </a:solidFill>
                          <a:latin typeface="Consolas"/>
                          <a:ea typeface="宋体"/>
                          <a:cs typeface="Times New Roman"/>
                        </a:rPr>
                        <a:t>this</a:t>
                      </a:r>
                      <a:r>
                        <a:rPr lang="en-US" sz="1000" kern="0">
                          <a:solidFill>
                            <a:srgbClr val="000000"/>
                          </a:solidFill>
                          <a:latin typeface="Consolas"/>
                          <a:ea typeface="宋体"/>
                          <a:cs typeface="Times New Roman"/>
                        </a:rPr>
                        <a:t>.</a:t>
                      </a:r>
                      <a:r>
                        <a:rPr lang="en-US" sz="1000" kern="0">
                          <a:solidFill>
                            <a:srgbClr val="0000C0"/>
                          </a:solidFill>
                          <a:latin typeface="Consolas"/>
                          <a:ea typeface="宋体"/>
                          <a:cs typeface="Times New Roman"/>
                        </a:rPr>
                        <a:t>school</a:t>
                      </a:r>
                      <a:r>
                        <a:rPr lang="en-US" sz="1000" kern="0">
                          <a:solidFill>
                            <a:srgbClr val="000000"/>
                          </a:solidFill>
                          <a:latin typeface="Consolas"/>
                          <a:ea typeface="宋体"/>
                          <a:cs typeface="Times New Roman"/>
                        </a:rPr>
                        <a:t> = </a:t>
                      </a:r>
                      <a:r>
                        <a:rPr lang="en-US" sz="1000" kern="0">
                          <a:solidFill>
                            <a:srgbClr val="6A3E3E"/>
                          </a:solidFill>
                          <a:latin typeface="Consolas"/>
                          <a:ea typeface="宋体"/>
                          <a:cs typeface="Times New Roman"/>
                        </a:rPr>
                        <a:t>school</a:t>
                      </a:r>
                      <a:r>
                        <a:rPr lang="en-US" sz="1000" kern="0">
                          <a:solidFill>
                            <a:srgbClr val="000000"/>
                          </a:solidFill>
                          <a:latin typeface="Consolas"/>
                          <a:ea typeface="宋体"/>
                          <a:cs typeface="Times New Roman"/>
                        </a:rPr>
                        <a:t> ;</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Times New Roman"/>
                        </a:rPr>
                        <a:t>	}</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Times New Roman"/>
                        </a:rPr>
                        <a:t>	</a:t>
                      </a:r>
                      <a:r>
                        <a:rPr lang="en-US" sz="1000" b="1" kern="0">
                          <a:solidFill>
                            <a:srgbClr val="7F0055"/>
                          </a:solidFill>
                          <a:latin typeface="Consolas"/>
                          <a:ea typeface="宋体"/>
                          <a:cs typeface="Times New Roman"/>
                        </a:rPr>
                        <a:t>public</a:t>
                      </a:r>
                      <a:r>
                        <a:rPr lang="en-US" sz="1000" kern="0">
                          <a:solidFill>
                            <a:srgbClr val="000000"/>
                          </a:solidFill>
                          <a:latin typeface="Consolas"/>
                          <a:ea typeface="宋体"/>
                          <a:cs typeface="Times New Roman"/>
                        </a:rPr>
                        <a:t> String getSchool() {</a:t>
                      </a:r>
                      <a:r>
                        <a:rPr lang="en-US" sz="1000" kern="0">
                          <a:solidFill>
                            <a:srgbClr val="000000"/>
                          </a:solidFill>
                          <a:latin typeface="Consolas"/>
                          <a:ea typeface="宋体"/>
                          <a:cs typeface="Times New Roman"/>
                        </a:rPr>
                        <a:t>	</a:t>
                      </a:r>
                      <a:r>
                        <a:rPr lang="en-US" sz="1000" kern="0" smtClean="0">
                          <a:solidFill>
                            <a:srgbClr val="3F7F5F"/>
                          </a:solidFill>
                          <a:latin typeface="Consolas"/>
                          <a:ea typeface="宋体"/>
                          <a:cs typeface="Times New Roman"/>
                        </a:rPr>
                        <a:t>// </a:t>
                      </a:r>
                      <a:r>
                        <a:rPr lang="zh-CN" sz="1000" kern="0">
                          <a:solidFill>
                            <a:srgbClr val="3F7F5F"/>
                          </a:solidFill>
                          <a:latin typeface="Consolas"/>
                          <a:ea typeface="宋体"/>
                          <a:cs typeface="Consolas"/>
                        </a:rPr>
                        <a:t>扩充的方法</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Times New Roman"/>
                        </a:rPr>
                        <a:t>		</a:t>
                      </a:r>
                      <a:r>
                        <a:rPr lang="en-US" sz="1000" b="1" kern="0">
                          <a:solidFill>
                            <a:srgbClr val="7F0055"/>
                          </a:solidFill>
                          <a:latin typeface="Consolas"/>
                          <a:ea typeface="宋体"/>
                          <a:cs typeface="Times New Roman"/>
                        </a:rPr>
                        <a:t>return</a:t>
                      </a:r>
                      <a:r>
                        <a:rPr lang="en-US" sz="1000" kern="0">
                          <a:solidFill>
                            <a:srgbClr val="000000"/>
                          </a:solidFill>
                          <a:latin typeface="Consolas"/>
                          <a:ea typeface="宋体"/>
                          <a:cs typeface="Times New Roman"/>
                        </a:rPr>
                        <a:t> </a:t>
                      </a:r>
                      <a:r>
                        <a:rPr lang="en-US" sz="1000" b="1" kern="0">
                          <a:solidFill>
                            <a:srgbClr val="7F0055"/>
                          </a:solidFill>
                          <a:latin typeface="Consolas"/>
                          <a:ea typeface="宋体"/>
                          <a:cs typeface="Times New Roman"/>
                        </a:rPr>
                        <a:t>this</a:t>
                      </a:r>
                      <a:r>
                        <a:rPr lang="en-US" sz="1000" kern="0">
                          <a:solidFill>
                            <a:srgbClr val="000000"/>
                          </a:solidFill>
                          <a:latin typeface="Consolas"/>
                          <a:ea typeface="宋体"/>
                          <a:cs typeface="Times New Roman"/>
                        </a:rPr>
                        <a:t>.</a:t>
                      </a:r>
                      <a:r>
                        <a:rPr lang="en-US" sz="1000" kern="0">
                          <a:solidFill>
                            <a:srgbClr val="0000C0"/>
                          </a:solidFill>
                          <a:latin typeface="Consolas"/>
                          <a:ea typeface="宋体"/>
                          <a:cs typeface="Times New Roman"/>
                        </a:rPr>
                        <a:t>school</a:t>
                      </a:r>
                      <a:r>
                        <a:rPr lang="en-US" sz="1000" kern="0">
                          <a:solidFill>
                            <a:srgbClr val="000000"/>
                          </a:solidFill>
                          <a:latin typeface="Consolas"/>
                          <a:ea typeface="宋体"/>
                          <a:cs typeface="Times New Roman"/>
                        </a:rPr>
                        <a:t> ;</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Times New Roman"/>
                        </a:rPr>
                        <a:t>	}</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Times New Roman"/>
                        </a:rPr>
                        <a:t>}</a:t>
                      </a:r>
                      <a:endParaRPr lang="zh-CN" sz="1000" kern="100">
                        <a:latin typeface="Times New Roman"/>
                        <a:ea typeface="宋体"/>
                        <a:cs typeface="Times New Roman"/>
                      </a:endParaRPr>
                    </a:p>
                    <a:p>
                      <a:pPr algn="l">
                        <a:spcAft>
                          <a:spcPts val="0"/>
                        </a:spcAft>
                      </a:pPr>
                      <a:r>
                        <a:rPr lang="en-US" sz="1000" b="1" kern="0">
                          <a:solidFill>
                            <a:srgbClr val="7F0055"/>
                          </a:solidFill>
                          <a:latin typeface="Consolas"/>
                          <a:ea typeface="宋体"/>
                          <a:cs typeface="Times New Roman"/>
                        </a:rPr>
                        <a:t>public</a:t>
                      </a:r>
                      <a:r>
                        <a:rPr lang="en-US" sz="1000" kern="0">
                          <a:solidFill>
                            <a:srgbClr val="000000"/>
                          </a:solidFill>
                          <a:latin typeface="Consolas"/>
                          <a:ea typeface="宋体"/>
                          <a:cs typeface="Times New Roman"/>
                        </a:rPr>
                        <a:t> </a:t>
                      </a:r>
                      <a:r>
                        <a:rPr lang="en-US" sz="1000" b="1" kern="0">
                          <a:solidFill>
                            <a:srgbClr val="7F0055"/>
                          </a:solidFill>
                          <a:latin typeface="Consolas"/>
                          <a:ea typeface="宋体"/>
                          <a:cs typeface="Times New Roman"/>
                        </a:rPr>
                        <a:t>class</a:t>
                      </a:r>
                      <a:r>
                        <a:rPr lang="en-US" sz="1000" kern="0">
                          <a:solidFill>
                            <a:srgbClr val="000000"/>
                          </a:solidFill>
                          <a:latin typeface="Consolas"/>
                          <a:ea typeface="宋体"/>
                          <a:cs typeface="Times New Roman"/>
                        </a:rPr>
                        <a:t> JavaDemo {</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Times New Roman"/>
                        </a:rPr>
                        <a:t>	</a:t>
                      </a:r>
                      <a:r>
                        <a:rPr lang="en-US" sz="1000" b="1" kern="0">
                          <a:solidFill>
                            <a:srgbClr val="7F0055"/>
                          </a:solidFill>
                          <a:latin typeface="Consolas"/>
                          <a:ea typeface="宋体"/>
                          <a:cs typeface="Times New Roman"/>
                        </a:rPr>
                        <a:t>public</a:t>
                      </a:r>
                      <a:r>
                        <a:rPr lang="en-US" sz="1000" kern="0">
                          <a:solidFill>
                            <a:srgbClr val="000000"/>
                          </a:solidFill>
                          <a:latin typeface="Consolas"/>
                          <a:ea typeface="宋体"/>
                          <a:cs typeface="Times New Roman"/>
                        </a:rPr>
                        <a:t> </a:t>
                      </a:r>
                      <a:r>
                        <a:rPr lang="en-US" sz="1000" b="1" kern="0">
                          <a:solidFill>
                            <a:srgbClr val="7F0055"/>
                          </a:solidFill>
                          <a:latin typeface="Consolas"/>
                          <a:ea typeface="宋体"/>
                          <a:cs typeface="Times New Roman"/>
                        </a:rPr>
                        <a:t>static</a:t>
                      </a:r>
                      <a:r>
                        <a:rPr lang="en-US" sz="1000" kern="0">
                          <a:solidFill>
                            <a:srgbClr val="000000"/>
                          </a:solidFill>
                          <a:latin typeface="Consolas"/>
                          <a:ea typeface="宋体"/>
                          <a:cs typeface="Times New Roman"/>
                        </a:rPr>
                        <a:t> </a:t>
                      </a:r>
                      <a:r>
                        <a:rPr lang="en-US" sz="1000" b="1" kern="0">
                          <a:solidFill>
                            <a:srgbClr val="7F0055"/>
                          </a:solidFill>
                          <a:latin typeface="Consolas"/>
                          <a:ea typeface="宋体"/>
                          <a:cs typeface="Times New Roman"/>
                        </a:rPr>
                        <a:t>void</a:t>
                      </a:r>
                      <a:r>
                        <a:rPr lang="en-US" sz="1000" kern="0">
                          <a:solidFill>
                            <a:srgbClr val="000000"/>
                          </a:solidFill>
                          <a:latin typeface="Consolas"/>
                          <a:ea typeface="宋体"/>
                          <a:cs typeface="Times New Roman"/>
                        </a:rPr>
                        <a:t> main(String </a:t>
                      </a:r>
                      <a:r>
                        <a:rPr lang="en-US" sz="1000" kern="0">
                          <a:solidFill>
                            <a:srgbClr val="6A3E3E"/>
                          </a:solidFill>
                          <a:latin typeface="Consolas"/>
                          <a:ea typeface="宋体"/>
                          <a:cs typeface="Times New Roman"/>
                        </a:rPr>
                        <a:t>args</a:t>
                      </a:r>
                      <a:r>
                        <a:rPr lang="en-US" sz="1000" kern="0">
                          <a:solidFill>
                            <a:srgbClr val="000000"/>
                          </a:solidFill>
                          <a:latin typeface="Consolas"/>
                          <a:ea typeface="宋体"/>
                          <a:cs typeface="Times New Roman"/>
                        </a:rPr>
                        <a:t>[]) {</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Times New Roman"/>
                        </a:rPr>
                        <a:t>		Student </a:t>
                      </a:r>
                      <a:r>
                        <a:rPr lang="en-US" sz="1000" kern="0">
                          <a:solidFill>
                            <a:srgbClr val="6A3E3E"/>
                          </a:solidFill>
                          <a:latin typeface="Consolas"/>
                          <a:ea typeface="宋体"/>
                          <a:cs typeface="Times New Roman"/>
                        </a:rPr>
                        <a:t>stu</a:t>
                      </a:r>
                      <a:r>
                        <a:rPr lang="en-US" sz="1000" kern="0">
                          <a:solidFill>
                            <a:srgbClr val="000000"/>
                          </a:solidFill>
                          <a:latin typeface="Consolas"/>
                          <a:ea typeface="宋体"/>
                          <a:cs typeface="Times New Roman"/>
                        </a:rPr>
                        <a:t> = </a:t>
                      </a:r>
                      <a:r>
                        <a:rPr lang="en-US" sz="1000" b="1" kern="0">
                          <a:solidFill>
                            <a:srgbClr val="7F0055"/>
                          </a:solidFill>
                          <a:latin typeface="Consolas"/>
                          <a:ea typeface="宋体"/>
                          <a:cs typeface="Times New Roman"/>
                        </a:rPr>
                        <a:t>new</a:t>
                      </a:r>
                      <a:r>
                        <a:rPr lang="en-US" sz="1000" kern="0">
                          <a:solidFill>
                            <a:srgbClr val="000000"/>
                          </a:solidFill>
                          <a:latin typeface="Consolas"/>
                          <a:ea typeface="宋体"/>
                          <a:cs typeface="Times New Roman"/>
                        </a:rPr>
                        <a:t> Student();</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Times New Roman"/>
                        </a:rPr>
                        <a:t>		</a:t>
                      </a:r>
                      <a:r>
                        <a:rPr lang="en-US" sz="1000" kern="0">
                          <a:solidFill>
                            <a:srgbClr val="6A3E3E"/>
                          </a:solidFill>
                          <a:latin typeface="Consolas"/>
                          <a:ea typeface="宋体"/>
                          <a:cs typeface="Times New Roman"/>
                        </a:rPr>
                        <a:t>stu</a:t>
                      </a:r>
                      <a:r>
                        <a:rPr lang="en-US" sz="1000" kern="0">
                          <a:solidFill>
                            <a:srgbClr val="000000"/>
                          </a:solidFill>
                          <a:latin typeface="Consolas"/>
                          <a:ea typeface="宋体"/>
                          <a:cs typeface="Times New Roman"/>
                        </a:rPr>
                        <a:t>.setName(</a:t>
                      </a:r>
                      <a:r>
                        <a:rPr lang="en-US" sz="1000" kern="0">
                          <a:solidFill>
                            <a:srgbClr val="2A00FF"/>
                          </a:solidFill>
                          <a:latin typeface="Consolas"/>
                          <a:ea typeface="宋体"/>
                          <a:cs typeface="Times New Roman"/>
                        </a:rPr>
                        <a:t>"</a:t>
                      </a:r>
                      <a:r>
                        <a:rPr lang="zh-CN" sz="1000" kern="0">
                          <a:solidFill>
                            <a:srgbClr val="2A00FF"/>
                          </a:solidFill>
                          <a:latin typeface="Consolas"/>
                          <a:ea typeface="宋体"/>
                          <a:cs typeface="Consolas"/>
                        </a:rPr>
                        <a:t>李双双</a:t>
                      </a:r>
                      <a:r>
                        <a:rPr lang="en-US" sz="1000" kern="0">
                          <a:solidFill>
                            <a:srgbClr val="2A00FF"/>
                          </a:solidFill>
                          <a:latin typeface="Consolas"/>
                          <a:ea typeface="宋体"/>
                          <a:cs typeface="Times New Roman"/>
                        </a:rPr>
                        <a:t>"</a:t>
                      </a:r>
                      <a:r>
                        <a:rPr lang="en-US" sz="1000" kern="0">
                          <a:solidFill>
                            <a:srgbClr val="000000"/>
                          </a:solidFill>
                          <a:latin typeface="Consolas"/>
                          <a:ea typeface="宋体"/>
                          <a:cs typeface="Times New Roman"/>
                        </a:rPr>
                        <a:t>); </a:t>
                      </a:r>
                      <a:r>
                        <a:rPr lang="en-US" sz="1000" kern="0">
                          <a:solidFill>
                            <a:srgbClr val="000000"/>
                          </a:solidFill>
                          <a:latin typeface="Consolas"/>
                          <a:ea typeface="宋体"/>
                          <a:cs typeface="Times New Roman"/>
                        </a:rPr>
                        <a:t>	</a:t>
                      </a:r>
                      <a:r>
                        <a:rPr lang="en-US" sz="1000" kern="0">
                          <a:solidFill>
                            <a:srgbClr val="3F7F5F"/>
                          </a:solidFill>
                          <a:latin typeface="Consolas"/>
                          <a:ea typeface="宋体"/>
                          <a:cs typeface="Times New Roman"/>
                        </a:rPr>
                        <a:t>// </a:t>
                      </a:r>
                      <a:r>
                        <a:rPr lang="zh-CN" sz="1000" kern="0">
                          <a:solidFill>
                            <a:srgbClr val="3F7F5F"/>
                          </a:solidFill>
                          <a:latin typeface="Consolas"/>
                          <a:ea typeface="宋体"/>
                          <a:cs typeface="Consolas"/>
                        </a:rPr>
                        <a:t>父类定义</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Times New Roman"/>
                        </a:rPr>
                        <a:t>		</a:t>
                      </a:r>
                      <a:r>
                        <a:rPr lang="en-US" sz="1000" kern="0">
                          <a:solidFill>
                            <a:srgbClr val="6A3E3E"/>
                          </a:solidFill>
                          <a:latin typeface="Consolas"/>
                          <a:ea typeface="宋体"/>
                          <a:cs typeface="Times New Roman"/>
                        </a:rPr>
                        <a:t>stu</a:t>
                      </a:r>
                      <a:r>
                        <a:rPr lang="en-US" sz="1000" kern="0">
                          <a:solidFill>
                            <a:srgbClr val="000000"/>
                          </a:solidFill>
                          <a:latin typeface="Consolas"/>
                          <a:ea typeface="宋体"/>
                          <a:cs typeface="Times New Roman"/>
                        </a:rPr>
                        <a:t>.setAge(18); </a:t>
                      </a:r>
                      <a:r>
                        <a:rPr lang="en-US" sz="1000" kern="0">
                          <a:solidFill>
                            <a:srgbClr val="000000"/>
                          </a:solidFill>
                          <a:latin typeface="Consolas"/>
                          <a:ea typeface="宋体"/>
                          <a:cs typeface="Times New Roman"/>
                        </a:rPr>
                        <a:t>	</a:t>
                      </a:r>
                      <a:r>
                        <a:rPr lang="en-US" sz="1000" kern="0" smtClean="0">
                          <a:solidFill>
                            <a:srgbClr val="3F7F5F"/>
                          </a:solidFill>
                          <a:latin typeface="Consolas"/>
                          <a:ea typeface="宋体"/>
                          <a:cs typeface="Times New Roman"/>
                        </a:rPr>
                        <a:t>// </a:t>
                      </a:r>
                      <a:r>
                        <a:rPr lang="zh-CN" sz="1000" kern="0">
                          <a:solidFill>
                            <a:srgbClr val="3F7F5F"/>
                          </a:solidFill>
                          <a:latin typeface="Consolas"/>
                          <a:ea typeface="宋体"/>
                          <a:cs typeface="Consolas"/>
                        </a:rPr>
                        <a:t>父类定义</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Times New Roman"/>
                        </a:rPr>
                        <a:t>		</a:t>
                      </a:r>
                      <a:r>
                        <a:rPr lang="en-US" sz="1000" kern="0">
                          <a:solidFill>
                            <a:srgbClr val="6A3E3E"/>
                          </a:solidFill>
                          <a:latin typeface="Consolas"/>
                          <a:ea typeface="宋体"/>
                          <a:cs typeface="Times New Roman"/>
                        </a:rPr>
                        <a:t>stu</a:t>
                      </a:r>
                      <a:r>
                        <a:rPr lang="en-US" sz="1000" kern="0">
                          <a:solidFill>
                            <a:srgbClr val="000000"/>
                          </a:solidFill>
                          <a:latin typeface="Consolas"/>
                          <a:ea typeface="宋体"/>
                          <a:cs typeface="Times New Roman"/>
                        </a:rPr>
                        <a:t>.setSchool(</a:t>
                      </a:r>
                      <a:r>
                        <a:rPr lang="en-US" sz="1000" kern="0">
                          <a:solidFill>
                            <a:srgbClr val="2A00FF"/>
                          </a:solidFill>
                          <a:latin typeface="Consolas"/>
                          <a:ea typeface="宋体"/>
                          <a:cs typeface="Times New Roman"/>
                        </a:rPr>
                        <a:t>"</a:t>
                      </a:r>
                      <a:r>
                        <a:rPr lang="zh-CN" sz="1000" kern="0">
                          <a:solidFill>
                            <a:srgbClr val="2A00FF"/>
                          </a:solidFill>
                          <a:latin typeface="Consolas"/>
                          <a:ea typeface="宋体"/>
                          <a:cs typeface="Consolas"/>
                        </a:rPr>
                        <a:t>清华大学</a:t>
                      </a:r>
                      <a:r>
                        <a:rPr lang="en-US" sz="1000" kern="0">
                          <a:solidFill>
                            <a:srgbClr val="2A00FF"/>
                          </a:solidFill>
                          <a:latin typeface="Consolas"/>
                          <a:ea typeface="宋体"/>
                          <a:cs typeface="Times New Roman"/>
                        </a:rPr>
                        <a:t>"</a:t>
                      </a:r>
                      <a:r>
                        <a:rPr lang="en-US" sz="1000" kern="0">
                          <a:solidFill>
                            <a:srgbClr val="000000"/>
                          </a:solidFill>
                          <a:latin typeface="Consolas"/>
                          <a:ea typeface="宋体"/>
                          <a:cs typeface="Times New Roman"/>
                        </a:rPr>
                        <a:t>) </a:t>
                      </a:r>
                      <a:r>
                        <a:rPr lang="en-US" sz="1000" kern="0" smtClean="0">
                          <a:solidFill>
                            <a:srgbClr val="000000"/>
                          </a:solidFill>
                          <a:latin typeface="Consolas"/>
                          <a:ea typeface="宋体"/>
                          <a:cs typeface="Times New Roman"/>
                        </a:rPr>
                        <a:t>;</a:t>
                      </a:r>
                      <a:r>
                        <a:rPr lang="en-US" sz="1000" kern="0">
                          <a:solidFill>
                            <a:srgbClr val="000000"/>
                          </a:solidFill>
                          <a:latin typeface="Consolas"/>
                          <a:ea typeface="宋体"/>
                          <a:cs typeface="Times New Roman"/>
                        </a:rPr>
                        <a:t>	</a:t>
                      </a:r>
                      <a:r>
                        <a:rPr lang="en-US" sz="1000" kern="0">
                          <a:solidFill>
                            <a:srgbClr val="3F7F5F"/>
                          </a:solidFill>
                          <a:latin typeface="Consolas"/>
                          <a:ea typeface="宋体"/>
                          <a:cs typeface="Times New Roman"/>
                        </a:rPr>
                        <a:t>// </a:t>
                      </a:r>
                      <a:r>
                        <a:rPr lang="zh-CN" sz="1000" kern="0">
                          <a:solidFill>
                            <a:srgbClr val="3F7F5F"/>
                          </a:solidFill>
                          <a:latin typeface="Consolas"/>
                          <a:ea typeface="宋体"/>
                          <a:cs typeface="Consolas"/>
                        </a:rPr>
                        <a:t>子类扩充方法</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Times New Roman"/>
                        </a:rPr>
                        <a:t>		System.</a:t>
                      </a:r>
                      <a:r>
                        <a:rPr lang="en-US" sz="1000" b="1" i="1" kern="0">
                          <a:solidFill>
                            <a:srgbClr val="0000C0"/>
                          </a:solidFill>
                          <a:latin typeface="Consolas"/>
                          <a:ea typeface="宋体"/>
                          <a:cs typeface="Times New Roman"/>
                        </a:rPr>
                        <a:t>out</a:t>
                      </a:r>
                      <a:r>
                        <a:rPr lang="en-US" sz="1000" kern="0">
                          <a:solidFill>
                            <a:srgbClr val="000000"/>
                          </a:solidFill>
                          <a:latin typeface="Consolas"/>
                          <a:ea typeface="宋体"/>
                          <a:cs typeface="Times New Roman"/>
                        </a:rPr>
                        <a:t>.println(</a:t>
                      </a:r>
                      <a:r>
                        <a:rPr lang="en-US" sz="1000" kern="0">
                          <a:solidFill>
                            <a:srgbClr val="2A00FF"/>
                          </a:solidFill>
                          <a:latin typeface="Consolas"/>
                          <a:ea typeface="宋体"/>
                          <a:cs typeface="Times New Roman"/>
                        </a:rPr>
                        <a:t>"</a:t>
                      </a:r>
                      <a:r>
                        <a:rPr lang="zh-CN" sz="1000" kern="0">
                          <a:solidFill>
                            <a:srgbClr val="2A00FF"/>
                          </a:solidFill>
                          <a:latin typeface="Consolas"/>
                          <a:ea typeface="宋体"/>
                          <a:cs typeface="Consolas"/>
                        </a:rPr>
                        <a:t>姓名：</a:t>
                      </a:r>
                      <a:r>
                        <a:rPr lang="en-US" sz="1000" kern="0">
                          <a:solidFill>
                            <a:srgbClr val="2A00FF"/>
                          </a:solidFill>
                          <a:latin typeface="Consolas"/>
                          <a:ea typeface="宋体"/>
                          <a:cs typeface="Times New Roman"/>
                        </a:rPr>
                        <a:t>"</a:t>
                      </a:r>
                      <a:r>
                        <a:rPr lang="en-US" sz="1000" kern="0">
                          <a:solidFill>
                            <a:srgbClr val="000000"/>
                          </a:solidFill>
                          <a:latin typeface="Consolas"/>
                          <a:ea typeface="宋体"/>
                          <a:cs typeface="Times New Roman"/>
                        </a:rPr>
                        <a:t> + </a:t>
                      </a:r>
                      <a:r>
                        <a:rPr lang="en-US" sz="1000" kern="0">
                          <a:solidFill>
                            <a:srgbClr val="6A3E3E"/>
                          </a:solidFill>
                          <a:latin typeface="Consolas"/>
                          <a:ea typeface="宋体"/>
                          <a:cs typeface="Times New Roman"/>
                        </a:rPr>
                        <a:t>stu</a:t>
                      </a:r>
                      <a:r>
                        <a:rPr lang="en-US" sz="1000" kern="0">
                          <a:solidFill>
                            <a:srgbClr val="000000"/>
                          </a:solidFill>
                          <a:latin typeface="Consolas"/>
                          <a:ea typeface="宋体"/>
                          <a:cs typeface="Times New Roman"/>
                        </a:rPr>
                        <a:t>.getName() + </a:t>
                      </a:r>
                      <a:r>
                        <a:rPr lang="en-US" sz="1000" kern="0">
                          <a:solidFill>
                            <a:srgbClr val="2A00FF"/>
                          </a:solidFill>
                          <a:latin typeface="Consolas"/>
                          <a:ea typeface="宋体"/>
                          <a:cs typeface="Times New Roman"/>
                        </a:rPr>
                        <a:t>"</a:t>
                      </a:r>
                      <a:r>
                        <a:rPr lang="zh-CN" sz="1000" kern="0">
                          <a:solidFill>
                            <a:srgbClr val="2A00FF"/>
                          </a:solidFill>
                          <a:latin typeface="Consolas"/>
                          <a:ea typeface="宋体"/>
                          <a:cs typeface="Consolas"/>
                        </a:rPr>
                        <a:t>，年龄：</a:t>
                      </a:r>
                      <a:r>
                        <a:rPr lang="en-US" sz="1000" kern="0">
                          <a:solidFill>
                            <a:srgbClr val="2A00FF"/>
                          </a:solidFill>
                          <a:latin typeface="Consolas"/>
                          <a:ea typeface="宋体"/>
                          <a:cs typeface="Times New Roman"/>
                        </a:rPr>
                        <a:t>"</a:t>
                      </a:r>
                      <a:r>
                        <a:rPr lang="en-US" sz="1000" kern="0">
                          <a:solidFill>
                            <a:srgbClr val="000000"/>
                          </a:solidFill>
                          <a:latin typeface="Consolas"/>
                          <a:ea typeface="宋体"/>
                          <a:cs typeface="Times New Roman"/>
                        </a:rPr>
                        <a:t> + </a:t>
                      </a:r>
                      <a:r>
                        <a:rPr lang="en-US" sz="1000" kern="0">
                          <a:solidFill>
                            <a:srgbClr val="6A3E3E"/>
                          </a:solidFill>
                          <a:latin typeface="Consolas"/>
                          <a:ea typeface="宋体"/>
                          <a:cs typeface="Times New Roman"/>
                        </a:rPr>
                        <a:t>stu</a:t>
                      </a:r>
                      <a:r>
                        <a:rPr lang="en-US" sz="1000" kern="0">
                          <a:solidFill>
                            <a:srgbClr val="000000"/>
                          </a:solidFill>
                          <a:latin typeface="Consolas"/>
                          <a:ea typeface="宋体"/>
                          <a:cs typeface="Times New Roman"/>
                        </a:rPr>
                        <a:t>.getAge</a:t>
                      </a:r>
                      <a:r>
                        <a:rPr lang="en-US" sz="1000" kern="0" smtClean="0">
                          <a:solidFill>
                            <a:srgbClr val="000000"/>
                          </a:solidFill>
                          <a:latin typeface="Consolas"/>
                          <a:ea typeface="宋体"/>
                          <a:cs typeface="Times New Roman"/>
                        </a:rPr>
                        <a:t>()</a:t>
                      </a:r>
                      <a:r>
                        <a:rPr lang="en-US" altLang="zh-CN" sz="1000" kern="100" smtClean="0">
                          <a:latin typeface="Times New Roman"/>
                          <a:ea typeface="宋体"/>
                          <a:cs typeface="Times New Roman"/>
                        </a:rPr>
                        <a:t> </a:t>
                      </a:r>
                      <a:r>
                        <a:rPr lang="en-US" sz="1000" kern="0" smtClean="0">
                          <a:solidFill>
                            <a:srgbClr val="000000"/>
                          </a:solidFill>
                          <a:latin typeface="Consolas"/>
                          <a:ea typeface="宋体"/>
                          <a:cs typeface="Times New Roman"/>
                        </a:rPr>
                        <a:t>+ </a:t>
                      </a:r>
                      <a:r>
                        <a:rPr lang="en-US" sz="1000" kern="0">
                          <a:solidFill>
                            <a:srgbClr val="2A00FF"/>
                          </a:solidFill>
                          <a:latin typeface="Consolas"/>
                          <a:ea typeface="宋体"/>
                          <a:cs typeface="Times New Roman"/>
                        </a:rPr>
                        <a:t>"</a:t>
                      </a:r>
                      <a:r>
                        <a:rPr lang="zh-CN" sz="1000" kern="0">
                          <a:solidFill>
                            <a:srgbClr val="2A00FF"/>
                          </a:solidFill>
                          <a:latin typeface="Consolas"/>
                          <a:ea typeface="宋体"/>
                          <a:cs typeface="Consolas"/>
                        </a:rPr>
                        <a:t>，学校：</a:t>
                      </a:r>
                      <a:r>
                        <a:rPr lang="en-US" sz="1000" kern="0">
                          <a:solidFill>
                            <a:srgbClr val="2A00FF"/>
                          </a:solidFill>
                          <a:latin typeface="Consolas"/>
                          <a:ea typeface="宋体"/>
                          <a:cs typeface="Times New Roman"/>
                        </a:rPr>
                        <a:t>"</a:t>
                      </a:r>
                      <a:r>
                        <a:rPr lang="en-US" sz="1000" kern="0">
                          <a:solidFill>
                            <a:srgbClr val="000000"/>
                          </a:solidFill>
                          <a:latin typeface="Consolas"/>
                          <a:ea typeface="宋体"/>
                          <a:cs typeface="Times New Roman"/>
                        </a:rPr>
                        <a:t> + </a:t>
                      </a:r>
                      <a:r>
                        <a:rPr lang="en-US" sz="1000" kern="0">
                          <a:solidFill>
                            <a:srgbClr val="6A3E3E"/>
                          </a:solidFill>
                          <a:latin typeface="Consolas"/>
                          <a:ea typeface="宋体"/>
                          <a:cs typeface="Times New Roman"/>
                        </a:rPr>
                        <a:t>stu</a:t>
                      </a:r>
                      <a:r>
                        <a:rPr lang="en-US" sz="1000" kern="0">
                          <a:solidFill>
                            <a:srgbClr val="000000"/>
                          </a:solidFill>
                          <a:latin typeface="Consolas"/>
                          <a:ea typeface="宋体"/>
                          <a:cs typeface="Times New Roman"/>
                        </a:rPr>
                        <a:t>.getSchool()); </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Times New Roman"/>
                        </a:rPr>
                        <a:t>	}</a:t>
                      </a:r>
                      <a:endParaRPr lang="zh-CN" sz="1000" kern="100">
                        <a:latin typeface="Times New Roman"/>
                        <a:ea typeface="宋体"/>
                        <a:cs typeface="Times New Roman"/>
                      </a:endParaRPr>
                    </a:p>
                    <a:p>
                      <a:pPr algn="just">
                        <a:spcAft>
                          <a:spcPts val="0"/>
                        </a:spcAft>
                      </a:pPr>
                      <a:r>
                        <a:rPr lang="en-US" sz="1000" kern="0">
                          <a:solidFill>
                            <a:srgbClr val="000000"/>
                          </a:solidFill>
                          <a:latin typeface="Consolas"/>
                          <a:ea typeface="宋体"/>
                          <a:cs typeface="Times New Roman"/>
                        </a:rPr>
                        <a:t>}</a:t>
                      </a:r>
                      <a:endParaRPr lang="zh-CN" sz="1000" kern="100">
                        <a:latin typeface="Times New Roman"/>
                        <a:ea typeface="宋体"/>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子类对象实例化流程</a:t>
            </a:r>
            <a:endParaRPr lang="zh-CN" altLang="en-US"/>
          </a:p>
        </p:txBody>
      </p:sp>
      <p:sp>
        <p:nvSpPr>
          <p:cNvPr id="3" name="内容占位符 2"/>
          <p:cNvSpPr>
            <a:spLocks noGrp="1"/>
          </p:cNvSpPr>
          <p:nvPr>
            <p:ph idx="1"/>
          </p:nvPr>
        </p:nvSpPr>
        <p:spPr/>
        <p:txBody>
          <a:bodyPr>
            <a:normAutofit/>
          </a:bodyPr>
          <a:lstStyle/>
          <a:p>
            <a:r>
              <a:rPr lang="zh-CN" altLang="en-US" sz="1800" smtClean="0"/>
              <a:t>在继承结构之中，子类需要重用父类中的结构，所以在进行子类对象实例化之前往往都会默认调用父类中的无参构造方法，为父类对象实例化（属性初始化），而后再进行子类构造调用，为子类对象实例化（属性初始化）。</a:t>
            </a:r>
            <a:endParaRPr lang="zh-CN" altLang="en-US" sz="1800"/>
          </a:p>
        </p:txBody>
      </p:sp>
      <p:graphicFrame>
        <p:nvGraphicFramePr>
          <p:cNvPr id="4" name="表格 3"/>
          <p:cNvGraphicFramePr>
            <a:graphicFrameLocks noGrp="1"/>
          </p:cNvGraphicFramePr>
          <p:nvPr/>
        </p:nvGraphicFramePr>
        <p:xfrm>
          <a:off x="285720" y="1857370"/>
          <a:ext cx="8643998" cy="2514600"/>
        </p:xfrm>
        <a:graphic>
          <a:graphicData uri="http://schemas.openxmlformats.org/drawingml/2006/table">
            <a:tbl>
              <a:tblPr/>
              <a:tblGrid>
                <a:gridCol w="8643998"/>
              </a:tblGrid>
              <a:tr h="0">
                <a:tc>
                  <a:txBody>
                    <a:bodyPr/>
                    <a:lstStyle/>
                    <a:p>
                      <a:pPr algn="l">
                        <a:spcAft>
                          <a:spcPts val="0"/>
                        </a:spcAft>
                      </a:pPr>
                      <a:r>
                        <a:rPr lang="en-US" sz="1100" b="1" kern="0">
                          <a:solidFill>
                            <a:srgbClr val="7F0055"/>
                          </a:solidFill>
                          <a:latin typeface="Consolas"/>
                          <a:ea typeface="宋体"/>
                          <a:cs typeface="Times New Roman"/>
                        </a:rPr>
                        <a:t>class</a:t>
                      </a:r>
                      <a:r>
                        <a:rPr lang="en-US" sz="1100" kern="0">
                          <a:solidFill>
                            <a:srgbClr val="000000"/>
                          </a:solidFill>
                          <a:latin typeface="Consolas"/>
                          <a:ea typeface="宋体"/>
                          <a:cs typeface="Times New Roman"/>
                        </a:rPr>
                        <a:t> Person {</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a:t>
                      </a:r>
                      <a:r>
                        <a:rPr lang="en-US" sz="1100" b="1" kern="0">
                          <a:solidFill>
                            <a:srgbClr val="7F0055"/>
                          </a:solidFill>
                          <a:latin typeface="Consolas"/>
                          <a:ea typeface="宋体"/>
                          <a:cs typeface="Times New Roman"/>
                        </a:rPr>
                        <a:t>public</a:t>
                      </a:r>
                      <a:r>
                        <a:rPr lang="en-US" sz="1100" kern="0">
                          <a:solidFill>
                            <a:srgbClr val="000000"/>
                          </a:solidFill>
                          <a:latin typeface="Consolas"/>
                          <a:ea typeface="宋体"/>
                          <a:cs typeface="Times New Roman"/>
                        </a:rPr>
                        <a:t> Person</a:t>
                      </a:r>
                      <a:r>
                        <a:rPr lang="en-US" sz="1100" kern="0">
                          <a:solidFill>
                            <a:srgbClr val="000000"/>
                          </a:solidFill>
                          <a:latin typeface="Consolas"/>
                          <a:ea typeface="宋体"/>
                          <a:cs typeface="Times New Roman"/>
                        </a:rPr>
                        <a:t>() </a:t>
                      </a:r>
                      <a:r>
                        <a:rPr lang="en-US" sz="1100" kern="0" smtClean="0">
                          <a:solidFill>
                            <a:srgbClr val="000000"/>
                          </a:solidFill>
                          <a:latin typeface="Consolas"/>
                          <a:ea typeface="宋体"/>
                          <a:cs typeface="Times New Roman"/>
                        </a:rPr>
                        <a:t>{</a:t>
                      </a:r>
                      <a:r>
                        <a:rPr lang="en-US" sz="1100" kern="0" smtClean="0">
                          <a:solidFill>
                            <a:srgbClr val="3F7F5F"/>
                          </a:solidFill>
                          <a:latin typeface="Consolas"/>
                          <a:ea typeface="宋体"/>
                          <a:cs typeface="Times New Roman"/>
                        </a:rPr>
                        <a:t>// </a:t>
                      </a:r>
                      <a:r>
                        <a:rPr lang="zh-CN" sz="1100" kern="0">
                          <a:solidFill>
                            <a:srgbClr val="3F7F5F"/>
                          </a:solidFill>
                          <a:latin typeface="Consolas"/>
                          <a:ea typeface="宋体"/>
                          <a:cs typeface="Consolas"/>
                        </a:rPr>
                        <a:t>父类无参构造</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System.</a:t>
                      </a:r>
                      <a:r>
                        <a:rPr lang="en-US" sz="1100" b="1" i="1" kern="0">
                          <a:solidFill>
                            <a:srgbClr val="0000C0"/>
                          </a:solidFill>
                          <a:latin typeface="Consolas"/>
                          <a:ea typeface="宋体"/>
                          <a:cs typeface="Times New Roman"/>
                        </a:rPr>
                        <a:t>out</a:t>
                      </a:r>
                      <a:r>
                        <a:rPr lang="en-US" sz="1100" kern="0">
                          <a:solidFill>
                            <a:srgbClr val="000000"/>
                          </a:solidFill>
                          <a:latin typeface="Consolas"/>
                          <a:ea typeface="宋体"/>
                          <a:cs typeface="Times New Roman"/>
                        </a:rPr>
                        <a:t>.println(</a:t>
                      </a:r>
                      <a:r>
                        <a:rPr lang="en-US" sz="1100" kern="0">
                          <a:solidFill>
                            <a:srgbClr val="2A00FF"/>
                          </a:solidFill>
                          <a:latin typeface="Consolas"/>
                          <a:ea typeface="宋体"/>
                          <a:cs typeface="Times New Roman"/>
                        </a:rPr>
                        <a:t>"</a:t>
                      </a:r>
                      <a:r>
                        <a:rPr lang="zh-CN" sz="1100" kern="0">
                          <a:solidFill>
                            <a:srgbClr val="2A00FF"/>
                          </a:solidFill>
                          <a:latin typeface="Consolas"/>
                          <a:ea typeface="宋体"/>
                          <a:cs typeface="Consolas"/>
                        </a:rPr>
                        <a:t>【</a:t>
                      </a:r>
                      <a:r>
                        <a:rPr lang="en-US" sz="1100" kern="0">
                          <a:solidFill>
                            <a:srgbClr val="2A00FF"/>
                          </a:solidFill>
                          <a:latin typeface="Consolas"/>
                          <a:ea typeface="宋体"/>
                          <a:cs typeface="Times New Roman"/>
                        </a:rPr>
                        <a:t>Person</a:t>
                      </a:r>
                      <a:r>
                        <a:rPr lang="zh-CN" sz="1100" kern="0">
                          <a:solidFill>
                            <a:srgbClr val="2A00FF"/>
                          </a:solidFill>
                          <a:latin typeface="Consolas"/>
                          <a:ea typeface="宋体"/>
                          <a:cs typeface="Consolas"/>
                        </a:rPr>
                        <a:t>父类】调用</a:t>
                      </a:r>
                      <a:r>
                        <a:rPr lang="en-US" sz="1100" kern="0">
                          <a:solidFill>
                            <a:srgbClr val="2A00FF"/>
                          </a:solidFill>
                          <a:latin typeface="Consolas"/>
                          <a:ea typeface="宋体"/>
                          <a:cs typeface="Times New Roman"/>
                        </a:rPr>
                        <a:t>Person</a:t>
                      </a:r>
                      <a:r>
                        <a:rPr lang="zh-CN" sz="1100" kern="0">
                          <a:solidFill>
                            <a:srgbClr val="2A00FF"/>
                          </a:solidFill>
                          <a:latin typeface="Consolas"/>
                          <a:ea typeface="宋体"/>
                          <a:cs typeface="Consolas"/>
                        </a:rPr>
                        <a:t>父类构造实例化对象（</a:t>
                      </a:r>
                      <a:r>
                        <a:rPr lang="en-US" sz="1100" kern="0">
                          <a:solidFill>
                            <a:srgbClr val="2A00FF"/>
                          </a:solidFill>
                          <a:latin typeface="Consolas"/>
                          <a:ea typeface="宋体"/>
                          <a:cs typeface="Times New Roman"/>
                        </a:rPr>
                        <a:t>public Person() </a:t>
                      </a:r>
                      <a:r>
                        <a:rPr lang="zh-CN" sz="1100" kern="0">
                          <a:solidFill>
                            <a:srgbClr val="2A00FF"/>
                          </a:solidFill>
                          <a:latin typeface="Consolas"/>
                          <a:ea typeface="宋体"/>
                          <a:cs typeface="Consolas"/>
                        </a:rPr>
                        <a:t>）</a:t>
                      </a:r>
                      <a:r>
                        <a:rPr lang="en-US" sz="1100" kern="0">
                          <a:solidFill>
                            <a:srgbClr val="2A00FF"/>
                          </a:solidFill>
                          <a:latin typeface="Consolas"/>
                          <a:ea typeface="宋体"/>
                          <a:cs typeface="Times New Roman"/>
                        </a:rPr>
                        <a:t>"</a:t>
                      </a:r>
                      <a:r>
                        <a:rPr lang="en-US" sz="1100" kern="0">
                          <a:solidFill>
                            <a:srgbClr val="000000"/>
                          </a:solidFill>
                          <a:latin typeface="Consolas"/>
                          <a:ea typeface="宋体"/>
                          <a:cs typeface="Times New Roman"/>
                        </a:rPr>
                        <a:t>);</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a:t>
                      </a:r>
                      <a:endParaRPr lang="zh-CN" sz="1100" kern="100">
                        <a:latin typeface="Times New Roman"/>
                        <a:ea typeface="宋体"/>
                        <a:cs typeface="Times New Roman"/>
                      </a:endParaRPr>
                    </a:p>
                    <a:p>
                      <a:pPr algn="l">
                        <a:spcAft>
                          <a:spcPts val="0"/>
                        </a:spcAft>
                      </a:pPr>
                      <a:r>
                        <a:rPr lang="en-US" sz="1100" b="1" kern="0">
                          <a:solidFill>
                            <a:srgbClr val="7F0055"/>
                          </a:solidFill>
                          <a:latin typeface="Consolas"/>
                          <a:ea typeface="宋体"/>
                          <a:cs typeface="Times New Roman"/>
                        </a:rPr>
                        <a:t>class</a:t>
                      </a:r>
                      <a:r>
                        <a:rPr lang="en-US" sz="1100" kern="0">
                          <a:solidFill>
                            <a:srgbClr val="000000"/>
                          </a:solidFill>
                          <a:latin typeface="Consolas"/>
                          <a:ea typeface="宋体"/>
                          <a:cs typeface="Times New Roman"/>
                        </a:rPr>
                        <a:t> Student </a:t>
                      </a:r>
                      <a:r>
                        <a:rPr lang="en-US" sz="1100" b="1" kern="0">
                          <a:solidFill>
                            <a:srgbClr val="7F0055"/>
                          </a:solidFill>
                          <a:latin typeface="Consolas"/>
                          <a:ea typeface="宋体"/>
                          <a:cs typeface="Times New Roman"/>
                        </a:rPr>
                        <a:t>extends</a:t>
                      </a:r>
                      <a:r>
                        <a:rPr lang="en-US" sz="1100" kern="0">
                          <a:solidFill>
                            <a:srgbClr val="000000"/>
                          </a:solidFill>
                          <a:latin typeface="Consolas"/>
                          <a:ea typeface="宋体"/>
                          <a:cs typeface="Times New Roman"/>
                        </a:rPr>
                        <a:t> Person </a:t>
                      </a:r>
                      <a:r>
                        <a:rPr lang="en-US" sz="1100" kern="0">
                          <a:solidFill>
                            <a:srgbClr val="000000"/>
                          </a:solidFill>
                          <a:latin typeface="Consolas"/>
                          <a:ea typeface="宋体"/>
                          <a:cs typeface="Times New Roman"/>
                        </a:rPr>
                        <a:t>{ </a:t>
                      </a:r>
                      <a:r>
                        <a:rPr lang="en-US" sz="1100" kern="0" smtClean="0">
                          <a:solidFill>
                            <a:srgbClr val="3F7F5F"/>
                          </a:solidFill>
                          <a:latin typeface="Consolas"/>
                          <a:ea typeface="宋体"/>
                          <a:cs typeface="Times New Roman"/>
                        </a:rPr>
                        <a:t>// </a:t>
                      </a:r>
                      <a:r>
                        <a:rPr lang="en-US" sz="1100" kern="0">
                          <a:solidFill>
                            <a:srgbClr val="3F7F5F"/>
                          </a:solidFill>
                          <a:latin typeface="Consolas"/>
                          <a:ea typeface="宋体"/>
                          <a:cs typeface="Times New Roman"/>
                        </a:rPr>
                        <a:t>Student</a:t>
                      </a:r>
                      <a:r>
                        <a:rPr lang="zh-CN" sz="1100" kern="0">
                          <a:solidFill>
                            <a:srgbClr val="3F7F5F"/>
                          </a:solidFill>
                          <a:latin typeface="Consolas"/>
                          <a:ea typeface="宋体"/>
                          <a:cs typeface="Consolas"/>
                        </a:rPr>
                        <a:t>继承父类</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a:t>
                      </a:r>
                      <a:r>
                        <a:rPr lang="en-US" sz="1100" b="1" kern="0">
                          <a:solidFill>
                            <a:srgbClr val="7F0055"/>
                          </a:solidFill>
                          <a:latin typeface="Consolas"/>
                          <a:ea typeface="宋体"/>
                          <a:cs typeface="Times New Roman"/>
                        </a:rPr>
                        <a:t>public</a:t>
                      </a:r>
                      <a:r>
                        <a:rPr lang="en-US" sz="1100" kern="0">
                          <a:solidFill>
                            <a:srgbClr val="000000"/>
                          </a:solidFill>
                          <a:latin typeface="Consolas"/>
                          <a:ea typeface="宋体"/>
                          <a:cs typeface="Times New Roman"/>
                        </a:rPr>
                        <a:t> Student</a:t>
                      </a:r>
                      <a:r>
                        <a:rPr lang="en-US" sz="1100" kern="0">
                          <a:solidFill>
                            <a:srgbClr val="000000"/>
                          </a:solidFill>
                          <a:latin typeface="Consolas"/>
                          <a:ea typeface="宋体"/>
                          <a:cs typeface="Times New Roman"/>
                        </a:rPr>
                        <a:t>() </a:t>
                      </a:r>
                      <a:r>
                        <a:rPr lang="en-US" sz="1100" kern="0" smtClean="0">
                          <a:solidFill>
                            <a:srgbClr val="000000"/>
                          </a:solidFill>
                          <a:latin typeface="Consolas"/>
                          <a:ea typeface="宋体"/>
                          <a:cs typeface="Times New Roman"/>
                        </a:rPr>
                        <a:t>{</a:t>
                      </a:r>
                      <a:r>
                        <a:rPr lang="en-US" sz="1100" kern="0" smtClean="0">
                          <a:solidFill>
                            <a:srgbClr val="3F7F5F"/>
                          </a:solidFill>
                          <a:latin typeface="Consolas"/>
                          <a:ea typeface="宋体"/>
                          <a:cs typeface="Times New Roman"/>
                        </a:rPr>
                        <a:t>// </a:t>
                      </a:r>
                      <a:r>
                        <a:rPr lang="zh-CN" sz="1100" kern="0">
                          <a:solidFill>
                            <a:srgbClr val="3F7F5F"/>
                          </a:solidFill>
                          <a:latin typeface="Consolas"/>
                          <a:ea typeface="宋体"/>
                          <a:cs typeface="Consolas"/>
                        </a:rPr>
                        <a:t>子类无参构造</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System.</a:t>
                      </a:r>
                      <a:r>
                        <a:rPr lang="en-US" sz="1100" b="1" i="1" kern="0">
                          <a:solidFill>
                            <a:srgbClr val="0000C0"/>
                          </a:solidFill>
                          <a:latin typeface="Consolas"/>
                          <a:ea typeface="宋体"/>
                          <a:cs typeface="Times New Roman"/>
                        </a:rPr>
                        <a:t>out</a:t>
                      </a:r>
                      <a:r>
                        <a:rPr lang="en-US" sz="1100" kern="0">
                          <a:solidFill>
                            <a:srgbClr val="000000"/>
                          </a:solidFill>
                          <a:latin typeface="Consolas"/>
                          <a:ea typeface="宋体"/>
                          <a:cs typeface="Times New Roman"/>
                        </a:rPr>
                        <a:t>.println(</a:t>
                      </a:r>
                      <a:r>
                        <a:rPr lang="en-US" sz="1100" kern="0">
                          <a:solidFill>
                            <a:srgbClr val="2A00FF"/>
                          </a:solidFill>
                          <a:latin typeface="Consolas"/>
                          <a:ea typeface="宋体"/>
                          <a:cs typeface="Times New Roman"/>
                        </a:rPr>
                        <a:t>"</a:t>
                      </a:r>
                      <a:r>
                        <a:rPr lang="zh-CN" sz="1100" kern="0">
                          <a:solidFill>
                            <a:srgbClr val="2A00FF"/>
                          </a:solidFill>
                          <a:latin typeface="Consolas"/>
                          <a:ea typeface="宋体"/>
                          <a:cs typeface="Consolas"/>
                        </a:rPr>
                        <a:t>【</a:t>
                      </a:r>
                      <a:r>
                        <a:rPr lang="en-US" sz="1100" kern="0">
                          <a:solidFill>
                            <a:srgbClr val="2A00FF"/>
                          </a:solidFill>
                          <a:latin typeface="Consolas"/>
                          <a:ea typeface="宋体"/>
                          <a:cs typeface="Times New Roman"/>
                        </a:rPr>
                        <a:t>Student</a:t>
                      </a:r>
                      <a:r>
                        <a:rPr lang="zh-CN" sz="1100" kern="0">
                          <a:solidFill>
                            <a:srgbClr val="2A00FF"/>
                          </a:solidFill>
                          <a:latin typeface="Consolas"/>
                          <a:ea typeface="宋体"/>
                          <a:cs typeface="Consolas"/>
                        </a:rPr>
                        <a:t>子类】调用</a:t>
                      </a:r>
                      <a:r>
                        <a:rPr lang="en-US" sz="1100" kern="0">
                          <a:solidFill>
                            <a:srgbClr val="2A00FF"/>
                          </a:solidFill>
                          <a:latin typeface="Consolas"/>
                          <a:ea typeface="宋体"/>
                          <a:cs typeface="Times New Roman"/>
                        </a:rPr>
                        <a:t>Student</a:t>
                      </a:r>
                      <a:r>
                        <a:rPr lang="zh-CN" sz="1100" kern="0">
                          <a:solidFill>
                            <a:srgbClr val="2A00FF"/>
                          </a:solidFill>
                          <a:latin typeface="Consolas"/>
                          <a:ea typeface="宋体"/>
                          <a:cs typeface="Consolas"/>
                        </a:rPr>
                        <a:t>子类构造实例化对象（</a:t>
                      </a:r>
                      <a:r>
                        <a:rPr lang="en-US" sz="1100" kern="0">
                          <a:solidFill>
                            <a:srgbClr val="2A00FF"/>
                          </a:solidFill>
                          <a:latin typeface="Consolas"/>
                          <a:ea typeface="宋体"/>
                          <a:cs typeface="Times New Roman"/>
                        </a:rPr>
                        <a:t>public Student() </a:t>
                      </a:r>
                      <a:r>
                        <a:rPr lang="zh-CN" sz="1100" kern="0">
                          <a:solidFill>
                            <a:srgbClr val="2A00FF"/>
                          </a:solidFill>
                          <a:latin typeface="Consolas"/>
                          <a:ea typeface="宋体"/>
                          <a:cs typeface="Consolas"/>
                        </a:rPr>
                        <a:t>）</a:t>
                      </a:r>
                      <a:r>
                        <a:rPr lang="en-US" sz="1100" kern="0">
                          <a:solidFill>
                            <a:srgbClr val="2A00FF"/>
                          </a:solidFill>
                          <a:latin typeface="Consolas"/>
                          <a:ea typeface="宋体"/>
                          <a:cs typeface="Times New Roman"/>
                        </a:rPr>
                        <a:t>"</a:t>
                      </a:r>
                      <a:r>
                        <a:rPr lang="en-US" sz="1100" kern="0">
                          <a:solidFill>
                            <a:srgbClr val="000000"/>
                          </a:solidFill>
                          <a:latin typeface="Consolas"/>
                          <a:ea typeface="宋体"/>
                          <a:cs typeface="Times New Roman"/>
                        </a:rPr>
                        <a:t>);</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a:t>
                      </a:r>
                      <a:endParaRPr lang="zh-CN" sz="1100" kern="100">
                        <a:latin typeface="Times New Roman"/>
                        <a:ea typeface="宋体"/>
                        <a:cs typeface="Times New Roman"/>
                      </a:endParaRPr>
                    </a:p>
                    <a:p>
                      <a:pPr algn="l">
                        <a:spcAft>
                          <a:spcPts val="0"/>
                        </a:spcAft>
                      </a:pPr>
                      <a:r>
                        <a:rPr lang="en-US" sz="1100" b="1" kern="0">
                          <a:solidFill>
                            <a:srgbClr val="7F0055"/>
                          </a:solidFill>
                          <a:latin typeface="Consolas"/>
                          <a:ea typeface="宋体"/>
                          <a:cs typeface="Times New Roman"/>
                        </a:rPr>
                        <a:t>public</a:t>
                      </a:r>
                      <a:r>
                        <a:rPr lang="en-US" sz="1100" kern="0">
                          <a:solidFill>
                            <a:srgbClr val="000000"/>
                          </a:solidFill>
                          <a:latin typeface="Consolas"/>
                          <a:ea typeface="宋体"/>
                          <a:cs typeface="Times New Roman"/>
                        </a:rPr>
                        <a:t> </a:t>
                      </a:r>
                      <a:r>
                        <a:rPr lang="en-US" sz="1100" b="1" kern="0">
                          <a:solidFill>
                            <a:srgbClr val="7F0055"/>
                          </a:solidFill>
                          <a:latin typeface="Consolas"/>
                          <a:ea typeface="宋体"/>
                          <a:cs typeface="Times New Roman"/>
                        </a:rPr>
                        <a:t>class</a:t>
                      </a:r>
                      <a:r>
                        <a:rPr lang="en-US" sz="1100" kern="0">
                          <a:solidFill>
                            <a:srgbClr val="000000"/>
                          </a:solidFill>
                          <a:latin typeface="Consolas"/>
                          <a:ea typeface="宋体"/>
                          <a:cs typeface="Times New Roman"/>
                        </a:rPr>
                        <a:t> JavaDemo {</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a:t>
                      </a:r>
                      <a:r>
                        <a:rPr lang="en-US" sz="1100" b="1" kern="0">
                          <a:solidFill>
                            <a:srgbClr val="7F0055"/>
                          </a:solidFill>
                          <a:latin typeface="Consolas"/>
                          <a:ea typeface="宋体"/>
                          <a:cs typeface="Times New Roman"/>
                        </a:rPr>
                        <a:t>public</a:t>
                      </a:r>
                      <a:r>
                        <a:rPr lang="en-US" sz="1100" kern="0">
                          <a:solidFill>
                            <a:srgbClr val="000000"/>
                          </a:solidFill>
                          <a:latin typeface="Consolas"/>
                          <a:ea typeface="宋体"/>
                          <a:cs typeface="Times New Roman"/>
                        </a:rPr>
                        <a:t> </a:t>
                      </a:r>
                      <a:r>
                        <a:rPr lang="en-US" sz="1100" b="1" kern="0">
                          <a:solidFill>
                            <a:srgbClr val="7F0055"/>
                          </a:solidFill>
                          <a:latin typeface="Consolas"/>
                          <a:ea typeface="宋体"/>
                          <a:cs typeface="Times New Roman"/>
                        </a:rPr>
                        <a:t>static</a:t>
                      </a:r>
                      <a:r>
                        <a:rPr lang="en-US" sz="1100" kern="0">
                          <a:solidFill>
                            <a:srgbClr val="000000"/>
                          </a:solidFill>
                          <a:latin typeface="Consolas"/>
                          <a:ea typeface="宋体"/>
                          <a:cs typeface="Times New Roman"/>
                        </a:rPr>
                        <a:t> </a:t>
                      </a:r>
                      <a:r>
                        <a:rPr lang="en-US" sz="1100" b="1" kern="0">
                          <a:solidFill>
                            <a:srgbClr val="7F0055"/>
                          </a:solidFill>
                          <a:latin typeface="Consolas"/>
                          <a:ea typeface="宋体"/>
                          <a:cs typeface="Times New Roman"/>
                        </a:rPr>
                        <a:t>void</a:t>
                      </a:r>
                      <a:r>
                        <a:rPr lang="en-US" sz="1100" kern="0">
                          <a:solidFill>
                            <a:srgbClr val="000000"/>
                          </a:solidFill>
                          <a:latin typeface="Consolas"/>
                          <a:ea typeface="宋体"/>
                          <a:cs typeface="Times New Roman"/>
                        </a:rPr>
                        <a:t> main(String </a:t>
                      </a:r>
                      <a:r>
                        <a:rPr lang="en-US" sz="1100" kern="0">
                          <a:solidFill>
                            <a:srgbClr val="6A3E3E"/>
                          </a:solidFill>
                          <a:latin typeface="Consolas"/>
                          <a:ea typeface="宋体"/>
                          <a:cs typeface="Times New Roman"/>
                        </a:rPr>
                        <a:t>args</a:t>
                      </a:r>
                      <a:r>
                        <a:rPr lang="en-US" sz="1100" kern="0">
                          <a:solidFill>
                            <a:srgbClr val="000000"/>
                          </a:solidFill>
                          <a:latin typeface="Consolas"/>
                          <a:ea typeface="宋体"/>
                          <a:cs typeface="Times New Roman"/>
                        </a:rPr>
                        <a:t>[]) {</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a:t>
                      </a:r>
                      <a:r>
                        <a:rPr lang="en-US" sz="1100" b="1" u="sng" kern="0">
                          <a:solidFill>
                            <a:srgbClr val="000000"/>
                          </a:solidFill>
                          <a:latin typeface="Consolas"/>
                          <a:ea typeface="宋体"/>
                          <a:cs typeface="Times New Roman"/>
                        </a:rPr>
                        <a:t>Student </a:t>
                      </a:r>
                      <a:r>
                        <a:rPr lang="en-US" sz="1100" b="1" u="sng" kern="0">
                          <a:solidFill>
                            <a:srgbClr val="6A3E3E"/>
                          </a:solidFill>
                          <a:latin typeface="Consolas"/>
                          <a:ea typeface="宋体"/>
                          <a:cs typeface="Times New Roman"/>
                        </a:rPr>
                        <a:t>stu</a:t>
                      </a:r>
                      <a:r>
                        <a:rPr lang="en-US" sz="1100" b="1" u="sng" kern="0">
                          <a:solidFill>
                            <a:srgbClr val="000000"/>
                          </a:solidFill>
                          <a:latin typeface="Consolas"/>
                          <a:ea typeface="宋体"/>
                          <a:cs typeface="Times New Roman"/>
                        </a:rPr>
                        <a:t> = </a:t>
                      </a:r>
                      <a:r>
                        <a:rPr lang="en-US" sz="1100" b="1" u="sng" kern="0">
                          <a:solidFill>
                            <a:srgbClr val="7F0055"/>
                          </a:solidFill>
                          <a:latin typeface="Consolas"/>
                          <a:ea typeface="宋体"/>
                          <a:cs typeface="Times New Roman"/>
                        </a:rPr>
                        <a:t>new</a:t>
                      </a:r>
                      <a:r>
                        <a:rPr lang="en-US" sz="1100" b="1" u="sng" kern="0">
                          <a:solidFill>
                            <a:srgbClr val="000000"/>
                          </a:solidFill>
                          <a:latin typeface="Consolas"/>
                          <a:ea typeface="宋体"/>
                          <a:cs typeface="Times New Roman"/>
                        </a:rPr>
                        <a:t> Student();</a:t>
                      </a:r>
                      <a:r>
                        <a:rPr lang="en-US" sz="1100" kern="0">
                          <a:solidFill>
                            <a:srgbClr val="000000"/>
                          </a:solidFill>
                          <a:latin typeface="Consolas"/>
                          <a:ea typeface="宋体"/>
                          <a:cs typeface="Times New Roman"/>
                        </a:rPr>
                        <a:t>	</a:t>
                      </a:r>
                      <a:r>
                        <a:rPr lang="en-US" sz="1100" kern="0" smtClean="0">
                          <a:solidFill>
                            <a:srgbClr val="3F7F5F"/>
                          </a:solidFill>
                          <a:latin typeface="Consolas"/>
                          <a:ea typeface="宋体"/>
                          <a:cs typeface="Times New Roman"/>
                        </a:rPr>
                        <a:t>// </a:t>
                      </a:r>
                      <a:r>
                        <a:rPr lang="zh-CN" sz="1100" kern="0">
                          <a:solidFill>
                            <a:srgbClr val="3F7F5F"/>
                          </a:solidFill>
                          <a:latin typeface="Consolas"/>
                          <a:ea typeface="宋体"/>
                          <a:cs typeface="Consolas"/>
                        </a:rPr>
                        <a:t>实例化子类对象</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a:t>
                      </a:r>
                      <a:endParaRPr lang="zh-CN" sz="11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smtClean="0"/>
              <a:t>范例：</a:t>
            </a:r>
            <a:r>
              <a:rPr lang="zh-CN" altLang="en-US" smtClean="0"/>
              <a:t>观察子类构造</a:t>
            </a:r>
            <a:endParaRPr lang="zh-CN" altLang="en-US"/>
          </a:p>
        </p:txBody>
      </p:sp>
      <p:sp>
        <p:nvSpPr>
          <p:cNvPr id="3" name="内容占位符 2"/>
          <p:cNvSpPr>
            <a:spLocks noGrp="1"/>
          </p:cNvSpPr>
          <p:nvPr>
            <p:ph idx="1"/>
          </p:nvPr>
        </p:nvSpPr>
        <p:spPr/>
        <p:txBody>
          <a:bodyPr/>
          <a:lstStyle/>
          <a:p>
            <a:r>
              <a:rPr lang="zh-CN" altLang="en-US" smtClean="0"/>
              <a:t>子类对象实例化前一定会实例化父类对象，实际上这个时候就相当于子类的构造方法里面隐含了一个“</a:t>
            </a:r>
            <a:r>
              <a:rPr lang="en-US" smtClean="0"/>
              <a:t>super()</a:t>
            </a:r>
            <a:r>
              <a:rPr lang="zh-CN" altLang="en-US" smtClean="0"/>
              <a:t>”的形式</a:t>
            </a:r>
            <a:endParaRPr lang="zh-CN" altLang="en-US"/>
          </a:p>
        </p:txBody>
      </p:sp>
      <p:graphicFrame>
        <p:nvGraphicFramePr>
          <p:cNvPr id="4" name="表格 3"/>
          <p:cNvGraphicFramePr>
            <a:graphicFrameLocks noGrp="1"/>
          </p:cNvGraphicFramePr>
          <p:nvPr/>
        </p:nvGraphicFramePr>
        <p:xfrm>
          <a:off x="285720" y="1785932"/>
          <a:ext cx="8572560" cy="2500330"/>
        </p:xfrm>
        <a:graphic>
          <a:graphicData uri="http://schemas.openxmlformats.org/drawingml/2006/table">
            <a:tbl>
              <a:tblPr/>
              <a:tblGrid>
                <a:gridCol w="8572560"/>
              </a:tblGrid>
              <a:tr h="2500330">
                <a:tc>
                  <a:txBody>
                    <a:bodyPr/>
                    <a:lstStyle/>
                    <a:p>
                      <a:pPr algn="l">
                        <a:spcAft>
                          <a:spcPts val="0"/>
                        </a:spcAft>
                      </a:pPr>
                      <a:r>
                        <a:rPr lang="en-US" sz="1400" b="1" kern="0">
                          <a:solidFill>
                            <a:srgbClr val="7F0055"/>
                          </a:solidFill>
                          <a:latin typeface="Consolas"/>
                          <a:ea typeface="宋体"/>
                          <a:cs typeface="Times New Roman"/>
                        </a:rPr>
                        <a:t>class</a:t>
                      </a:r>
                      <a:r>
                        <a:rPr lang="en-US" sz="1400" kern="0">
                          <a:solidFill>
                            <a:srgbClr val="000000"/>
                          </a:solidFill>
                          <a:latin typeface="Consolas"/>
                          <a:ea typeface="宋体"/>
                          <a:cs typeface="Times New Roman"/>
                        </a:rPr>
                        <a:t> Student </a:t>
                      </a:r>
                      <a:r>
                        <a:rPr lang="en-US" sz="1400" b="1" kern="0">
                          <a:solidFill>
                            <a:srgbClr val="7F0055"/>
                          </a:solidFill>
                          <a:latin typeface="Consolas"/>
                          <a:ea typeface="宋体"/>
                          <a:cs typeface="Times New Roman"/>
                        </a:rPr>
                        <a:t>extends</a:t>
                      </a:r>
                      <a:r>
                        <a:rPr lang="en-US" sz="1400" kern="0">
                          <a:solidFill>
                            <a:srgbClr val="000000"/>
                          </a:solidFill>
                          <a:latin typeface="Consolas"/>
                          <a:ea typeface="宋体"/>
                          <a:cs typeface="Times New Roman"/>
                        </a:rPr>
                        <a:t> Person </a:t>
                      </a:r>
                      <a:r>
                        <a:rPr lang="en-US" sz="1400" kern="0">
                          <a:solidFill>
                            <a:srgbClr val="000000"/>
                          </a:solidFill>
                          <a:latin typeface="Consolas"/>
                          <a:ea typeface="宋体"/>
                          <a:cs typeface="Times New Roman"/>
                        </a:rPr>
                        <a:t>{ </a:t>
                      </a:r>
                      <a:r>
                        <a:rPr lang="en-US" sz="1400" kern="0">
                          <a:solidFill>
                            <a:srgbClr val="000000"/>
                          </a:solidFill>
                          <a:latin typeface="Consolas"/>
                          <a:ea typeface="宋体"/>
                          <a:cs typeface="Times New Roman"/>
                        </a:rPr>
                        <a:t>	</a:t>
                      </a:r>
                      <a:r>
                        <a:rPr lang="en-US" sz="1400" kern="0">
                          <a:solidFill>
                            <a:srgbClr val="3F7F5F"/>
                          </a:solidFill>
                          <a:latin typeface="Consolas"/>
                          <a:ea typeface="宋体"/>
                          <a:cs typeface="Times New Roman"/>
                        </a:rPr>
                        <a:t>// Student</a:t>
                      </a:r>
                      <a:r>
                        <a:rPr lang="zh-CN" sz="1400" kern="0">
                          <a:solidFill>
                            <a:srgbClr val="3F7F5F"/>
                          </a:solidFill>
                          <a:latin typeface="Consolas"/>
                          <a:ea typeface="宋体"/>
                          <a:cs typeface="Consolas"/>
                        </a:rPr>
                        <a:t>继承父类</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public</a:t>
                      </a:r>
                      <a:r>
                        <a:rPr lang="en-US" sz="1400" kern="0">
                          <a:solidFill>
                            <a:srgbClr val="000000"/>
                          </a:solidFill>
                          <a:latin typeface="Consolas"/>
                          <a:ea typeface="宋体"/>
                          <a:cs typeface="Times New Roman"/>
                        </a:rPr>
                        <a:t> Student() {</a:t>
                      </a:r>
                      <a:r>
                        <a:rPr lang="en-US" sz="1400" kern="0">
                          <a:solidFill>
                            <a:srgbClr val="000000"/>
                          </a:solidFill>
                          <a:latin typeface="Consolas"/>
                          <a:ea typeface="宋体"/>
                          <a:cs typeface="Times New Roman"/>
                        </a:rPr>
                        <a:t>	</a:t>
                      </a:r>
                      <a:r>
                        <a:rPr lang="en-US" sz="1400" kern="0" smtClean="0">
                          <a:solidFill>
                            <a:srgbClr val="3F7F5F"/>
                          </a:solidFill>
                          <a:latin typeface="Consolas"/>
                          <a:ea typeface="宋体"/>
                          <a:cs typeface="Times New Roman"/>
                        </a:rPr>
                        <a:t>// </a:t>
                      </a:r>
                      <a:r>
                        <a:rPr lang="zh-CN" sz="1400" kern="0">
                          <a:solidFill>
                            <a:srgbClr val="3F7F5F"/>
                          </a:solidFill>
                          <a:latin typeface="Consolas"/>
                          <a:ea typeface="宋体"/>
                          <a:cs typeface="Consolas"/>
                        </a:rPr>
                        <a:t>子类无参构造</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a:t>
                      </a:r>
                      <a:r>
                        <a:rPr lang="en-US" sz="1400" b="1" u="sng" kern="0">
                          <a:solidFill>
                            <a:srgbClr val="7F0055"/>
                          </a:solidFill>
                          <a:latin typeface="Consolas"/>
                          <a:ea typeface="宋体"/>
                          <a:cs typeface="Times New Roman"/>
                        </a:rPr>
                        <a:t>super</a:t>
                      </a:r>
                      <a:r>
                        <a:rPr lang="en-US" sz="1400" b="1" u="sng" kern="0">
                          <a:solidFill>
                            <a:srgbClr val="000000"/>
                          </a:solidFill>
                          <a:latin typeface="Consolas"/>
                          <a:ea typeface="宋体"/>
                          <a:cs typeface="Times New Roman"/>
                        </a:rPr>
                        <a:t>() ;</a:t>
                      </a:r>
                      <a:r>
                        <a:rPr lang="en-US" sz="1400" kern="0">
                          <a:solidFill>
                            <a:srgbClr val="000000"/>
                          </a:solidFill>
                          <a:latin typeface="Consolas"/>
                          <a:ea typeface="宋体"/>
                          <a:cs typeface="Times New Roman"/>
                        </a:rPr>
                        <a:t>	</a:t>
                      </a:r>
                      <a:r>
                        <a:rPr lang="en-US" sz="1400" kern="0" smtClean="0">
                          <a:solidFill>
                            <a:srgbClr val="3F7F5F"/>
                          </a:solidFill>
                          <a:latin typeface="Consolas"/>
                          <a:ea typeface="宋体"/>
                          <a:cs typeface="Times New Roman"/>
                        </a:rPr>
                        <a:t>// </a:t>
                      </a:r>
                      <a:r>
                        <a:rPr lang="zh-CN" sz="1400" kern="0">
                          <a:solidFill>
                            <a:srgbClr val="3F7F5F"/>
                          </a:solidFill>
                          <a:latin typeface="Consolas"/>
                          <a:ea typeface="宋体"/>
                          <a:cs typeface="Consolas"/>
                        </a:rPr>
                        <a:t>明确调用父类构造，不编写时会默认找到父类无参构造</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System.</a:t>
                      </a:r>
                      <a:r>
                        <a:rPr lang="en-US" sz="1400" b="1" i="1" kern="0">
                          <a:solidFill>
                            <a:srgbClr val="0000C0"/>
                          </a:solidFill>
                          <a:latin typeface="Consolas"/>
                          <a:ea typeface="宋体"/>
                          <a:cs typeface="Times New Roman"/>
                        </a:rPr>
                        <a:t>out</a:t>
                      </a:r>
                      <a:r>
                        <a:rPr lang="en-US" sz="1400" kern="0">
                          <a:solidFill>
                            <a:srgbClr val="000000"/>
                          </a:solidFill>
                          <a:latin typeface="Consolas"/>
                          <a:ea typeface="宋体"/>
                          <a:cs typeface="Times New Roman"/>
                        </a:rPr>
                        <a:t>.println(</a:t>
                      </a:r>
                      <a:r>
                        <a:rPr lang="en-US" sz="1400" kern="0">
                          <a:solidFill>
                            <a:srgbClr val="2A00FF"/>
                          </a:solidFill>
                          <a:latin typeface="Consolas"/>
                          <a:ea typeface="宋体"/>
                          <a:cs typeface="Times New Roman"/>
                        </a:rPr>
                        <a:t>"</a:t>
                      </a:r>
                      <a:r>
                        <a:rPr lang="zh-CN" sz="1400" kern="0">
                          <a:solidFill>
                            <a:srgbClr val="2A00FF"/>
                          </a:solidFill>
                          <a:latin typeface="Consolas"/>
                          <a:ea typeface="宋体"/>
                          <a:cs typeface="Consolas"/>
                        </a:rPr>
                        <a:t>【</a:t>
                      </a:r>
                      <a:r>
                        <a:rPr lang="en-US" sz="1400" kern="0">
                          <a:solidFill>
                            <a:srgbClr val="2A00FF"/>
                          </a:solidFill>
                          <a:latin typeface="Consolas"/>
                          <a:ea typeface="宋体"/>
                          <a:cs typeface="Times New Roman"/>
                        </a:rPr>
                        <a:t>Student</a:t>
                      </a:r>
                      <a:r>
                        <a:rPr lang="zh-CN" sz="1400" kern="0">
                          <a:solidFill>
                            <a:srgbClr val="2A00FF"/>
                          </a:solidFill>
                          <a:latin typeface="Consolas"/>
                          <a:ea typeface="宋体"/>
                          <a:cs typeface="Consolas"/>
                        </a:rPr>
                        <a:t>子类】调用</a:t>
                      </a:r>
                      <a:r>
                        <a:rPr lang="en-US" sz="1400" kern="0">
                          <a:solidFill>
                            <a:srgbClr val="2A00FF"/>
                          </a:solidFill>
                          <a:latin typeface="Consolas"/>
                          <a:ea typeface="宋体"/>
                          <a:cs typeface="Times New Roman"/>
                        </a:rPr>
                        <a:t>Student</a:t>
                      </a:r>
                      <a:r>
                        <a:rPr lang="zh-CN" sz="1400" kern="0">
                          <a:solidFill>
                            <a:srgbClr val="2A00FF"/>
                          </a:solidFill>
                          <a:latin typeface="Consolas"/>
                          <a:ea typeface="宋体"/>
                          <a:cs typeface="Consolas"/>
                        </a:rPr>
                        <a:t>子类构造实例化对象（</a:t>
                      </a:r>
                      <a:r>
                        <a:rPr lang="en-US" sz="1400" kern="0">
                          <a:solidFill>
                            <a:srgbClr val="2A00FF"/>
                          </a:solidFill>
                          <a:latin typeface="Consolas"/>
                          <a:ea typeface="宋体"/>
                          <a:cs typeface="Times New Roman"/>
                        </a:rPr>
                        <a:t>public Student() </a:t>
                      </a:r>
                      <a:r>
                        <a:rPr lang="zh-CN" sz="1400" kern="0">
                          <a:solidFill>
                            <a:srgbClr val="2A00FF"/>
                          </a:solidFill>
                          <a:latin typeface="Consolas"/>
                          <a:ea typeface="宋体"/>
                          <a:cs typeface="Consolas"/>
                        </a:rPr>
                        <a:t>）</a:t>
                      </a:r>
                      <a:r>
                        <a:rPr lang="en-US" sz="1400" kern="0">
                          <a:solidFill>
                            <a:srgbClr val="2A00FF"/>
                          </a:solidFill>
                          <a:latin typeface="Consolas"/>
                          <a:ea typeface="宋体"/>
                          <a:cs typeface="Times New Roman"/>
                        </a:rPr>
                        <a:t>"</a:t>
                      </a:r>
                      <a:r>
                        <a:rPr lang="en-US" sz="1400" kern="0">
                          <a:solidFill>
                            <a:srgbClr val="000000"/>
                          </a:solidFill>
                          <a:latin typeface="Consolas"/>
                          <a:ea typeface="宋体"/>
                          <a:cs typeface="Times New Roman"/>
                        </a:rPr>
                        <a:t>);</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a:t>
                      </a:r>
                      <a:endParaRPr lang="zh-CN" sz="1400" kern="100">
                        <a:latin typeface="Times New Roman"/>
                        <a:ea typeface="宋体"/>
                        <a:cs typeface="Times New Roman"/>
                      </a:endParaRPr>
                    </a:p>
                    <a:p>
                      <a:pPr algn="just">
                        <a:spcAft>
                          <a:spcPts val="0"/>
                        </a:spcAft>
                      </a:pPr>
                      <a:r>
                        <a:rPr lang="en-US" sz="1400" kern="0">
                          <a:solidFill>
                            <a:srgbClr val="000000"/>
                          </a:solidFill>
                          <a:latin typeface="Consolas"/>
                          <a:ea typeface="宋体"/>
                          <a:cs typeface="Times New Roman"/>
                        </a:rPr>
                        <a:t>}</a:t>
                      </a:r>
                      <a:endParaRPr lang="zh-CN" sz="14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smtClean="0"/>
              <a:t>范例：</a:t>
            </a:r>
            <a:r>
              <a:rPr lang="zh-CN" altLang="en-US" smtClean="0"/>
              <a:t>明确调用父类指定构造方法</a:t>
            </a:r>
            <a:endParaRPr lang="zh-CN" altLang="en-US"/>
          </a:p>
        </p:txBody>
      </p:sp>
      <p:graphicFrame>
        <p:nvGraphicFramePr>
          <p:cNvPr id="4" name="表格 3"/>
          <p:cNvGraphicFramePr>
            <a:graphicFrameLocks noGrp="1"/>
          </p:cNvGraphicFramePr>
          <p:nvPr/>
        </p:nvGraphicFramePr>
        <p:xfrm>
          <a:off x="214282" y="785800"/>
          <a:ext cx="8715436" cy="3714776"/>
        </p:xfrm>
        <a:graphic>
          <a:graphicData uri="http://schemas.openxmlformats.org/drawingml/2006/table">
            <a:tbl>
              <a:tblPr/>
              <a:tblGrid>
                <a:gridCol w="8715436"/>
              </a:tblGrid>
              <a:tr h="3714776">
                <a:tc>
                  <a:txBody>
                    <a:bodyPr/>
                    <a:lstStyle/>
                    <a:p>
                      <a:pPr algn="l">
                        <a:spcAft>
                          <a:spcPts val="0"/>
                        </a:spcAft>
                      </a:pPr>
                      <a:r>
                        <a:rPr lang="en-US" sz="1200" b="1" kern="0">
                          <a:solidFill>
                            <a:srgbClr val="7F0055"/>
                          </a:solidFill>
                          <a:latin typeface="Consolas"/>
                          <a:ea typeface="宋体"/>
                          <a:cs typeface="Times New Roman"/>
                        </a:rPr>
                        <a:t>class</a:t>
                      </a:r>
                      <a:r>
                        <a:rPr lang="en-US" sz="1200" kern="0">
                          <a:solidFill>
                            <a:srgbClr val="000000"/>
                          </a:solidFill>
                          <a:latin typeface="Consolas"/>
                          <a:ea typeface="宋体"/>
                          <a:cs typeface="Times New Roman"/>
                        </a:rPr>
                        <a:t> Person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private</a:t>
                      </a:r>
                      <a:r>
                        <a:rPr lang="en-US" sz="1200" kern="0">
                          <a:solidFill>
                            <a:srgbClr val="000000"/>
                          </a:solidFill>
                          <a:latin typeface="Consolas"/>
                          <a:ea typeface="宋体"/>
                          <a:cs typeface="Times New Roman"/>
                        </a:rPr>
                        <a:t> String </a:t>
                      </a:r>
                      <a:r>
                        <a:rPr lang="en-US" sz="1200" kern="0">
                          <a:solidFill>
                            <a:srgbClr val="0000C0"/>
                          </a:solidFill>
                          <a:latin typeface="Consolas"/>
                          <a:ea typeface="宋体"/>
                          <a:cs typeface="Times New Roman"/>
                        </a:rPr>
                        <a:t>name</a:t>
                      </a:r>
                      <a:r>
                        <a:rPr lang="en-US" sz="1200" kern="0">
                          <a:solidFill>
                            <a:srgbClr val="000000"/>
                          </a:solidFill>
                          <a:latin typeface="Consolas"/>
                          <a:ea typeface="宋体"/>
                          <a:cs typeface="Times New Roman"/>
                        </a:rPr>
                        <a:t> </a:t>
                      </a:r>
                      <a:r>
                        <a:rPr lang="en-US" sz="1200" kern="0" smtClean="0">
                          <a:solidFill>
                            <a:srgbClr val="000000"/>
                          </a:solidFill>
                          <a:latin typeface="Consolas"/>
                          <a:ea typeface="宋体"/>
                          <a:cs typeface="Times New Roman"/>
                        </a:rPr>
                        <a:t>;</a:t>
                      </a:r>
                      <a:r>
                        <a:rPr lang="en-US" sz="1200" kern="0" smtClean="0">
                          <a:solidFill>
                            <a:srgbClr val="3F7F5F"/>
                          </a:solidFill>
                          <a:latin typeface="Consolas"/>
                          <a:ea typeface="宋体"/>
                          <a:cs typeface="Times New Roman"/>
                        </a:rPr>
                        <a:t>// </a:t>
                      </a:r>
                      <a:r>
                        <a:rPr lang="zh-CN" sz="1200" kern="0">
                          <a:solidFill>
                            <a:srgbClr val="3F7F5F"/>
                          </a:solidFill>
                          <a:latin typeface="Consolas"/>
                          <a:ea typeface="宋体"/>
                          <a:cs typeface="Consolas"/>
                        </a:rPr>
                        <a:t>姓名</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private</a:t>
                      </a: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int</a:t>
                      </a:r>
                      <a:r>
                        <a:rPr lang="en-US" sz="1200" kern="0">
                          <a:solidFill>
                            <a:srgbClr val="000000"/>
                          </a:solidFill>
                          <a:latin typeface="Consolas"/>
                          <a:ea typeface="宋体"/>
                          <a:cs typeface="Times New Roman"/>
                        </a:rPr>
                        <a:t> </a:t>
                      </a:r>
                      <a:r>
                        <a:rPr lang="en-US" sz="1200" kern="0">
                          <a:solidFill>
                            <a:srgbClr val="0000C0"/>
                          </a:solidFill>
                          <a:latin typeface="Consolas"/>
                          <a:ea typeface="宋体"/>
                          <a:cs typeface="Times New Roman"/>
                        </a:rPr>
                        <a:t>age</a:t>
                      </a:r>
                      <a:r>
                        <a:rPr lang="en-US" sz="1200" kern="0">
                          <a:solidFill>
                            <a:srgbClr val="000000"/>
                          </a:solidFill>
                          <a:latin typeface="Consolas"/>
                          <a:ea typeface="宋体"/>
                          <a:cs typeface="Times New Roman"/>
                        </a:rPr>
                        <a:t> </a:t>
                      </a:r>
                      <a:r>
                        <a:rPr lang="en-US" sz="1200" kern="0" smtClean="0">
                          <a:solidFill>
                            <a:srgbClr val="000000"/>
                          </a:solidFill>
                          <a:latin typeface="Consolas"/>
                          <a:ea typeface="宋体"/>
                          <a:cs typeface="Times New Roman"/>
                        </a:rPr>
                        <a:t>;</a:t>
                      </a:r>
                      <a:r>
                        <a:rPr lang="en-US" sz="1200" kern="0" smtClean="0">
                          <a:solidFill>
                            <a:srgbClr val="3F7F5F"/>
                          </a:solidFill>
                          <a:latin typeface="Consolas"/>
                          <a:ea typeface="宋体"/>
                          <a:cs typeface="Times New Roman"/>
                        </a:rPr>
                        <a:t>// </a:t>
                      </a:r>
                      <a:r>
                        <a:rPr lang="zh-CN" sz="1200" kern="0">
                          <a:solidFill>
                            <a:srgbClr val="3F7F5F"/>
                          </a:solidFill>
                          <a:latin typeface="Consolas"/>
                          <a:ea typeface="宋体"/>
                          <a:cs typeface="Consolas"/>
                        </a:rPr>
                        <a:t>年龄</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public</a:t>
                      </a:r>
                      <a:r>
                        <a:rPr lang="en-US" sz="1200" kern="0">
                          <a:solidFill>
                            <a:srgbClr val="000000"/>
                          </a:solidFill>
                          <a:latin typeface="Consolas"/>
                          <a:ea typeface="宋体"/>
                          <a:cs typeface="Times New Roman"/>
                        </a:rPr>
                        <a:t> Person(String </a:t>
                      </a:r>
                      <a:r>
                        <a:rPr lang="en-US" sz="1200" kern="0">
                          <a:solidFill>
                            <a:srgbClr val="6A3E3E"/>
                          </a:solidFill>
                          <a:latin typeface="Consolas"/>
                          <a:ea typeface="宋体"/>
                          <a:cs typeface="Times New Roman"/>
                        </a:rPr>
                        <a:t>name</a:t>
                      </a: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int</a:t>
                      </a:r>
                      <a:r>
                        <a:rPr lang="en-US" sz="1200" kern="0">
                          <a:solidFill>
                            <a:srgbClr val="000000"/>
                          </a:solidFill>
                          <a:latin typeface="Consolas"/>
                          <a:ea typeface="宋体"/>
                          <a:cs typeface="Times New Roman"/>
                        </a:rPr>
                        <a:t> </a:t>
                      </a:r>
                      <a:r>
                        <a:rPr lang="en-US" sz="1200" kern="0">
                          <a:solidFill>
                            <a:srgbClr val="6A3E3E"/>
                          </a:solidFill>
                          <a:latin typeface="Consolas"/>
                          <a:ea typeface="宋体"/>
                          <a:cs typeface="Times New Roman"/>
                        </a:rPr>
                        <a:t>age</a:t>
                      </a:r>
                      <a:r>
                        <a:rPr lang="en-US" sz="1200" kern="0">
                          <a:solidFill>
                            <a:srgbClr val="000000"/>
                          </a:solidFill>
                          <a:latin typeface="Consolas"/>
                          <a:ea typeface="宋体"/>
                          <a:cs typeface="Times New Roman"/>
                        </a:rPr>
                        <a:t>) </a:t>
                      </a:r>
                      <a:r>
                        <a:rPr lang="en-US" sz="1200" kern="0" smtClean="0">
                          <a:solidFill>
                            <a:srgbClr val="000000"/>
                          </a:solidFill>
                          <a:latin typeface="Consolas"/>
                          <a:ea typeface="宋体"/>
                          <a:cs typeface="Times New Roman"/>
                        </a:rPr>
                        <a:t>{</a:t>
                      </a:r>
                      <a:r>
                        <a:rPr lang="en-US" sz="1200" kern="0" smtClean="0">
                          <a:solidFill>
                            <a:srgbClr val="3F7F5F"/>
                          </a:solidFill>
                          <a:latin typeface="Consolas"/>
                          <a:ea typeface="宋体"/>
                          <a:cs typeface="Times New Roman"/>
                        </a:rPr>
                        <a:t>// </a:t>
                      </a:r>
                      <a:r>
                        <a:rPr lang="zh-CN" sz="1200" kern="0">
                          <a:solidFill>
                            <a:srgbClr val="3F7F5F"/>
                          </a:solidFill>
                          <a:latin typeface="Consolas"/>
                          <a:ea typeface="宋体"/>
                          <a:cs typeface="Consolas"/>
                        </a:rPr>
                        <a:t>父类不再提供无参构造</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this</a:t>
                      </a:r>
                      <a:r>
                        <a:rPr lang="en-US" sz="1200" kern="0">
                          <a:solidFill>
                            <a:srgbClr val="000000"/>
                          </a:solidFill>
                          <a:latin typeface="Consolas"/>
                          <a:ea typeface="宋体"/>
                          <a:cs typeface="Times New Roman"/>
                        </a:rPr>
                        <a:t>.</a:t>
                      </a:r>
                      <a:r>
                        <a:rPr lang="en-US" sz="1200" kern="0">
                          <a:solidFill>
                            <a:srgbClr val="0000C0"/>
                          </a:solidFill>
                          <a:latin typeface="Consolas"/>
                          <a:ea typeface="宋体"/>
                          <a:cs typeface="Times New Roman"/>
                        </a:rPr>
                        <a:t>name</a:t>
                      </a:r>
                      <a:r>
                        <a:rPr lang="en-US" sz="1200" kern="0">
                          <a:solidFill>
                            <a:srgbClr val="000000"/>
                          </a:solidFill>
                          <a:latin typeface="Consolas"/>
                          <a:ea typeface="宋体"/>
                          <a:cs typeface="Times New Roman"/>
                        </a:rPr>
                        <a:t> = </a:t>
                      </a:r>
                      <a:r>
                        <a:rPr lang="en-US" sz="1200" kern="0">
                          <a:solidFill>
                            <a:srgbClr val="6A3E3E"/>
                          </a:solidFill>
                          <a:latin typeface="Consolas"/>
                          <a:ea typeface="宋体"/>
                          <a:cs typeface="Times New Roman"/>
                        </a:rPr>
                        <a:t>name</a:t>
                      </a:r>
                      <a:r>
                        <a:rPr lang="en-US" sz="1200" kern="0">
                          <a:solidFill>
                            <a:srgbClr val="000000"/>
                          </a:solidFill>
                          <a:latin typeface="Consolas"/>
                          <a:ea typeface="宋体"/>
                          <a:cs typeface="Times New Roman"/>
                        </a:rPr>
                        <a:t>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this</a:t>
                      </a:r>
                      <a:r>
                        <a:rPr lang="en-US" sz="1200" kern="0">
                          <a:solidFill>
                            <a:srgbClr val="000000"/>
                          </a:solidFill>
                          <a:latin typeface="Consolas"/>
                          <a:ea typeface="宋体"/>
                          <a:cs typeface="Times New Roman"/>
                        </a:rPr>
                        <a:t>.</a:t>
                      </a:r>
                      <a:r>
                        <a:rPr lang="en-US" sz="1200" kern="0">
                          <a:solidFill>
                            <a:srgbClr val="0000C0"/>
                          </a:solidFill>
                          <a:latin typeface="Consolas"/>
                          <a:ea typeface="宋体"/>
                          <a:cs typeface="Times New Roman"/>
                        </a:rPr>
                        <a:t>age</a:t>
                      </a:r>
                      <a:r>
                        <a:rPr lang="en-US" sz="1200" kern="0">
                          <a:solidFill>
                            <a:srgbClr val="000000"/>
                          </a:solidFill>
                          <a:latin typeface="Consolas"/>
                          <a:ea typeface="宋体"/>
                          <a:cs typeface="Times New Roman"/>
                        </a:rPr>
                        <a:t> = </a:t>
                      </a:r>
                      <a:r>
                        <a:rPr lang="en-US" sz="1200" kern="0">
                          <a:solidFill>
                            <a:srgbClr val="6A3E3E"/>
                          </a:solidFill>
                          <a:latin typeface="Consolas"/>
                          <a:ea typeface="宋体"/>
                          <a:cs typeface="Times New Roman"/>
                        </a:rPr>
                        <a:t>age</a:t>
                      </a:r>
                      <a:r>
                        <a:rPr lang="en-US" sz="1200" kern="0">
                          <a:solidFill>
                            <a:srgbClr val="000000"/>
                          </a:solidFill>
                          <a:latin typeface="Consolas"/>
                          <a:ea typeface="宋体"/>
                          <a:cs typeface="Times New Roman"/>
                        </a:rPr>
                        <a:t> ;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a:t>
                      </a:r>
                      <a:endParaRPr lang="zh-CN" sz="1200" kern="100">
                        <a:latin typeface="Times New Roman"/>
                        <a:ea typeface="宋体"/>
                        <a:cs typeface="Times New Roman"/>
                      </a:endParaRPr>
                    </a:p>
                    <a:p>
                      <a:pPr algn="l">
                        <a:spcAft>
                          <a:spcPts val="0"/>
                        </a:spcAft>
                      </a:pPr>
                      <a:r>
                        <a:rPr lang="en-US" sz="1200" b="1" kern="0">
                          <a:solidFill>
                            <a:srgbClr val="7F0055"/>
                          </a:solidFill>
                          <a:latin typeface="Consolas"/>
                          <a:ea typeface="宋体"/>
                          <a:cs typeface="Times New Roman"/>
                        </a:rPr>
                        <a:t>class</a:t>
                      </a:r>
                      <a:r>
                        <a:rPr lang="en-US" sz="1200" kern="0">
                          <a:solidFill>
                            <a:srgbClr val="000000"/>
                          </a:solidFill>
                          <a:latin typeface="Consolas"/>
                          <a:ea typeface="宋体"/>
                          <a:cs typeface="Times New Roman"/>
                        </a:rPr>
                        <a:t> Student </a:t>
                      </a:r>
                      <a:r>
                        <a:rPr lang="en-US" sz="1200" b="1" kern="0">
                          <a:solidFill>
                            <a:srgbClr val="7F0055"/>
                          </a:solidFill>
                          <a:latin typeface="Consolas"/>
                          <a:ea typeface="宋体"/>
                          <a:cs typeface="Times New Roman"/>
                        </a:rPr>
                        <a:t>extends</a:t>
                      </a:r>
                      <a:r>
                        <a:rPr lang="en-US" sz="1200" kern="0">
                          <a:solidFill>
                            <a:srgbClr val="000000"/>
                          </a:solidFill>
                          <a:latin typeface="Consolas"/>
                          <a:ea typeface="宋体"/>
                          <a:cs typeface="Times New Roman"/>
                        </a:rPr>
                        <a:t> Person </a:t>
                      </a:r>
                      <a:r>
                        <a:rPr lang="en-US" sz="1200" kern="0">
                          <a:solidFill>
                            <a:srgbClr val="000000"/>
                          </a:solidFill>
                          <a:latin typeface="Consolas"/>
                          <a:ea typeface="宋体"/>
                          <a:cs typeface="Times New Roman"/>
                        </a:rPr>
                        <a:t>{ </a:t>
                      </a:r>
                      <a:r>
                        <a:rPr lang="en-US" sz="1200" kern="0" smtClean="0">
                          <a:solidFill>
                            <a:srgbClr val="3F7F5F"/>
                          </a:solidFill>
                          <a:latin typeface="Consolas"/>
                          <a:ea typeface="宋体"/>
                          <a:cs typeface="Times New Roman"/>
                        </a:rPr>
                        <a:t>// </a:t>
                      </a:r>
                      <a:r>
                        <a:rPr lang="en-US" sz="1200" kern="0">
                          <a:solidFill>
                            <a:srgbClr val="3F7F5F"/>
                          </a:solidFill>
                          <a:latin typeface="Consolas"/>
                          <a:ea typeface="宋体"/>
                          <a:cs typeface="Times New Roman"/>
                        </a:rPr>
                        <a:t>Student</a:t>
                      </a:r>
                      <a:r>
                        <a:rPr lang="zh-CN" sz="1200" kern="0">
                          <a:solidFill>
                            <a:srgbClr val="3F7F5F"/>
                          </a:solidFill>
                          <a:latin typeface="Consolas"/>
                          <a:ea typeface="宋体"/>
                          <a:cs typeface="Consolas"/>
                        </a:rPr>
                        <a:t>继承父类</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private</a:t>
                      </a:r>
                      <a:r>
                        <a:rPr lang="en-US" sz="1200" kern="0">
                          <a:solidFill>
                            <a:srgbClr val="000000"/>
                          </a:solidFill>
                          <a:latin typeface="Consolas"/>
                          <a:ea typeface="宋体"/>
                          <a:cs typeface="Times New Roman"/>
                        </a:rPr>
                        <a:t> String </a:t>
                      </a:r>
                      <a:r>
                        <a:rPr lang="en-US" sz="1200" kern="0">
                          <a:solidFill>
                            <a:srgbClr val="0000C0"/>
                          </a:solidFill>
                          <a:latin typeface="Consolas"/>
                          <a:ea typeface="宋体"/>
                          <a:cs typeface="Times New Roman"/>
                        </a:rPr>
                        <a:t>school</a:t>
                      </a:r>
                      <a:r>
                        <a:rPr lang="en-US" sz="1200" kern="0">
                          <a:solidFill>
                            <a:srgbClr val="000000"/>
                          </a:solidFill>
                          <a:latin typeface="Consolas"/>
                          <a:ea typeface="宋体"/>
                          <a:cs typeface="Times New Roman"/>
                        </a:rPr>
                        <a:t> </a:t>
                      </a:r>
                      <a:r>
                        <a:rPr lang="en-US" sz="1200" kern="0" smtClean="0">
                          <a:solidFill>
                            <a:srgbClr val="000000"/>
                          </a:solidFill>
                          <a:latin typeface="Consolas"/>
                          <a:ea typeface="宋体"/>
                          <a:cs typeface="Times New Roman"/>
                        </a:rPr>
                        <a:t>;</a:t>
                      </a:r>
                      <a:r>
                        <a:rPr lang="en-US" sz="1200" kern="0">
                          <a:solidFill>
                            <a:srgbClr val="000000"/>
                          </a:solidFill>
                          <a:latin typeface="Consolas"/>
                          <a:ea typeface="宋体"/>
                          <a:cs typeface="Times New Roman"/>
                        </a:rPr>
                        <a:t>	</a:t>
                      </a:r>
                      <a:r>
                        <a:rPr lang="en-US" sz="1200" kern="0">
                          <a:solidFill>
                            <a:srgbClr val="3F7F5F"/>
                          </a:solidFill>
                          <a:latin typeface="Consolas"/>
                          <a:ea typeface="宋体"/>
                          <a:cs typeface="Times New Roman"/>
                        </a:rPr>
                        <a:t>// </a:t>
                      </a:r>
                      <a:r>
                        <a:rPr lang="zh-CN" sz="1200" kern="0">
                          <a:solidFill>
                            <a:srgbClr val="3F7F5F"/>
                          </a:solidFill>
                          <a:latin typeface="Consolas"/>
                          <a:ea typeface="宋体"/>
                          <a:cs typeface="Consolas"/>
                        </a:rPr>
                        <a:t>学校</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public</a:t>
                      </a:r>
                      <a:r>
                        <a:rPr lang="en-US" sz="1200" kern="0">
                          <a:solidFill>
                            <a:srgbClr val="000000"/>
                          </a:solidFill>
                          <a:latin typeface="Consolas"/>
                          <a:ea typeface="宋体"/>
                          <a:cs typeface="Times New Roman"/>
                        </a:rPr>
                        <a:t> Student(String </a:t>
                      </a:r>
                      <a:r>
                        <a:rPr lang="en-US" sz="1200" kern="0">
                          <a:solidFill>
                            <a:srgbClr val="6A3E3E"/>
                          </a:solidFill>
                          <a:latin typeface="Consolas"/>
                          <a:ea typeface="宋体"/>
                          <a:cs typeface="Times New Roman"/>
                        </a:rPr>
                        <a:t>name</a:t>
                      </a:r>
                      <a:r>
                        <a:rPr lang="en-US" sz="1200" kern="0">
                          <a:solidFill>
                            <a:srgbClr val="000000"/>
                          </a:solidFill>
                          <a:latin typeface="Consolas"/>
                          <a:ea typeface="宋体"/>
                          <a:cs typeface="Times New Roman"/>
                        </a:rPr>
                        <a:t>,</a:t>
                      </a:r>
                      <a:r>
                        <a:rPr lang="en-US" sz="1200" b="1" kern="0">
                          <a:solidFill>
                            <a:srgbClr val="7F0055"/>
                          </a:solidFill>
                          <a:latin typeface="Consolas"/>
                          <a:ea typeface="宋体"/>
                          <a:cs typeface="Times New Roman"/>
                        </a:rPr>
                        <a:t>int</a:t>
                      </a:r>
                      <a:r>
                        <a:rPr lang="en-US" sz="1200" kern="0">
                          <a:solidFill>
                            <a:srgbClr val="000000"/>
                          </a:solidFill>
                          <a:latin typeface="Consolas"/>
                          <a:ea typeface="宋体"/>
                          <a:cs typeface="Times New Roman"/>
                        </a:rPr>
                        <a:t> </a:t>
                      </a:r>
                      <a:r>
                        <a:rPr lang="en-US" sz="1200" kern="0">
                          <a:solidFill>
                            <a:srgbClr val="6A3E3E"/>
                          </a:solidFill>
                          <a:latin typeface="Consolas"/>
                          <a:ea typeface="宋体"/>
                          <a:cs typeface="Times New Roman"/>
                        </a:rPr>
                        <a:t>age</a:t>
                      </a:r>
                      <a:r>
                        <a:rPr lang="en-US" sz="1200" kern="0">
                          <a:solidFill>
                            <a:srgbClr val="000000"/>
                          </a:solidFill>
                          <a:latin typeface="Consolas"/>
                          <a:ea typeface="宋体"/>
                          <a:cs typeface="Times New Roman"/>
                        </a:rPr>
                        <a:t>,String </a:t>
                      </a:r>
                      <a:r>
                        <a:rPr lang="en-US" sz="1200" kern="0">
                          <a:solidFill>
                            <a:srgbClr val="6A3E3E"/>
                          </a:solidFill>
                          <a:latin typeface="Consolas"/>
                          <a:ea typeface="宋体"/>
                          <a:cs typeface="Times New Roman"/>
                        </a:rPr>
                        <a:t>school</a:t>
                      </a:r>
                      <a:r>
                        <a:rPr lang="en-US" sz="1200" kern="0">
                          <a:solidFill>
                            <a:srgbClr val="000000"/>
                          </a:solidFill>
                          <a:latin typeface="Consolas"/>
                          <a:ea typeface="宋体"/>
                          <a:cs typeface="Times New Roman"/>
                        </a:rPr>
                        <a:t>) {	</a:t>
                      </a:r>
                      <a:r>
                        <a:rPr lang="en-US" sz="1200" kern="0">
                          <a:solidFill>
                            <a:srgbClr val="3F7F5F"/>
                          </a:solidFill>
                          <a:latin typeface="Consolas"/>
                          <a:ea typeface="宋体"/>
                          <a:cs typeface="Times New Roman"/>
                        </a:rPr>
                        <a:t>// </a:t>
                      </a:r>
                      <a:r>
                        <a:rPr lang="zh-CN" sz="1200" kern="0">
                          <a:solidFill>
                            <a:srgbClr val="3F7F5F"/>
                          </a:solidFill>
                          <a:latin typeface="Consolas"/>
                          <a:ea typeface="宋体"/>
                          <a:cs typeface="Consolas"/>
                        </a:rPr>
                        <a:t>子类构造</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r>
                        <a:rPr lang="en-US" sz="1200" b="1" u="sng" kern="0">
                          <a:solidFill>
                            <a:srgbClr val="7F0055"/>
                          </a:solidFill>
                          <a:latin typeface="Consolas"/>
                          <a:ea typeface="宋体"/>
                          <a:cs typeface="Times New Roman"/>
                        </a:rPr>
                        <a:t>super</a:t>
                      </a:r>
                      <a:r>
                        <a:rPr lang="en-US" sz="1200" b="1" u="sng" kern="0">
                          <a:solidFill>
                            <a:srgbClr val="000000"/>
                          </a:solidFill>
                          <a:latin typeface="Consolas"/>
                          <a:ea typeface="宋体"/>
                          <a:cs typeface="Times New Roman"/>
                        </a:rPr>
                        <a:t>(</a:t>
                      </a:r>
                      <a:r>
                        <a:rPr lang="en-US" sz="1200" b="1" u="sng" kern="0">
                          <a:solidFill>
                            <a:srgbClr val="6A3E3E"/>
                          </a:solidFill>
                          <a:latin typeface="Consolas"/>
                          <a:ea typeface="宋体"/>
                          <a:cs typeface="Times New Roman"/>
                        </a:rPr>
                        <a:t>name</a:t>
                      </a:r>
                      <a:r>
                        <a:rPr lang="en-US" sz="1200" b="1" u="sng" kern="0">
                          <a:solidFill>
                            <a:srgbClr val="000000"/>
                          </a:solidFill>
                          <a:latin typeface="Consolas"/>
                          <a:ea typeface="宋体"/>
                          <a:cs typeface="Times New Roman"/>
                        </a:rPr>
                        <a:t>,</a:t>
                      </a:r>
                      <a:r>
                        <a:rPr lang="en-US" sz="1200" b="1" u="sng" kern="0">
                          <a:solidFill>
                            <a:srgbClr val="6A3E3E"/>
                          </a:solidFill>
                          <a:latin typeface="Consolas"/>
                          <a:ea typeface="宋体"/>
                          <a:cs typeface="Times New Roman"/>
                        </a:rPr>
                        <a:t>age</a:t>
                      </a:r>
                      <a:r>
                        <a:rPr lang="en-US" sz="1200" b="1" u="sng" kern="0">
                          <a:solidFill>
                            <a:srgbClr val="000000"/>
                          </a:solidFill>
                          <a:latin typeface="Consolas"/>
                          <a:ea typeface="宋体"/>
                          <a:cs typeface="Times New Roman"/>
                        </a:rPr>
                        <a:t>) </a:t>
                      </a:r>
                      <a:r>
                        <a:rPr lang="en-US" sz="1200" b="1" u="sng" kern="0" smtClean="0">
                          <a:solidFill>
                            <a:srgbClr val="000000"/>
                          </a:solidFill>
                          <a:latin typeface="Consolas"/>
                          <a:ea typeface="宋体"/>
                          <a:cs typeface="Times New Roman"/>
                        </a:rPr>
                        <a:t>;</a:t>
                      </a:r>
                      <a:r>
                        <a:rPr lang="en-US" sz="1200" kern="0" smtClean="0">
                          <a:solidFill>
                            <a:srgbClr val="3F7F5F"/>
                          </a:solidFill>
                          <a:latin typeface="Consolas"/>
                          <a:ea typeface="宋体"/>
                          <a:cs typeface="Times New Roman"/>
                        </a:rPr>
                        <a:t>// </a:t>
                      </a:r>
                      <a:r>
                        <a:rPr lang="zh-CN" sz="1200" kern="0">
                          <a:solidFill>
                            <a:srgbClr val="3F7F5F"/>
                          </a:solidFill>
                          <a:latin typeface="Consolas"/>
                          <a:ea typeface="宋体"/>
                          <a:cs typeface="Consolas"/>
                        </a:rPr>
                        <a:t>必须明确调父类有参构造</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this</a:t>
                      </a:r>
                      <a:r>
                        <a:rPr lang="en-US" sz="1200" kern="0">
                          <a:solidFill>
                            <a:srgbClr val="000000"/>
                          </a:solidFill>
                          <a:latin typeface="Consolas"/>
                          <a:ea typeface="宋体"/>
                          <a:cs typeface="Times New Roman"/>
                        </a:rPr>
                        <a:t>.</a:t>
                      </a:r>
                      <a:r>
                        <a:rPr lang="en-US" sz="1200" kern="0">
                          <a:solidFill>
                            <a:srgbClr val="0000C0"/>
                          </a:solidFill>
                          <a:latin typeface="Consolas"/>
                          <a:ea typeface="宋体"/>
                          <a:cs typeface="Times New Roman"/>
                        </a:rPr>
                        <a:t>school</a:t>
                      </a:r>
                      <a:r>
                        <a:rPr lang="en-US" sz="1200" kern="0">
                          <a:solidFill>
                            <a:srgbClr val="000000"/>
                          </a:solidFill>
                          <a:latin typeface="Consolas"/>
                          <a:ea typeface="宋体"/>
                          <a:cs typeface="Times New Roman"/>
                        </a:rPr>
                        <a:t> = </a:t>
                      </a:r>
                      <a:r>
                        <a:rPr lang="en-US" sz="1200" kern="0">
                          <a:solidFill>
                            <a:srgbClr val="6A3E3E"/>
                          </a:solidFill>
                          <a:latin typeface="Consolas"/>
                          <a:ea typeface="宋体"/>
                          <a:cs typeface="Times New Roman"/>
                        </a:rPr>
                        <a:t>school</a:t>
                      </a:r>
                      <a:r>
                        <a:rPr lang="en-US" sz="1200" kern="0">
                          <a:solidFill>
                            <a:srgbClr val="000000"/>
                          </a:solidFill>
                          <a:latin typeface="Consolas"/>
                          <a:ea typeface="宋体"/>
                          <a:cs typeface="Times New Roman"/>
                        </a:rPr>
                        <a:t> ;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a:t>
                      </a:r>
                      <a:endParaRPr lang="zh-CN" sz="1200" kern="100">
                        <a:latin typeface="Times New Roman"/>
                        <a:ea typeface="宋体"/>
                        <a:cs typeface="Times New Roman"/>
                      </a:endParaRPr>
                    </a:p>
                    <a:p>
                      <a:pPr algn="l">
                        <a:spcAft>
                          <a:spcPts val="0"/>
                        </a:spcAft>
                      </a:pPr>
                      <a:r>
                        <a:rPr lang="en-US" sz="1200" b="1" kern="0">
                          <a:solidFill>
                            <a:srgbClr val="7F0055"/>
                          </a:solidFill>
                          <a:latin typeface="Consolas"/>
                          <a:ea typeface="宋体"/>
                          <a:cs typeface="Times New Roman"/>
                        </a:rPr>
                        <a:t>public</a:t>
                      </a: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class</a:t>
                      </a:r>
                      <a:r>
                        <a:rPr lang="en-US" sz="1200" kern="0">
                          <a:solidFill>
                            <a:srgbClr val="000000"/>
                          </a:solidFill>
                          <a:latin typeface="Consolas"/>
                          <a:ea typeface="宋体"/>
                          <a:cs typeface="Times New Roman"/>
                        </a:rPr>
                        <a:t> JavaDemo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public</a:t>
                      </a: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static</a:t>
                      </a: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void</a:t>
                      </a:r>
                      <a:r>
                        <a:rPr lang="en-US" sz="1200" kern="0">
                          <a:solidFill>
                            <a:srgbClr val="000000"/>
                          </a:solidFill>
                          <a:latin typeface="Consolas"/>
                          <a:ea typeface="宋体"/>
                          <a:cs typeface="Times New Roman"/>
                        </a:rPr>
                        <a:t> main(String </a:t>
                      </a:r>
                      <a:r>
                        <a:rPr lang="en-US" sz="1200" kern="0">
                          <a:solidFill>
                            <a:srgbClr val="6A3E3E"/>
                          </a:solidFill>
                          <a:latin typeface="Consolas"/>
                          <a:ea typeface="宋体"/>
                          <a:cs typeface="Times New Roman"/>
                        </a:rPr>
                        <a:t>args</a:t>
                      </a:r>
                      <a:r>
                        <a:rPr lang="en-US" sz="1200" kern="0">
                          <a:solidFill>
                            <a:srgbClr val="000000"/>
                          </a:solidFill>
                          <a:latin typeface="Consolas"/>
                          <a:ea typeface="宋体"/>
                          <a:cs typeface="Times New Roman"/>
                        </a:rPr>
                        <a:t>[])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Student </a:t>
                      </a:r>
                      <a:r>
                        <a:rPr lang="en-US" sz="1200" kern="0">
                          <a:solidFill>
                            <a:srgbClr val="6A3E3E"/>
                          </a:solidFill>
                          <a:latin typeface="Consolas"/>
                          <a:ea typeface="宋体"/>
                          <a:cs typeface="Times New Roman"/>
                        </a:rPr>
                        <a:t>stu</a:t>
                      </a:r>
                      <a:r>
                        <a:rPr lang="en-US" sz="1200" kern="0">
                          <a:solidFill>
                            <a:srgbClr val="000000"/>
                          </a:solidFill>
                          <a:latin typeface="Consolas"/>
                          <a:ea typeface="宋体"/>
                          <a:cs typeface="Times New Roman"/>
                        </a:rPr>
                        <a:t> = </a:t>
                      </a:r>
                      <a:r>
                        <a:rPr lang="en-US" sz="1200" b="1" kern="0">
                          <a:solidFill>
                            <a:srgbClr val="7F0055"/>
                          </a:solidFill>
                          <a:latin typeface="Consolas"/>
                          <a:ea typeface="宋体"/>
                          <a:cs typeface="Times New Roman"/>
                        </a:rPr>
                        <a:t>new</a:t>
                      </a:r>
                      <a:r>
                        <a:rPr lang="en-US" sz="1200" kern="0">
                          <a:solidFill>
                            <a:srgbClr val="000000"/>
                          </a:solidFill>
                          <a:latin typeface="Consolas"/>
                          <a:ea typeface="宋体"/>
                          <a:cs typeface="Times New Roman"/>
                        </a:rPr>
                        <a:t> Student(</a:t>
                      </a:r>
                      <a:r>
                        <a:rPr lang="en-US" sz="1200" kern="0">
                          <a:solidFill>
                            <a:srgbClr val="2A00FF"/>
                          </a:solidFill>
                          <a:latin typeface="Consolas"/>
                          <a:ea typeface="宋体"/>
                          <a:cs typeface="Times New Roman"/>
                        </a:rPr>
                        <a:t>"</a:t>
                      </a:r>
                      <a:r>
                        <a:rPr lang="zh-CN" sz="1200" kern="0">
                          <a:solidFill>
                            <a:srgbClr val="2A00FF"/>
                          </a:solidFill>
                          <a:latin typeface="Consolas"/>
                          <a:ea typeface="宋体"/>
                          <a:cs typeface="Consolas"/>
                        </a:rPr>
                        <a:t>李双双</a:t>
                      </a:r>
                      <a:r>
                        <a:rPr lang="en-US" sz="1200" kern="0">
                          <a:solidFill>
                            <a:srgbClr val="2A00FF"/>
                          </a:solidFill>
                          <a:latin typeface="Consolas"/>
                          <a:ea typeface="宋体"/>
                          <a:cs typeface="Times New Roman"/>
                        </a:rPr>
                        <a:t>"</a:t>
                      </a:r>
                      <a:r>
                        <a:rPr lang="en-US" sz="1200" kern="0">
                          <a:solidFill>
                            <a:srgbClr val="000000"/>
                          </a:solidFill>
                          <a:latin typeface="Consolas"/>
                          <a:ea typeface="宋体"/>
                          <a:cs typeface="Times New Roman"/>
                        </a:rPr>
                        <a:t>, 18, </a:t>
                      </a:r>
                      <a:r>
                        <a:rPr lang="en-US" sz="1200" kern="0">
                          <a:solidFill>
                            <a:srgbClr val="2A00FF"/>
                          </a:solidFill>
                          <a:latin typeface="Consolas"/>
                          <a:ea typeface="宋体"/>
                          <a:cs typeface="Times New Roman"/>
                        </a:rPr>
                        <a:t>"</a:t>
                      </a:r>
                      <a:r>
                        <a:rPr lang="zh-CN" sz="1200" kern="0">
                          <a:solidFill>
                            <a:srgbClr val="2A00FF"/>
                          </a:solidFill>
                          <a:latin typeface="Consolas"/>
                          <a:ea typeface="宋体"/>
                          <a:cs typeface="Consolas"/>
                        </a:rPr>
                        <a:t>清华大学</a:t>
                      </a:r>
                      <a:r>
                        <a:rPr lang="en-US" sz="1200" kern="0">
                          <a:solidFill>
                            <a:srgbClr val="2A00FF"/>
                          </a:solidFill>
                          <a:latin typeface="Consolas"/>
                          <a:ea typeface="宋体"/>
                          <a:cs typeface="Times New Roman"/>
                        </a:rPr>
                        <a:t>"</a:t>
                      </a:r>
                      <a:r>
                        <a:rPr lang="en-US" sz="1200" kern="0">
                          <a:solidFill>
                            <a:srgbClr val="000000"/>
                          </a:solidFill>
                          <a:latin typeface="Consolas"/>
                          <a:ea typeface="宋体"/>
                          <a:cs typeface="Times New Roman"/>
                        </a:rPr>
                        <a:t>); 	</a:t>
                      </a:r>
                      <a:r>
                        <a:rPr lang="en-US" sz="1200" kern="0">
                          <a:solidFill>
                            <a:srgbClr val="3F7F5F"/>
                          </a:solidFill>
                          <a:latin typeface="Consolas"/>
                          <a:ea typeface="宋体"/>
                          <a:cs typeface="Times New Roman"/>
                        </a:rPr>
                        <a:t>// </a:t>
                      </a:r>
                      <a:r>
                        <a:rPr lang="zh-CN" sz="1200" kern="0">
                          <a:solidFill>
                            <a:srgbClr val="3F7F5F"/>
                          </a:solidFill>
                          <a:latin typeface="Consolas"/>
                          <a:ea typeface="宋体"/>
                          <a:cs typeface="Consolas"/>
                        </a:rPr>
                        <a:t>实例化子类对象</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a:t>
                      </a:r>
                      <a:endParaRPr lang="zh-CN" sz="12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mtClean="0"/>
              <a:t>继承限制：</a:t>
            </a:r>
            <a:r>
              <a:rPr lang="zh-CN" altLang="en-US" smtClean="0"/>
              <a:t>一个子类只能够继承一个父类，存在单继承局限</a:t>
            </a:r>
            <a:endParaRPr lang="zh-CN" altLang="en-US"/>
          </a:p>
        </p:txBody>
      </p:sp>
      <p:sp>
        <p:nvSpPr>
          <p:cNvPr id="3" name="内容占位符 2"/>
          <p:cNvSpPr>
            <a:spLocks noGrp="1"/>
          </p:cNvSpPr>
          <p:nvPr>
            <p:ph idx="1"/>
          </p:nvPr>
        </p:nvSpPr>
        <p:spPr/>
        <p:txBody>
          <a:bodyPr/>
          <a:lstStyle/>
          <a:p>
            <a:r>
              <a:rPr lang="zh-CN" altLang="en-US" smtClean="0"/>
              <a:t>错误代码：</a:t>
            </a:r>
            <a:endParaRPr lang="en-US" altLang="zh-CN" smtClean="0"/>
          </a:p>
          <a:p>
            <a:endParaRPr lang="en-US" altLang="zh-CN" smtClean="0"/>
          </a:p>
          <a:p>
            <a:endParaRPr lang="en-US" altLang="zh-CN" smtClean="0"/>
          </a:p>
          <a:p>
            <a:endParaRPr lang="en-US" altLang="zh-CN" smtClean="0"/>
          </a:p>
          <a:p>
            <a:r>
              <a:rPr lang="zh-CN" altLang="en-US" smtClean="0"/>
              <a:t>正确代码：</a:t>
            </a:r>
            <a:endParaRPr lang="zh-CN" altLang="en-US"/>
          </a:p>
        </p:txBody>
      </p:sp>
      <p:graphicFrame>
        <p:nvGraphicFramePr>
          <p:cNvPr id="5" name="表格 4"/>
          <p:cNvGraphicFramePr>
            <a:graphicFrameLocks noGrp="1"/>
          </p:cNvGraphicFramePr>
          <p:nvPr/>
        </p:nvGraphicFramePr>
        <p:xfrm>
          <a:off x="357158" y="1357304"/>
          <a:ext cx="8429684" cy="1214446"/>
        </p:xfrm>
        <a:graphic>
          <a:graphicData uri="http://schemas.openxmlformats.org/drawingml/2006/table">
            <a:tbl>
              <a:tblPr/>
              <a:tblGrid>
                <a:gridCol w="8429684"/>
              </a:tblGrid>
              <a:tr h="1214446">
                <a:tc>
                  <a:txBody>
                    <a:bodyPr/>
                    <a:lstStyle/>
                    <a:p>
                      <a:pPr algn="l">
                        <a:spcAft>
                          <a:spcPts val="0"/>
                        </a:spcAft>
                      </a:pPr>
                      <a:r>
                        <a:rPr lang="en-US" sz="1400" b="1" kern="0">
                          <a:solidFill>
                            <a:srgbClr val="7F0055"/>
                          </a:solidFill>
                          <a:latin typeface="Courier New"/>
                          <a:ea typeface="宋体"/>
                          <a:cs typeface="Times New Roman"/>
                        </a:rPr>
                        <a:t>class</a:t>
                      </a:r>
                      <a:r>
                        <a:rPr lang="en-US" sz="1400" kern="0">
                          <a:solidFill>
                            <a:srgbClr val="000000"/>
                          </a:solidFill>
                          <a:latin typeface="Courier New"/>
                          <a:ea typeface="宋体"/>
                          <a:cs typeface="Times New Roman"/>
                        </a:rPr>
                        <a:t> A {}</a:t>
                      </a:r>
                      <a:endParaRPr lang="zh-CN" sz="1400" kern="100">
                        <a:latin typeface="Times New Roman"/>
                        <a:ea typeface="宋体"/>
                        <a:cs typeface="Times New Roman"/>
                      </a:endParaRPr>
                    </a:p>
                    <a:p>
                      <a:pPr algn="l">
                        <a:spcAft>
                          <a:spcPts val="0"/>
                        </a:spcAft>
                      </a:pPr>
                      <a:r>
                        <a:rPr lang="en-US" sz="1400" b="1" kern="0">
                          <a:solidFill>
                            <a:srgbClr val="7F0055"/>
                          </a:solidFill>
                          <a:latin typeface="Courier New"/>
                          <a:ea typeface="宋体"/>
                          <a:cs typeface="Times New Roman"/>
                        </a:rPr>
                        <a:t>class</a:t>
                      </a:r>
                      <a:r>
                        <a:rPr lang="en-US" sz="1400" kern="0">
                          <a:solidFill>
                            <a:srgbClr val="000000"/>
                          </a:solidFill>
                          <a:latin typeface="Courier New"/>
                          <a:ea typeface="宋体"/>
                          <a:cs typeface="Times New Roman"/>
                        </a:rPr>
                        <a:t> B {}</a:t>
                      </a:r>
                      <a:endParaRPr lang="zh-CN" sz="1400" kern="100">
                        <a:latin typeface="Times New Roman"/>
                        <a:ea typeface="宋体"/>
                        <a:cs typeface="Times New Roman"/>
                      </a:endParaRPr>
                    </a:p>
                    <a:p>
                      <a:pPr algn="l">
                        <a:spcAft>
                          <a:spcPts val="0"/>
                        </a:spcAft>
                      </a:pPr>
                      <a:r>
                        <a:rPr lang="en-US" sz="1400" b="1" kern="0">
                          <a:solidFill>
                            <a:srgbClr val="7F0055"/>
                          </a:solidFill>
                          <a:latin typeface="Courier New"/>
                          <a:ea typeface="宋体"/>
                          <a:cs typeface="Times New Roman"/>
                        </a:rPr>
                        <a:t>class</a:t>
                      </a:r>
                      <a:r>
                        <a:rPr lang="en-US" sz="1400" kern="0">
                          <a:solidFill>
                            <a:srgbClr val="000000"/>
                          </a:solidFill>
                          <a:latin typeface="Courier New"/>
                          <a:ea typeface="宋体"/>
                          <a:cs typeface="Times New Roman"/>
                        </a:rPr>
                        <a:t> C </a:t>
                      </a:r>
                      <a:r>
                        <a:rPr lang="en-US" sz="1400" b="1" kern="0">
                          <a:solidFill>
                            <a:srgbClr val="7F0055"/>
                          </a:solidFill>
                          <a:latin typeface="Courier New"/>
                          <a:ea typeface="宋体"/>
                          <a:cs typeface="Times New Roman"/>
                        </a:rPr>
                        <a:t>extends</a:t>
                      </a:r>
                      <a:r>
                        <a:rPr lang="en-US" sz="1400" kern="0">
                          <a:solidFill>
                            <a:srgbClr val="000000"/>
                          </a:solidFill>
                          <a:latin typeface="Courier New"/>
                          <a:ea typeface="宋体"/>
                          <a:cs typeface="Times New Roman"/>
                        </a:rPr>
                        <a:t> A,B {}	  </a:t>
                      </a:r>
                      <a:r>
                        <a:rPr lang="en-US" sz="1400" kern="0">
                          <a:solidFill>
                            <a:srgbClr val="3F7F5F"/>
                          </a:solidFill>
                          <a:latin typeface="Courier New"/>
                          <a:ea typeface="宋体"/>
                          <a:cs typeface="Times New Roman"/>
                        </a:rPr>
                        <a:t>// </a:t>
                      </a:r>
                      <a:r>
                        <a:rPr lang="zh-CN" sz="1400" kern="0">
                          <a:solidFill>
                            <a:srgbClr val="3F7F5F"/>
                          </a:solidFill>
                          <a:latin typeface="Courier New"/>
                          <a:ea typeface="宋体"/>
                          <a:cs typeface="Courier New"/>
                        </a:rPr>
                        <a:t>【错误】一个子类继承了两个父类</a:t>
                      </a:r>
                      <a:endParaRPr lang="zh-CN" sz="14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6" name="表格 5"/>
          <p:cNvGraphicFramePr>
            <a:graphicFrameLocks noGrp="1"/>
          </p:cNvGraphicFramePr>
          <p:nvPr/>
        </p:nvGraphicFramePr>
        <p:xfrm>
          <a:off x="357158" y="3071816"/>
          <a:ext cx="8429684" cy="1285884"/>
        </p:xfrm>
        <a:graphic>
          <a:graphicData uri="http://schemas.openxmlformats.org/drawingml/2006/table">
            <a:tbl>
              <a:tblPr/>
              <a:tblGrid>
                <a:gridCol w="8429684"/>
              </a:tblGrid>
              <a:tr h="1285884">
                <a:tc>
                  <a:txBody>
                    <a:bodyPr/>
                    <a:lstStyle/>
                    <a:p>
                      <a:pPr algn="l">
                        <a:spcAft>
                          <a:spcPts val="0"/>
                        </a:spcAft>
                      </a:pPr>
                      <a:r>
                        <a:rPr lang="en-US" sz="1400" b="1" kern="0">
                          <a:solidFill>
                            <a:srgbClr val="7F0055"/>
                          </a:solidFill>
                          <a:latin typeface="Courier New"/>
                          <a:ea typeface="宋体"/>
                          <a:cs typeface="Times New Roman"/>
                        </a:rPr>
                        <a:t>class</a:t>
                      </a:r>
                      <a:r>
                        <a:rPr lang="en-US" sz="1400" kern="0">
                          <a:solidFill>
                            <a:srgbClr val="000000"/>
                          </a:solidFill>
                          <a:latin typeface="Courier New"/>
                          <a:ea typeface="宋体"/>
                          <a:cs typeface="Times New Roman"/>
                        </a:rPr>
                        <a:t> A {}</a:t>
                      </a:r>
                      <a:endParaRPr lang="zh-CN" sz="1400" kern="100">
                        <a:latin typeface="Times New Roman"/>
                        <a:ea typeface="宋体"/>
                        <a:cs typeface="Times New Roman"/>
                      </a:endParaRPr>
                    </a:p>
                    <a:p>
                      <a:pPr algn="l">
                        <a:spcAft>
                          <a:spcPts val="0"/>
                        </a:spcAft>
                      </a:pPr>
                      <a:r>
                        <a:rPr lang="en-US" sz="1400" b="1" kern="0">
                          <a:solidFill>
                            <a:srgbClr val="7F0055"/>
                          </a:solidFill>
                          <a:latin typeface="Courier New"/>
                          <a:ea typeface="宋体"/>
                          <a:cs typeface="Times New Roman"/>
                        </a:rPr>
                        <a:t>class</a:t>
                      </a:r>
                      <a:r>
                        <a:rPr lang="en-US" sz="1400" kern="0">
                          <a:solidFill>
                            <a:srgbClr val="000000"/>
                          </a:solidFill>
                          <a:latin typeface="Courier New"/>
                          <a:ea typeface="宋体"/>
                          <a:cs typeface="Times New Roman"/>
                        </a:rPr>
                        <a:t> B </a:t>
                      </a:r>
                      <a:r>
                        <a:rPr lang="en-US" sz="1400" b="1" kern="0">
                          <a:solidFill>
                            <a:srgbClr val="7F0055"/>
                          </a:solidFill>
                          <a:latin typeface="Courier New"/>
                          <a:ea typeface="宋体"/>
                          <a:cs typeface="Times New Roman"/>
                        </a:rPr>
                        <a:t>extends</a:t>
                      </a:r>
                      <a:r>
                        <a:rPr lang="en-US" sz="1400" kern="0">
                          <a:solidFill>
                            <a:srgbClr val="000000"/>
                          </a:solidFill>
                          <a:latin typeface="Courier New"/>
                          <a:ea typeface="宋体"/>
                          <a:cs typeface="Times New Roman"/>
                        </a:rPr>
                        <a:t> A {}		</a:t>
                      </a:r>
                      <a:r>
                        <a:rPr lang="en-US" sz="1400" kern="0">
                          <a:solidFill>
                            <a:srgbClr val="3F7F5F"/>
                          </a:solidFill>
                          <a:latin typeface="Courier New"/>
                          <a:ea typeface="宋体"/>
                          <a:cs typeface="Times New Roman"/>
                        </a:rPr>
                        <a:t>// B</a:t>
                      </a:r>
                      <a:r>
                        <a:rPr lang="zh-CN" sz="1400" kern="0">
                          <a:solidFill>
                            <a:srgbClr val="3F7F5F"/>
                          </a:solidFill>
                          <a:latin typeface="Courier New"/>
                          <a:ea typeface="宋体"/>
                          <a:cs typeface="Courier New"/>
                        </a:rPr>
                        <a:t>类继承</a:t>
                      </a:r>
                      <a:r>
                        <a:rPr lang="en-US" sz="1400" kern="0">
                          <a:solidFill>
                            <a:srgbClr val="3F7F5F"/>
                          </a:solidFill>
                          <a:latin typeface="Courier New"/>
                          <a:ea typeface="宋体"/>
                          <a:cs typeface="Times New Roman"/>
                        </a:rPr>
                        <a:t>A</a:t>
                      </a:r>
                      <a:r>
                        <a:rPr lang="zh-CN" sz="1400" kern="0">
                          <a:solidFill>
                            <a:srgbClr val="3F7F5F"/>
                          </a:solidFill>
                          <a:latin typeface="Courier New"/>
                          <a:ea typeface="宋体"/>
                          <a:cs typeface="Courier New"/>
                        </a:rPr>
                        <a:t>类</a:t>
                      </a:r>
                      <a:endParaRPr lang="zh-CN" sz="1400" kern="100">
                        <a:latin typeface="Times New Roman"/>
                        <a:ea typeface="宋体"/>
                        <a:cs typeface="Times New Roman"/>
                      </a:endParaRPr>
                    </a:p>
                    <a:p>
                      <a:pPr algn="l">
                        <a:spcAft>
                          <a:spcPts val="0"/>
                        </a:spcAft>
                      </a:pPr>
                      <a:r>
                        <a:rPr lang="en-US" sz="1400" b="1" kern="0">
                          <a:solidFill>
                            <a:srgbClr val="7F0055"/>
                          </a:solidFill>
                          <a:latin typeface="Courier New"/>
                          <a:ea typeface="宋体"/>
                          <a:cs typeface="Times New Roman"/>
                        </a:rPr>
                        <a:t>class</a:t>
                      </a:r>
                      <a:r>
                        <a:rPr lang="en-US" sz="1400" kern="0">
                          <a:solidFill>
                            <a:srgbClr val="000000"/>
                          </a:solidFill>
                          <a:latin typeface="Courier New"/>
                          <a:ea typeface="宋体"/>
                          <a:cs typeface="Times New Roman"/>
                        </a:rPr>
                        <a:t> C </a:t>
                      </a:r>
                      <a:r>
                        <a:rPr lang="en-US" sz="1400" b="1" kern="0">
                          <a:solidFill>
                            <a:srgbClr val="7F0055"/>
                          </a:solidFill>
                          <a:latin typeface="Courier New"/>
                          <a:ea typeface="宋体"/>
                          <a:cs typeface="Times New Roman"/>
                        </a:rPr>
                        <a:t>extends</a:t>
                      </a:r>
                      <a:r>
                        <a:rPr lang="en-US" sz="1400" kern="0">
                          <a:solidFill>
                            <a:srgbClr val="000000"/>
                          </a:solidFill>
                          <a:latin typeface="Courier New"/>
                          <a:ea typeface="宋体"/>
                          <a:cs typeface="Times New Roman"/>
                        </a:rPr>
                        <a:t> B {}		</a:t>
                      </a:r>
                      <a:r>
                        <a:rPr lang="en-US" sz="1400" kern="0">
                          <a:solidFill>
                            <a:srgbClr val="3F7F5F"/>
                          </a:solidFill>
                          <a:latin typeface="Courier New"/>
                          <a:ea typeface="宋体"/>
                          <a:cs typeface="Times New Roman"/>
                        </a:rPr>
                        <a:t>// C</a:t>
                      </a:r>
                      <a:r>
                        <a:rPr lang="zh-CN" sz="1400" kern="0">
                          <a:solidFill>
                            <a:srgbClr val="3F7F5F"/>
                          </a:solidFill>
                          <a:latin typeface="Courier New"/>
                          <a:ea typeface="宋体"/>
                          <a:cs typeface="Courier New"/>
                        </a:rPr>
                        <a:t>类继承</a:t>
                      </a:r>
                      <a:r>
                        <a:rPr lang="en-US" sz="1400" kern="0">
                          <a:solidFill>
                            <a:srgbClr val="3F7F5F"/>
                          </a:solidFill>
                          <a:latin typeface="Courier New"/>
                          <a:ea typeface="宋体"/>
                          <a:cs typeface="Times New Roman"/>
                        </a:rPr>
                        <a:t>B</a:t>
                      </a:r>
                      <a:r>
                        <a:rPr lang="zh-CN" sz="1400" kern="0">
                          <a:solidFill>
                            <a:srgbClr val="3F7F5F"/>
                          </a:solidFill>
                          <a:latin typeface="Courier New"/>
                          <a:ea typeface="宋体"/>
                          <a:cs typeface="Courier New"/>
                        </a:rPr>
                        <a:t>类</a:t>
                      </a:r>
                      <a:endParaRPr lang="zh-CN" sz="14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限制二：不允许直接访问私有操作</a:t>
            </a:r>
            <a:endParaRPr lang="zh-CN" altLang="en-US"/>
          </a:p>
        </p:txBody>
      </p:sp>
      <p:graphicFrame>
        <p:nvGraphicFramePr>
          <p:cNvPr id="4" name="表格 3"/>
          <p:cNvGraphicFramePr>
            <a:graphicFrameLocks noGrp="1"/>
          </p:cNvGraphicFramePr>
          <p:nvPr/>
        </p:nvGraphicFramePr>
        <p:xfrm>
          <a:off x="285720" y="857238"/>
          <a:ext cx="8643998" cy="3657600"/>
        </p:xfrm>
        <a:graphic>
          <a:graphicData uri="http://schemas.openxmlformats.org/drawingml/2006/table">
            <a:tbl>
              <a:tblPr/>
              <a:tblGrid>
                <a:gridCol w="8643998"/>
              </a:tblGrid>
              <a:tr h="3643338">
                <a:tc>
                  <a:txBody>
                    <a:bodyPr/>
                    <a:lstStyle/>
                    <a:p>
                      <a:pPr algn="l">
                        <a:spcAft>
                          <a:spcPts val="0"/>
                        </a:spcAft>
                      </a:pPr>
                      <a:r>
                        <a:rPr lang="en-US" sz="1000" b="1" kern="0">
                          <a:solidFill>
                            <a:srgbClr val="7F0055"/>
                          </a:solidFill>
                          <a:latin typeface="Consolas"/>
                          <a:ea typeface="宋体"/>
                          <a:cs typeface="Times New Roman"/>
                        </a:rPr>
                        <a:t>class</a:t>
                      </a:r>
                      <a:r>
                        <a:rPr lang="en-US" sz="1000" kern="0">
                          <a:solidFill>
                            <a:srgbClr val="000000"/>
                          </a:solidFill>
                          <a:latin typeface="Consolas"/>
                          <a:ea typeface="宋体"/>
                          <a:cs typeface="Times New Roman"/>
                        </a:rPr>
                        <a:t> Person {</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Times New Roman"/>
                        </a:rPr>
                        <a:t>	</a:t>
                      </a:r>
                      <a:r>
                        <a:rPr lang="en-US" sz="1000" b="1" kern="0">
                          <a:solidFill>
                            <a:srgbClr val="7F0055"/>
                          </a:solidFill>
                          <a:latin typeface="Consolas"/>
                          <a:ea typeface="宋体"/>
                          <a:cs typeface="Times New Roman"/>
                        </a:rPr>
                        <a:t>private</a:t>
                      </a:r>
                      <a:r>
                        <a:rPr lang="en-US" sz="1000" kern="0">
                          <a:solidFill>
                            <a:srgbClr val="000000"/>
                          </a:solidFill>
                          <a:latin typeface="Consolas"/>
                          <a:ea typeface="宋体"/>
                          <a:cs typeface="Times New Roman"/>
                        </a:rPr>
                        <a:t> String </a:t>
                      </a:r>
                      <a:r>
                        <a:rPr lang="en-US" sz="1000" kern="0">
                          <a:solidFill>
                            <a:srgbClr val="0000C0"/>
                          </a:solidFill>
                          <a:latin typeface="Consolas"/>
                          <a:ea typeface="宋体"/>
                          <a:cs typeface="Times New Roman"/>
                        </a:rPr>
                        <a:t>name</a:t>
                      </a:r>
                      <a:r>
                        <a:rPr lang="en-US" sz="1000" kern="0" smtClean="0">
                          <a:solidFill>
                            <a:srgbClr val="000000"/>
                          </a:solidFill>
                          <a:latin typeface="Consolas"/>
                          <a:ea typeface="宋体"/>
                          <a:cs typeface="Times New Roman"/>
                        </a:rPr>
                        <a:t>;</a:t>
                      </a:r>
                      <a:r>
                        <a:rPr lang="en-US" sz="1000" kern="0" smtClean="0">
                          <a:solidFill>
                            <a:srgbClr val="3F7F5F"/>
                          </a:solidFill>
                          <a:latin typeface="Consolas"/>
                          <a:ea typeface="宋体"/>
                          <a:cs typeface="Times New Roman"/>
                        </a:rPr>
                        <a:t>// </a:t>
                      </a:r>
                      <a:r>
                        <a:rPr lang="zh-CN" sz="1000" kern="0">
                          <a:solidFill>
                            <a:srgbClr val="3F7F5F"/>
                          </a:solidFill>
                          <a:latin typeface="Consolas"/>
                          <a:ea typeface="宋体"/>
                          <a:cs typeface="Consolas"/>
                        </a:rPr>
                        <a:t>姓名</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Times New Roman"/>
                        </a:rPr>
                        <a:t>	</a:t>
                      </a:r>
                      <a:r>
                        <a:rPr lang="en-US" sz="1000" b="1" kern="0">
                          <a:solidFill>
                            <a:srgbClr val="7F0055"/>
                          </a:solidFill>
                          <a:latin typeface="Consolas"/>
                          <a:ea typeface="宋体"/>
                          <a:cs typeface="Times New Roman"/>
                        </a:rPr>
                        <a:t>public</a:t>
                      </a:r>
                      <a:r>
                        <a:rPr lang="en-US" sz="1000" kern="0">
                          <a:solidFill>
                            <a:srgbClr val="000000"/>
                          </a:solidFill>
                          <a:latin typeface="Consolas"/>
                          <a:ea typeface="宋体"/>
                          <a:cs typeface="Times New Roman"/>
                        </a:rPr>
                        <a:t> </a:t>
                      </a:r>
                      <a:r>
                        <a:rPr lang="en-US" sz="1000" b="1" kern="0">
                          <a:solidFill>
                            <a:srgbClr val="7F0055"/>
                          </a:solidFill>
                          <a:latin typeface="Consolas"/>
                          <a:ea typeface="宋体"/>
                          <a:cs typeface="Times New Roman"/>
                        </a:rPr>
                        <a:t>void</a:t>
                      </a:r>
                      <a:r>
                        <a:rPr lang="en-US" sz="1000" kern="0">
                          <a:solidFill>
                            <a:srgbClr val="000000"/>
                          </a:solidFill>
                          <a:latin typeface="Consolas"/>
                          <a:ea typeface="宋体"/>
                          <a:cs typeface="Times New Roman"/>
                        </a:rPr>
                        <a:t> setName(String </a:t>
                      </a:r>
                      <a:r>
                        <a:rPr lang="en-US" sz="1000" kern="0">
                          <a:solidFill>
                            <a:srgbClr val="6A3E3E"/>
                          </a:solidFill>
                          <a:latin typeface="Consolas"/>
                          <a:ea typeface="宋体"/>
                          <a:cs typeface="Times New Roman"/>
                        </a:rPr>
                        <a:t>name</a:t>
                      </a:r>
                      <a:r>
                        <a:rPr lang="en-US" sz="1000" kern="0">
                          <a:solidFill>
                            <a:srgbClr val="000000"/>
                          </a:solidFill>
                          <a:latin typeface="Consolas"/>
                          <a:ea typeface="宋体"/>
                          <a:cs typeface="Times New Roman"/>
                        </a:rPr>
                        <a:t>) </a:t>
                      </a:r>
                      <a:r>
                        <a:rPr lang="en-US" sz="1000" kern="0" smtClean="0">
                          <a:solidFill>
                            <a:srgbClr val="000000"/>
                          </a:solidFill>
                          <a:latin typeface="Consolas"/>
                          <a:ea typeface="宋体"/>
                          <a:cs typeface="Times New Roman"/>
                        </a:rPr>
                        <a:t>{</a:t>
                      </a:r>
                      <a:r>
                        <a:rPr lang="en-US" sz="1000" kern="0" smtClean="0">
                          <a:solidFill>
                            <a:srgbClr val="3F7F5F"/>
                          </a:solidFill>
                          <a:latin typeface="Consolas"/>
                          <a:ea typeface="宋体"/>
                          <a:cs typeface="Times New Roman"/>
                        </a:rPr>
                        <a:t>// </a:t>
                      </a:r>
                      <a:r>
                        <a:rPr lang="zh-CN" sz="1000" kern="0">
                          <a:solidFill>
                            <a:srgbClr val="3F7F5F"/>
                          </a:solidFill>
                          <a:latin typeface="Consolas"/>
                          <a:ea typeface="宋体"/>
                          <a:cs typeface="Consolas"/>
                        </a:rPr>
                        <a:t>构造方法设置姓名</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Times New Roman"/>
                        </a:rPr>
                        <a:t>		</a:t>
                      </a:r>
                      <a:r>
                        <a:rPr lang="en-US" sz="1000" b="1" kern="0">
                          <a:solidFill>
                            <a:srgbClr val="7F0055"/>
                          </a:solidFill>
                          <a:latin typeface="Consolas"/>
                          <a:ea typeface="宋体"/>
                          <a:cs typeface="Times New Roman"/>
                        </a:rPr>
                        <a:t>this</a:t>
                      </a:r>
                      <a:r>
                        <a:rPr lang="en-US" sz="1000" kern="0">
                          <a:solidFill>
                            <a:srgbClr val="000000"/>
                          </a:solidFill>
                          <a:latin typeface="Consolas"/>
                          <a:ea typeface="宋体"/>
                          <a:cs typeface="Times New Roman"/>
                        </a:rPr>
                        <a:t>.</a:t>
                      </a:r>
                      <a:r>
                        <a:rPr lang="en-US" sz="1000" kern="0">
                          <a:solidFill>
                            <a:srgbClr val="0000C0"/>
                          </a:solidFill>
                          <a:latin typeface="Consolas"/>
                          <a:ea typeface="宋体"/>
                          <a:cs typeface="Times New Roman"/>
                        </a:rPr>
                        <a:t>name</a:t>
                      </a:r>
                      <a:r>
                        <a:rPr lang="en-US" sz="1000" kern="0">
                          <a:solidFill>
                            <a:srgbClr val="000000"/>
                          </a:solidFill>
                          <a:latin typeface="Consolas"/>
                          <a:ea typeface="宋体"/>
                          <a:cs typeface="Times New Roman"/>
                        </a:rPr>
                        <a:t> = </a:t>
                      </a:r>
                      <a:r>
                        <a:rPr lang="en-US" sz="1000" kern="0">
                          <a:solidFill>
                            <a:srgbClr val="6A3E3E"/>
                          </a:solidFill>
                          <a:latin typeface="Consolas"/>
                          <a:ea typeface="宋体"/>
                          <a:cs typeface="Times New Roman"/>
                        </a:rPr>
                        <a:t>name</a:t>
                      </a:r>
                      <a:r>
                        <a:rPr lang="en-US" sz="1000" kern="0">
                          <a:solidFill>
                            <a:srgbClr val="000000"/>
                          </a:solidFill>
                          <a:latin typeface="Consolas"/>
                          <a:ea typeface="宋体"/>
                          <a:cs typeface="Times New Roman"/>
                        </a:rPr>
                        <a:t>;</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Times New Roman"/>
                        </a:rPr>
                        <a:t>	}</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Times New Roman"/>
                        </a:rPr>
                        <a:t>	</a:t>
                      </a:r>
                      <a:r>
                        <a:rPr lang="en-US" sz="1000" b="1" kern="0">
                          <a:solidFill>
                            <a:srgbClr val="7F0055"/>
                          </a:solidFill>
                          <a:latin typeface="Consolas"/>
                          <a:ea typeface="宋体"/>
                          <a:cs typeface="Times New Roman"/>
                        </a:rPr>
                        <a:t>public</a:t>
                      </a:r>
                      <a:r>
                        <a:rPr lang="en-US" sz="1000" kern="0">
                          <a:solidFill>
                            <a:srgbClr val="000000"/>
                          </a:solidFill>
                          <a:latin typeface="Consolas"/>
                          <a:ea typeface="宋体"/>
                          <a:cs typeface="Times New Roman"/>
                        </a:rPr>
                        <a:t> String getName() {</a:t>
                      </a:r>
                      <a:r>
                        <a:rPr lang="en-US" sz="1000" kern="0">
                          <a:solidFill>
                            <a:srgbClr val="000000"/>
                          </a:solidFill>
                          <a:latin typeface="Consolas"/>
                          <a:ea typeface="宋体"/>
                          <a:cs typeface="Times New Roman"/>
                        </a:rPr>
                        <a:t>	</a:t>
                      </a:r>
                      <a:r>
                        <a:rPr lang="en-US" sz="1000" kern="0" smtClean="0">
                          <a:solidFill>
                            <a:srgbClr val="3F7F5F"/>
                          </a:solidFill>
                          <a:latin typeface="Consolas"/>
                          <a:ea typeface="宋体"/>
                          <a:cs typeface="Times New Roman"/>
                        </a:rPr>
                        <a:t>// </a:t>
                      </a:r>
                      <a:r>
                        <a:rPr lang="zh-CN" sz="1000" kern="0">
                          <a:solidFill>
                            <a:srgbClr val="3F7F5F"/>
                          </a:solidFill>
                          <a:latin typeface="Consolas"/>
                          <a:ea typeface="宋体"/>
                          <a:cs typeface="Consolas"/>
                        </a:rPr>
                        <a:t>获取私有属性</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Times New Roman"/>
                        </a:rPr>
                        <a:t>		</a:t>
                      </a:r>
                      <a:r>
                        <a:rPr lang="en-US" sz="1000" b="1" kern="0">
                          <a:solidFill>
                            <a:srgbClr val="7F0055"/>
                          </a:solidFill>
                          <a:latin typeface="Consolas"/>
                          <a:ea typeface="宋体"/>
                          <a:cs typeface="Times New Roman"/>
                        </a:rPr>
                        <a:t>return</a:t>
                      </a:r>
                      <a:r>
                        <a:rPr lang="en-US" sz="1000" kern="0">
                          <a:solidFill>
                            <a:srgbClr val="000000"/>
                          </a:solidFill>
                          <a:latin typeface="Consolas"/>
                          <a:ea typeface="宋体"/>
                          <a:cs typeface="Times New Roman"/>
                        </a:rPr>
                        <a:t> </a:t>
                      </a:r>
                      <a:r>
                        <a:rPr lang="en-US" sz="1000" b="1" kern="0">
                          <a:solidFill>
                            <a:srgbClr val="7F0055"/>
                          </a:solidFill>
                          <a:latin typeface="Consolas"/>
                          <a:ea typeface="宋体"/>
                          <a:cs typeface="Times New Roman"/>
                        </a:rPr>
                        <a:t>this</a:t>
                      </a:r>
                      <a:r>
                        <a:rPr lang="en-US" sz="1000" kern="0">
                          <a:solidFill>
                            <a:srgbClr val="000000"/>
                          </a:solidFill>
                          <a:latin typeface="Consolas"/>
                          <a:ea typeface="宋体"/>
                          <a:cs typeface="Times New Roman"/>
                        </a:rPr>
                        <a:t>.</a:t>
                      </a:r>
                      <a:r>
                        <a:rPr lang="en-US" sz="1000" kern="0">
                          <a:solidFill>
                            <a:srgbClr val="0000C0"/>
                          </a:solidFill>
                          <a:latin typeface="Consolas"/>
                          <a:ea typeface="宋体"/>
                          <a:cs typeface="Times New Roman"/>
                        </a:rPr>
                        <a:t>name</a:t>
                      </a:r>
                      <a:r>
                        <a:rPr lang="en-US" sz="1000" kern="0">
                          <a:solidFill>
                            <a:srgbClr val="000000"/>
                          </a:solidFill>
                          <a:latin typeface="Consolas"/>
                          <a:ea typeface="宋体"/>
                          <a:cs typeface="Times New Roman"/>
                        </a:rPr>
                        <a:t>;</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Times New Roman"/>
                        </a:rPr>
                        <a:t>	}</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Times New Roman"/>
                        </a:rPr>
                        <a:t>}</a:t>
                      </a:r>
                      <a:endParaRPr lang="zh-CN" sz="1000" kern="100">
                        <a:latin typeface="Times New Roman"/>
                        <a:ea typeface="宋体"/>
                        <a:cs typeface="Times New Roman"/>
                      </a:endParaRPr>
                    </a:p>
                    <a:p>
                      <a:pPr algn="l">
                        <a:spcAft>
                          <a:spcPts val="0"/>
                        </a:spcAft>
                      </a:pPr>
                      <a:r>
                        <a:rPr lang="en-US" sz="1000" b="1" kern="0">
                          <a:solidFill>
                            <a:srgbClr val="7F0055"/>
                          </a:solidFill>
                          <a:latin typeface="Consolas"/>
                          <a:ea typeface="宋体"/>
                          <a:cs typeface="Times New Roman"/>
                        </a:rPr>
                        <a:t>class</a:t>
                      </a:r>
                      <a:r>
                        <a:rPr lang="en-US" sz="1000" kern="0">
                          <a:solidFill>
                            <a:srgbClr val="000000"/>
                          </a:solidFill>
                          <a:latin typeface="Consolas"/>
                          <a:ea typeface="宋体"/>
                          <a:cs typeface="Times New Roman"/>
                        </a:rPr>
                        <a:t> Student </a:t>
                      </a:r>
                      <a:r>
                        <a:rPr lang="en-US" sz="1000" b="1" kern="0">
                          <a:solidFill>
                            <a:srgbClr val="7F0055"/>
                          </a:solidFill>
                          <a:latin typeface="Consolas"/>
                          <a:ea typeface="宋体"/>
                          <a:cs typeface="Times New Roman"/>
                        </a:rPr>
                        <a:t>extends</a:t>
                      </a:r>
                      <a:r>
                        <a:rPr lang="en-US" sz="1000" kern="0">
                          <a:solidFill>
                            <a:srgbClr val="000000"/>
                          </a:solidFill>
                          <a:latin typeface="Consolas"/>
                          <a:ea typeface="宋体"/>
                          <a:cs typeface="Times New Roman"/>
                        </a:rPr>
                        <a:t> Person {</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Times New Roman"/>
                        </a:rPr>
                        <a:t>	</a:t>
                      </a:r>
                      <a:r>
                        <a:rPr lang="en-US" sz="1000" b="1" kern="0">
                          <a:solidFill>
                            <a:srgbClr val="7F0055"/>
                          </a:solidFill>
                          <a:latin typeface="Consolas"/>
                          <a:ea typeface="宋体"/>
                          <a:cs typeface="Times New Roman"/>
                        </a:rPr>
                        <a:t>public</a:t>
                      </a:r>
                      <a:r>
                        <a:rPr lang="en-US" sz="1000" kern="0">
                          <a:solidFill>
                            <a:srgbClr val="000000"/>
                          </a:solidFill>
                          <a:latin typeface="Consolas"/>
                          <a:ea typeface="宋体"/>
                          <a:cs typeface="Times New Roman"/>
                        </a:rPr>
                        <a:t> Student(String </a:t>
                      </a:r>
                      <a:r>
                        <a:rPr lang="en-US" sz="1000" kern="0">
                          <a:solidFill>
                            <a:srgbClr val="6A3E3E"/>
                          </a:solidFill>
                          <a:latin typeface="Consolas"/>
                          <a:ea typeface="宋体"/>
                          <a:cs typeface="Times New Roman"/>
                        </a:rPr>
                        <a:t>name</a:t>
                      </a:r>
                      <a:r>
                        <a:rPr lang="en-US" sz="1000" kern="0">
                          <a:solidFill>
                            <a:srgbClr val="000000"/>
                          </a:solidFill>
                          <a:latin typeface="Consolas"/>
                          <a:ea typeface="宋体"/>
                          <a:cs typeface="Times New Roman"/>
                        </a:rPr>
                        <a:t>) </a:t>
                      </a:r>
                      <a:r>
                        <a:rPr lang="en-US" sz="1000" kern="0" smtClean="0">
                          <a:solidFill>
                            <a:srgbClr val="000000"/>
                          </a:solidFill>
                          <a:latin typeface="Consolas"/>
                          <a:ea typeface="宋体"/>
                          <a:cs typeface="Times New Roman"/>
                        </a:rPr>
                        <a:t>{</a:t>
                      </a:r>
                      <a:r>
                        <a:rPr lang="en-US" sz="1000" kern="0" smtClean="0">
                          <a:solidFill>
                            <a:srgbClr val="3F7F5F"/>
                          </a:solidFill>
                          <a:latin typeface="Consolas"/>
                          <a:ea typeface="宋体"/>
                          <a:cs typeface="Times New Roman"/>
                        </a:rPr>
                        <a:t>// </a:t>
                      </a:r>
                      <a:r>
                        <a:rPr lang="zh-CN" sz="1000" kern="0">
                          <a:solidFill>
                            <a:srgbClr val="3F7F5F"/>
                          </a:solidFill>
                          <a:latin typeface="Consolas"/>
                          <a:ea typeface="宋体"/>
                          <a:cs typeface="Consolas"/>
                        </a:rPr>
                        <a:t>子类构造</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Times New Roman"/>
                        </a:rPr>
                        <a:t>		setName(</a:t>
                      </a:r>
                      <a:r>
                        <a:rPr lang="en-US" sz="1000" kern="0">
                          <a:solidFill>
                            <a:srgbClr val="6A3E3E"/>
                          </a:solidFill>
                          <a:latin typeface="Consolas"/>
                          <a:ea typeface="宋体"/>
                          <a:cs typeface="Times New Roman"/>
                        </a:rPr>
                        <a:t>name</a:t>
                      </a:r>
                      <a:r>
                        <a:rPr lang="en-US" sz="1000" kern="0">
                          <a:solidFill>
                            <a:srgbClr val="000000"/>
                          </a:solidFill>
                          <a:latin typeface="Consolas"/>
                          <a:ea typeface="宋体"/>
                          <a:cs typeface="Times New Roman"/>
                        </a:rPr>
                        <a:t>); </a:t>
                      </a:r>
                      <a:r>
                        <a:rPr lang="en-US" sz="1000" kern="0" smtClean="0">
                          <a:solidFill>
                            <a:srgbClr val="3F7F5F"/>
                          </a:solidFill>
                          <a:latin typeface="Consolas"/>
                          <a:ea typeface="宋体"/>
                          <a:cs typeface="Times New Roman"/>
                        </a:rPr>
                        <a:t>// </a:t>
                      </a:r>
                      <a:r>
                        <a:rPr lang="zh-CN" sz="1000" kern="0">
                          <a:solidFill>
                            <a:srgbClr val="3F7F5F"/>
                          </a:solidFill>
                          <a:latin typeface="Consolas"/>
                          <a:ea typeface="宋体"/>
                          <a:cs typeface="Consolas"/>
                        </a:rPr>
                        <a:t>调用父类构造，设置</a:t>
                      </a:r>
                      <a:r>
                        <a:rPr lang="en-US" sz="1000" kern="0">
                          <a:solidFill>
                            <a:srgbClr val="3F7F5F"/>
                          </a:solidFill>
                          <a:latin typeface="Consolas"/>
                          <a:ea typeface="宋体"/>
                          <a:cs typeface="Times New Roman"/>
                        </a:rPr>
                        <a:t>name</a:t>
                      </a:r>
                      <a:r>
                        <a:rPr lang="zh-CN" sz="1000" kern="0">
                          <a:solidFill>
                            <a:srgbClr val="3F7F5F"/>
                          </a:solidFill>
                          <a:latin typeface="Consolas"/>
                          <a:ea typeface="宋体"/>
                          <a:cs typeface="Consolas"/>
                        </a:rPr>
                        <a:t>属性内容</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Times New Roman"/>
                        </a:rPr>
                        <a:t>	}</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Times New Roman"/>
                        </a:rPr>
                        <a:t>	</a:t>
                      </a:r>
                      <a:r>
                        <a:rPr lang="en-US" sz="1000" b="1" kern="0">
                          <a:solidFill>
                            <a:srgbClr val="7F0055"/>
                          </a:solidFill>
                          <a:latin typeface="Consolas"/>
                          <a:ea typeface="宋体"/>
                          <a:cs typeface="Times New Roman"/>
                        </a:rPr>
                        <a:t>public</a:t>
                      </a:r>
                      <a:r>
                        <a:rPr lang="en-US" sz="1000" kern="0">
                          <a:solidFill>
                            <a:srgbClr val="000000"/>
                          </a:solidFill>
                          <a:latin typeface="Consolas"/>
                          <a:ea typeface="宋体"/>
                          <a:cs typeface="Times New Roman"/>
                        </a:rPr>
                        <a:t> String getInfo() {</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Times New Roman"/>
                        </a:rPr>
                        <a:t>		</a:t>
                      </a:r>
                      <a:r>
                        <a:rPr lang="en-US" sz="1000" kern="0">
                          <a:solidFill>
                            <a:srgbClr val="3F7F5F"/>
                          </a:solidFill>
                          <a:latin typeface="Consolas"/>
                          <a:ea typeface="宋体"/>
                          <a:cs typeface="Times New Roman"/>
                        </a:rPr>
                        <a:t>// </a:t>
                      </a:r>
                      <a:r>
                        <a:rPr lang="zh-CN" sz="1000" kern="0">
                          <a:solidFill>
                            <a:srgbClr val="3F7F5F"/>
                          </a:solidFill>
                          <a:latin typeface="Consolas"/>
                          <a:ea typeface="宋体"/>
                          <a:cs typeface="Consolas"/>
                        </a:rPr>
                        <a:t>【</a:t>
                      </a:r>
                      <a:r>
                        <a:rPr lang="en-US" sz="1000" kern="0">
                          <a:solidFill>
                            <a:srgbClr val="3F7F5F"/>
                          </a:solidFill>
                          <a:latin typeface="Consolas"/>
                          <a:ea typeface="宋体"/>
                          <a:cs typeface="Times New Roman"/>
                        </a:rPr>
                        <a:t>ERROR</a:t>
                      </a:r>
                      <a:r>
                        <a:rPr lang="zh-CN" sz="1000" kern="0">
                          <a:solidFill>
                            <a:srgbClr val="3F7F5F"/>
                          </a:solidFill>
                          <a:latin typeface="Consolas"/>
                          <a:ea typeface="宋体"/>
                          <a:cs typeface="Consolas"/>
                        </a:rPr>
                        <a:t>】</a:t>
                      </a:r>
                      <a:r>
                        <a:rPr lang="en-US" sz="1000" kern="0">
                          <a:solidFill>
                            <a:srgbClr val="3F7F5F"/>
                          </a:solidFill>
                          <a:latin typeface="Consolas"/>
                          <a:ea typeface="宋体"/>
                          <a:cs typeface="Times New Roman"/>
                        </a:rPr>
                        <a:t>“System.out.println(name) ;”</a:t>
                      </a:r>
                      <a:r>
                        <a:rPr lang="zh-CN" sz="1000" kern="0">
                          <a:solidFill>
                            <a:srgbClr val="3F7F5F"/>
                          </a:solidFill>
                          <a:latin typeface="Consolas"/>
                          <a:ea typeface="宋体"/>
                          <a:cs typeface="Consolas"/>
                        </a:rPr>
                        <a:t>，因为父类使用</a:t>
                      </a:r>
                      <a:r>
                        <a:rPr lang="en-US" sz="1000" kern="0">
                          <a:solidFill>
                            <a:srgbClr val="3F7F5F"/>
                          </a:solidFill>
                          <a:latin typeface="Consolas"/>
                          <a:ea typeface="宋体"/>
                          <a:cs typeface="Times New Roman"/>
                        </a:rPr>
                        <a:t>private</a:t>
                      </a:r>
                      <a:r>
                        <a:rPr lang="zh-CN" sz="1000" kern="0">
                          <a:solidFill>
                            <a:srgbClr val="3F7F5F"/>
                          </a:solidFill>
                          <a:latin typeface="Consolas"/>
                          <a:ea typeface="宋体"/>
                          <a:cs typeface="Consolas"/>
                        </a:rPr>
                        <a:t>声明，无法访问</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Times New Roman"/>
                        </a:rPr>
                        <a:t>		</a:t>
                      </a:r>
                      <a:r>
                        <a:rPr lang="en-US" sz="1000" b="1" kern="0">
                          <a:solidFill>
                            <a:srgbClr val="7F0055"/>
                          </a:solidFill>
                          <a:latin typeface="Consolas"/>
                          <a:ea typeface="宋体"/>
                          <a:cs typeface="Times New Roman"/>
                        </a:rPr>
                        <a:t>return</a:t>
                      </a:r>
                      <a:r>
                        <a:rPr lang="en-US" sz="1000" kern="0">
                          <a:solidFill>
                            <a:srgbClr val="000000"/>
                          </a:solidFill>
                          <a:latin typeface="Consolas"/>
                          <a:ea typeface="宋体"/>
                          <a:cs typeface="Times New Roman"/>
                        </a:rPr>
                        <a:t> </a:t>
                      </a:r>
                      <a:r>
                        <a:rPr lang="en-US" sz="1000" kern="0">
                          <a:solidFill>
                            <a:srgbClr val="2A00FF"/>
                          </a:solidFill>
                          <a:latin typeface="Consolas"/>
                          <a:ea typeface="宋体"/>
                          <a:cs typeface="Times New Roman"/>
                        </a:rPr>
                        <a:t>"</a:t>
                      </a:r>
                      <a:r>
                        <a:rPr lang="zh-CN" sz="1000" kern="0">
                          <a:solidFill>
                            <a:srgbClr val="2A00FF"/>
                          </a:solidFill>
                          <a:latin typeface="Consolas"/>
                          <a:ea typeface="宋体"/>
                          <a:cs typeface="Consolas"/>
                        </a:rPr>
                        <a:t>姓名：</a:t>
                      </a:r>
                      <a:r>
                        <a:rPr lang="en-US" sz="1000" kern="0">
                          <a:solidFill>
                            <a:srgbClr val="2A00FF"/>
                          </a:solidFill>
                          <a:latin typeface="Consolas"/>
                          <a:ea typeface="宋体"/>
                          <a:cs typeface="Times New Roman"/>
                        </a:rPr>
                        <a:t>"</a:t>
                      </a:r>
                      <a:r>
                        <a:rPr lang="en-US" sz="1000" kern="0">
                          <a:solidFill>
                            <a:srgbClr val="000000"/>
                          </a:solidFill>
                          <a:latin typeface="Consolas"/>
                          <a:ea typeface="宋体"/>
                          <a:cs typeface="Times New Roman"/>
                        </a:rPr>
                        <a:t> + getName();	</a:t>
                      </a:r>
                      <a:r>
                        <a:rPr lang="en-US" sz="1000" kern="0">
                          <a:solidFill>
                            <a:srgbClr val="000000"/>
                          </a:solidFill>
                          <a:latin typeface="Consolas"/>
                          <a:ea typeface="宋体"/>
                          <a:cs typeface="Times New Roman"/>
                        </a:rPr>
                        <a:t> </a:t>
                      </a:r>
                      <a:r>
                        <a:rPr lang="en-US" sz="1000" kern="0" smtClean="0">
                          <a:solidFill>
                            <a:srgbClr val="3F7F5F"/>
                          </a:solidFill>
                          <a:latin typeface="Consolas"/>
                          <a:ea typeface="宋体"/>
                          <a:cs typeface="Times New Roman"/>
                        </a:rPr>
                        <a:t>// </a:t>
                      </a:r>
                      <a:r>
                        <a:rPr lang="zh-CN" sz="1000" kern="0">
                          <a:solidFill>
                            <a:srgbClr val="3F7F5F"/>
                          </a:solidFill>
                          <a:latin typeface="Consolas"/>
                          <a:ea typeface="宋体"/>
                          <a:cs typeface="Consolas"/>
                        </a:rPr>
                        <a:t>间接访问</a:t>
                      </a:r>
                      <a:r>
                        <a:rPr lang="zh-CN" sz="1000" kern="0">
                          <a:solidFill>
                            <a:srgbClr val="3F7F5F"/>
                          </a:solidFill>
                          <a:latin typeface="Times New Roman"/>
                          <a:ea typeface="Consolas"/>
                          <a:cs typeface="Times New Roman"/>
                        </a:rPr>
                        <a:t> </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Times New Roman"/>
                        </a:rPr>
                        <a:t>	}</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Times New Roman"/>
                        </a:rPr>
                        <a:t>}</a:t>
                      </a:r>
                      <a:endParaRPr lang="zh-CN" sz="1000" kern="100">
                        <a:latin typeface="Times New Roman"/>
                        <a:ea typeface="宋体"/>
                        <a:cs typeface="Times New Roman"/>
                      </a:endParaRPr>
                    </a:p>
                    <a:p>
                      <a:pPr algn="l">
                        <a:spcAft>
                          <a:spcPts val="0"/>
                        </a:spcAft>
                      </a:pPr>
                      <a:r>
                        <a:rPr lang="en-US" sz="1000" b="1" kern="0">
                          <a:solidFill>
                            <a:srgbClr val="7F0055"/>
                          </a:solidFill>
                          <a:latin typeface="Consolas"/>
                          <a:ea typeface="宋体"/>
                          <a:cs typeface="Times New Roman"/>
                        </a:rPr>
                        <a:t>public</a:t>
                      </a:r>
                      <a:r>
                        <a:rPr lang="en-US" sz="1000" kern="0">
                          <a:solidFill>
                            <a:srgbClr val="000000"/>
                          </a:solidFill>
                          <a:latin typeface="Consolas"/>
                          <a:ea typeface="宋体"/>
                          <a:cs typeface="Times New Roman"/>
                        </a:rPr>
                        <a:t> </a:t>
                      </a:r>
                      <a:r>
                        <a:rPr lang="en-US" sz="1000" b="1" kern="0">
                          <a:solidFill>
                            <a:srgbClr val="7F0055"/>
                          </a:solidFill>
                          <a:latin typeface="Consolas"/>
                          <a:ea typeface="宋体"/>
                          <a:cs typeface="Times New Roman"/>
                        </a:rPr>
                        <a:t>class</a:t>
                      </a:r>
                      <a:r>
                        <a:rPr lang="en-US" sz="1000" kern="0">
                          <a:solidFill>
                            <a:srgbClr val="000000"/>
                          </a:solidFill>
                          <a:latin typeface="Consolas"/>
                          <a:ea typeface="宋体"/>
                          <a:cs typeface="Times New Roman"/>
                        </a:rPr>
                        <a:t> JavaDemo {</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Times New Roman"/>
                        </a:rPr>
                        <a:t>	</a:t>
                      </a:r>
                      <a:r>
                        <a:rPr lang="en-US" sz="1000" b="1" kern="0">
                          <a:solidFill>
                            <a:srgbClr val="7F0055"/>
                          </a:solidFill>
                          <a:latin typeface="Consolas"/>
                          <a:ea typeface="宋体"/>
                          <a:cs typeface="Times New Roman"/>
                        </a:rPr>
                        <a:t>public</a:t>
                      </a:r>
                      <a:r>
                        <a:rPr lang="en-US" sz="1000" kern="0">
                          <a:solidFill>
                            <a:srgbClr val="000000"/>
                          </a:solidFill>
                          <a:latin typeface="Consolas"/>
                          <a:ea typeface="宋体"/>
                          <a:cs typeface="Times New Roman"/>
                        </a:rPr>
                        <a:t> </a:t>
                      </a:r>
                      <a:r>
                        <a:rPr lang="en-US" sz="1000" b="1" kern="0">
                          <a:solidFill>
                            <a:srgbClr val="7F0055"/>
                          </a:solidFill>
                          <a:latin typeface="Consolas"/>
                          <a:ea typeface="宋体"/>
                          <a:cs typeface="Times New Roman"/>
                        </a:rPr>
                        <a:t>static</a:t>
                      </a:r>
                      <a:r>
                        <a:rPr lang="en-US" sz="1000" kern="0">
                          <a:solidFill>
                            <a:srgbClr val="000000"/>
                          </a:solidFill>
                          <a:latin typeface="Consolas"/>
                          <a:ea typeface="宋体"/>
                          <a:cs typeface="Times New Roman"/>
                        </a:rPr>
                        <a:t> </a:t>
                      </a:r>
                      <a:r>
                        <a:rPr lang="en-US" sz="1000" b="1" kern="0">
                          <a:solidFill>
                            <a:srgbClr val="7F0055"/>
                          </a:solidFill>
                          <a:latin typeface="Consolas"/>
                          <a:ea typeface="宋体"/>
                          <a:cs typeface="Times New Roman"/>
                        </a:rPr>
                        <a:t>void</a:t>
                      </a:r>
                      <a:r>
                        <a:rPr lang="en-US" sz="1000" kern="0">
                          <a:solidFill>
                            <a:srgbClr val="000000"/>
                          </a:solidFill>
                          <a:latin typeface="Consolas"/>
                          <a:ea typeface="宋体"/>
                          <a:cs typeface="Times New Roman"/>
                        </a:rPr>
                        <a:t> main(String </a:t>
                      </a:r>
                      <a:r>
                        <a:rPr lang="en-US" sz="1000" kern="0">
                          <a:solidFill>
                            <a:srgbClr val="6A3E3E"/>
                          </a:solidFill>
                          <a:latin typeface="Consolas"/>
                          <a:ea typeface="宋体"/>
                          <a:cs typeface="Times New Roman"/>
                        </a:rPr>
                        <a:t>args</a:t>
                      </a:r>
                      <a:r>
                        <a:rPr lang="en-US" sz="1000" kern="0">
                          <a:solidFill>
                            <a:srgbClr val="000000"/>
                          </a:solidFill>
                          <a:latin typeface="Consolas"/>
                          <a:ea typeface="宋体"/>
                          <a:cs typeface="Times New Roman"/>
                        </a:rPr>
                        <a:t>[]) {</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Times New Roman"/>
                        </a:rPr>
                        <a:t>		Student </a:t>
                      </a:r>
                      <a:r>
                        <a:rPr lang="en-US" sz="1000" kern="0">
                          <a:solidFill>
                            <a:srgbClr val="6A3E3E"/>
                          </a:solidFill>
                          <a:latin typeface="Consolas"/>
                          <a:ea typeface="宋体"/>
                          <a:cs typeface="Times New Roman"/>
                        </a:rPr>
                        <a:t>stu</a:t>
                      </a:r>
                      <a:r>
                        <a:rPr lang="en-US" sz="1000" kern="0">
                          <a:solidFill>
                            <a:srgbClr val="000000"/>
                          </a:solidFill>
                          <a:latin typeface="Consolas"/>
                          <a:ea typeface="宋体"/>
                          <a:cs typeface="Times New Roman"/>
                        </a:rPr>
                        <a:t> = </a:t>
                      </a:r>
                      <a:r>
                        <a:rPr lang="en-US" sz="1000" b="1" kern="0">
                          <a:solidFill>
                            <a:srgbClr val="7F0055"/>
                          </a:solidFill>
                          <a:latin typeface="Consolas"/>
                          <a:ea typeface="宋体"/>
                          <a:cs typeface="Times New Roman"/>
                        </a:rPr>
                        <a:t>new</a:t>
                      </a:r>
                      <a:r>
                        <a:rPr lang="en-US" sz="1000" kern="0">
                          <a:solidFill>
                            <a:srgbClr val="000000"/>
                          </a:solidFill>
                          <a:latin typeface="Consolas"/>
                          <a:ea typeface="宋体"/>
                          <a:cs typeface="Times New Roman"/>
                        </a:rPr>
                        <a:t> Student(</a:t>
                      </a:r>
                      <a:r>
                        <a:rPr lang="en-US" sz="1000" kern="0">
                          <a:solidFill>
                            <a:srgbClr val="2A00FF"/>
                          </a:solidFill>
                          <a:latin typeface="Consolas"/>
                          <a:ea typeface="宋体"/>
                          <a:cs typeface="Times New Roman"/>
                        </a:rPr>
                        <a:t>"</a:t>
                      </a:r>
                      <a:r>
                        <a:rPr lang="zh-CN" sz="1000" kern="0">
                          <a:solidFill>
                            <a:srgbClr val="2A00FF"/>
                          </a:solidFill>
                          <a:latin typeface="Consolas"/>
                          <a:ea typeface="宋体"/>
                          <a:cs typeface="Consolas"/>
                        </a:rPr>
                        <a:t>李双双</a:t>
                      </a:r>
                      <a:r>
                        <a:rPr lang="en-US" sz="1000" kern="0">
                          <a:solidFill>
                            <a:srgbClr val="2A00FF"/>
                          </a:solidFill>
                          <a:latin typeface="Consolas"/>
                          <a:ea typeface="宋体"/>
                          <a:cs typeface="Times New Roman"/>
                        </a:rPr>
                        <a:t>"</a:t>
                      </a:r>
                      <a:r>
                        <a:rPr lang="en-US" sz="1000" kern="0">
                          <a:solidFill>
                            <a:srgbClr val="000000"/>
                          </a:solidFill>
                          <a:latin typeface="Consolas"/>
                          <a:ea typeface="宋体"/>
                          <a:cs typeface="Times New Roman"/>
                        </a:rPr>
                        <a:t>);	</a:t>
                      </a:r>
                      <a:r>
                        <a:rPr lang="en-US" sz="1000" kern="0">
                          <a:solidFill>
                            <a:srgbClr val="3F7F5F"/>
                          </a:solidFill>
                          <a:latin typeface="Consolas"/>
                          <a:ea typeface="宋体"/>
                          <a:cs typeface="Times New Roman"/>
                        </a:rPr>
                        <a:t>// </a:t>
                      </a:r>
                      <a:r>
                        <a:rPr lang="zh-CN" sz="1000" kern="0">
                          <a:solidFill>
                            <a:srgbClr val="3F7F5F"/>
                          </a:solidFill>
                          <a:latin typeface="Consolas"/>
                          <a:ea typeface="宋体"/>
                          <a:cs typeface="Consolas"/>
                        </a:rPr>
                        <a:t>实例化子类对象</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Times New Roman"/>
                        </a:rPr>
                        <a:t>		System.</a:t>
                      </a:r>
                      <a:r>
                        <a:rPr lang="en-US" sz="1000" b="1" i="1" kern="0">
                          <a:solidFill>
                            <a:srgbClr val="0000C0"/>
                          </a:solidFill>
                          <a:latin typeface="Consolas"/>
                          <a:ea typeface="宋体"/>
                          <a:cs typeface="Times New Roman"/>
                        </a:rPr>
                        <a:t>out</a:t>
                      </a:r>
                      <a:r>
                        <a:rPr lang="en-US" sz="1000" kern="0">
                          <a:solidFill>
                            <a:srgbClr val="000000"/>
                          </a:solidFill>
                          <a:latin typeface="Consolas"/>
                          <a:ea typeface="宋体"/>
                          <a:cs typeface="Times New Roman"/>
                        </a:rPr>
                        <a:t>.println(</a:t>
                      </a:r>
                      <a:r>
                        <a:rPr lang="en-US" sz="1000" kern="0">
                          <a:solidFill>
                            <a:srgbClr val="6A3E3E"/>
                          </a:solidFill>
                          <a:latin typeface="Consolas"/>
                          <a:ea typeface="宋体"/>
                          <a:cs typeface="Times New Roman"/>
                        </a:rPr>
                        <a:t>stu</a:t>
                      </a:r>
                      <a:r>
                        <a:rPr lang="en-US" sz="1000" kern="0">
                          <a:solidFill>
                            <a:srgbClr val="000000"/>
                          </a:solidFill>
                          <a:latin typeface="Consolas"/>
                          <a:ea typeface="宋体"/>
                          <a:cs typeface="Times New Roman"/>
                        </a:rPr>
                        <a:t>.getInfo());	</a:t>
                      </a:r>
                      <a:r>
                        <a:rPr lang="en-US" sz="1000" kern="0">
                          <a:solidFill>
                            <a:srgbClr val="3F7F5F"/>
                          </a:solidFill>
                          <a:latin typeface="Consolas"/>
                          <a:ea typeface="宋体"/>
                          <a:cs typeface="Times New Roman"/>
                        </a:rPr>
                        <a:t>// </a:t>
                      </a:r>
                      <a:r>
                        <a:rPr lang="zh-CN" sz="1000" kern="0">
                          <a:solidFill>
                            <a:srgbClr val="3F7F5F"/>
                          </a:solidFill>
                          <a:latin typeface="Consolas"/>
                          <a:ea typeface="宋体"/>
                          <a:cs typeface="Consolas"/>
                        </a:rPr>
                        <a:t>调用子类方法</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Times New Roman"/>
                        </a:rPr>
                        <a:t>	}</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Times New Roman"/>
                        </a:rPr>
                        <a:t>}</a:t>
                      </a:r>
                      <a:endParaRPr lang="zh-CN" sz="1000" kern="100">
                        <a:latin typeface="Times New Roman"/>
                        <a:ea typeface="宋体"/>
                        <a:cs typeface="Times New Roman"/>
                      </a:endParaRPr>
                    </a:p>
                  </a:txBody>
                  <a:tcPr marL="67733" marR="67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spPr>
      <a:bodyPr rtlCol="0" anchor="ctr"/>
      <a:lstStyle>
        <a:defPPr algn="ctr">
          <a:defRPr sz="1200" b="1" smtClean="0"/>
        </a:defPPr>
      </a:lstStyle>
      <a:style>
        <a:lnRef idx="1">
          <a:schemeClr val="accent6"/>
        </a:lnRef>
        <a:fillRef idx="2">
          <a:schemeClr val="accent6"/>
        </a:fillRef>
        <a:effectRef idx="1">
          <a:schemeClr val="accent6"/>
        </a:effectRef>
        <a:fontRef idx="minor">
          <a:schemeClr val="dk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9590</TotalTime>
  <Words>254</Words>
  <Application>Microsoft Office PowerPoint</Application>
  <PresentationFormat>全屏显示(16:9)</PresentationFormat>
  <Paragraphs>170</Paragraphs>
  <Slides>9</Slides>
  <Notes>0</Notes>
  <HiddenSlides>0</HiddenSlides>
  <MMClips>0</MMClips>
  <ScaleCrop>false</ScaleCrop>
  <HeadingPairs>
    <vt:vector size="4" baseType="variant">
      <vt:variant>
        <vt:lpstr>主题</vt:lpstr>
      </vt:variant>
      <vt:variant>
        <vt:i4>1</vt:i4>
      </vt:variant>
      <vt:variant>
        <vt:lpstr>幻灯片标题</vt:lpstr>
      </vt:variant>
      <vt:variant>
        <vt:i4>9</vt:i4>
      </vt:variant>
    </vt:vector>
  </HeadingPairs>
  <TitlesOfParts>
    <vt:vector size="10" baseType="lpstr">
      <vt:lpstr>Office 主题</vt:lpstr>
      <vt:lpstr>第8章：继承</vt:lpstr>
      <vt:lpstr>继承问题引出</vt:lpstr>
      <vt:lpstr>类继承</vt:lpstr>
      <vt:lpstr>范例：在子类中扩充父类的功能</vt:lpstr>
      <vt:lpstr>子类对象实例化流程</vt:lpstr>
      <vt:lpstr>范例：观察子类构造</vt:lpstr>
      <vt:lpstr>范例：明确调用父类指定构造方法</vt:lpstr>
      <vt:lpstr>继承限制：一个子类只能够继承一个父类，存在单继承局限</vt:lpstr>
      <vt:lpstr>限制二：不允许直接访问私有操作</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SOIL.FISH</dc:creator>
  <cp:lastModifiedBy>yootk</cp:lastModifiedBy>
  <cp:revision>734</cp:revision>
  <dcterms:created xsi:type="dcterms:W3CDTF">2015-01-02T11:02:54Z</dcterms:created>
  <dcterms:modified xsi:type="dcterms:W3CDTF">2018-11-27T03:38:08Z</dcterms:modified>
</cp:coreProperties>
</file>