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1" r:id="rId3"/>
    <p:sldId id="262" r:id="rId4"/>
    <p:sldId id="263" r:id="rId5"/>
    <p:sldId id="264" r:id="rId6"/>
    <p:sldId id="265" r:id="rId7"/>
    <p:sldId id="266" r:id="rId8"/>
    <p:sldId id="267"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94" d="100"/>
          <a:sy n="94" d="100"/>
        </p:scale>
        <p:origin x="-870" y="-96"/>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8</a:t>
            </a:r>
            <a:r>
              <a:rPr lang="zh-CN" altLang="en-US" smtClean="0"/>
              <a:t>章：继承</a:t>
            </a:r>
            <a:endParaRPr lang="zh-CN" altLang="en-US"/>
          </a:p>
        </p:txBody>
      </p:sp>
      <p:sp>
        <p:nvSpPr>
          <p:cNvPr id="5" name="副标题 4"/>
          <p:cNvSpPr>
            <a:spLocks noGrp="1"/>
          </p:cNvSpPr>
          <p:nvPr>
            <p:ph type="subTitle" idx="1"/>
          </p:nvPr>
        </p:nvSpPr>
        <p:spPr/>
        <p:txBody>
          <a:bodyPr/>
          <a:lstStyle/>
          <a:p>
            <a:r>
              <a:rPr lang="zh-CN" altLang="en-US" smtClean="0"/>
              <a:t>覆写</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覆写</a:t>
            </a:r>
            <a:endParaRPr lang="zh-CN" altLang="en-US"/>
          </a:p>
        </p:txBody>
      </p:sp>
      <p:sp>
        <p:nvSpPr>
          <p:cNvPr id="3" name="内容占位符 2"/>
          <p:cNvSpPr>
            <a:spLocks noGrp="1"/>
          </p:cNvSpPr>
          <p:nvPr>
            <p:ph idx="1"/>
          </p:nvPr>
        </p:nvSpPr>
        <p:spPr/>
        <p:txBody>
          <a:bodyPr/>
          <a:lstStyle/>
          <a:p>
            <a:r>
              <a:rPr lang="zh-CN" altLang="en-US" smtClean="0"/>
              <a:t>在继承关系中，父类作为最基础的类存在其定义的所有结构都是为了完成本类的需求而设计的，但是在很多时候子类由于某些特殊的需要，有可能会定义与父类名称相同的方法或属性，此类情况在 面向对象设计中被称为覆写。</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方法覆写</a:t>
            </a:r>
            <a:endParaRPr lang="zh-CN" altLang="en-US"/>
          </a:p>
        </p:txBody>
      </p:sp>
      <p:sp>
        <p:nvSpPr>
          <p:cNvPr id="3" name="内容占位符 2"/>
          <p:cNvSpPr>
            <a:spLocks noGrp="1"/>
          </p:cNvSpPr>
          <p:nvPr>
            <p:ph idx="1"/>
          </p:nvPr>
        </p:nvSpPr>
        <p:spPr/>
        <p:txBody>
          <a:bodyPr>
            <a:normAutofit/>
          </a:bodyPr>
          <a:lstStyle/>
          <a:p>
            <a:r>
              <a:rPr lang="zh-CN" altLang="en-US" sz="1600" smtClean="0"/>
              <a:t>在类继承结构之中，子类可以继承父类中的全部方法，当父类某些方法无法满足子类设计需求时，就可以针对已有的方法进行扩充，那么此时在子类中可以定义与父类中方法名称、返回值类型、参数类型及个数完全相同的方法的时候，称为方法的覆写。</a:t>
            </a:r>
            <a:endParaRPr lang="zh-CN" altLang="en-US" sz="1600"/>
          </a:p>
        </p:txBody>
      </p:sp>
      <p:graphicFrame>
        <p:nvGraphicFramePr>
          <p:cNvPr id="4" name="表格 3"/>
          <p:cNvGraphicFramePr>
            <a:graphicFrameLocks noGrp="1"/>
          </p:cNvGraphicFramePr>
          <p:nvPr/>
        </p:nvGraphicFramePr>
        <p:xfrm>
          <a:off x="214282" y="1746898"/>
          <a:ext cx="8715436" cy="2682240"/>
        </p:xfrm>
        <a:graphic>
          <a:graphicData uri="http://schemas.openxmlformats.org/drawingml/2006/table">
            <a:tbl>
              <a:tblPr/>
              <a:tblGrid>
                <a:gridCol w="8715436"/>
              </a:tblGrid>
              <a:tr h="0">
                <a:tc>
                  <a:txBody>
                    <a:bodyPr/>
                    <a:lstStyle/>
                    <a:p>
                      <a:pPr algn="l">
                        <a:spcAft>
                          <a:spcPts val="0"/>
                        </a:spcAft>
                      </a:pP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Channel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connect</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父类定义方法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Channel</a:t>
                      </a:r>
                      <a:r>
                        <a:rPr lang="zh-CN" sz="1100" kern="0">
                          <a:solidFill>
                            <a:srgbClr val="2A00FF"/>
                          </a:solidFill>
                          <a:latin typeface="Consolas"/>
                          <a:ea typeface="宋体"/>
                          <a:cs typeface="Consolas"/>
                        </a:rPr>
                        <a:t>父类】进行资源的连接。</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DatabaseChannel </a:t>
                      </a:r>
                      <a:r>
                        <a:rPr lang="en-US" sz="1100" b="1" kern="0">
                          <a:solidFill>
                            <a:srgbClr val="7F0055"/>
                          </a:solidFill>
                          <a:latin typeface="Consolas"/>
                          <a:ea typeface="宋体"/>
                          <a:cs typeface="Times New Roman"/>
                        </a:rPr>
                        <a:t>extends</a:t>
                      </a:r>
                      <a:r>
                        <a:rPr lang="en-US" sz="1100" kern="0">
                          <a:solidFill>
                            <a:srgbClr val="000000"/>
                          </a:solidFill>
                          <a:latin typeface="Consolas"/>
                          <a:ea typeface="宋体"/>
                          <a:cs typeface="Times New Roman"/>
                        </a:rPr>
                        <a:t> Channel {</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要进行数据库连接</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connect() </a:t>
                      </a:r>
                      <a:r>
                        <a:rPr lang="en-US" sz="1100" kern="0">
                          <a:solidFill>
                            <a:srgbClr val="000000"/>
                          </a:solidFill>
                          <a:latin typeface="Consolas"/>
                          <a:ea typeface="宋体"/>
                          <a:cs typeface="Times New Roman"/>
                        </a:rPr>
                        <a:t>{ </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【方法覆写】保留已有方法名称</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DatabaseChannel</a:t>
                      </a:r>
                      <a:r>
                        <a:rPr lang="zh-CN" sz="1100" kern="0">
                          <a:solidFill>
                            <a:srgbClr val="2A00FF"/>
                          </a:solidFill>
                          <a:latin typeface="Consolas"/>
                          <a:ea typeface="宋体"/>
                          <a:cs typeface="Consolas"/>
                        </a:rPr>
                        <a:t>子类】进行数据库资源的连接。</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JavaDemo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u="sng" kern="0">
                          <a:solidFill>
                            <a:srgbClr val="000000"/>
                          </a:solidFill>
                          <a:latin typeface="Consolas"/>
                          <a:ea typeface="宋体"/>
                          <a:cs typeface="Times New Roman"/>
                        </a:rPr>
                        <a:t>DatabaseChannel </a:t>
                      </a:r>
                      <a:r>
                        <a:rPr lang="en-US" sz="1100" b="1" u="sng" kern="0">
                          <a:solidFill>
                            <a:srgbClr val="6A3E3E"/>
                          </a:solidFill>
                          <a:latin typeface="Consolas"/>
                          <a:ea typeface="宋体"/>
                          <a:cs typeface="Times New Roman"/>
                        </a:rPr>
                        <a:t>channel</a:t>
                      </a:r>
                      <a:r>
                        <a:rPr lang="en-US" sz="1100" b="1" u="sng" kern="0">
                          <a:solidFill>
                            <a:srgbClr val="000000"/>
                          </a:solidFill>
                          <a:latin typeface="Consolas"/>
                          <a:ea typeface="宋体"/>
                          <a:cs typeface="Times New Roman"/>
                        </a:rPr>
                        <a:t> = </a:t>
                      </a:r>
                      <a:r>
                        <a:rPr lang="en-US" sz="1100" b="1" u="sng" kern="0">
                          <a:solidFill>
                            <a:srgbClr val="7F0055"/>
                          </a:solidFill>
                          <a:latin typeface="Consolas"/>
                          <a:ea typeface="宋体"/>
                          <a:cs typeface="Times New Roman"/>
                        </a:rPr>
                        <a:t>new</a:t>
                      </a:r>
                      <a:r>
                        <a:rPr lang="en-US" sz="1100" b="1" u="sng" kern="0">
                          <a:solidFill>
                            <a:srgbClr val="000000"/>
                          </a:solidFill>
                          <a:latin typeface="Consolas"/>
                          <a:ea typeface="宋体"/>
                          <a:cs typeface="Times New Roman"/>
                        </a:rPr>
                        <a:t> DatabaseChannel</a:t>
                      </a:r>
                      <a:r>
                        <a:rPr lang="en-US" sz="1100" b="1" u="sng" kern="0">
                          <a:solidFill>
                            <a:srgbClr val="000000"/>
                          </a:solidFill>
                          <a:latin typeface="Consolas"/>
                          <a:ea typeface="宋体"/>
                          <a:cs typeface="Times New Roman"/>
                        </a:rPr>
                        <a:t>() </a:t>
                      </a:r>
                      <a:r>
                        <a:rPr lang="en-US" sz="1100" b="1" u="sng"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实例化子类对象</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channel</a:t>
                      </a:r>
                      <a:r>
                        <a:rPr lang="en-US" sz="1100" kern="0">
                          <a:solidFill>
                            <a:srgbClr val="000000"/>
                          </a:solidFill>
                          <a:latin typeface="Consolas"/>
                          <a:ea typeface="宋体"/>
                          <a:cs typeface="Times New Roman"/>
                        </a:rPr>
                        <a:t>.connect</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调用被覆写过的方法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子类调用父类已被覆写过的方法</a:t>
            </a:r>
            <a:endParaRPr lang="zh-CN" altLang="en-US"/>
          </a:p>
        </p:txBody>
      </p:sp>
      <p:graphicFrame>
        <p:nvGraphicFramePr>
          <p:cNvPr id="4" name="表格 3"/>
          <p:cNvGraphicFramePr>
            <a:graphicFrameLocks noGrp="1"/>
          </p:cNvGraphicFramePr>
          <p:nvPr/>
        </p:nvGraphicFramePr>
        <p:xfrm>
          <a:off x="285720" y="857238"/>
          <a:ext cx="8643998" cy="3643338"/>
        </p:xfrm>
        <a:graphic>
          <a:graphicData uri="http://schemas.openxmlformats.org/drawingml/2006/table">
            <a:tbl>
              <a:tblPr/>
              <a:tblGrid>
                <a:gridCol w="8643998"/>
              </a:tblGrid>
              <a:tr h="3643338">
                <a:tc>
                  <a:txBody>
                    <a:bodyPr/>
                    <a:lstStyle/>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Channel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connect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父类定义方法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Channel</a:t>
                      </a:r>
                      <a:r>
                        <a:rPr lang="zh-CN" sz="1200" kern="0">
                          <a:solidFill>
                            <a:srgbClr val="2A00FF"/>
                          </a:solidFill>
                          <a:latin typeface="Consolas"/>
                          <a:ea typeface="宋体"/>
                          <a:cs typeface="Consolas"/>
                        </a:rPr>
                        <a:t>父类】进行资源的连接。</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DatabaseChannel </a:t>
                      </a:r>
                      <a:r>
                        <a:rPr lang="en-US" sz="1200" b="1" kern="0">
                          <a:solidFill>
                            <a:srgbClr val="7F0055"/>
                          </a:solidFill>
                          <a:latin typeface="Consolas"/>
                          <a:ea typeface="宋体"/>
                          <a:cs typeface="Times New Roman"/>
                        </a:rPr>
                        <a:t>extends</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Channel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要进行数据库连接</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connect() {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【方法覆写】保留已有方法名称</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子类调用父类中被覆写过的方法，如果此时没有使用</a:t>
                      </a:r>
                      <a:r>
                        <a:rPr lang="en-US" sz="1200" kern="0">
                          <a:solidFill>
                            <a:srgbClr val="3F7F5F"/>
                          </a:solidFill>
                          <a:latin typeface="Consolas"/>
                          <a:ea typeface="宋体"/>
                          <a:cs typeface="Times New Roman"/>
                        </a:rPr>
                        <a:t>“super.</a:t>
                      </a:r>
                      <a:r>
                        <a:rPr lang="zh-CN" sz="1200" kern="0">
                          <a:solidFill>
                            <a:srgbClr val="3F7F5F"/>
                          </a:solidFill>
                          <a:latin typeface="Consolas"/>
                          <a:ea typeface="宋体"/>
                          <a:cs typeface="Consolas"/>
                        </a:rPr>
                        <a:t>方法</a:t>
                      </a:r>
                      <a:r>
                        <a:rPr lang="en-US" sz="1200" kern="0">
                          <a:solidFill>
                            <a:srgbClr val="3F7F5F"/>
                          </a:solidFill>
                          <a:latin typeface="Consolas"/>
                          <a:ea typeface="宋体"/>
                          <a:cs typeface="Times New Roman"/>
                        </a:rPr>
                        <a:t>()”</a:t>
                      </a:r>
                      <a:r>
                        <a:rPr lang="zh-CN" sz="1200" kern="0">
                          <a:solidFill>
                            <a:srgbClr val="3F7F5F"/>
                          </a:solidFill>
                          <a:latin typeface="Consolas"/>
                          <a:ea typeface="宋体"/>
                          <a:cs typeface="Consolas"/>
                        </a:rPr>
                        <a:t>的形式定义</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这样就相当于</a:t>
                      </a:r>
                      <a:r>
                        <a:rPr lang="en-US" sz="1200" kern="0">
                          <a:solidFill>
                            <a:srgbClr val="3F7F5F"/>
                          </a:solidFill>
                          <a:latin typeface="Consolas"/>
                          <a:ea typeface="宋体"/>
                          <a:cs typeface="Times New Roman"/>
                        </a:rPr>
                        <a:t>“this.</a:t>
                      </a:r>
                      <a:r>
                        <a:rPr lang="zh-CN" sz="1200" kern="0">
                          <a:solidFill>
                            <a:srgbClr val="3F7F5F"/>
                          </a:solidFill>
                          <a:latin typeface="Consolas"/>
                          <a:ea typeface="宋体"/>
                          <a:cs typeface="Consolas"/>
                        </a:rPr>
                        <a:t>方法</a:t>
                      </a:r>
                      <a:r>
                        <a:rPr lang="en-US" sz="1200" kern="0">
                          <a:solidFill>
                            <a:srgbClr val="3F7F5F"/>
                          </a:solidFill>
                          <a:latin typeface="Consolas"/>
                          <a:ea typeface="宋体"/>
                          <a:cs typeface="Times New Roman"/>
                        </a:rPr>
                        <a:t>()”</a:t>
                      </a:r>
                      <a:r>
                        <a:rPr lang="zh-CN" sz="1200" kern="0">
                          <a:solidFill>
                            <a:srgbClr val="3F7F5F"/>
                          </a:solidFill>
                          <a:latin typeface="Consolas"/>
                          <a:ea typeface="宋体"/>
                          <a:cs typeface="Consolas"/>
                        </a:rPr>
                        <a:t>调用本类方法，则表示递归调用，程序会出现栈溢出错误</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super</a:t>
                      </a:r>
                      <a:r>
                        <a:rPr lang="en-US" sz="1200" b="1" u="sng" kern="0">
                          <a:solidFill>
                            <a:srgbClr val="000000"/>
                          </a:solidFill>
                          <a:latin typeface="Consolas"/>
                          <a:ea typeface="宋体"/>
                          <a:cs typeface="Times New Roman"/>
                        </a:rPr>
                        <a:t>.connect();</a:t>
                      </a:r>
                      <a:r>
                        <a:rPr lang="en-US" sz="1200" b="1"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DatabaseChannel</a:t>
                      </a:r>
                      <a:r>
                        <a:rPr lang="zh-CN" sz="1200" kern="0">
                          <a:solidFill>
                            <a:srgbClr val="2A00FF"/>
                          </a:solidFill>
                          <a:latin typeface="Consolas"/>
                          <a:ea typeface="宋体"/>
                          <a:cs typeface="Consolas"/>
                        </a:rPr>
                        <a:t>子类】进行数据库资源的连接。</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DatabaseChannel </a:t>
                      </a:r>
                      <a:r>
                        <a:rPr lang="en-US" sz="1200" kern="0">
                          <a:solidFill>
                            <a:srgbClr val="6A3E3E"/>
                          </a:solidFill>
                          <a:latin typeface="Consolas"/>
                          <a:ea typeface="宋体"/>
                          <a:cs typeface="Times New Roman"/>
                        </a:rPr>
                        <a:t>channel</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DatabaseChannel</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实例化子类对象</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channel</a:t>
                      </a:r>
                      <a:r>
                        <a:rPr lang="en-US" sz="1200" kern="0">
                          <a:solidFill>
                            <a:srgbClr val="000000"/>
                          </a:solidFill>
                          <a:latin typeface="Consolas"/>
                          <a:ea typeface="宋体"/>
                          <a:cs typeface="Times New Roman"/>
                        </a:rPr>
                        <a:t>.connect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调用被覆写过的方法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方法覆写限制</a:t>
            </a:r>
            <a:endParaRPr lang="zh-CN" altLang="en-US"/>
          </a:p>
        </p:txBody>
      </p:sp>
      <p:sp>
        <p:nvSpPr>
          <p:cNvPr id="3" name="内容占位符 2"/>
          <p:cNvSpPr>
            <a:spLocks noGrp="1"/>
          </p:cNvSpPr>
          <p:nvPr>
            <p:ph idx="1"/>
          </p:nvPr>
        </p:nvSpPr>
        <p:spPr/>
        <p:txBody>
          <a:bodyPr>
            <a:normAutofit/>
          </a:bodyPr>
          <a:lstStyle/>
          <a:p>
            <a:r>
              <a:rPr lang="zh-CN" altLang="en-US" sz="2000" smtClean="0"/>
              <a:t>子类利用方法覆写可以扩充父类方法的功能，但是在进行方法覆写时有一个核心的问题：</a:t>
            </a:r>
            <a:r>
              <a:rPr lang="zh-CN" altLang="en-US" sz="2000" b="1" smtClean="0"/>
              <a:t>被子类所覆写的方法不能拥有比父类更严格的访问控制权限，对于访问控制权限现在已经接触过三种：“</a:t>
            </a:r>
            <a:r>
              <a:rPr lang="en-US" sz="2000" b="1" smtClean="0"/>
              <a:t>private &lt; default</a:t>
            </a:r>
            <a:r>
              <a:rPr lang="zh-CN" altLang="en-US" sz="2000" b="1" smtClean="0"/>
              <a:t>（不写）</a:t>
            </a:r>
            <a:r>
              <a:rPr lang="en-US" sz="2000" b="1" smtClean="0"/>
              <a:t> &lt; public</a:t>
            </a:r>
            <a:r>
              <a:rPr lang="zh-CN" altLang="en-US" sz="2000" b="1" smtClean="0"/>
              <a:t>”</a:t>
            </a:r>
            <a:r>
              <a:rPr lang="zh-CN" altLang="en-US" sz="2000" smtClean="0"/>
              <a:t>。</a:t>
            </a:r>
            <a:endParaRPr lang="en-US" altLang="zh-CN" sz="2000" smtClean="0"/>
          </a:p>
          <a:p>
            <a:r>
              <a:rPr lang="zh-CN" altLang="en-US" sz="2000" b="1" smtClean="0"/>
              <a:t>范例：</a:t>
            </a:r>
            <a:r>
              <a:rPr lang="zh-CN" altLang="en-US" sz="2000" smtClean="0"/>
              <a:t>观察错误的方法覆写</a:t>
            </a:r>
            <a:endParaRPr lang="zh-CN" altLang="en-US" sz="2000"/>
          </a:p>
        </p:txBody>
      </p:sp>
      <p:graphicFrame>
        <p:nvGraphicFramePr>
          <p:cNvPr id="4" name="表格 3"/>
          <p:cNvGraphicFramePr>
            <a:graphicFrameLocks noGrp="1"/>
          </p:cNvGraphicFramePr>
          <p:nvPr/>
        </p:nvGraphicFramePr>
        <p:xfrm>
          <a:off x="285720" y="2571750"/>
          <a:ext cx="8643998" cy="1828800"/>
        </p:xfrm>
        <a:graphic>
          <a:graphicData uri="http://schemas.openxmlformats.org/drawingml/2006/table">
            <a:tbl>
              <a:tblPr/>
              <a:tblGrid>
                <a:gridCol w="8643998"/>
              </a:tblGrid>
              <a:tr h="0">
                <a:tc>
                  <a:txBody>
                    <a:bodyPr/>
                    <a:lstStyle/>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Channel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connect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父类定义方法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Channel</a:t>
                      </a:r>
                      <a:r>
                        <a:rPr lang="zh-CN" sz="1200" kern="0">
                          <a:solidFill>
                            <a:srgbClr val="2A00FF"/>
                          </a:solidFill>
                          <a:latin typeface="Consolas"/>
                          <a:ea typeface="宋体"/>
                          <a:cs typeface="Consolas"/>
                        </a:rPr>
                        <a:t>父类】进行资源的连接。</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DatabaseChannel </a:t>
                      </a:r>
                      <a:r>
                        <a:rPr lang="en-US" sz="1200" b="1" kern="0">
                          <a:solidFill>
                            <a:srgbClr val="7F0055"/>
                          </a:solidFill>
                          <a:latin typeface="Consolas"/>
                          <a:ea typeface="宋体"/>
                          <a:cs typeface="Times New Roman"/>
                        </a:rPr>
                        <a:t>extends</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Channel </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要进行数据库连接</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void</a:t>
                      </a:r>
                      <a:r>
                        <a:rPr lang="en-US" sz="1200" b="1" u="sng" kern="0">
                          <a:solidFill>
                            <a:srgbClr val="000000"/>
                          </a:solidFill>
                          <a:latin typeface="Consolas"/>
                          <a:ea typeface="宋体"/>
                          <a:cs typeface="Times New Roman"/>
                        </a:rPr>
                        <a:t> connect()</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b="1" u="sng" kern="0" smtClean="0">
                          <a:solidFill>
                            <a:srgbClr val="3F7F5F"/>
                          </a:solidFill>
                          <a:latin typeface="Consolas"/>
                          <a:ea typeface="宋体"/>
                          <a:cs typeface="Times New Roman"/>
                        </a:rPr>
                        <a:t>// </a:t>
                      </a:r>
                      <a:r>
                        <a:rPr lang="zh-CN" sz="1200" b="1" u="sng" kern="0">
                          <a:solidFill>
                            <a:srgbClr val="3F7F5F"/>
                          </a:solidFill>
                          <a:latin typeface="Consolas"/>
                          <a:ea typeface="宋体"/>
                          <a:cs typeface="Consolas"/>
                        </a:rPr>
                        <a:t>【错误】方法覆写时权限严格</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DatabaseChannel</a:t>
                      </a:r>
                      <a:r>
                        <a:rPr lang="zh-CN" sz="1200" kern="0">
                          <a:solidFill>
                            <a:srgbClr val="2A00FF"/>
                          </a:solidFill>
                          <a:latin typeface="Consolas"/>
                          <a:ea typeface="宋体"/>
                          <a:cs typeface="Consolas"/>
                        </a:rPr>
                        <a:t>子类】进行数据库资源的连接。</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方法重载与覆写</a:t>
            </a:r>
            <a:endParaRPr lang="zh-CN" altLang="en-US"/>
          </a:p>
        </p:txBody>
      </p:sp>
      <p:graphicFrame>
        <p:nvGraphicFramePr>
          <p:cNvPr id="4" name="表格 3"/>
          <p:cNvGraphicFramePr>
            <a:graphicFrameLocks noGrp="1"/>
          </p:cNvGraphicFramePr>
          <p:nvPr/>
        </p:nvGraphicFramePr>
        <p:xfrm>
          <a:off x="285720" y="857238"/>
          <a:ext cx="8572561" cy="3286148"/>
        </p:xfrm>
        <a:graphic>
          <a:graphicData uri="http://schemas.openxmlformats.org/drawingml/2006/table">
            <a:tbl>
              <a:tblPr/>
              <a:tblGrid>
                <a:gridCol w="606734"/>
                <a:gridCol w="1548495"/>
                <a:gridCol w="3208666"/>
                <a:gridCol w="3208666"/>
              </a:tblGrid>
              <a:tr h="469450">
                <a:tc>
                  <a:txBody>
                    <a:bodyPr/>
                    <a:lstStyle/>
                    <a:p>
                      <a:pPr algn="ctr">
                        <a:spcAft>
                          <a:spcPts val="0"/>
                        </a:spcAft>
                      </a:pP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区别</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重载</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覆写</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450">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英文单词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Overloading</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Overriding</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899">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定义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方法名称相同、参数的类型及个数不同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方法名称、参数类型及个数、返回值类型完全相同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899">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权限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没有权限要求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被子类所覆写的方法不能拥有比父类更严格的访问控制权限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450">
                <a:tc>
                  <a:txBody>
                    <a:bodyPr/>
                    <a:lstStyle/>
                    <a:p>
                      <a:pPr algn="ctr">
                        <a:spcAft>
                          <a:spcPts val="0"/>
                        </a:spcAft>
                      </a:pPr>
                      <a:r>
                        <a:rPr lang="en-US" sz="1400" kern="100">
                          <a:latin typeface="Times New Roman"/>
                          <a:ea typeface="宋体"/>
                          <a:cs typeface="Times New Roman"/>
                        </a:rPr>
                        <a:t>4</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发生在一个类之中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发生在继承关系类之中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属性覆盖</a:t>
            </a:r>
            <a:endParaRPr lang="zh-CN" altLang="en-US"/>
          </a:p>
        </p:txBody>
      </p:sp>
      <p:graphicFrame>
        <p:nvGraphicFramePr>
          <p:cNvPr id="5" name="表格 4"/>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Channel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0000C0"/>
                          </a:solidFill>
                          <a:latin typeface="Consolas"/>
                          <a:ea typeface="宋体"/>
                          <a:cs typeface="Times New Roman"/>
                        </a:rPr>
                        <a:t>info</a:t>
                      </a:r>
                      <a:r>
                        <a:rPr lang="en-US" sz="1400" kern="0">
                          <a:solidFill>
                            <a:srgbClr val="000000"/>
                          </a:solidFill>
                          <a:latin typeface="Consolas"/>
                          <a:ea typeface="宋体"/>
                          <a:cs typeface="Times New Roman"/>
                        </a:rPr>
                        <a:t> = </a:t>
                      </a:r>
                      <a:r>
                        <a:rPr lang="en-US" sz="1400" kern="0">
                          <a:solidFill>
                            <a:srgbClr val="2A00FF"/>
                          </a:solidFill>
                          <a:latin typeface="Consolas"/>
                          <a:ea typeface="宋体"/>
                          <a:cs typeface="Times New Roman"/>
                        </a:rPr>
                        <a:t>"www.mldn.cn"</a:t>
                      </a:r>
                      <a:r>
                        <a:rPr lang="en-US" sz="1400" kern="0">
                          <a:solidFill>
                            <a:srgbClr val="000000"/>
                          </a:solidFill>
                          <a:latin typeface="Consolas"/>
                          <a:ea typeface="宋体"/>
                          <a:cs typeface="Times New Roman"/>
                        </a:rPr>
                        <a:t> ;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非私有属性</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DatabaseChannel </a:t>
                      </a:r>
                      <a:r>
                        <a:rPr lang="en-US" sz="1400" b="1" kern="0">
                          <a:solidFill>
                            <a:srgbClr val="7F0055"/>
                          </a:solidFill>
                          <a:latin typeface="Consolas"/>
                          <a:ea typeface="宋体"/>
                          <a:cs typeface="Times New Roman"/>
                        </a:rPr>
                        <a:t>extends</a:t>
                      </a:r>
                      <a:r>
                        <a:rPr lang="en-US" sz="1400" kern="0">
                          <a:solidFill>
                            <a:srgbClr val="000000"/>
                          </a:solidFill>
                          <a:latin typeface="Consolas"/>
                          <a:ea typeface="宋体"/>
                          <a:cs typeface="Times New Roman"/>
                        </a:rPr>
                        <a:t> Channel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数据库连接通道</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0000C0"/>
                          </a:solidFill>
                          <a:latin typeface="Consolas"/>
                          <a:ea typeface="宋体"/>
                          <a:cs typeface="Times New Roman"/>
                        </a:rPr>
                        <a:t>info</a:t>
                      </a:r>
                      <a:r>
                        <a:rPr lang="en-US" sz="1400" kern="0">
                          <a:solidFill>
                            <a:srgbClr val="000000"/>
                          </a:solidFill>
                          <a:latin typeface="Consolas"/>
                          <a:ea typeface="宋体"/>
                          <a:cs typeface="Times New Roman"/>
                        </a:rPr>
                        <a:t> = 12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名称相同，类型不同</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fun()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【父类</a:t>
                      </a:r>
                      <a:r>
                        <a:rPr lang="en-US" sz="1400" kern="0">
                          <a:solidFill>
                            <a:srgbClr val="2A00FF"/>
                          </a:solidFill>
                          <a:latin typeface="Consolas"/>
                          <a:ea typeface="宋体"/>
                          <a:cs typeface="Times New Roman"/>
                        </a:rPr>
                        <a:t>info</a:t>
                      </a:r>
                      <a:r>
                        <a:rPr lang="zh-CN" sz="1400" kern="0">
                          <a:solidFill>
                            <a:srgbClr val="2A00FF"/>
                          </a:solidFill>
                          <a:latin typeface="Consolas"/>
                          <a:ea typeface="宋体"/>
                          <a:cs typeface="Consolas"/>
                        </a:rPr>
                        <a:t>成员属性】</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super</a:t>
                      </a:r>
                      <a:r>
                        <a:rPr lang="en-US" sz="1400" kern="0">
                          <a:solidFill>
                            <a:srgbClr val="000000"/>
                          </a:solidFill>
                          <a:latin typeface="Consolas"/>
                          <a:ea typeface="宋体"/>
                          <a:cs typeface="Times New Roman"/>
                        </a:rPr>
                        <a:t>.</a:t>
                      </a:r>
                      <a:r>
                        <a:rPr lang="en-US" sz="1400" kern="0">
                          <a:solidFill>
                            <a:srgbClr val="0000C0"/>
                          </a:solidFill>
                          <a:latin typeface="Consolas"/>
                          <a:ea typeface="宋体"/>
                          <a:cs typeface="Times New Roman"/>
                        </a:rPr>
                        <a:t>info</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【子类</a:t>
                      </a:r>
                      <a:r>
                        <a:rPr lang="en-US" sz="1400" kern="0">
                          <a:solidFill>
                            <a:srgbClr val="2A00FF"/>
                          </a:solidFill>
                          <a:latin typeface="Consolas"/>
                          <a:ea typeface="宋体"/>
                          <a:cs typeface="Times New Roman"/>
                        </a:rPr>
                        <a:t>info</a:t>
                      </a:r>
                      <a:r>
                        <a:rPr lang="zh-CN" sz="1400" kern="0">
                          <a:solidFill>
                            <a:srgbClr val="2A00FF"/>
                          </a:solidFill>
                          <a:latin typeface="Consolas"/>
                          <a:ea typeface="宋体"/>
                          <a:cs typeface="Consolas"/>
                        </a:rPr>
                        <a:t>成员属性】</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this</a:t>
                      </a:r>
                      <a:r>
                        <a:rPr lang="en-US" sz="1400" kern="0">
                          <a:solidFill>
                            <a:srgbClr val="000000"/>
                          </a:solidFill>
                          <a:latin typeface="Consolas"/>
                          <a:ea typeface="宋体"/>
                          <a:cs typeface="Times New Roman"/>
                        </a:rPr>
                        <a:t>.</a:t>
                      </a:r>
                      <a:r>
                        <a:rPr lang="en-US" sz="1400" kern="0">
                          <a:solidFill>
                            <a:srgbClr val="0000C0"/>
                          </a:solidFill>
                          <a:latin typeface="Consolas"/>
                          <a:ea typeface="宋体"/>
                          <a:cs typeface="Times New Roman"/>
                        </a:rPr>
                        <a:t>info</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DatabaseChannel </a:t>
                      </a:r>
                      <a:r>
                        <a:rPr lang="en-US" sz="1400" kern="0">
                          <a:solidFill>
                            <a:srgbClr val="6A3E3E"/>
                          </a:solidFill>
                          <a:latin typeface="Consolas"/>
                          <a:ea typeface="宋体"/>
                          <a:cs typeface="Times New Roman"/>
                        </a:rPr>
                        <a:t>channel</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DatabaseChannel</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实例化子类对象</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channel</a:t>
                      </a:r>
                      <a:r>
                        <a:rPr lang="en-US" sz="1400" kern="0">
                          <a:solidFill>
                            <a:srgbClr val="000000"/>
                          </a:solidFill>
                          <a:latin typeface="Consolas"/>
                          <a:ea typeface="宋体"/>
                          <a:cs typeface="Times New Roman"/>
                        </a:rPr>
                        <a:t>.fun</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子类扩充方法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this</a:t>
            </a:r>
            <a:r>
              <a:rPr lang="zh-CN" altLang="en-US" smtClean="0"/>
              <a:t>与</a:t>
            </a:r>
            <a:r>
              <a:rPr lang="en-US" smtClean="0"/>
              <a:t>super</a:t>
            </a:r>
            <a:r>
              <a:rPr lang="zh-CN" altLang="en-US" smtClean="0"/>
              <a:t>的区别</a:t>
            </a:r>
            <a:endParaRPr lang="zh-CN" altLang="en-US"/>
          </a:p>
        </p:txBody>
      </p:sp>
      <p:graphicFrame>
        <p:nvGraphicFramePr>
          <p:cNvPr id="4" name="表格 3"/>
          <p:cNvGraphicFramePr>
            <a:graphicFrameLocks noGrp="1"/>
          </p:cNvGraphicFramePr>
          <p:nvPr/>
        </p:nvGraphicFramePr>
        <p:xfrm>
          <a:off x="285720" y="857238"/>
          <a:ext cx="8572561" cy="3571902"/>
        </p:xfrm>
        <a:graphic>
          <a:graphicData uri="http://schemas.openxmlformats.org/drawingml/2006/table">
            <a:tbl>
              <a:tblPr/>
              <a:tblGrid>
                <a:gridCol w="557522"/>
                <a:gridCol w="1460729"/>
                <a:gridCol w="3263981"/>
                <a:gridCol w="3290329"/>
              </a:tblGrid>
              <a:tr h="892975">
                <a:tc>
                  <a:txBody>
                    <a:bodyPr/>
                    <a:lstStyle/>
                    <a:p>
                      <a:pPr algn="ctr">
                        <a:spcAft>
                          <a:spcPts val="0"/>
                        </a:spcAft>
                      </a:pPr>
                      <a:r>
                        <a:rPr lang="en-US" sz="1400" kern="100">
                          <a:latin typeface="Times New Roman"/>
                          <a:ea typeface="宋体"/>
                          <a:cs typeface="Times New Roman"/>
                        </a:rPr>
                        <a:t>	</a:t>
                      </a: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区别</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cs typeface="Times New Roman"/>
                        </a:rPr>
                        <a:t>this</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cs typeface="Times New Roman"/>
                        </a:rPr>
                        <a:t>super</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定义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表示本类对象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表示父类对象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2975">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本类操作：</a:t>
                      </a:r>
                      <a:r>
                        <a:rPr lang="en-US" sz="1400" kern="100">
                          <a:latin typeface="Times New Roman"/>
                          <a:ea typeface="宋体"/>
                          <a:cs typeface="Times New Roman"/>
                        </a:rPr>
                        <a:t>this.</a:t>
                      </a:r>
                      <a:r>
                        <a:rPr lang="zh-CN" sz="1400" kern="100">
                          <a:latin typeface="Times New Roman"/>
                          <a:ea typeface="宋体"/>
                          <a:cs typeface="Times New Roman"/>
                        </a:rPr>
                        <a:t>属性、</a:t>
                      </a:r>
                      <a:r>
                        <a:rPr lang="en-US" sz="1400" kern="100">
                          <a:latin typeface="Times New Roman"/>
                          <a:ea typeface="宋体"/>
                          <a:cs typeface="Times New Roman"/>
                        </a:rPr>
                        <a:t>this.</a:t>
                      </a:r>
                      <a:r>
                        <a:rPr lang="zh-CN" sz="1400" kern="100">
                          <a:latin typeface="Times New Roman"/>
                          <a:ea typeface="宋体"/>
                          <a:cs typeface="Times New Roman"/>
                        </a:rPr>
                        <a:t>方法</a:t>
                      </a:r>
                      <a:r>
                        <a:rPr lang="en-US" sz="1400" kern="100">
                          <a:latin typeface="Times New Roman"/>
                          <a:ea typeface="宋体"/>
                          <a:cs typeface="Times New Roman"/>
                        </a:rPr>
                        <a:t>()</a:t>
                      </a:r>
                      <a:r>
                        <a:rPr lang="zh-CN" sz="1400" kern="100">
                          <a:latin typeface="Times New Roman"/>
                          <a:ea typeface="宋体"/>
                          <a:cs typeface="Times New Roman"/>
                        </a:rPr>
                        <a:t>、</a:t>
                      </a:r>
                      <a:r>
                        <a:rPr lang="en-US" sz="1400" kern="100">
                          <a:latin typeface="Times New Roman"/>
                          <a:ea typeface="宋体"/>
                          <a:cs typeface="Times New Roman"/>
                        </a:rPr>
                        <a:t>this()</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父类操作：</a:t>
                      </a:r>
                      <a:r>
                        <a:rPr lang="en-US" sz="1400" kern="100">
                          <a:latin typeface="Times New Roman"/>
                          <a:ea typeface="宋体"/>
                          <a:cs typeface="Times New Roman"/>
                        </a:rPr>
                        <a:t>super.</a:t>
                      </a:r>
                      <a:r>
                        <a:rPr lang="zh-CN" sz="1400" kern="100">
                          <a:latin typeface="Times New Roman"/>
                          <a:ea typeface="宋体"/>
                          <a:cs typeface="Times New Roman"/>
                        </a:rPr>
                        <a:t>属性、</a:t>
                      </a:r>
                      <a:r>
                        <a:rPr lang="en-US" sz="1400" kern="100">
                          <a:latin typeface="Times New Roman"/>
                          <a:ea typeface="宋体"/>
                          <a:cs typeface="Times New Roman"/>
                        </a:rPr>
                        <a:t>super.</a:t>
                      </a:r>
                      <a:r>
                        <a:rPr lang="zh-CN" sz="1400" kern="100">
                          <a:latin typeface="Times New Roman"/>
                          <a:ea typeface="宋体"/>
                          <a:cs typeface="Times New Roman"/>
                        </a:rPr>
                        <a:t>方法</a:t>
                      </a:r>
                      <a:r>
                        <a:rPr lang="en-US" sz="1400" kern="100">
                          <a:latin typeface="Times New Roman"/>
                          <a:ea typeface="宋体"/>
                          <a:cs typeface="Times New Roman"/>
                        </a:rPr>
                        <a:t>()</a:t>
                      </a:r>
                      <a:r>
                        <a:rPr lang="zh-CN" sz="1400" kern="100">
                          <a:latin typeface="Times New Roman"/>
                          <a:ea typeface="宋体"/>
                          <a:cs typeface="Times New Roman"/>
                        </a:rPr>
                        <a:t>、</a:t>
                      </a:r>
                      <a:r>
                        <a:rPr lang="en-US" sz="1400" kern="100">
                          <a:latin typeface="Times New Roman"/>
                          <a:ea typeface="宋体"/>
                          <a:cs typeface="Times New Roman"/>
                        </a:rPr>
                        <a:t>super()</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调用构造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调用本类构造，要放在首行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子类调用父类构造，放在首行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ctr">
                        <a:spcAft>
                          <a:spcPts val="0"/>
                        </a:spcAft>
                      </a:pPr>
                      <a:r>
                        <a:rPr lang="en-US" sz="1400" kern="100">
                          <a:latin typeface="Times New Roman"/>
                          <a:ea typeface="宋体"/>
                          <a:cs typeface="Times New Roman"/>
                        </a:rPr>
                        <a:t>4</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查找范围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先从本类查找，找不到查找父类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直接由子类查找父类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ctr">
                        <a:spcAft>
                          <a:spcPts val="0"/>
                        </a:spcAft>
                      </a:pPr>
                      <a:r>
                        <a:rPr lang="en-US" sz="1400" kern="100">
                          <a:latin typeface="Times New Roman"/>
                          <a:ea typeface="宋体"/>
                          <a:cs typeface="Times New Roman"/>
                        </a:rPr>
                        <a:t>5</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特殊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表示当前对象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9588</TotalTime>
  <Words>439</Words>
  <Application>Microsoft Office PowerPoint</Application>
  <PresentationFormat>全屏显示(16:9)</PresentationFormat>
  <Paragraphs>118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第8章：继承</vt:lpstr>
      <vt:lpstr>覆写</vt:lpstr>
      <vt:lpstr>方法覆写</vt:lpstr>
      <vt:lpstr>范例：子类调用父类已被覆写过的方法</vt:lpstr>
      <vt:lpstr>方法覆写限制</vt:lpstr>
      <vt:lpstr>方法重载与覆写</vt:lpstr>
      <vt:lpstr>范例：属性覆盖</vt:lpstr>
      <vt:lpstr>this与super的区别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yootk</cp:lastModifiedBy>
  <cp:revision>732</cp:revision>
  <dcterms:created xsi:type="dcterms:W3CDTF">2015-01-02T11:02:54Z</dcterms:created>
  <dcterms:modified xsi:type="dcterms:W3CDTF">2018-11-27T03:43:15Z</dcterms:modified>
</cp:coreProperties>
</file>