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1" r:id="rId3"/>
    <p:sldId id="262" r:id="rId4"/>
    <p:sldId id="263" r:id="rId5"/>
    <p:sldId id="264" r:id="rId6"/>
    <p:sldId id="265" r:id="rId7"/>
    <p:sldId id="266" r:id="rId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94" d="100"/>
          <a:sy n="94" d="100"/>
        </p:scale>
        <p:origin x="-870" y="-96"/>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2018/11/27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8</a:t>
            </a:r>
            <a:r>
              <a:rPr lang="zh-CN" altLang="en-US" smtClean="0"/>
              <a:t>章：继承</a:t>
            </a:r>
            <a:endParaRPr lang="zh-CN" altLang="en-US"/>
          </a:p>
        </p:txBody>
      </p:sp>
      <p:sp>
        <p:nvSpPr>
          <p:cNvPr id="5" name="副标题 4"/>
          <p:cNvSpPr>
            <a:spLocks noGrp="1"/>
          </p:cNvSpPr>
          <p:nvPr>
            <p:ph type="subTitle" idx="1"/>
          </p:nvPr>
        </p:nvSpPr>
        <p:spPr/>
        <p:txBody>
          <a:bodyPr/>
          <a:lstStyle/>
          <a:p>
            <a:r>
              <a:rPr lang="zh-CN" altLang="en-US" smtClean="0"/>
              <a:t>面向对象多态性</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多态性</a:t>
            </a:r>
            <a:endParaRPr lang="zh-CN" altLang="en-US"/>
          </a:p>
        </p:txBody>
      </p:sp>
      <p:sp>
        <p:nvSpPr>
          <p:cNvPr id="3" name="内容占位符 2"/>
          <p:cNvSpPr>
            <a:spLocks noGrp="1"/>
          </p:cNvSpPr>
          <p:nvPr>
            <p:ph idx="1"/>
          </p:nvPr>
        </p:nvSpPr>
        <p:spPr/>
        <p:txBody>
          <a:bodyPr/>
          <a:lstStyle/>
          <a:p>
            <a:r>
              <a:rPr lang="en-US" smtClean="0"/>
              <a:t>Java</a:t>
            </a:r>
            <a:r>
              <a:rPr lang="zh-CN" altLang="en-US" smtClean="0"/>
              <a:t>中多态性可以分为两个不同的展现</a:t>
            </a:r>
            <a:r>
              <a:rPr lang="zh-CN" altLang="en-US" smtClean="0"/>
              <a:t>形式</a:t>
            </a:r>
            <a:r>
              <a:rPr lang="zh-CN" altLang="en-US" smtClean="0"/>
              <a:t>：</a:t>
            </a:r>
            <a:endParaRPr lang="en-US" altLang="zh-CN" smtClean="0"/>
          </a:p>
          <a:p>
            <a:pPr lvl="1"/>
            <a:r>
              <a:rPr lang="zh-CN" altLang="en-US" b="1" smtClean="0"/>
              <a:t>方法</a:t>
            </a:r>
            <a:r>
              <a:rPr lang="zh-CN" altLang="en-US" b="1" smtClean="0"/>
              <a:t>的</a:t>
            </a:r>
            <a:r>
              <a:rPr lang="zh-CN" altLang="en-US" b="1" smtClean="0"/>
              <a:t>多态性</a:t>
            </a:r>
            <a:endParaRPr lang="en-US" altLang="zh-CN" b="1" smtClean="0"/>
          </a:p>
          <a:p>
            <a:pPr lvl="2"/>
            <a:r>
              <a:rPr lang="zh-CN" altLang="en-US" b="1" smtClean="0"/>
              <a:t>方法的重载：</a:t>
            </a:r>
            <a:r>
              <a:rPr lang="zh-CN" altLang="en-US" smtClean="0"/>
              <a:t>同一个方法名称可以根据传入的参数的类型或个数的不同实现不同功能</a:t>
            </a:r>
            <a:r>
              <a:rPr lang="zh-CN" altLang="en-US" smtClean="0"/>
              <a:t>的</a:t>
            </a:r>
            <a:r>
              <a:rPr lang="zh-CN" altLang="en-US" smtClean="0"/>
              <a:t>执行；</a:t>
            </a:r>
            <a:endParaRPr lang="en-US" altLang="zh-CN" smtClean="0"/>
          </a:p>
          <a:p>
            <a:pPr lvl="2"/>
            <a:r>
              <a:rPr lang="zh-CN" altLang="en-US" b="1" smtClean="0"/>
              <a:t>方法的覆写：</a:t>
            </a:r>
            <a:r>
              <a:rPr lang="zh-CN" altLang="en-US" smtClean="0"/>
              <a:t>同一个方法可能根据实现子类的不同有不同</a:t>
            </a:r>
            <a:r>
              <a:rPr lang="zh-CN" altLang="en-US" smtClean="0"/>
              <a:t>的</a:t>
            </a:r>
            <a:r>
              <a:rPr lang="zh-CN" altLang="en-US" smtClean="0"/>
              <a:t>实现；</a:t>
            </a:r>
            <a:endParaRPr lang="en-US" altLang="zh-CN" b="1" smtClean="0"/>
          </a:p>
          <a:p>
            <a:pPr lvl="1"/>
            <a:r>
              <a:rPr lang="zh-CN" altLang="en-US" b="1" smtClean="0"/>
              <a:t>对象</a:t>
            </a:r>
            <a:r>
              <a:rPr lang="zh-CN" altLang="en-US" b="1" smtClean="0"/>
              <a:t>的</a:t>
            </a:r>
            <a:r>
              <a:rPr lang="zh-CN" altLang="en-US" b="1" smtClean="0"/>
              <a:t>多态性</a:t>
            </a:r>
            <a:endParaRPr lang="en-US" altLang="zh-CN" b="1" smtClean="0"/>
          </a:p>
          <a:p>
            <a:pPr lvl="2"/>
            <a:r>
              <a:rPr lang="zh-CN" altLang="en-US" b="1" smtClean="0"/>
              <a:t>对象向上转型：</a:t>
            </a:r>
            <a:r>
              <a:rPr lang="zh-CN" altLang="en-US" smtClean="0"/>
              <a:t>父类 父类实例</a:t>
            </a:r>
            <a:r>
              <a:rPr lang="en-US" smtClean="0"/>
              <a:t> = </a:t>
            </a:r>
            <a:r>
              <a:rPr lang="zh-CN" altLang="en-US" smtClean="0"/>
              <a:t>子类实例、自动完成</a:t>
            </a:r>
            <a:r>
              <a:rPr lang="zh-CN" altLang="en-US" smtClean="0"/>
              <a:t>转换</a:t>
            </a:r>
            <a:r>
              <a:rPr lang="zh-CN" altLang="en-US" smtClean="0"/>
              <a:t>；</a:t>
            </a:r>
            <a:endParaRPr lang="en-US" altLang="zh-CN" smtClean="0"/>
          </a:p>
          <a:p>
            <a:pPr lvl="2"/>
            <a:r>
              <a:rPr lang="zh-CN" altLang="en-US" b="1" smtClean="0"/>
              <a:t>对象向下转型：</a:t>
            </a:r>
            <a:r>
              <a:rPr lang="zh-CN" altLang="en-US" smtClean="0"/>
              <a:t>子类 子类实例</a:t>
            </a:r>
            <a:r>
              <a:rPr lang="en-US" smtClean="0"/>
              <a:t> = (</a:t>
            </a:r>
            <a:r>
              <a:rPr lang="zh-CN" altLang="en-US" smtClean="0"/>
              <a:t>子类</a:t>
            </a:r>
            <a:r>
              <a:rPr lang="en-US" smtClean="0"/>
              <a:t>) </a:t>
            </a:r>
            <a:r>
              <a:rPr lang="zh-CN" altLang="en-US" smtClean="0"/>
              <a:t>父类实例、强制完成转换。</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对象向上转型</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1050" b="1" kern="0">
                          <a:solidFill>
                            <a:srgbClr val="7F0055"/>
                          </a:solidFill>
                          <a:latin typeface="Consolas"/>
                          <a:ea typeface="宋体"/>
                          <a:cs typeface="Times New Roman"/>
                        </a:rPr>
                        <a:t>class</a:t>
                      </a:r>
                      <a:r>
                        <a:rPr lang="en-US" sz="1050" kern="0">
                          <a:solidFill>
                            <a:srgbClr val="000000"/>
                          </a:solidFill>
                          <a:latin typeface="Consolas"/>
                          <a:ea typeface="宋体"/>
                          <a:cs typeface="Times New Roman"/>
                        </a:rPr>
                        <a:t> Message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void</a:t>
                      </a:r>
                      <a:r>
                        <a:rPr lang="en-US" sz="1050" kern="0">
                          <a:solidFill>
                            <a:srgbClr val="000000"/>
                          </a:solidFill>
                          <a:latin typeface="Consolas"/>
                          <a:ea typeface="宋体"/>
                          <a:cs typeface="Times New Roman"/>
                        </a:rPr>
                        <a:t> print</a:t>
                      </a:r>
                      <a:r>
                        <a:rPr lang="en-US" sz="1050" kern="0">
                          <a:solidFill>
                            <a:srgbClr val="000000"/>
                          </a:solidFill>
                          <a:latin typeface="Consolas"/>
                          <a:ea typeface="宋体"/>
                          <a:cs typeface="Times New Roman"/>
                        </a:rPr>
                        <a:t>() </a:t>
                      </a:r>
                      <a:r>
                        <a:rPr lang="en-US" sz="1050" kern="0" smtClean="0">
                          <a:solidFill>
                            <a:srgbClr val="000000"/>
                          </a:solidFill>
                          <a:latin typeface="Consolas"/>
                          <a:ea typeface="宋体"/>
                          <a:cs typeface="Times New Roman"/>
                        </a:rPr>
                        <a:t>{</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父类定义的</a:t>
                      </a:r>
                      <a:r>
                        <a:rPr lang="en-US" sz="1050" kern="0">
                          <a:solidFill>
                            <a:srgbClr val="3F7F5F"/>
                          </a:solidFill>
                          <a:latin typeface="Consolas"/>
                          <a:ea typeface="宋体"/>
                          <a:cs typeface="Times New Roman"/>
                        </a:rPr>
                        <a:t>print()</a:t>
                      </a:r>
                      <a:r>
                        <a:rPr lang="zh-CN" sz="1050" kern="0">
                          <a:solidFill>
                            <a:srgbClr val="3F7F5F"/>
                          </a:solidFill>
                          <a:latin typeface="Consolas"/>
                          <a:ea typeface="宋体"/>
                          <a:cs typeface="Consolas"/>
                        </a:rPr>
                        <a:t>方法</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System.</a:t>
                      </a:r>
                      <a:r>
                        <a:rPr lang="en-US" sz="1050" b="1" i="1" kern="0">
                          <a:solidFill>
                            <a:srgbClr val="0000C0"/>
                          </a:solidFill>
                          <a:latin typeface="Consolas"/>
                          <a:ea typeface="宋体"/>
                          <a:cs typeface="Times New Roman"/>
                        </a:rPr>
                        <a:t>out</a:t>
                      </a:r>
                      <a:r>
                        <a:rPr lang="en-US" sz="1050" kern="0">
                          <a:solidFill>
                            <a:srgbClr val="000000"/>
                          </a:solidFill>
                          <a:latin typeface="Consolas"/>
                          <a:ea typeface="宋体"/>
                          <a:cs typeface="Times New Roman"/>
                        </a:rPr>
                        <a:t>.println(</a:t>
                      </a:r>
                      <a:r>
                        <a:rPr lang="en-US" sz="1050" kern="0">
                          <a:solidFill>
                            <a:srgbClr val="2A00FF"/>
                          </a:solidFill>
                          <a:latin typeface="Consolas"/>
                          <a:ea typeface="宋体"/>
                          <a:cs typeface="Times New Roman"/>
                        </a:rPr>
                        <a:t>"www.mldn.cn"</a:t>
                      </a: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b="1" kern="0">
                          <a:solidFill>
                            <a:srgbClr val="7F0055"/>
                          </a:solidFill>
                          <a:latin typeface="Consolas"/>
                          <a:ea typeface="宋体"/>
                          <a:cs typeface="Times New Roman"/>
                        </a:rPr>
                        <a:t>class</a:t>
                      </a:r>
                      <a:r>
                        <a:rPr lang="en-US" sz="1050" kern="0">
                          <a:solidFill>
                            <a:srgbClr val="000000"/>
                          </a:solidFill>
                          <a:latin typeface="Consolas"/>
                          <a:ea typeface="宋体"/>
                          <a:cs typeface="Times New Roman"/>
                        </a:rPr>
                        <a:t> DatabaseMessage </a:t>
                      </a:r>
                      <a:r>
                        <a:rPr lang="en-US" sz="1050" b="1" kern="0">
                          <a:solidFill>
                            <a:srgbClr val="7F0055"/>
                          </a:solidFill>
                          <a:latin typeface="Consolas"/>
                          <a:ea typeface="宋体"/>
                          <a:cs typeface="Times New Roman"/>
                        </a:rPr>
                        <a:t>extends</a:t>
                      </a:r>
                      <a:r>
                        <a:rPr lang="en-US" sz="1050" kern="0">
                          <a:solidFill>
                            <a:srgbClr val="000000"/>
                          </a:solidFill>
                          <a:latin typeface="Consolas"/>
                          <a:ea typeface="宋体"/>
                          <a:cs typeface="Times New Roman"/>
                        </a:rPr>
                        <a:t> Message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void</a:t>
                      </a:r>
                      <a:r>
                        <a:rPr lang="en-US" sz="1050" kern="0">
                          <a:solidFill>
                            <a:srgbClr val="000000"/>
                          </a:solidFill>
                          <a:latin typeface="Consolas"/>
                          <a:ea typeface="宋体"/>
                          <a:cs typeface="Times New Roman"/>
                        </a:rPr>
                        <a:t> print</a:t>
                      </a:r>
                      <a:r>
                        <a:rPr lang="en-US" sz="1050" kern="0">
                          <a:solidFill>
                            <a:srgbClr val="000000"/>
                          </a:solidFill>
                          <a:latin typeface="Consolas"/>
                          <a:ea typeface="宋体"/>
                          <a:cs typeface="Times New Roman"/>
                        </a:rPr>
                        <a:t>() </a:t>
                      </a:r>
                      <a:r>
                        <a:rPr lang="en-US" sz="1050" kern="0" smtClean="0">
                          <a:solidFill>
                            <a:srgbClr val="000000"/>
                          </a:solidFill>
                          <a:latin typeface="Consolas"/>
                          <a:ea typeface="宋体"/>
                          <a:cs typeface="Times New Roman"/>
                        </a:rPr>
                        <a:t>{</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【方法覆写】子类有不同的方法体</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System.</a:t>
                      </a:r>
                      <a:r>
                        <a:rPr lang="en-US" sz="1050" b="1" i="1" kern="0">
                          <a:solidFill>
                            <a:srgbClr val="0000C0"/>
                          </a:solidFill>
                          <a:latin typeface="Consolas"/>
                          <a:ea typeface="宋体"/>
                          <a:cs typeface="Times New Roman"/>
                        </a:rPr>
                        <a:t>out</a:t>
                      </a:r>
                      <a:r>
                        <a:rPr lang="en-US" sz="1050" kern="0">
                          <a:solidFill>
                            <a:srgbClr val="000000"/>
                          </a:solidFill>
                          <a:latin typeface="Consolas"/>
                          <a:ea typeface="宋体"/>
                          <a:cs typeface="Times New Roman"/>
                        </a:rPr>
                        <a:t>.println(</a:t>
                      </a:r>
                      <a:r>
                        <a:rPr lang="en-US" sz="1050" kern="0">
                          <a:solidFill>
                            <a:srgbClr val="2A00FF"/>
                          </a:solidFill>
                          <a:latin typeface="Consolas"/>
                          <a:ea typeface="宋体"/>
                          <a:cs typeface="Times New Roman"/>
                        </a:rPr>
                        <a:t>"MLDN</a:t>
                      </a:r>
                      <a:r>
                        <a:rPr lang="zh-CN" sz="1050" kern="0">
                          <a:solidFill>
                            <a:srgbClr val="2A00FF"/>
                          </a:solidFill>
                          <a:latin typeface="Consolas"/>
                          <a:ea typeface="宋体"/>
                          <a:cs typeface="Consolas"/>
                        </a:rPr>
                        <a:t>数据库连接信息</a:t>
                      </a:r>
                      <a:r>
                        <a:rPr lang="en-US" sz="1050" kern="0">
                          <a:solidFill>
                            <a:srgbClr val="2A00FF"/>
                          </a:solidFill>
                          <a:latin typeface="Consolas"/>
                          <a:ea typeface="宋体"/>
                          <a:cs typeface="Times New Roman"/>
                        </a:rPr>
                        <a:t>..."</a:t>
                      </a: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b="1" kern="0">
                          <a:solidFill>
                            <a:srgbClr val="7F0055"/>
                          </a:solidFill>
                          <a:latin typeface="Consolas"/>
                          <a:ea typeface="宋体"/>
                          <a:cs typeface="Times New Roman"/>
                        </a:rPr>
                        <a:t>class</a:t>
                      </a:r>
                      <a:r>
                        <a:rPr lang="en-US" sz="1050" kern="0">
                          <a:solidFill>
                            <a:srgbClr val="000000"/>
                          </a:solidFill>
                          <a:latin typeface="Consolas"/>
                          <a:ea typeface="宋体"/>
                          <a:cs typeface="Times New Roman"/>
                        </a:rPr>
                        <a:t> NetMessage </a:t>
                      </a:r>
                      <a:r>
                        <a:rPr lang="en-US" sz="1050" b="1" kern="0">
                          <a:solidFill>
                            <a:srgbClr val="7F0055"/>
                          </a:solidFill>
                          <a:latin typeface="Consolas"/>
                          <a:ea typeface="宋体"/>
                          <a:cs typeface="Times New Roman"/>
                        </a:rPr>
                        <a:t>extends</a:t>
                      </a:r>
                      <a:r>
                        <a:rPr lang="en-US" sz="1050" kern="0">
                          <a:solidFill>
                            <a:srgbClr val="000000"/>
                          </a:solidFill>
                          <a:latin typeface="Consolas"/>
                          <a:ea typeface="宋体"/>
                          <a:cs typeface="Times New Roman"/>
                        </a:rPr>
                        <a:t> Message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void</a:t>
                      </a:r>
                      <a:r>
                        <a:rPr lang="en-US" sz="1050" kern="0">
                          <a:solidFill>
                            <a:srgbClr val="000000"/>
                          </a:solidFill>
                          <a:latin typeface="Consolas"/>
                          <a:ea typeface="宋体"/>
                          <a:cs typeface="Times New Roman"/>
                        </a:rPr>
                        <a:t> print</a:t>
                      </a:r>
                      <a:r>
                        <a:rPr lang="en-US" sz="1050" kern="0">
                          <a:solidFill>
                            <a:srgbClr val="000000"/>
                          </a:solidFill>
                          <a:latin typeface="Consolas"/>
                          <a:ea typeface="宋体"/>
                          <a:cs typeface="Times New Roman"/>
                        </a:rPr>
                        <a:t>() </a:t>
                      </a:r>
                      <a:r>
                        <a:rPr lang="en-US" sz="1050" kern="0" smtClean="0">
                          <a:solidFill>
                            <a:srgbClr val="000000"/>
                          </a:solidFill>
                          <a:latin typeface="Consolas"/>
                          <a:ea typeface="宋体"/>
                          <a:cs typeface="Times New Roman"/>
                        </a:rPr>
                        <a:t>{</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【方法覆写】子类有不同的方法体</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System.</a:t>
                      </a:r>
                      <a:r>
                        <a:rPr lang="en-US" sz="1050" b="1" i="1" kern="0">
                          <a:solidFill>
                            <a:srgbClr val="0000C0"/>
                          </a:solidFill>
                          <a:latin typeface="Consolas"/>
                          <a:ea typeface="宋体"/>
                          <a:cs typeface="Times New Roman"/>
                        </a:rPr>
                        <a:t>out</a:t>
                      </a:r>
                      <a:r>
                        <a:rPr lang="en-US" sz="1050" kern="0">
                          <a:solidFill>
                            <a:srgbClr val="000000"/>
                          </a:solidFill>
                          <a:latin typeface="Consolas"/>
                          <a:ea typeface="宋体"/>
                          <a:cs typeface="Times New Roman"/>
                        </a:rPr>
                        <a:t>.println(</a:t>
                      </a:r>
                      <a:r>
                        <a:rPr lang="en-US" sz="1050" kern="0">
                          <a:solidFill>
                            <a:srgbClr val="2A00FF"/>
                          </a:solidFill>
                          <a:latin typeface="Consolas"/>
                          <a:ea typeface="宋体"/>
                          <a:cs typeface="Times New Roman"/>
                        </a:rPr>
                        <a:t>"YOOTK</a:t>
                      </a:r>
                      <a:r>
                        <a:rPr lang="zh-CN" sz="1050" kern="0">
                          <a:solidFill>
                            <a:srgbClr val="2A00FF"/>
                          </a:solidFill>
                          <a:latin typeface="Consolas"/>
                          <a:ea typeface="宋体"/>
                          <a:cs typeface="Consolas"/>
                        </a:rPr>
                        <a:t>网络信息</a:t>
                      </a:r>
                      <a:r>
                        <a:rPr lang="en-US" sz="1050" kern="0">
                          <a:solidFill>
                            <a:srgbClr val="2A00FF"/>
                          </a:solidFill>
                          <a:latin typeface="Consolas"/>
                          <a:ea typeface="宋体"/>
                          <a:cs typeface="Times New Roman"/>
                        </a:rPr>
                        <a:t>..."</a:t>
                      </a: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class</a:t>
                      </a:r>
                      <a:r>
                        <a:rPr lang="en-US" sz="1050" kern="0">
                          <a:solidFill>
                            <a:srgbClr val="000000"/>
                          </a:solidFill>
                          <a:latin typeface="Consolas"/>
                          <a:ea typeface="宋体"/>
                          <a:cs typeface="Times New Roman"/>
                        </a:rPr>
                        <a:t> JavaDemo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static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void</a:t>
                      </a:r>
                      <a:r>
                        <a:rPr lang="en-US" sz="1050" kern="0">
                          <a:solidFill>
                            <a:srgbClr val="000000"/>
                          </a:solidFill>
                          <a:latin typeface="Consolas"/>
                          <a:ea typeface="宋体"/>
                          <a:cs typeface="Times New Roman"/>
                        </a:rPr>
                        <a:t> main(String </a:t>
                      </a:r>
                      <a:r>
                        <a:rPr lang="en-US" sz="1050" kern="0">
                          <a:solidFill>
                            <a:srgbClr val="6A3E3E"/>
                          </a:solidFill>
                          <a:latin typeface="Consolas"/>
                          <a:ea typeface="宋体"/>
                          <a:cs typeface="Times New Roman"/>
                        </a:rPr>
                        <a:t>args</a:t>
                      </a:r>
                      <a:r>
                        <a:rPr lang="en-US" sz="1050" kern="0">
                          <a:solidFill>
                            <a:srgbClr val="000000"/>
                          </a:solidFill>
                          <a:latin typeface="Consolas"/>
                          <a:ea typeface="宋体"/>
                          <a:cs typeface="Times New Roman"/>
                        </a:rPr>
                        <a:t>[]) {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Message </a:t>
                      </a:r>
                      <a:r>
                        <a:rPr lang="en-US" sz="1050" kern="0">
                          <a:solidFill>
                            <a:srgbClr val="6A3E3E"/>
                          </a:solidFill>
                          <a:latin typeface="Consolas"/>
                          <a:ea typeface="宋体"/>
                          <a:cs typeface="Times New Roman"/>
                        </a:rPr>
                        <a:t>msgA</a:t>
                      </a:r>
                      <a:r>
                        <a:rPr lang="en-US" sz="1050" kern="0">
                          <a:solidFill>
                            <a:srgbClr val="000000"/>
                          </a:solidFill>
                          <a:latin typeface="Consolas"/>
                          <a:ea typeface="宋体"/>
                          <a:cs typeface="Times New Roman"/>
                        </a:rPr>
                        <a:t> = </a:t>
                      </a:r>
                      <a:r>
                        <a:rPr lang="en-US" sz="1050" b="1" kern="0">
                          <a:solidFill>
                            <a:srgbClr val="7F0055"/>
                          </a:solidFill>
                          <a:latin typeface="Consolas"/>
                          <a:ea typeface="宋体"/>
                          <a:cs typeface="Times New Roman"/>
                        </a:rPr>
                        <a:t>new</a:t>
                      </a:r>
                      <a:r>
                        <a:rPr lang="en-US" sz="1050" kern="0">
                          <a:solidFill>
                            <a:srgbClr val="000000"/>
                          </a:solidFill>
                          <a:latin typeface="Consolas"/>
                          <a:ea typeface="宋体"/>
                          <a:cs typeface="Times New Roman"/>
                        </a:rPr>
                        <a:t> </a:t>
                      </a:r>
                      <a:r>
                        <a:rPr lang="en-US" sz="1050" kern="0">
                          <a:solidFill>
                            <a:srgbClr val="000000"/>
                          </a:solidFill>
                          <a:latin typeface="Consolas"/>
                          <a:ea typeface="宋体"/>
                          <a:cs typeface="Times New Roman"/>
                        </a:rPr>
                        <a:t>DataBaseMessage</a:t>
                      </a:r>
                      <a:r>
                        <a:rPr lang="en-US" sz="1050" kern="0" smtClean="0">
                          <a:solidFill>
                            <a:srgbClr val="000000"/>
                          </a:solidFill>
                          <a:latin typeface="Consolas"/>
                          <a:ea typeface="宋体"/>
                          <a:cs typeface="Times New Roman"/>
                        </a:rPr>
                        <a:t>();</a:t>
                      </a:r>
                      <a:r>
                        <a:rPr lang="en-US" sz="1050" kern="0">
                          <a:solidFill>
                            <a:srgbClr val="000000"/>
                          </a:solidFill>
                          <a:latin typeface="Consolas"/>
                          <a:ea typeface="宋体"/>
                          <a:cs typeface="Times New Roman"/>
                        </a:rPr>
                        <a:t>	</a:t>
                      </a:r>
                      <a:r>
                        <a:rPr lang="en-US" sz="1050" kern="0">
                          <a:solidFill>
                            <a:srgbClr val="3F7F5F"/>
                          </a:solidFill>
                          <a:latin typeface="Consolas"/>
                          <a:ea typeface="宋体"/>
                          <a:cs typeface="Times New Roman"/>
                        </a:rPr>
                        <a:t>// </a:t>
                      </a:r>
                      <a:r>
                        <a:rPr lang="zh-CN" sz="1050" kern="0">
                          <a:solidFill>
                            <a:srgbClr val="3F7F5F"/>
                          </a:solidFill>
                          <a:latin typeface="Consolas"/>
                          <a:ea typeface="宋体"/>
                          <a:cs typeface="Consolas"/>
                        </a:rPr>
                        <a:t>向上转型</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kern="0">
                          <a:solidFill>
                            <a:srgbClr val="6A3E3E"/>
                          </a:solidFill>
                          <a:latin typeface="Consolas"/>
                          <a:ea typeface="宋体"/>
                          <a:cs typeface="Times New Roman"/>
                        </a:rPr>
                        <a:t>msgA</a:t>
                      </a:r>
                      <a:r>
                        <a:rPr lang="en-US" sz="1050" kern="0">
                          <a:solidFill>
                            <a:srgbClr val="000000"/>
                          </a:solidFill>
                          <a:latin typeface="Consolas"/>
                          <a:ea typeface="宋体"/>
                          <a:cs typeface="Times New Roman"/>
                        </a:rPr>
                        <a:t>.print();</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调用被覆写过的方法</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Message </a:t>
                      </a:r>
                      <a:r>
                        <a:rPr lang="en-US" sz="1050" kern="0">
                          <a:solidFill>
                            <a:srgbClr val="6A3E3E"/>
                          </a:solidFill>
                          <a:latin typeface="Consolas"/>
                          <a:ea typeface="宋体"/>
                          <a:cs typeface="Times New Roman"/>
                        </a:rPr>
                        <a:t>msgB</a:t>
                      </a:r>
                      <a:r>
                        <a:rPr lang="en-US" sz="1050" kern="0">
                          <a:solidFill>
                            <a:srgbClr val="000000"/>
                          </a:solidFill>
                          <a:latin typeface="Consolas"/>
                          <a:ea typeface="宋体"/>
                          <a:cs typeface="Times New Roman"/>
                        </a:rPr>
                        <a:t> = </a:t>
                      </a:r>
                      <a:r>
                        <a:rPr lang="en-US" sz="1050" b="1" kern="0">
                          <a:solidFill>
                            <a:srgbClr val="7F0055"/>
                          </a:solidFill>
                          <a:latin typeface="Consolas"/>
                          <a:ea typeface="宋体"/>
                          <a:cs typeface="Times New Roman"/>
                        </a:rPr>
                        <a:t>new</a:t>
                      </a:r>
                      <a:r>
                        <a:rPr lang="en-US" sz="1050" kern="0">
                          <a:solidFill>
                            <a:srgbClr val="000000"/>
                          </a:solidFill>
                          <a:latin typeface="Consolas"/>
                          <a:ea typeface="宋体"/>
                          <a:cs typeface="Times New Roman"/>
                        </a:rPr>
                        <a:t> NetMessage();</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向上转型</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kern="0">
                          <a:solidFill>
                            <a:srgbClr val="6A3E3E"/>
                          </a:solidFill>
                          <a:latin typeface="Consolas"/>
                          <a:ea typeface="宋体"/>
                          <a:cs typeface="Times New Roman"/>
                        </a:rPr>
                        <a:t>msgB</a:t>
                      </a:r>
                      <a:r>
                        <a:rPr lang="en-US" sz="1050" kern="0">
                          <a:solidFill>
                            <a:srgbClr val="000000"/>
                          </a:solidFill>
                          <a:latin typeface="Consolas"/>
                          <a:ea typeface="宋体"/>
                          <a:cs typeface="Times New Roman"/>
                        </a:rPr>
                        <a:t>.print();</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调用被覆写过的方法</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统一方法参数</a:t>
            </a:r>
            <a:endParaRPr lang="zh-CN" altLang="en-US"/>
          </a:p>
        </p:txBody>
      </p:sp>
      <p:graphicFrame>
        <p:nvGraphicFramePr>
          <p:cNvPr id="4" name="表格 3"/>
          <p:cNvGraphicFramePr>
            <a:graphicFrameLocks noGrp="1"/>
          </p:cNvGraphicFramePr>
          <p:nvPr/>
        </p:nvGraphicFramePr>
        <p:xfrm>
          <a:off x="214282" y="785800"/>
          <a:ext cx="8715436" cy="3786214"/>
        </p:xfrm>
        <a:graphic>
          <a:graphicData uri="http://schemas.openxmlformats.org/drawingml/2006/table">
            <a:tbl>
              <a:tblPr/>
              <a:tblGrid>
                <a:gridCol w="8715436"/>
              </a:tblGrid>
              <a:tr h="3786214">
                <a:tc>
                  <a:txBody>
                    <a:bodyPr/>
                    <a:lstStyle/>
                    <a:p>
                      <a:pPr algn="l">
                        <a:spcAft>
                          <a:spcPts val="0"/>
                        </a:spcAft>
                      </a:pP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Message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print</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父类定义的</a:t>
                      </a:r>
                      <a:r>
                        <a:rPr lang="en-US" sz="900" kern="0">
                          <a:solidFill>
                            <a:srgbClr val="3F7F5F"/>
                          </a:solidFill>
                          <a:latin typeface="Consolas"/>
                          <a:ea typeface="宋体"/>
                          <a:cs typeface="Times New Roman"/>
                        </a:rPr>
                        <a:t>print()</a:t>
                      </a:r>
                      <a:r>
                        <a:rPr lang="zh-CN" sz="900" kern="0">
                          <a:solidFill>
                            <a:srgbClr val="3F7F5F"/>
                          </a:solidFill>
                          <a:latin typeface="Consolas"/>
                          <a:ea typeface="宋体"/>
                          <a:cs typeface="Consolas"/>
                        </a:rPr>
                        <a:t>方法</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"www.mldn.cn"</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DatabaseMessage </a:t>
                      </a:r>
                      <a:r>
                        <a:rPr lang="en-US" sz="900" b="1" kern="0">
                          <a:solidFill>
                            <a:srgbClr val="7F0055"/>
                          </a:solidFill>
                          <a:latin typeface="Consolas"/>
                          <a:ea typeface="宋体"/>
                          <a:cs typeface="Times New Roman"/>
                        </a:rPr>
                        <a:t>extends</a:t>
                      </a:r>
                      <a:r>
                        <a:rPr lang="en-US" sz="900" kern="0">
                          <a:solidFill>
                            <a:srgbClr val="000000"/>
                          </a:solidFill>
                          <a:latin typeface="Consolas"/>
                          <a:ea typeface="宋体"/>
                          <a:cs typeface="Times New Roman"/>
                        </a:rPr>
                        <a:t> Message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print</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【方法覆写】子类有不同的方法体</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"MLDN</a:t>
                      </a:r>
                      <a:r>
                        <a:rPr lang="zh-CN" sz="900" kern="0">
                          <a:solidFill>
                            <a:srgbClr val="2A00FF"/>
                          </a:solidFill>
                          <a:latin typeface="Consolas"/>
                          <a:ea typeface="宋体"/>
                          <a:cs typeface="Consolas"/>
                        </a:rPr>
                        <a:t>数据库连接信息</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NetMessage </a:t>
                      </a:r>
                      <a:r>
                        <a:rPr lang="en-US" sz="900" b="1" kern="0">
                          <a:solidFill>
                            <a:srgbClr val="7F0055"/>
                          </a:solidFill>
                          <a:latin typeface="Consolas"/>
                          <a:ea typeface="宋体"/>
                          <a:cs typeface="Times New Roman"/>
                        </a:rPr>
                        <a:t>extends</a:t>
                      </a:r>
                      <a:r>
                        <a:rPr lang="en-US" sz="900" kern="0">
                          <a:solidFill>
                            <a:srgbClr val="000000"/>
                          </a:solidFill>
                          <a:latin typeface="Consolas"/>
                          <a:ea typeface="宋体"/>
                          <a:cs typeface="Times New Roman"/>
                        </a:rPr>
                        <a:t> Message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print</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【方法覆写】子类有不同的方法体</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"YOOTK</a:t>
                      </a:r>
                      <a:r>
                        <a:rPr lang="zh-CN" sz="900" kern="0">
                          <a:solidFill>
                            <a:srgbClr val="2A00FF"/>
                          </a:solidFill>
                          <a:latin typeface="Consolas"/>
                          <a:ea typeface="宋体"/>
                          <a:cs typeface="Consolas"/>
                        </a:rPr>
                        <a:t>网络信息</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Channel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send(Message </a:t>
                      </a:r>
                      <a:r>
                        <a:rPr lang="en-US" sz="900" kern="0">
                          <a:solidFill>
                            <a:srgbClr val="6A3E3E"/>
                          </a:solidFill>
                          <a:latin typeface="Consolas"/>
                          <a:ea typeface="宋体"/>
                          <a:cs typeface="Times New Roman"/>
                        </a:rPr>
                        <a:t>msg</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msg</a:t>
                      </a:r>
                      <a:r>
                        <a:rPr lang="en-US" sz="900" kern="0">
                          <a:solidFill>
                            <a:srgbClr val="000000"/>
                          </a:solidFill>
                          <a:latin typeface="Consolas"/>
                          <a:ea typeface="宋体"/>
                          <a:cs typeface="Times New Roman"/>
                        </a:rPr>
                        <a:t>.print();</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消息处理</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JavaDemo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main(String </a:t>
                      </a:r>
                      <a:r>
                        <a:rPr lang="en-US" sz="900" kern="0">
                          <a:solidFill>
                            <a:srgbClr val="6A3E3E"/>
                          </a:solidFill>
                          <a:latin typeface="Consolas"/>
                          <a:ea typeface="宋体"/>
                          <a:cs typeface="Times New Roman"/>
                        </a:rPr>
                        <a:t>args</a:t>
                      </a:r>
                      <a:r>
                        <a:rPr lang="en-US" sz="900" kern="0">
                          <a:solidFill>
                            <a:srgbClr val="000000"/>
                          </a:solidFill>
                          <a:latin typeface="Consolas"/>
                          <a:ea typeface="宋体"/>
                          <a:cs typeface="Times New Roman"/>
                        </a:rPr>
                        <a:t>[]) {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Channel.</a:t>
                      </a:r>
                      <a:r>
                        <a:rPr lang="en-US" sz="900" i="1" kern="0">
                          <a:solidFill>
                            <a:srgbClr val="000000"/>
                          </a:solidFill>
                          <a:latin typeface="Consolas"/>
                          <a:ea typeface="宋体"/>
                          <a:cs typeface="Times New Roman"/>
                        </a:rPr>
                        <a:t>send</a:t>
                      </a:r>
                      <a:r>
                        <a:rPr lang="en-US" sz="900" kern="0">
                          <a:solidFill>
                            <a:srgbClr val="000000"/>
                          </a:solidFill>
                          <a:latin typeface="Consolas"/>
                          <a:ea typeface="宋体"/>
                          <a:cs typeface="Times New Roman"/>
                        </a:rPr>
                        <a:t>(</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DatabaseMessage</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【子类实例】发送消息</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Channel.</a:t>
                      </a:r>
                      <a:r>
                        <a:rPr lang="en-US" sz="900" i="1" kern="0">
                          <a:solidFill>
                            <a:srgbClr val="000000"/>
                          </a:solidFill>
                          <a:latin typeface="Consolas"/>
                          <a:ea typeface="宋体"/>
                          <a:cs typeface="Times New Roman"/>
                        </a:rPr>
                        <a:t>send</a:t>
                      </a:r>
                      <a:r>
                        <a:rPr lang="en-US" sz="900" kern="0">
                          <a:solidFill>
                            <a:srgbClr val="000000"/>
                          </a:solidFill>
                          <a:latin typeface="Consolas"/>
                          <a:ea typeface="宋体"/>
                          <a:cs typeface="Times New Roman"/>
                        </a:rPr>
                        <a:t>(</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NetMessage());</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【子类实例】发送消息</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子类对象向下转型</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Person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run()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用力奔跑</a:t>
                      </a:r>
                      <a:r>
                        <a:rPr lang="en-US" sz="900" kern="0">
                          <a:solidFill>
                            <a:srgbClr val="2A00FF"/>
                          </a:solidFill>
                          <a:latin typeface="Consolas"/>
                          <a:ea typeface="宋体"/>
                          <a:cs typeface="Times New Roman"/>
                        </a:rPr>
                        <a:t> ..."</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Superman </a:t>
                      </a:r>
                      <a:r>
                        <a:rPr lang="en-US" sz="900" b="1" kern="0">
                          <a:solidFill>
                            <a:srgbClr val="7F0055"/>
                          </a:solidFill>
                          <a:latin typeface="Consolas"/>
                          <a:ea typeface="宋体"/>
                          <a:cs typeface="Times New Roman"/>
                        </a:rPr>
                        <a:t>extends</a:t>
                      </a: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Person </a:t>
                      </a:r>
                      <a:r>
                        <a:rPr lang="en-US" sz="900" kern="0" smtClea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超人继承自人的功能</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fly</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子类扩充方法</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超音速飞行</a:t>
                      </a:r>
                      <a:r>
                        <a:rPr lang="en-US" sz="900" kern="0">
                          <a:solidFill>
                            <a:srgbClr val="2A00FF"/>
                          </a:solidFill>
                          <a:latin typeface="Consolas"/>
                          <a:ea typeface="宋体"/>
                          <a:cs typeface="Times New Roman"/>
                        </a:rPr>
                        <a:t> ..."</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fire</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子类扩充方法</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喷出三味真火</a:t>
                      </a:r>
                      <a:r>
                        <a:rPr lang="en-US" sz="900" kern="0">
                          <a:solidFill>
                            <a:srgbClr val="2A00FF"/>
                          </a:solidFill>
                          <a:latin typeface="Consolas"/>
                          <a:ea typeface="宋体"/>
                          <a:cs typeface="Times New Roman"/>
                        </a:rPr>
                        <a:t> ..."</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JavaDemo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main(String </a:t>
                      </a:r>
                      <a:r>
                        <a:rPr lang="en-US" sz="900" kern="0">
                          <a:solidFill>
                            <a:srgbClr val="6A3E3E"/>
                          </a:solidFill>
                          <a:latin typeface="Consolas"/>
                          <a:ea typeface="宋体"/>
                          <a:cs typeface="Times New Roman"/>
                        </a:rPr>
                        <a:t>args</a:t>
                      </a:r>
                      <a:r>
                        <a:rPr lang="en-US" sz="900" kern="0">
                          <a:solidFill>
                            <a:srgbClr val="000000"/>
                          </a:solidFill>
                          <a:latin typeface="Consolas"/>
                          <a:ea typeface="宋体"/>
                          <a:cs typeface="Times New Roman"/>
                        </a:rPr>
                        <a:t>[]) {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 </a:t>
                      </a:r>
                      <a:r>
                        <a:rPr lang="zh-CN" sz="900" kern="0">
                          <a:solidFill>
                            <a:srgbClr val="2A00FF"/>
                          </a:solidFill>
                          <a:latin typeface="Consolas"/>
                          <a:ea typeface="宋体"/>
                          <a:cs typeface="Consolas"/>
                        </a:rPr>
                        <a:t>正常状态下的超人应该是一个普通人的状态</a:t>
                      </a:r>
                      <a:r>
                        <a:rPr lang="en-US" sz="900" kern="0">
                          <a:solidFill>
                            <a:srgbClr val="2A00FF"/>
                          </a:solidFill>
                          <a:latin typeface="Consolas"/>
                          <a:ea typeface="宋体"/>
                          <a:cs typeface="Times New Roman"/>
                        </a:rPr>
                        <a:t> --------------"</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Person </a:t>
                      </a:r>
                      <a:r>
                        <a:rPr lang="en-US" sz="900" kern="0">
                          <a:solidFill>
                            <a:srgbClr val="6A3E3E"/>
                          </a:solidFill>
                          <a:latin typeface="Consolas"/>
                          <a:ea typeface="宋体"/>
                          <a:cs typeface="Times New Roman"/>
                        </a:rPr>
                        <a:t>per</a:t>
                      </a: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Superman</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超人是一个人，向上转型</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per</a:t>
                      </a:r>
                      <a:r>
                        <a:rPr lang="en-US" sz="900" kern="0">
                          <a:solidFill>
                            <a:srgbClr val="000000"/>
                          </a:solidFill>
                          <a:latin typeface="Consolas"/>
                          <a:ea typeface="宋体"/>
                          <a:cs typeface="Times New Roman"/>
                        </a:rPr>
                        <a:t>.run</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调用人的跑步功能</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 </a:t>
                      </a:r>
                      <a:r>
                        <a:rPr lang="zh-CN" sz="900" kern="0">
                          <a:solidFill>
                            <a:srgbClr val="2A00FF"/>
                          </a:solidFill>
                          <a:latin typeface="Consolas"/>
                          <a:ea typeface="宋体"/>
                          <a:cs typeface="Consolas"/>
                        </a:rPr>
                        <a:t>外星怪兽猛犬骚扰地球，准备消灭人类</a:t>
                      </a:r>
                      <a:r>
                        <a:rPr lang="en-US" sz="900" kern="0">
                          <a:solidFill>
                            <a:srgbClr val="2A00FF"/>
                          </a:solidFill>
                          <a:latin typeface="Consolas"/>
                          <a:ea typeface="宋体"/>
                          <a:cs typeface="Times New Roman"/>
                        </a:rPr>
                        <a:t> --------------"</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Person</a:t>
                      </a:r>
                      <a:r>
                        <a:rPr lang="zh-CN" sz="900" kern="0">
                          <a:solidFill>
                            <a:srgbClr val="3F7F5F"/>
                          </a:solidFill>
                          <a:latin typeface="Consolas"/>
                          <a:ea typeface="宋体"/>
                          <a:cs typeface="Consolas"/>
                        </a:rPr>
                        <a:t>是父类只拥有父类的方法，如果要想调用子类的特殊方法，则必须强制转为子类实例</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Superman </a:t>
                      </a:r>
                      <a:r>
                        <a:rPr lang="en-US" sz="900" kern="0">
                          <a:solidFill>
                            <a:srgbClr val="6A3E3E"/>
                          </a:solidFill>
                          <a:latin typeface="Consolas"/>
                          <a:ea typeface="宋体"/>
                          <a:cs typeface="Times New Roman"/>
                        </a:rPr>
                        <a:t>spm</a:t>
                      </a:r>
                      <a:r>
                        <a:rPr lang="en-US" sz="900" kern="0">
                          <a:solidFill>
                            <a:srgbClr val="000000"/>
                          </a:solidFill>
                          <a:latin typeface="Consolas"/>
                          <a:ea typeface="宋体"/>
                          <a:cs typeface="Times New Roman"/>
                        </a:rPr>
                        <a:t> = (Superman) </a:t>
                      </a:r>
                      <a:r>
                        <a:rPr lang="en-US" sz="900" kern="0">
                          <a:solidFill>
                            <a:srgbClr val="6A3E3E"/>
                          </a:solidFill>
                          <a:latin typeface="Consolas"/>
                          <a:ea typeface="宋体"/>
                          <a:cs typeface="Times New Roman"/>
                        </a:rPr>
                        <a:t>per</a:t>
                      </a:r>
                      <a:r>
                        <a:rPr lang="en-US" sz="900" ker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强制转为子类实例</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spm</a:t>
                      </a:r>
                      <a:r>
                        <a:rPr lang="en-US" sz="900" kern="0">
                          <a:solidFill>
                            <a:srgbClr val="000000"/>
                          </a:solidFill>
                          <a:latin typeface="Consolas"/>
                          <a:ea typeface="宋体"/>
                          <a:cs typeface="Times New Roman"/>
                        </a:rPr>
                        <a:t>.fly</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子类扩充方法</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spm</a:t>
                      </a:r>
                      <a:r>
                        <a:rPr lang="en-US" sz="900" kern="0">
                          <a:solidFill>
                            <a:srgbClr val="000000"/>
                          </a:solidFill>
                          <a:latin typeface="Consolas"/>
                          <a:ea typeface="宋体"/>
                          <a:cs typeface="Times New Roman"/>
                        </a:rPr>
                        <a:t>.fire</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子类扩充方法</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txBody>
                  <a:tcPr marL="52103" marR="521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instanceof</a:t>
            </a:r>
            <a:endParaRPr lang="zh-CN" altLang="en-US"/>
          </a:p>
        </p:txBody>
      </p:sp>
      <p:sp>
        <p:nvSpPr>
          <p:cNvPr id="3" name="内容占位符 2"/>
          <p:cNvSpPr>
            <a:spLocks noGrp="1"/>
          </p:cNvSpPr>
          <p:nvPr>
            <p:ph idx="1"/>
          </p:nvPr>
        </p:nvSpPr>
        <p:spPr/>
        <p:txBody>
          <a:bodyPr/>
          <a:lstStyle/>
          <a:p>
            <a:r>
              <a:rPr lang="zh-CN" altLang="en-US" smtClean="0"/>
              <a:t>判断实例是否为指定类型：</a:t>
            </a:r>
            <a:r>
              <a:rPr lang="zh-CN" altLang="en-US" smtClean="0"/>
              <a:t>对象</a:t>
            </a:r>
            <a:r>
              <a:rPr lang="en-US" smtClean="0"/>
              <a:t> instanceof </a:t>
            </a:r>
            <a:r>
              <a:rPr lang="zh-CN" altLang="en-US" smtClean="0"/>
              <a:t>类</a:t>
            </a:r>
            <a:endParaRPr lang="zh-CN" altLang="en-US"/>
          </a:p>
        </p:txBody>
      </p:sp>
      <p:graphicFrame>
        <p:nvGraphicFramePr>
          <p:cNvPr id="4" name="表格 3"/>
          <p:cNvGraphicFramePr>
            <a:graphicFrameLocks noGrp="1"/>
          </p:cNvGraphicFramePr>
          <p:nvPr/>
        </p:nvGraphicFramePr>
        <p:xfrm>
          <a:off x="214282" y="1357304"/>
          <a:ext cx="8715436" cy="3143272"/>
        </p:xfrm>
        <a:graphic>
          <a:graphicData uri="http://schemas.openxmlformats.org/drawingml/2006/table">
            <a:tbl>
              <a:tblPr/>
              <a:tblGrid>
                <a:gridCol w="8715436"/>
              </a:tblGrid>
              <a:tr h="3143272">
                <a:tc>
                  <a:txBody>
                    <a:bodyPr/>
                    <a:lstStyle/>
                    <a:p>
                      <a:pPr algn="l">
                        <a:spcAft>
                          <a:spcPts val="0"/>
                        </a:spcAft>
                      </a:pP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JavaDemo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main(String </a:t>
                      </a:r>
                      <a:r>
                        <a:rPr lang="en-US" sz="1100" kern="0">
                          <a:solidFill>
                            <a:srgbClr val="6A3E3E"/>
                          </a:solidFill>
                          <a:latin typeface="Consolas"/>
                          <a:ea typeface="宋体"/>
                          <a:cs typeface="Times New Roman"/>
                        </a:rPr>
                        <a:t>args</a:t>
                      </a:r>
                      <a:r>
                        <a:rPr lang="en-US" sz="1100" kern="0">
                          <a:solidFill>
                            <a:srgbClr val="000000"/>
                          </a:solidFill>
                          <a:latin typeface="Consolas"/>
                          <a:ea typeface="宋体"/>
                          <a:cs typeface="Times New Roman"/>
                        </a:rPr>
                        <a:t>[]) {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 </a:t>
                      </a:r>
                      <a:r>
                        <a:rPr lang="zh-CN" sz="1100" kern="0">
                          <a:solidFill>
                            <a:srgbClr val="2A00FF"/>
                          </a:solidFill>
                          <a:latin typeface="Consolas"/>
                          <a:ea typeface="宋体"/>
                          <a:cs typeface="Consolas"/>
                        </a:rPr>
                        <a:t>不转型时的</a:t>
                      </a:r>
                      <a:r>
                        <a:rPr lang="en-US" sz="1100" kern="0">
                          <a:solidFill>
                            <a:srgbClr val="2A00FF"/>
                          </a:solidFill>
                          <a:latin typeface="Consolas"/>
                          <a:ea typeface="宋体"/>
                          <a:cs typeface="Times New Roman"/>
                        </a:rPr>
                        <a:t>instanceof</a:t>
                      </a:r>
                      <a:r>
                        <a:rPr lang="zh-CN" sz="1100" kern="0">
                          <a:solidFill>
                            <a:srgbClr val="2A00FF"/>
                          </a:solidFill>
                          <a:latin typeface="Consolas"/>
                          <a:ea typeface="宋体"/>
                          <a:cs typeface="Consolas"/>
                        </a:rPr>
                        <a:t>判断</a:t>
                      </a:r>
                      <a:r>
                        <a:rPr lang="en-US" sz="1100" kern="0">
                          <a:solidFill>
                            <a:srgbClr val="2A00FF"/>
                          </a:solidFill>
                          <a:latin typeface="Consolas"/>
                          <a:ea typeface="宋体"/>
                          <a:cs typeface="Times New Roman"/>
                        </a:rPr>
                        <a:t> ----------------"</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Person </a:t>
                      </a:r>
                      <a:r>
                        <a:rPr lang="en-US" sz="1100" kern="0">
                          <a:solidFill>
                            <a:srgbClr val="6A3E3E"/>
                          </a:solidFill>
                          <a:latin typeface="Consolas"/>
                          <a:ea typeface="宋体"/>
                          <a:cs typeface="Times New Roman"/>
                        </a:rPr>
                        <a:t>perA</a:t>
                      </a:r>
                      <a:r>
                        <a:rPr lang="en-US" sz="1100" kern="0">
                          <a:solidFill>
                            <a:srgbClr val="000000"/>
                          </a:solidFill>
                          <a:latin typeface="Consolas"/>
                          <a:ea typeface="宋体"/>
                          <a:cs typeface="Times New Roman"/>
                        </a:rPr>
                        <a:t> = </a:t>
                      </a:r>
                      <a:r>
                        <a:rPr lang="en-US" sz="1100" b="1" kern="0">
                          <a:solidFill>
                            <a:srgbClr val="7F0055"/>
                          </a:solidFill>
                          <a:latin typeface="Consolas"/>
                          <a:ea typeface="宋体"/>
                          <a:cs typeface="Times New Roman"/>
                        </a:rPr>
                        <a:t>new</a:t>
                      </a:r>
                      <a:r>
                        <a:rPr lang="en-US" sz="1100" kern="0">
                          <a:solidFill>
                            <a:srgbClr val="000000"/>
                          </a:solidFill>
                          <a:latin typeface="Consolas"/>
                          <a:ea typeface="宋体"/>
                          <a:cs typeface="Times New Roman"/>
                        </a:rPr>
                        <a:t> Person() ;</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父类对象实例化</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6A3E3E"/>
                          </a:solidFill>
                          <a:latin typeface="Consolas"/>
                          <a:ea typeface="宋体"/>
                          <a:cs typeface="Times New Roman"/>
                        </a:rPr>
                        <a:t>perA</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instanceof</a:t>
                      </a:r>
                      <a:r>
                        <a:rPr lang="en-US" sz="1100" kern="0">
                          <a:solidFill>
                            <a:srgbClr val="000000"/>
                          </a:solidFill>
                          <a:latin typeface="Consolas"/>
                          <a:ea typeface="宋体"/>
                          <a:cs typeface="Times New Roman"/>
                        </a:rPr>
                        <a:t> Person);</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实例类型判断：</a:t>
                      </a:r>
                      <a:r>
                        <a:rPr lang="en-US" sz="1100" kern="0">
                          <a:solidFill>
                            <a:srgbClr val="3F7F5F"/>
                          </a:solidFill>
                          <a:latin typeface="Consolas"/>
                          <a:ea typeface="宋体"/>
                          <a:cs typeface="Times New Roman"/>
                        </a:rPr>
                        <a:t>true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6A3E3E"/>
                          </a:solidFill>
                          <a:latin typeface="Consolas"/>
                          <a:ea typeface="宋体"/>
                          <a:cs typeface="Times New Roman"/>
                        </a:rPr>
                        <a:t>perA</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instanceof</a:t>
                      </a:r>
                      <a:r>
                        <a:rPr lang="en-US" sz="1100" kern="0">
                          <a:solidFill>
                            <a:srgbClr val="000000"/>
                          </a:solidFill>
                          <a:latin typeface="Consolas"/>
                          <a:ea typeface="宋体"/>
                          <a:cs typeface="Times New Roman"/>
                        </a:rPr>
                        <a:t> </a:t>
                      </a:r>
                      <a:r>
                        <a:rPr lang="en-US" sz="1100" kern="0">
                          <a:solidFill>
                            <a:srgbClr val="000000"/>
                          </a:solidFill>
                          <a:latin typeface="Consolas"/>
                          <a:ea typeface="宋体"/>
                          <a:cs typeface="Times New Roman"/>
                        </a:rPr>
                        <a:t>Superman</a:t>
                      </a:r>
                      <a:r>
                        <a:rPr lang="en-US" sz="1100" kern="0" smtClean="0">
                          <a:solidFill>
                            <a:srgbClr val="000000"/>
                          </a:solidFill>
                          <a:latin typeface="Consolas"/>
                          <a:ea typeface="宋体"/>
                          <a:cs typeface="Times New Roman"/>
                        </a:rPr>
                        <a:t>);</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实例类型判断：</a:t>
                      </a:r>
                      <a:r>
                        <a:rPr lang="en-US" sz="1100" kern="0">
                          <a:solidFill>
                            <a:srgbClr val="3F7F5F"/>
                          </a:solidFill>
                          <a:latin typeface="Consolas"/>
                          <a:ea typeface="宋体"/>
                          <a:cs typeface="Times New Roman"/>
                        </a:rPr>
                        <a:t>false</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 </a:t>
                      </a:r>
                      <a:r>
                        <a:rPr lang="zh-CN" sz="1100" kern="0">
                          <a:solidFill>
                            <a:srgbClr val="2A00FF"/>
                          </a:solidFill>
                          <a:latin typeface="Consolas"/>
                          <a:ea typeface="宋体"/>
                          <a:cs typeface="Consolas"/>
                        </a:rPr>
                        <a:t>向上转型时的</a:t>
                      </a:r>
                      <a:r>
                        <a:rPr lang="en-US" sz="1100" kern="0">
                          <a:solidFill>
                            <a:srgbClr val="2A00FF"/>
                          </a:solidFill>
                          <a:latin typeface="Consolas"/>
                          <a:ea typeface="宋体"/>
                          <a:cs typeface="Times New Roman"/>
                        </a:rPr>
                        <a:t>instanceof</a:t>
                      </a:r>
                      <a:r>
                        <a:rPr lang="zh-CN" sz="1100" kern="0">
                          <a:solidFill>
                            <a:srgbClr val="2A00FF"/>
                          </a:solidFill>
                          <a:latin typeface="Consolas"/>
                          <a:ea typeface="宋体"/>
                          <a:cs typeface="Consolas"/>
                        </a:rPr>
                        <a:t>判断</a:t>
                      </a:r>
                      <a:r>
                        <a:rPr lang="en-US" sz="1100" kern="0">
                          <a:solidFill>
                            <a:srgbClr val="2A00FF"/>
                          </a:solidFill>
                          <a:latin typeface="Consolas"/>
                          <a:ea typeface="宋体"/>
                          <a:cs typeface="Times New Roman"/>
                        </a:rPr>
                        <a:t> ----------------"</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Person </a:t>
                      </a:r>
                      <a:r>
                        <a:rPr lang="en-US" sz="1100" kern="0">
                          <a:solidFill>
                            <a:srgbClr val="6A3E3E"/>
                          </a:solidFill>
                          <a:latin typeface="Consolas"/>
                          <a:ea typeface="宋体"/>
                          <a:cs typeface="Times New Roman"/>
                        </a:rPr>
                        <a:t>perB</a:t>
                      </a:r>
                      <a:r>
                        <a:rPr lang="en-US" sz="1100" kern="0">
                          <a:solidFill>
                            <a:srgbClr val="000000"/>
                          </a:solidFill>
                          <a:latin typeface="Consolas"/>
                          <a:ea typeface="宋体"/>
                          <a:cs typeface="Times New Roman"/>
                        </a:rPr>
                        <a:t> = </a:t>
                      </a:r>
                      <a:r>
                        <a:rPr lang="en-US" sz="1100" b="1" kern="0">
                          <a:solidFill>
                            <a:srgbClr val="7F0055"/>
                          </a:solidFill>
                          <a:latin typeface="Consolas"/>
                          <a:ea typeface="宋体"/>
                          <a:cs typeface="Times New Roman"/>
                        </a:rPr>
                        <a:t>new</a:t>
                      </a:r>
                      <a:r>
                        <a:rPr lang="en-US" sz="1100" kern="0">
                          <a:solidFill>
                            <a:srgbClr val="000000"/>
                          </a:solidFill>
                          <a:latin typeface="Consolas"/>
                          <a:ea typeface="宋体"/>
                          <a:cs typeface="Times New Roman"/>
                        </a:rPr>
                        <a:t> Superman</a:t>
                      </a:r>
                      <a:r>
                        <a:rPr lang="en-US" sz="1100" kern="0">
                          <a:solidFill>
                            <a:srgbClr val="000000"/>
                          </a:solidFill>
                          <a:latin typeface="Consolas"/>
                          <a:ea typeface="宋体"/>
                          <a:cs typeface="Times New Roman"/>
                        </a:rPr>
                        <a:t>() </a:t>
                      </a:r>
                      <a:r>
                        <a:rPr lang="en-US" sz="1100" kern="0" smtClean="0">
                          <a:solidFill>
                            <a:srgbClr val="000000"/>
                          </a:solidFill>
                          <a:latin typeface="Consolas"/>
                          <a:ea typeface="宋体"/>
                          <a:cs typeface="Times New Roman"/>
                        </a:rPr>
                        <a:t>;</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对象向上转型</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6A3E3E"/>
                          </a:solidFill>
                          <a:latin typeface="Consolas"/>
                          <a:ea typeface="宋体"/>
                          <a:cs typeface="Times New Roman"/>
                        </a:rPr>
                        <a:t>perB</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instanceof</a:t>
                      </a:r>
                      <a:r>
                        <a:rPr lang="en-US" sz="1100" kern="0">
                          <a:solidFill>
                            <a:srgbClr val="000000"/>
                          </a:solidFill>
                          <a:latin typeface="Consolas"/>
                          <a:ea typeface="宋体"/>
                          <a:cs typeface="Times New Roman"/>
                        </a:rPr>
                        <a:t> Person);</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实例类型判断：</a:t>
                      </a:r>
                      <a:r>
                        <a:rPr lang="en-US" sz="1100" kern="0">
                          <a:solidFill>
                            <a:srgbClr val="3F7F5F"/>
                          </a:solidFill>
                          <a:latin typeface="Consolas"/>
                          <a:ea typeface="宋体"/>
                          <a:cs typeface="Times New Roman"/>
                        </a:rPr>
                        <a:t>true</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6A3E3E"/>
                          </a:solidFill>
                          <a:latin typeface="Consolas"/>
                          <a:ea typeface="宋体"/>
                          <a:cs typeface="Times New Roman"/>
                        </a:rPr>
                        <a:t>perB</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instanceof</a:t>
                      </a:r>
                      <a:r>
                        <a:rPr lang="en-US" sz="1100" kern="0">
                          <a:solidFill>
                            <a:srgbClr val="000000"/>
                          </a:solidFill>
                          <a:latin typeface="Consolas"/>
                          <a:ea typeface="宋体"/>
                          <a:cs typeface="Times New Roman"/>
                        </a:rPr>
                        <a:t> </a:t>
                      </a:r>
                      <a:r>
                        <a:rPr lang="en-US" sz="1100" kern="0">
                          <a:solidFill>
                            <a:srgbClr val="000000"/>
                          </a:solidFill>
                          <a:latin typeface="Consolas"/>
                          <a:ea typeface="宋体"/>
                          <a:cs typeface="Times New Roman"/>
                        </a:rPr>
                        <a:t>Superman</a:t>
                      </a:r>
                      <a:r>
                        <a:rPr lang="en-US" sz="1100" kern="0" smtClean="0">
                          <a:solidFill>
                            <a:srgbClr val="000000"/>
                          </a:solidFill>
                          <a:latin typeface="Consolas"/>
                          <a:ea typeface="宋体"/>
                          <a:cs typeface="Times New Roman"/>
                        </a:rPr>
                        <a:t>);</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实例类型判断：</a:t>
                      </a:r>
                      <a:r>
                        <a:rPr lang="en-US" sz="1100" kern="0">
                          <a:solidFill>
                            <a:srgbClr val="3F7F5F"/>
                          </a:solidFill>
                          <a:latin typeface="Consolas"/>
                          <a:ea typeface="宋体"/>
                          <a:cs typeface="Times New Roman"/>
                        </a:rPr>
                        <a:t>true</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just">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安全的转型操作</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JavaDemo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 </a:t>
                      </a:r>
                      <a:r>
                        <a:rPr lang="zh-CN" sz="1200" kern="0">
                          <a:solidFill>
                            <a:srgbClr val="2A00FF"/>
                          </a:solidFill>
                          <a:latin typeface="Consolas"/>
                          <a:ea typeface="宋体"/>
                          <a:cs typeface="Consolas"/>
                        </a:rPr>
                        <a:t>正常状态下的超人应该是一个普通人的状态</a:t>
                      </a:r>
                      <a:r>
                        <a:rPr lang="en-US" sz="1200" kern="0">
                          <a:solidFill>
                            <a:srgbClr val="2A00FF"/>
                          </a:solidFill>
                          <a:latin typeface="Consolas"/>
                          <a:ea typeface="宋体"/>
                          <a:cs typeface="Times New Roman"/>
                        </a:rPr>
                        <a:t> --------------"</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Person </a:t>
                      </a:r>
                      <a:r>
                        <a:rPr lang="en-US" sz="1200" kern="0">
                          <a:solidFill>
                            <a:srgbClr val="6A3E3E"/>
                          </a:solidFill>
                          <a:latin typeface="Consolas"/>
                          <a:ea typeface="宋体"/>
                          <a:cs typeface="Times New Roman"/>
                        </a:rPr>
                        <a:t>per</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Superman</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超人是一个人，向上转型</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per</a:t>
                      </a:r>
                      <a:r>
                        <a:rPr lang="en-US" sz="1200" kern="0">
                          <a:solidFill>
                            <a:srgbClr val="000000"/>
                          </a:solidFill>
                          <a:latin typeface="Consolas"/>
                          <a:ea typeface="宋体"/>
                          <a:cs typeface="Times New Roman"/>
                        </a:rPr>
                        <a:t>.run</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调用人的跑步功能</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 </a:t>
                      </a:r>
                      <a:r>
                        <a:rPr lang="zh-CN" sz="1200" kern="0">
                          <a:solidFill>
                            <a:srgbClr val="2A00FF"/>
                          </a:solidFill>
                          <a:latin typeface="Consolas"/>
                          <a:ea typeface="宋体"/>
                          <a:cs typeface="Consolas"/>
                        </a:rPr>
                        <a:t>外星怪兽猛犬骚扰地球，准备消灭人类</a:t>
                      </a:r>
                      <a:r>
                        <a:rPr lang="en-US" sz="1200" kern="0">
                          <a:solidFill>
                            <a:srgbClr val="2A00FF"/>
                          </a:solidFill>
                          <a:latin typeface="Consolas"/>
                          <a:ea typeface="宋体"/>
                          <a:cs typeface="Times New Roman"/>
                        </a:rPr>
                        <a:t> --------------"</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if</a:t>
                      </a:r>
                      <a:r>
                        <a:rPr lang="en-US" sz="1200" kern="0">
                          <a:solidFill>
                            <a:srgbClr val="000000"/>
                          </a:solidFill>
                          <a:latin typeface="Consolas"/>
                          <a:ea typeface="宋体"/>
                          <a:cs typeface="Times New Roman"/>
                        </a:rPr>
                        <a:t> (</a:t>
                      </a:r>
                      <a:r>
                        <a:rPr lang="en-US" sz="1200" b="1" u="sng" kern="0">
                          <a:solidFill>
                            <a:srgbClr val="6A3E3E"/>
                          </a:solidFill>
                          <a:latin typeface="Consolas"/>
                          <a:ea typeface="宋体"/>
                          <a:cs typeface="Times New Roman"/>
                        </a:rPr>
                        <a:t>per</a:t>
                      </a:r>
                      <a:r>
                        <a:rPr lang="en-US" sz="1200" b="1" u="sng" kern="0">
                          <a:solidFill>
                            <a:srgbClr val="000000"/>
                          </a:solidFill>
                          <a:latin typeface="Consolas"/>
                          <a:ea typeface="宋体"/>
                          <a:cs typeface="Times New Roman"/>
                        </a:rPr>
                        <a:t> </a:t>
                      </a:r>
                      <a:r>
                        <a:rPr lang="en-US" sz="1200" b="1" u="sng" kern="0">
                          <a:solidFill>
                            <a:srgbClr val="7F0055"/>
                          </a:solidFill>
                          <a:latin typeface="Consolas"/>
                          <a:ea typeface="宋体"/>
                          <a:cs typeface="Times New Roman"/>
                        </a:rPr>
                        <a:t>instanceof</a:t>
                      </a:r>
                      <a:r>
                        <a:rPr lang="en-US" sz="1200" b="1" u="sng" kern="0">
                          <a:solidFill>
                            <a:srgbClr val="000000"/>
                          </a:solidFill>
                          <a:latin typeface="Consolas"/>
                          <a:ea typeface="宋体"/>
                          <a:cs typeface="Times New Roman"/>
                        </a:rPr>
                        <a:t> Superman</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判断实例类型</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Superman </a:t>
                      </a:r>
                      <a:r>
                        <a:rPr lang="en-US" sz="1200" kern="0">
                          <a:solidFill>
                            <a:srgbClr val="6A3E3E"/>
                          </a:solidFill>
                          <a:latin typeface="Consolas"/>
                          <a:ea typeface="宋体"/>
                          <a:cs typeface="Times New Roman"/>
                        </a:rPr>
                        <a:t>spm</a:t>
                      </a:r>
                      <a:r>
                        <a:rPr lang="en-US" sz="1200" kern="0">
                          <a:solidFill>
                            <a:srgbClr val="000000"/>
                          </a:solidFill>
                          <a:latin typeface="Consolas"/>
                          <a:ea typeface="宋体"/>
                          <a:cs typeface="Times New Roman"/>
                        </a:rPr>
                        <a:t> = (Superman) </a:t>
                      </a:r>
                      <a:r>
                        <a:rPr lang="en-US" sz="1200" kern="0">
                          <a:solidFill>
                            <a:srgbClr val="6A3E3E"/>
                          </a:solidFill>
                          <a:latin typeface="Consolas"/>
                          <a:ea typeface="宋体"/>
                          <a:cs typeface="Times New Roman"/>
                        </a:rPr>
                        <a:t>per</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强制转为子类实例</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spm</a:t>
                      </a:r>
                      <a:r>
                        <a:rPr lang="en-US" sz="1200" kern="0">
                          <a:solidFill>
                            <a:srgbClr val="000000"/>
                          </a:solidFill>
                          <a:latin typeface="Consolas"/>
                          <a:ea typeface="宋体"/>
                          <a:cs typeface="Times New Roman"/>
                        </a:rPr>
                        <a:t>.fly</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子类扩充方法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spm</a:t>
                      </a:r>
                      <a:r>
                        <a:rPr lang="en-US" sz="1200" kern="0">
                          <a:solidFill>
                            <a:srgbClr val="000000"/>
                          </a:solidFill>
                          <a:latin typeface="Consolas"/>
                          <a:ea typeface="宋体"/>
                          <a:cs typeface="Times New Roman"/>
                        </a:rPr>
                        <a:t>.fire</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子类扩充方法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else</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不是超人</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继续在人间行走</a:t>
                      </a:r>
                      <a:r>
                        <a:rPr lang="en-US" sz="1200" kern="0">
                          <a:solidFill>
                            <a:srgbClr val="2A00FF"/>
                          </a:solidFill>
                          <a:latin typeface="Consolas"/>
                          <a:ea typeface="宋体"/>
                          <a:cs typeface="Times New Roman"/>
                        </a:rPr>
                        <a:t> OR </a:t>
                      </a:r>
                      <a:r>
                        <a:rPr lang="zh-CN" sz="1200" kern="0">
                          <a:solidFill>
                            <a:srgbClr val="2A00FF"/>
                          </a:solidFill>
                          <a:latin typeface="Consolas"/>
                          <a:ea typeface="宋体"/>
                          <a:cs typeface="Consolas"/>
                        </a:rPr>
                        <a:t>天堂再见</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just">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9588</TotalTime>
  <Words>164</Words>
  <Application>Microsoft Office PowerPoint</Application>
  <PresentationFormat>全屏显示(16:9)</PresentationFormat>
  <Paragraphs>117</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第8章：继承</vt:lpstr>
      <vt:lpstr>多态性</vt:lpstr>
      <vt:lpstr>范例：对象向上转型</vt:lpstr>
      <vt:lpstr>范例：统一方法参数</vt:lpstr>
      <vt:lpstr>范例：子类对象向下转型</vt:lpstr>
      <vt:lpstr>instanceof</vt:lpstr>
      <vt:lpstr>范例：安全的转型操作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yootk</cp:lastModifiedBy>
  <cp:revision>731</cp:revision>
  <dcterms:created xsi:type="dcterms:W3CDTF">2015-01-02T11:02:54Z</dcterms:created>
  <dcterms:modified xsi:type="dcterms:W3CDTF">2018-11-27T07:51:38Z</dcterms:modified>
</cp:coreProperties>
</file>