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61" r:id="rId3"/>
    <p:sldId id="262" r:id="rId4"/>
    <p:sldId id="263" r:id="rId5"/>
    <p:sldId id="264" r:id="rId6"/>
    <p:sldId id="265" r:id="rId7"/>
    <p:sldId id="266"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24" autoAdjust="0"/>
    <p:restoredTop sz="85529" autoAdjust="0"/>
  </p:normalViewPr>
  <p:slideViewPr>
    <p:cSldViewPr>
      <p:cViewPr varScale="1">
        <p:scale>
          <a:sx n="80" d="100"/>
          <a:sy n="80" d="100"/>
        </p:scale>
        <p:origin x="-1260" y="-84"/>
      </p:cViewPr>
      <p:guideLst>
        <p:guide orient="horz" pos="1620"/>
        <p:guide pos="2880"/>
      </p:guideLst>
    </p:cSldViewPr>
  </p:slideViewPr>
  <p:notesTextViewPr>
    <p:cViewPr>
      <p:scale>
        <a:sx n="66" d="100"/>
        <a:sy n="66" d="100"/>
      </p:scale>
      <p:origin x="0" y="5898"/>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2018/11/27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E6515-34FF-4A53-9B23-04DDFDAD3187}" type="datetimeFigureOut">
              <a:rPr lang="zh-CN" altLang="en-US" smtClean="0"/>
              <a:pPr/>
              <a:t>2018/11/27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1D333-E956-431F-AB61-55C00916D5B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r>
              <a:rPr lang="en-US" sz="1200" b="1" kern="1200" smtClean="0">
                <a:solidFill>
                  <a:schemeClr val="tx1"/>
                </a:solidFill>
                <a:latin typeface="+mn-lt"/>
                <a:ea typeface="+mn-ea"/>
                <a:cs typeface="+mn-cs"/>
              </a:rPr>
              <a:t>abstract</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Action {										// </a:t>
            </a:r>
            <a:r>
              <a:rPr lang="zh-CN" altLang="en-US" sz="1200" kern="1200" smtClean="0">
                <a:solidFill>
                  <a:schemeClr val="tx1"/>
                </a:solidFill>
                <a:latin typeface="+mn-lt"/>
                <a:ea typeface="+mn-ea"/>
                <a:cs typeface="+mn-cs"/>
              </a:rPr>
              <a:t>定义公共行为类</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a:t>
            </a:r>
            <a:r>
              <a:rPr lang="en-US" sz="1200" b="1" i="1" kern="1200" smtClean="0">
                <a:solidFill>
                  <a:schemeClr val="tx1"/>
                </a:solidFill>
                <a:latin typeface="+mn-lt"/>
                <a:ea typeface="+mn-ea"/>
                <a:cs typeface="+mn-cs"/>
              </a:rPr>
              <a:t>EAT</a:t>
            </a:r>
            <a:r>
              <a:rPr lang="en-US" sz="1200" kern="1200" smtClean="0">
                <a:solidFill>
                  <a:schemeClr val="tx1"/>
                </a:solidFill>
                <a:latin typeface="+mn-lt"/>
                <a:ea typeface="+mn-ea"/>
                <a:cs typeface="+mn-cs"/>
              </a:rPr>
              <a:t> = 1;							// “</a:t>
            </a:r>
            <a:r>
              <a:rPr lang="zh-CN" altLang="en-US" sz="1200" kern="1200" smtClean="0">
                <a:solidFill>
                  <a:schemeClr val="tx1"/>
                </a:solidFill>
                <a:latin typeface="+mn-lt"/>
                <a:ea typeface="+mn-ea"/>
                <a:cs typeface="+mn-cs"/>
              </a:rPr>
              <a:t>吃饭</a:t>
            </a:r>
            <a:r>
              <a:rPr lang="en-US"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操作命令</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a:t>
            </a:r>
            <a:r>
              <a:rPr lang="en-US" sz="1200" b="1" i="1" kern="1200" smtClean="0">
                <a:solidFill>
                  <a:schemeClr val="tx1"/>
                </a:solidFill>
                <a:latin typeface="+mn-lt"/>
                <a:ea typeface="+mn-ea"/>
                <a:cs typeface="+mn-cs"/>
              </a:rPr>
              <a:t>SLEEP</a:t>
            </a:r>
            <a:r>
              <a:rPr lang="en-US" sz="1200" kern="1200" smtClean="0">
                <a:solidFill>
                  <a:schemeClr val="tx1"/>
                </a:solidFill>
                <a:latin typeface="+mn-lt"/>
                <a:ea typeface="+mn-ea"/>
                <a:cs typeface="+mn-cs"/>
              </a:rPr>
              <a:t> = 5;						// “</a:t>
            </a:r>
            <a:r>
              <a:rPr lang="zh-CN" altLang="en-US" sz="1200" kern="1200" smtClean="0">
                <a:solidFill>
                  <a:schemeClr val="tx1"/>
                </a:solidFill>
                <a:latin typeface="+mn-lt"/>
                <a:ea typeface="+mn-ea"/>
                <a:cs typeface="+mn-cs"/>
              </a:rPr>
              <a:t>睡觉</a:t>
            </a:r>
            <a:r>
              <a:rPr lang="en-US"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操作命令</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final</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a:t>
            </a:r>
            <a:r>
              <a:rPr lang="en-US" sz="1200" b="1" i="1" kern="1200" smtClean="0">
                <a:solidFill>
                  <a:schemeClr val="tx1"/>
                </a:solidFill>
                <a:latin typeface="+mn-lt"/>
                <a:ea typeface="+mn-ea"/>
                <a:cs typeface="+mn-cs"/>
              </a:rPr>
              <a:t>WORK</a:t>
            </a:r>
            <a:r>
              <a:rPr lang="en-US" sz="1200" kern="1200" smtClean="0">
                <a:solidFill>
                  <a:schemeClr val="tx1"/>
                </a:solidFill>
                <a:latin typeface="+mn-lt"/>
                <a:ea typeface="+mn-ea"/>
                <a:cs typeface="+mn-cs"/>
              </a:rPr>
              <a:t> = 10;						// “</a:t>
            </a:r>
            <a:r>
              <a:rPr lang="zh-CN" altLang="en-US" sz="1200" kern="1200" smtClean="0">
                <a:solidFill>
                  <a:schemeClr val="tx1"/>
                </a:solidFill>
                <a:latin typeface="+mn-lt"/>
                <a:ea typeface="+mn-ea"/>
                <a:cs typeface="+mn-cs"/>
              </a:rPr>
              <a:t>工作</a:t>
            </a:r>
            <a:r>
              <a:rPr lang="en-US"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操作命令</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command(</a:t>
            </a:r>
            <a:r>
              <a:rPr lang="en-US" sz="1200" b="1" kern="1200" smtClean="0">
                <a:solidFill>
                  <a:schemeClr val="tx1"/>
                </a:solidFill>
                <a:latin typeface="+mn-lt"/>
                <a:ea typeface="+mn-ea"/>
                <a:cs typeface="+mn-cs"/>
              </a:rPr>
              <a:t>int</a:t>
            </a:r>
            <a:r>
              <a:rPr lang="en-US" sz="1200" kern="1200" smtClean="0">
                <a:solidFill>
                  <a:schemeClr val="tx1"/>
                </a:solidFill>
                <a:latin typeface="+mn-lt"/>
                <a:ea typeface="+mn-ea"/>
                <a:cs typeface="+mn-cs"/>
              </a:rPr>
              <a:t> code) {							// </a:t>
            </a:r>
            <a:r>
              <a:rPr lang="zh-CN" altLang="en-US" sz="1200" kern="1200" smtClean="0">
                <a:solidFill>
                  <a:schemeClr val="tx1"/>
                </a:solidFill>
                <a:latin typeface="+mn-lt"/>
                <a:ea typeface="+mn-ea"/>
                <a:cs typeface="+mn-cs"/>
              </a:rPr>
              <a:t>执行命令</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switch</a:t>
            </a:r>
            <a:r>
              <a:rPr lang="en-US" sz="1200" kern="1200" smtClean="0">
                <a:solidFill>
                  <a:schemeClr val="tx1"/>
                </a:solidFill>
                <a:latin typeface="+mn-lt"/>
                <a:ea typeface="+mn-ea"/>
                <a:cs typeface="+mn-cs"/>
              </a:rPr>
              <a:t> (code) {										// </a:t>
            </a:r>
            <a:r>
              <a:rPr lang="zh-CN" altLang="en-US" sz="1200" kern="1200" smtClean="0">
                <a:solidFill>
                  <a:schemeClr val="tx1"/>
                </a:solidFill>
                <a:latin typeface="+mn-lt"/>
                <a:ea typeface="+mn-ea"/>
                <a:cs typeface="+mn-cs"/>
              </a:rPr>
              <a:t>判断命令类型</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case</a:t>
            </a:r>
            <a:r>
              <a:rPr lang="en-US" sz="1200" kern="1200" smtClean="0">
                <a:solidFill>
                  <a:schemeClr val="tx1"/>
                </a:solidFill>
                <a:latin typeface="+mn-lt"/>
                <a:ea typeface="+mn-ea"/>
                <a:cs typeface="+mn-cs"/>
              </a:rPr>
              <a:t> </a:t>
            </a:r>
            <a:r>
              <a:rPr lang="en-US" sz="1200" b="1" i="1" kern="1200" smtClean="0">
                <a:solidFill>
                  <a:schemeClr val="tx1"/>
                </a:solidFill>
                <a:latin typeface="+mn-lt"/>
                <a:ea typeface="+mn-ea"/>
                <a:cs typeface="+mn-cs"/>
              </a:rPr>
              <a:t>EAT</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.eat();									// </a:t>
            </a:r>
            <a:r>
              <a:rPr lang="zh-CN" altLang="en-US" sz="1200" kern="1200" smtClean="0">
                <a:solidFill>
                  <a:schemeClr val="tx1"/>
                </a:solidFill>
                <a:latin typeface="+mn-lt"/>
                <a:ea typeface="+mn-ea"/>
                <a:cs typeface="+mn-cs"/>
              </a:rPr>
              <a:t>执行命令方法</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break</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case</a:t>
            </a:r>
            <a:r>
              <a:rPr lang="en-US" sz="1200" kern="1200" smtClean="0">
                <a:solidFill>
                  <a:schemeClr val="tx1"/>
                </a:solidFill>
                <a:latin typeface="+mn-lt"/>
                <a:ea typeface="+mn-ea"/>
                <a:cs typeface="+mn-cs"/>
              </a:rPr>
              <a:t> </a:t>
            </a:r>
            <a:r>
              <a:rPr lang="en-US" sz="1200" b="1" i="1" kern="1200" smtClean="0">
                <a:solidFill>
                  <a:schemeClr val="tx1"/>
                </a:solidFill>
                <a:latin typeface="+mn-lt"/>
                <a:ea typeface="+mn-ea"/>
                <a:cs typeface="+mn-cs"/>
              </a:rPr>
              <a:t>SLEEP</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.sleep();								// </a:t>
            </a:r>
            <a:r>
              <a:rPr lang="zh-CN" altLang="en-US" sz="1200" kern="1200" smtClean="0">
                <a:solidFill>
                  <a:schemeClr val="tx1"/>
                </a:solidFill>
                <a:latin typeface="+mn-lt"/>
                <a:ea typeface="+mn-ea"/>
                <a:cs typeface="+mn-cs"/>
              </a:rPr>
              <a:t>执行命令方法</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break</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case</a:t>
            </a:r>
            <a:r>
              <a:rPr lang="en-US" sz="1200" kern="1200" smtClean="0">
                <a:solidFill>
                  <a:schemeClr val="tx1"/>
                </a:solidFill>
                <a:latin typeface="+mn-lt"/>
                <a:ea typeface="+mn-ea"/>
                <a:cs typeface="+mn-cs"/>
              </a:rPr>
              <a:t> </a:t>
            </a:r>
            <a:r>
              <a:rPr lang="en-US" sz="1200" b="1" i="1" kern="1200" smtClean="0">
                <a:solidFill>
                  <a:schemeClr val="tx1"/>
                </a:solidFill>
                <a:latin typeface="+mn-lt"/>
                <a:ea typeface="+mn-ea"/>
                <a:cs typeface="+mn-cs"/>
              </a:rPr>
              <a:t>WORK</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.work();									// </a:t>
            </a:r>
            <a:r>
              <a:rPr lang="zh-CN" altLang="en-US" sz="1200" kern="1200" smtClean="0">
                <a:solidFill>
                  <a:schemeClr val="tx1"/>
                </a:solidFill>
                <a:latin typeface="+mn-lt"/>
                <a:ea typeface="+mn-ea"/>
                <a:cs typeface="+mn-cs"/>
              </a:rPr>
              <a:t>执行命令方法</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break</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case</a:t>
            </a:r>
            <a:r>
              <a:rPr lang="en-US" sz="1200" kern="1200" smtClean="0">
                <a:solidFill>
                  <a:schemeClr val="tx1"/>
                </a:solidFill>
                <a:latin typeface="+mn-lt"/>
                <a:ea typeface="+mn-ea"/>
                <a:cs typeface="+mn-cs"/>
              </a:rPr>
              <a:t> </a:t>
            </a:r>
            <a:r>
              <a:rPr lang="en-US" sz="1200" b="1" i="1" kern="1200" smtClean="0">
                <a:solidFill>
                  <a:schemeClr val="tx1"/>
                </a:solidFill>
                <a:latin typeface="+mn-lt"/>
                <a:ea typeface="+mn-ea"/>
                <a:cs typeface="+mn-cs"/>
              </a:rPr>
              <a:t>EAT</a:t>
            </a:r>
            <a:r>
              <a:rPr lang="en-US" sz="1200" kern="1200" smtClean="0">
                <a:solidFill>
                  <a:schemeClr val="tx1"/>
                </a:solidFill>
                <a:latin typeface="+mn-lt"/>
                <a:ea typeface="+mn-ea"/>
                <a:cs typeface="+mn-cs"/>
              </a:rPr>
              <a:t> + </a:t>
            </a:r>
            <a:r>
              <a:rPr lang="en-US" sz="1200" b="1" i="1" kern="1200" smtClean="0">
                <a:solidFill>
                  <a:schemeClr val="tx1"/>
                </a:solidFill>
                <a:latin typeface="+mn-lt"/>
                <a:ea typeface="+mn-ea"/>
                <a:cs typeface="+mn-cs"/>
              </a:rPr>
              <a:t>SLEEP</a:t>
            </a:r>
            <a:r>
              <a:rPr lang="en-US" sz="1200" kern="1200" smtClean="0">
                <a:solidFill>
                  <a:schemeClr val="tx1"/>
                </a:solidFill>
                <a:latin typeface="+mn-lt"/>
                <a:ea typeface="+mn-ea"/>
                <a:cs typeface="+mn-cs"/>
              </a:rPr>
              <a:t> + </a:t>
            </a:r>
            <a:r>
              <a:rPr lang="en-US" sz="1200" b="1" i="1" kern="1200" smtClean="0">
                <a:solidFill>
                  <a:schemeClr val="tx1"/>
                </a:solidFill>
                <a:latin typeface="+mn-lt"/>
                <a:ea typeface="+mn-ea"/>
                <a:cs typeface="+mn-cs"/>
              </a:rPr>
              <a:t>WORK</a:t>
            </a:r>
            <a:r>
              <a:rPr lang="en-US" sz="1200" kern="1200" smtClean="0">
                <a:solidFill>
                  <a:schemeClr val="tx1"/>
                </a:solidFill>
                <a:latin typeface="+mn-lt"/>
                <a:ea typeface="+mn-ea"/>
                <a:cs typeface="+mn-cs"/>
              </a:rPr>
              <a:t>: {						// </a:t>
            </a:r>
            <a:r>
              <a:rPr lang="zh-CN" altLang="en-US" sz="1200" kern="1200" smtClean="0">
                <a:solidFill>
                  <a:schemeClr val="tx1"/>
                </a:solidFill>
                <a:latin typeface="+mn-lt"/>
                <a:ea typeface="+mn-ea"/>
                <a:cs typeface="+mn-cs"/>
              </a:rPr>
              <a:t>组合命令</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.eat();									// </a:t>
            </a:r>
            <a:r>
              <a:rPr lang="zh-CN" altLang="en-US" sz="1200" kern="1200" smtClean="0">
                <a:solidFill>
                  <a:schemeClr val="tx1"/>
                </a:solidFill>
                <a:latin typeface="+mn-lt"/>
                <a:ea typeface="+mn-ea"/>
                <a:cs typeface="+mn-cs"/>
              </a:rPr>
              <a:t>执行命令方法</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.sleep();								// </a:t>
            </a:r>
            <a:r>
              <a:rPr lang="zh-CN" altLang="en-US" sz="1200" kern="1200" smtClean="0">
                <a:solidFill>
                  <a:schemeClr val="tx1"/>
                </a:solidFill>
                <a:latin typeface="+mn-lt"/>
                <a:ea typeface="+mn-ea"/>
                <a:cs typeface="+mn-cs"/>
              </a:rPr>
              <a:t>执行命令方法</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this</a:t>
            </a:r>
            <a:r>
              <a:rPr lang="en-US" sz="1200" kern="1200" smtClean="0">
                <a:solidFill>
                  <a:schemeClr val="tx1"/>
                </a:solidFill>
                <a:latin typeface="+mn-lt"/>
                <a:ea typeface="+mn-ea"/>
                <a:cs typeface="+mn-cs"/>
              </a:rPr>
              <a:t>.work();									// </a:t>
            </a:r>
            <a:r>
              <a:rPr lang="zh-CN" altLang="en-US" sz="1200" kern="1200" smtClean="0">
                <a:solidFill>
                  <a:schemeClr val="tx1"/>
                </a:solidFill>
                <a:latin typeface="+mn-lt"/>
                <a:ea typeface="+mn-ea"/>
                <a:cs typeface="+mn-cs"/>
              </a:rPr>
              <a:t>执行命令方法</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break</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abstract</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eat();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抽象方法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吃饭行为</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abstract</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sleep();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抽象方法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睡觉行为</a:t>
            </a: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abstract</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work();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抽象方法</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工作行为</a:t>
            </a: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Robot </a:t>
            </a:r>
            <a:r>
              <a:rPr lang="en-US" sz="1200" b="1" kern="1200" smtClean="0">
                <a:solidFill>
                  <a:schemeClr val="tx1"/>
                </a:solidFill>
                <a:latin typeface="+mn-lt"/>
                <a:ea typeface="+mn-ea"/>
                <a:cs typeface="+mn-cs"/>
              </a:rPr>
              <a:t>extends</a:t>
            </a:r>
            <a:r>
              <a:rPr lang="en-US" sz="1200" kern="1200" smtClean="0">
                <a:solidFill>
                  <a:schemeClr val="tx1"/>
                </a:solidFill>
                <a:latin typeface="+mn-lt"/>
                <a:ea typeface="+mn-ea"/>
                <a:cs typeface="+mn-cs"/>
              </a:rPr>
              <a:t> Action {									// </a:t>
            </a:r>
            <a:r>
              <a:rPr lang="zh-CN" altLang="en-US" sz="1200" kern="1200" smtClean="0">
                <a:solidFill>
                  <a:schemeClr val="tx1"/>
                </a:solidFill>
                <a:latin typeface="+mn-lt"/>
                <a:ea typeface="+mn-ea"/>
                <a:cs typeface="+mn-cs"/>
              </a:rPr>
              <a:t>定义机器人行为类</a:t>
            </a: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eat() {										// </a:t>
            </a:r>
            <a:r>
              <a:rPr lang="zh-CN" altLang="en-US" sz="1200" kern="1200" smtClean="0">
                <a:solidFill>
                  <a:schemeClr val="tx1"/>
                </a:solidFill>
                <a:latin typeface="+mn-lt"/>
                <a:ea typeface="+mn-ea"/>
                <a:cs typeface="+mn-cs"/>
              </a:rPr>
              <a:t>方法覆写</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zh-CN" altLang="en-US" sz="1200" kern="1200" smtClean="0">
                <a:solidFill>
                  <a:schemeClr val="tx1"/>
                </a:solidFill>
                <a:latin typeface="+mn-lt"/>
                <a:ea typeface="+mn-ea"/>
                <a:cs typeface="+mn-cs"/>
              </a:rPr>
              <a:t>机器人需要接通电源充电。</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sleep() {}									// </a:t>
            </a:r>
            <a:r>
              <a:rPr lang="zh-CN" altLang="en-US" sz="1200" kern="1200" smtClean="0">
                <a:solidFill>
                  <a:schemeClr val="tx1"/>
                </a:solidFill>
                <a:latin typeface="+mn-lt"/>
                <a:ea typeface="+mn-ea"/>
                <a:cs typeface="+mn-cs"/>
              </a:rPr>
              <a:t>机器不需要休息，方法体为空</a:t>
            </a: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work() {										// </a:t>
            </a:r>
            <a:r>
              <a:rPr lang="zh-CN" altLang="en-US" sz="1200" kern="1200" smtClean="0">
                <a:solidFill>
                  <a:schemeClr val="tx1"/>
                </a:solidFill>
                <a:latin typeface="+mn-lt"/>
                <a:ea typeface="+mn-ea"/>
                <a:cs typeface="+mn-cs"/>
              </a:rPr>
              <a:t>方法覆写</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zh-CN" altLang="en-US" sz="1200" kern="1200" smtClean="0">
                <a:solidFill>
                  <a:schemeClr val="tx1"/>
                </a:solidFill>
                <a:latin typeface="+mn-lt"/>
                <a:ea typeface="+mn-ea"/>
                <a:cs typeface="+mn-cs"/>
              </a:rPr>
              <a:t>机器人按照固定的套路进行工作。</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Person </a:t>
            </a:r>
            <a:r>
              <a:rPr lang="en-US" sz="1200" b="1" kern="1200" smtClean="0">
                <a:solidFill>
                  <a:schemeClr val="tx1"/>
                </a:solidFill>
                <a:latin typeface="+mn-lt"/>
                <a:ea typeface="+mn-ea"/>
                <a:cs typeface="+mn-cs"/>
              </a:rPr>
              <a:t>extends</a:t>
            </a:r>
            <a:r>
              <a:rPr lang="en-US" sz="1200" kern="1200" smtClean="0">
                <a:solidFill>
                  <a:schemeClr val="tx1"/>
                </a:solidFill>
                <a:latin typeface="+mn-lt"/>
                <a:ea typeface="+mn-ea"/>
                <a:cs typeface="+mn-cs"/>
              </a:rPr>
              <a:t> Action {									// </a:t>
            </a:r>
            <a:r>
              <a:rPr lang="zh-CN" altLang="en-US" sz="1200" kern="1200" smtClean="0">
                <a:solidFill>
                  <a:schemeClr val="tx1"/>
                </a:solidFill>
                <a:latin typeface="+mn-lt"/>
                <a:ea typeface="+mn-ea"/>
                <a:cs typeface="+mn-cs"/>
              </a:rPr>
              <a:t>人类行为</a:t>
            </a: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eat() {										// </a:t>
            </a:r>
            <a:r>
              <a:rPr lang="zh-CN" altLang="en-US" sz="1200" kern="1200" smtClean="0">
                <a:solidFill>
                  <a:schemeClr val="tx1"/>
                </a:solidFill>
                <a:latin typeface="+mn-lt"/>
                <a:ea typeface="+mn-ea"/>
                <a:cs typeface="+mn-cs"/>
              </a:rPr>
              <a:t>方法覆写</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zh-CN" altLang="en-US" sz="1200" kern="1200" smtClean="0">
                <a:solidFill>
                  <a:schemeClr val="tx1"/>
                </a:solidFill>
                <a:latin typeface="+mn-lt"/>
                <a:ea typeface="+mn-ea"/>
                <a:cs typeface="+mn-cs"/>
              </a:rPr>
              <a:t>饿的时候安静的坐下吃饭。</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sleep() {										// </a:t>
            </a:r>
            <a:r>
              <a:rPr lang="zh-CN" altLang="en-US" sz="1200" kern="1200" smtClean="0">
                <a:solidFill>
                  <a:schemeClr val="tx1"/>
                </a:solidFill>
                <a:latin typeface="+mn-lt"/>
                <a:ea typeface="+mn-ea"/>
                <a:cs typeface="+mn-cs"/>
              </a:rPr>
              <a:t>方法覆写</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zh-CN" altLang="en-US" sz="1200" kern="1200" smtClean="0">
                <a:solidFill>
                  <a:schemeClr val="tx1"/>
                </a:solidFill>
                <a:latin typeface="+mn-lt"/>
                <a:ea typeface="+mn-ea"/>
                <a:cs typeface="+mn-cs"/>
              </a:rPr>
              <a:t>安静的躺下，慢慢的睡着，而后做着美梦。</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work() {										// </a:t>
            </a:r>
            <a:r>
              <a:rPr lang="zh-CN" altLang="en-US" sz="1200" kern="1200" smtClean="0">
                <a:solidFill>
                  <a:schemeClr val="tx1"/>
                </a:solidFill>
                <a:latin typeface="+mn-lt"/>
                <a:ea typeface="+mn-ea"/>
                <a:cs typeface="+mn-cs"/>
              </a:rPr>
              <a:t>方法覆写</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zh-CN" altLang="en-US" sz="1200" kern="1200" smtClean="0">
                <a:solidFill>
                  <a:schemeClr val="tx1"/>
                </a:solidFill>
                <a:latin typeface="+mn-lt"/>
                <a:ea typeface="+mn-ea"/>
                <a:cs typeface="+mn-cs"/>
              </a:rPr>
              <a:t>人类是高级脑类动物，在工作中不断学习与成长。</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Pig </a:t>
            </a:r>
            <a:r>
              <a:rPr lang="en-US" sz="1200" b="1" kern="1200" smtClean="0">
                <a:solidFill>
                  <a:schemeClr val="tx1"/>
                </a:solidFill>
                <a:latin typeface="+mn-lt"/>
                <a:ea typeface="+mn-ea"/>
                <a:cs typeface="+mn-cs"/>
              </a:rPr>
              <a:t>extends</a:t>
            </a:r>
            <a:r>
              <a:rPr lang="en-US" sz="1200" kern="1200" smtClean="0">
                <a:solidFill>
                  <a:schemeClr val="tx1"/>
                </a:solidFill>
                <a:latin typeface="+mn-lt"/>
                <a:ea typeface="+mn-ea"/>
                <a:cs typeface="+mn-cs"/>
              </a:rPr>
              <a:t> Action {									// </a:t>
            </a:r>
            <a:r>
              <a:rPr lang="zh-CN" altLang="en-US" sz="1200" kern="1200" smtClean="0">
                <a:solidFill>
                  <a:schemeClr val="tx1"/>
                </a:solidFill>
                <a:latin typeface="+mn-lt"/>
                <a:ea typeface="+mn-ea"/>
                <a:cs typeface="+mn-cs"/>
              </a:rPr>
              <a:t>猪类行为</a:t>
            </a: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eat() {										// </a:t>
            </a:r>
            <a:r>
              <a:rPr lang="zh-CN" altLang="en-US" sz="1200" kern="1200" smtClean="0">
                <a:solidFill>
                  <a:schemeClr val="tx1"/>
                </a:solidFill>
                <a:latin typeface="+mn-lt"/>
                <a:ea typeface="+mn-ea"/>
                <a:cs typeface="+mn-cs"/>
              </a:rPr>
              <a:t>方法覆写</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zh-CN" altLang="en-US" sz="1200" kern="1200" smtClean="0">
                <a:solidFill>
                  <a:schemeClr val="tx1"/>
                </a:solidFill>
                <a:latin typeface="+mn-lt"/>
                <a:ea typeface="+mn-ea"/>
                <a:cs typeface="+mn-cs"/>
              </a:rPr>
              <a:t>吃食槽中饲料。</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sleep() {										// </a:t>
            </a:r>
            <a:r>
              <a:rPr lang="zh-CN" altLang="en-US" sz="1200" kern="1200" smtClean="0">
                <a:solidFill>
                  <a:schemeClr val="tx1"/>
                </a:solidFill>
                <a:latin typeface="+mn-lt"/>
                <a:ea typeface="+mn-ea"/>
                <a:cs typeface="+mn-cs"/>
              </a:rPr>
              <a:t>方法覆写</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a:t>
            </a:r>
            <a:r>
              <a:rPr lang="zh-CN" altLang="en-US" sz="1200" kern="1200" smtClean="0">
                <a:solidFill>
                  <a:schemeClr val="tx1"/>
                </a:solidFill>
                <a:latin typeface="+mn-lt"/>
                <a:ea typeface="+mn-ea"/>
                <a:cs typeface="+mn-cs"/>
              </a:rPr>
              <a:t>倒地就睡。</a:t>
            </a:r>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@Override</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work() {}										// </a:t>
            </a:r>
            <a:r>
              <a:rPr lang="zh-CN" altLang="en-US" sz="1200" kern="1200" smtClean="0">
                <a:solidFill>
                  <a:schemeClr val="tx1"/>
                </a:solidFill>
                <a:latin typeface="+mn-lt"/>
                <a:ea typeface="+mn-ea"/>
                <a:cs typeface="+mn-cs"/>
              </a:rPr>
              <a:t>猪不需要工作，方法体为空</a:t>
            </a: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class</a:t>
            </a:r>
            <a:r>
              <a:rPr lang="en-US" sz="1200" kern="1200" smtClean="0">
                <a:solidFill>
                  <a:schemeClr val="tx1"/>
                </a:solidFill>
                <a:latin typeface="+mn-lt"/>
                <a:ea typeface="+mn-ea"/>
                <a:cs typeface="+mn-cs"/>
              </a:rPr>
              <a:t> JavaDemo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public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static</a:t>
            </a:r>
            <a:r>
              <a:rPr lang="en-US" sz="1200" kern="1200" smtClean="0">
                <a:solidFill>
                  <a:schemeClr val="tx1"/>
                </a:solidFill>
                <a:latin typeface="+mn-lt"/>
                <a:ea typeface="+mn-ea"/>
                <a:cs typeface="+mn-cs"/>
              </a:rPr>
              <a:t> </a:t>
            </a:r>
            <a:r>
              <a:rPr lang="en-US" sz="1200" b="1" kern="1200" smtClean="0">
                <a:solidFill>
                  <a:schemeClr val="tx1"/>
                </a:solidFill>
                <a:latin typeface="+mn-lt"/>
                <a:ea typeface="+mn-ea"/>
                <a:cs typeface="+mn-cs"/>
              </a:rPr>
              <a:t>void</a:t>
            </a:r>
            <a:r>
              <a:rPr lang="en-US" sz="1200" kern="1200" smtClean="0">
                <a:solidFill>
                  <a:schemeClr val="tx1"/>
                </a:solidFill>
                <a:latin typeface="+mn-lt"/>
                <a:ea typeface="+mn-ea"/>
                <a:cs typeface="+mn-cs"/>
              </a:rPr>
              <a:t> main(String args[])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Action robotAction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Robot();						// </a:t>
            </a:r>
            <a:r>
              <a:rPr lang="zh-CN" altLang="en-US" sz="1200" kern="1200" smtClean="0">
                <a:solidFill>
                  <a:schemeClr val="tx1"/>
                </a:solidFill>
                <a:latin typeface="+mn-lt"/>
                <a:ea typeface="+mn-ea"/>
                <a:cs typeface="+mn-cs"/>
              </a:rPr>
              <a:t>机器人行为</a:t>
            </a:r>
          </a:p>
          <a:p>
            <a:r>
              <a:rPr lang="en-US" sz="1200" kern="1200" smtClean="0">
                <a:solidFill>
                  <a:schemeClr val="tx1"/>
                </a:solidFill>
                <a:latin typeface="+mn-lt"/>
                <a:ea typeface="+mn-ea"/>
                <a:cs typeface="+mn-cs"/>
              </a:rPr>
              <a:t>		Action personAction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Person();					// </a:t>
            </a:r>
            <a:r>
              <a:rPr lang="zh-CN" altLang="en-US" sz="1200" kern="1200" smtClean="0">
                <a:solidFill>
                  <a:schemeClr val="tx1"/>
                </a:solidFill>
                <a:latin typeface="+mn-lt"/>
                <a:ea typeface="+mn-ea"/>
                <a:cs typeface="+mn-cs"/>
              </a:rPr>
              <a:t>人类行为</a:t>
            </a:r>
          </a:p>
          <a:p>
            <a:r>
              <a:rPr lang="en-US" sz="1200" kern="1200" smtClean="0">
                <a:solidFill>
                  <a:schemeClr val="tx1"/>
                </a:solidFill>
                <a:latin typeface="+mn-lt"/>
                <a:ea typeface="+mn-ea"/>
                <a:cs typeface="+mn-cs"/>
              </a:rPr>
              <a:t>		Action pigAction = </a:t>
            </a:r>
            <a:r>
              <a:rPr lang="en-US" sz="1200" b="1" kern="1200" smtClean="0">
                <a:solidFill>
                  <a:schemeClr val="tx1"/>
                </a:solidFill>
                <a:latin typeface="+mn-lt"/>
                <a:ea typeface="+mn-ea"/>
                <a:cs typeface="+mn-cs"/>
              </a:rPr>
              <a:t>new</a:t>
            </a:r>
            <a:r>
              <a:rPr lang="en-US" sz="1200" kern="1200" smtClean="0">
                <a:solidFill>
                  <a:schemeClr val="tx1"/>
                </a:solidFill>
                <a:latin typeface="+mn-lt"/>
                <a:ea typeface="+mn-ea"/>
                <a:cs typeface="+mn-cs"/>
              </a:rPr>
              <a:t> Pig();							// </a:t>
            </a:r>
            <a:r>
              <a:rPr lang="zh-CN" altLang="en-US" sz="1200" kern="1200" smtClean="0">
                <a:solidFill>
                  <a:schemeClr val="tx1"/>
                </a:solidFill>
                <a:latin typeface="+mn-lt"/>
                <a:ea typeface="+mn-ea"/>
                <a:cs typeface="+mn-cs"/>
              </a:rPr>
              <a:t>猪类行为</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 </a:t>
            </a:r>
            <a:r>
              <a:rPr lang="zh-CN" altLang="en-US" sz="1200" kern="1200" smtClean="0">
                <a:solidFill>
                  <a:schemeClr val="tx1"/>
                </a:solidFill>
                <a:latin typeface="+mn-lt"/>
                <a:ea typeface="+mn-ea"/>
                <a:cs typeface="+mn-cs"/>
              </a:rPr>
              <a:t>机器人行为</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robotAction.command(Action.</a:t>
            </a:r>
            <a:r>
              <a:rPr lang="en-US" sz="1200" b="1" i="1" kern="1200" smtClean="0">
                <a:solidFill>
                  <a:schemeClr val="tx1"/>
                </a:solidFill>
                <a:latin typeface="+mn-lt"/>
                <a:ea typeface="+mn-ea"/>
                <a:cs typeface="+mn-cs"/>
              </a:rPr>
              <a:t>SLEEP</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执行命令</a:t>
            </a:r>
          </a:p>
          <a:p>
            <a:r>
              <a:rPr lang="en-US" sz="1200" kern="1200" smtClean="0">
                <a:solidFill>
                  <a:schemeClr val="tx1"/>
                </a:solidFill>
                <a:latin typeface="+mn-lt"/>
                <a:ea typeface="+mn-ea"/>
                <a:cs typeface="+mn-cs"/>
              </a:rPr>
              <a:t>		robotAction.command(Action.</a:t>
            </a:r>
            <a:r>
              <a:rPr lang="en-US" sz="1200" b="1" i="1" kern="1200" smtClean="0">
                <a:solidFill>
                  <a:schemeClr val="tx1"/>
                </a:solidFill>
                <a:latin typeface="+mn-lt"/>
                <a:ea typeface="+mn-ea"/>
                <a:cs typeface="+mn-cs"/>
              </a:rPr>
              <a:t>WORK</a:t>
            </a:r>
            <a:r>
              <a:rPr lang="en-US" sz="1200" kern="1200" smtClean="0">
                <a:solidFill>
                  <a:schemeClr val="tx1"/>
                </a:solidFill>
                <a:latin typeface="+mn-lt"/>
                <a:ea typeface="+mn-ea"/>
                <a:cs typeface="+mn-cs"/>
              </a:rPr>
              <a:t>);						// </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无效操作</a:t>
            </a:r>
            <a:r>
              <a:rPr lang="en-US" altLang="zh-CN" sz="1200" kern="1200" smtClean="0">
                <a:solidFill>
                  <a:schemeClr val="tx1"/>
                </a:solidFill>
                <a:latin typeface="+mn-lt"/>
                <a:ea typeface="+mn-ea"/>
                <a:cs typeface="+mn-cs"/>
              </a:rPr>
              <a:t>】</a:t>
            </a:r>
            <a:r>
              <a:rPr lang="zh-CN" altLang="en-US" sz="1200" kern="1200" smtClean="0">
                <a:solidFill>
                  <a:schemeClr val="tx1"/>
                </a:solidFill>
                <a:latin typeface="+mn-lt"/>
                <a:ea typeface="+mn-ea"/>
                <a:cs typeface="+mn-cs"/>
              </a:rPr>
              <a:t>执行命令</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 </a:t>
            </a:r>
            <a:r>
              <a:rPr lang="zh-CN" altLang="en-US" sz="1200" kern="1200" smtClean="0">
                <a:solidFill>
                  <a:schemeClr val="tx1"/>
                </a:solidFill>
                <a:latin typeface="+mn-lt"/>
                <a:ea typeface="+mn-ea"/>
                <a:cs typeface="+mn-cs"/>
              </a:rPr>
              <a:t>人类的行为</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personAction.command(Action.</a:t>
            </a:r>
            <a:r>
              <a:rPr lang="en-US" sz="1200" b="1" i="1" kern="1200" smtClean="0">
                <a:solidFill>
                  <a:schemeClr val="tx1"/>
                </a:solidFill>
                <a:latin typeface="+mn-lt"/>
                <a:ea typeface="+mn-ea"/>
                <a:cs typeface="+mn-cs"/>
              </a:rPr>
              <a:t>SLEEP</a:t>
            </a:r>
            <a:r>
              <a:rPr lang="en-US" sz="1200" kern="1200" smtClean="0">
                <a:solidFill>
                  <a:schemeClr val="tx1"/>
                </a:solidFill>
                <a:latin typeface="+mn-lt"/>
                <a:ea typeface="+mn-ea"/>
                <a:cs typeface="+mn-cs"/>
              </a:rPr>
              <a:t> + Action.</a:t>
            </a:r>
            <a:r>
              <a:rPr lang="en-US" sz="1200" b="1" i="1" kern="1200" smtClean="0">
                <a:solidFill>
                  <a:schemeClr val="tx1"/>
                </a:solidFill>
                <a:latin typeface="+mn-lt"/>
                <a:ea typeface="+mn-ea"/>
                <a:cs typeface="+mn-cs"/>
              </a:rPr>
              <a:t>EAT</a:t>
            </a:r>
            <a:r>
              <a:rPr lang="en-US" sz="1200" kern="1200" smtClean="0">
                <a:solidFill>
                  <a:schemeClr val="tx1"/>
                </a:solidFill>
                <a:latin typeface="+mn-lt"/>
                <a:ea typeface="+mn-ea"/>
                <a:cs typeface="+mn-cs"/>
              </a:rPr>
              <a:t> + Action.</a:t>
            </a:r>
            <a:r>
              <a:rPr lang="en-US" sz="1200" b="1" i="1" kern="1200" smtClean="0">
                <a:solidFill>
                  <a:schemeClr val="tx1"/>
                </a:solidFill>
                <a:latin typeface="+mn-lt"/>
                <a:ea typeface="+mn-ea"/>
                <a:cs typeface="+mn-cs"/>
              </a:rPr>
              <a:t>WORK</a:t>
            </a:r>
            <a:r>
              <a:rPr lang="en-US" sz="1200" kern="1200" smtClean="0">
                <a:solidFill>
                  <a:schemeClr val="tx1"/>
                </a:solidFill>
                <a:latin typeface="+mn-lt"/>
                <a:ea typeface="+mn-ea"/>
                <a:cs typeface="+mn-cs"/>
              </a:rPr>
              <a:t>);	// </a:t>
            </a:r>
            <a:r>
              <a:rPr lang="zh-CN" altLang="en-US" sz="1200" kern="1200" smtClean="0">
                <a:solidFill>
                  <a:schemeClr val="tx1"/>
                </a:solidFill>
                <a:latin typeface="+mn-lt"/>
                <a:ea typeface="+mn-ea"/>
                <a:cs typeface="+mn-cs"/>
              </a:rPr>
              <a:t>执行命令</a:t>
            </a:r>
          </a:p>
          <a:p>
            <a:r>
              <a:rPr lang="en-US" sz="1200" kern="1200" smtClean="0">
                <a:solidFill>
                  <a:schemeClr val="tx1"/>
                </a:solidFill>
                <a:latin typeface="+mn-lt"/>
                <a:ea typeface="+mn-ea"/>
                <a:cs typeface="+mn-cs"/>
              </a:rPr>
              <a:t>		System.</a:t>
            </a:r>
            <a:r>
              <a:rPr lang="en-US" sz="1200" b="1" i="1" kern="1200" smtClean="0">
                <a:solidFill>
                  <a:schemeClr val="tx1"/>
                </a:solidFill>
                <a:latin typeface="+mn-lt"/>
                <a:ea typeface="+mn-ea"/>
                <a:cs typeface="+mn-cs"/>
              </a:rPr>
              <a:t>out</a:t>
            </a:r>
            <a:r>
              <a:rPr lang="en-US" sz="1200" kern="1200" smtClean="0">
                <a:solidFill>
                  <a:schemeClr val="tx1"/>
                </a:solidFill>
                <a:latin typeface="+mn-lt"/>
                <a:ea typeface="+mn-ea"/>
                <a:cs typeface="+mn-cs"/>
              </a:rPr>
              <a:t>.println("------------ </a:t>
            </a:r>
            <a:r>
              <a:rPr lang="zh-CN" altLang="en-US" sz="1200" kern="1200" smtClean="0">
                <a:solidFill>
                  <a:schemeClr val="tx1"/>
                </a:solidFill>
                <a:latin typeface="+mn-lt"/>
                <a:ea typeface="+mn-ea"/>
                <a:cs typeface="+mn-cs"/>
              </a:rPr>
              <a:t>猪类的行为</a:t>
            </a:r>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		pigAction.work();									// </a:t>
            </a:r>
            <a:r>
              <a:rPr lang="zh-CN" altLang="en-US" sz="1200" kern="1200" smtClean="0">
                <a:solidFill>
                  <a:schemeClr val="tx1"/>
                </a:solidFill>
                <a:latin typeface="+mn-lt"/>
                <a:ea typeface="+mn-ea"/>
                <a:cs typeface="+mn-cs"/>
              </a:rPr>
              <a:t>执行命令</a:t>
            </a:r>
          </a:p>
          <a:p>
            <a:r>
              <a:rPr lang="en-US" sz="1200" kern="1200" smtClean="0">
                <a:solidFill>
                  <a:schemeClr val="tx1"/>
                </a:solidFill>
                <a:latin typeface="+mn-lt"/>
                <a:ea typeface="+mn-ea"/>
                <a:cs typeface="+mn-cs"/>
              </a:rPr>
              <a:t>		pigAction.eat();										// </a:t>
            </a:r>
            <a:r>
              <a:rPr lang="zh-CN" altLang="en-US" sz="1200" kern="1200" smtClean="0">
                <a:solidFill>
                  <a:schemeClr val="tx1"/>
                </a:solidFill>
                <a:latin typeface="+mn-lt"/>
                <a:ea typeface="+mn-ea"/>
                <a:cs typeface="+mn-cs"/>
              </a:rPr>
              <a:t>执行命令</a:t>
            </a:r>
          </a:p>
          <a:p>
            <a:r>
              <a:rPr lang="en-US" sz="1200" kern="1200" smtClean="0">
                <a:solidFill>
                  <a:schemeClr val="tx1"/>
                </a:solidFill>
                <a:latin typeface="+mn-lt"/>
                <a:ea typeface="+mn-ea"/>
                <a:cs typeface="+mn-cs"/>
              </a:rPr>
              <a:t>	}</a:t>
            </a:r>
            <a:endParaRPr lang="zh-CN" altLang="en-US" sz="1200" kern="1200" smtClean="0">
              <a:solidFill>
                <a:schemeClr val="tx1"/>
              </a:solidFill>
              <a:latin typeface="+mn-lt"/>
              <a:ea typeface="+mn-ea"/>
              <a:cs typeface="+mn-cs"/>
            </a:endParaRPr>
          </a:p>
          <a:p>
            <a:r>
              <a:rPr lang="en-US" sz="1200" kern="1200" smtClean="0">
                <a:solidFill>
                  <a:schemeClr val="tx1"/>
                </a:solidFill>
                <a:latin typeface="+mn-lt"/>
                <a:ea typeface="+mn-ea"/>
                <a:cs typeface="+mn-cs"/>
              </a:rPr>
              <a:t>}</a:t>
            </a:r>
            <a:endParaRPr lang="zh-CN" altLang="en-US" sz="1200" kern="1200" smtClean="0">
              <a:solidFill>
                <a:schemeClr val="tx1"/>
              </a:solidFill>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CBB1D333-E956-431F-AB61-55C00916D5BC}"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933"/>
            <a:ext cx="9144000" cy="5140990"/>
          </a:xfrm>
          <a:prstGeom prst="rect">
            <a:avLst/>
          </a:prstGeom>
        </p:spPr>
      </p:pic>
      <p:sp>
        <p:nvSpPr>
          <p:cNvPr id="2" name="标题 1"/>
          <p:cNvSpPr>
            <a:spLocks noGrp="1"/>
          </p:cNvSpPr>
          <p:nvPr>
            <p:ph type="ctrTitle"/>
          </p:nvPr>
        </p:nvSpPr>
        <p:spPr>
          <a:xfrm>
            <a:off x="2483768" y="2410127"/>
            <a:ext cx="6423781" cy="877035"/>
          </a:xfrm>
          <a:noFill/>
          <a:ln>
            <a:noFill/>
          </a:ln>
        </p:spPr>
        <p:txBody>
          <a:bodyPr>
            <a:noAutofit/>
          </a:bodyPr>
          <a:lstStyle>
            <a:lvl1pPr algn="l">
              <a:defRPr sz="3200" b="1">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483762" y="3285156"/>
            <a:ext cx="6423820" cy="696607"/>
          </a:xfrm>
          <a:noFill/>
          <a:ln>
            <a:noFill/>
          </a:ln>
        </p:spPr>
        <p:txBody>
          <a:bodyPr>
            <a:normAutofit/>
          </a:bodyPr>
          <a:lstStyle>
            <a:lvl1pPr marL="0" indent="0" algn="l">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TextBox 6"/>
          <p:cNvSpPr txBox="1"/>
          <p:nvPr userDrawn="1"/>
        </p:nvSpPr>
        <p:spPr>
          <a:xfrm>
            <a:off x="6876256" y="4155926"/>
            <a:ext cx="2031325" cy="461665"/>
          </a:xfrm>
          <a:prstGeom prst="rect">
            <a:avLst/>
          </a:prstGeom>
          <a:noFill/>
        </p:spPr>
        <p:txBody>
          <a:bodyPr wrap="none" rtlCol="0">
            <a:spAutoFit/>
          </a:bodyPr>
          <a:lstStyle/>
          <a:p>
            <a:r>
              <a:rPr lang="zh-CN" altLang="en-US" sz="2400" b="1" smtClean="0">
                <a:solidFill>
                  <a:schemeClr val="bg1"/>
                </a:solidFill>
                <a:latin typeface="微软雅黑" pitchFamily="34" charset="-122"/>
                <a:ea typeface="微软雅黑" pitchFamily="34" charset="-122"/>
              </a:rPr>
              <a:t>讲师：李兴华</a:t>
            </a:r>
            <a:endParaRPr lang="zh-CN" altLang="en-US" sz="2400" b="1">
              <a:solidFill>
                <a:schemeClr val="bg1"/>
              </a:solidFill>
              <a:latin typeface="微软雅黑" pitchFamily="34" charset="-122"/>
              <a:ea typeface="微软雅黑"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13">
            <a:extLst>
              <a:ext uri="{28A0092B-C50C-407E-A947-70E740481C1C}">
                <a14:useLocalDpi xmlns="" xmlns:a14="http://schemas.microsoft.com/office/drawing/2010/main" val="0"/>
              </a:ext>
            </a:extLst>
          </a:blip>
          <a:stretch>
            <a:fillRect/>
          </a:stretch>
        </p:blipFill>
        <p:spPr>
          <a:xfrm>
            <a:off x="0" y="0"/>
            <a:ext cx="9144000" cy="5140990"/>
          </a:xfrm>
          <a:prstGeom prst="rect">
            <a:avLst/>
          </a:prstGeom>
        </p:spPr>
      </p:pic>
      <p:sp>
        <p:nvSpPr>
          <p:cNvPr id="8" name="矩形 7"/>
          <p:cNvSpPr/>
          <p:nvPr userDrawn="1"/>
        </p:nvSpPr>
        <p:spPr>
          <a:xfrm>
            <a:off x="107504" y="142858"/>
            <a:ext cx="8928992" cy="4445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79512" y="214297"/>
            <a:ext cx="8784976" cy="642942"/>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179512" y="857238"/>
            <a:ext cx="8784976" cy="358672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第</a:t>
            </a:r>
            <a:r>
              <a:rPr lang="en-US" altLang="zh-CN" smtClean="0"/>
              <a:t>9</a:t>
            </a:r>
            <a:r>
              <a:rPr lang="zh-CN" altLang="en-US" smtClean="0"/>
              <a:t>章：抽象类与接口</a:t>
            </a:r>
            <a:endParaRPr lang="zh-CN" altLang="en-US"/>
          </a:p>
        </p:txBody>
      </p:sp>
      <p:sp>
        <p:nvSpPr>
          <p:cNvPr id="5" name="副标题 4"/>
          <p:cNvSpPr>
            <a:spLocks noGrp="1"/>
          </p:cNvSpPr>
          <p:nvPr>
            <p:ph type="subTitle" idx="1"/>
          </p:nvPr>
        </p:nvSpPr>
        <p:spPr/>
        <p:txBody>
          <a:bodyPr/>
          <a:lstStyle/>
          <a:p>
            <a:r>
              <a:rPr lang="zh-CN" altLang="en-US" smtClean="0"/>
              <a:t>抽象类</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抽象类</a:t>
            </a:r>
            <a:endParaRPr lang="zh-CN" altLang="en-US"/>
          </a:p>
        </p:txBody>
      </p:sp>
      <p:sp>
        <p:nvSpPr>
          <p:cNvPr id="3" name="内容占位符 2"/>
          <p:cNvSpPr>
            <a:spLocks noGrp="1"/>
          </p:cNvSpPr>
          <p:nvPr>
            <p:ph idx="1"/>
          </p:nvPr>
        </p:nvSpPr>
        <p:spPr/>
        <p:txBody>
          <a:bodyPr/>
          <a:lstStyle/>
          <a:p>
            <a:r>
              <a:rPr lang="zh-CN" altLang="en-US" smtClean="0"/>
              <a:t>抽象类属于未完成的类；</a:t>
            </a:r>
            <a:endParaRPr lang="en-US" altLang="zh-CN" smtClean="0"/>
          </a:p>
          <a:p>
            <a:r>
              <a:rPr lang="zh-CN" altLang="en-US" smtClean="0"/>
              <a:t>抽象类需要使用“</a:t>
            </a:r>
            <a:r>
              <a:rPr lang="en-US" smtClean="0"/>
              <a:t>abstract class</a:t>
            </a:r>
            <a:r>
              <a:rPr lang="zh-CN" altLang="en-US" smtClean="0"/>
              <a:t>”进行定义，并且在一个抽象类之中也可以利用</a:t>
            </a:r>
            <a:r>
              <a:rPr lang="en-US" smtClean="0"/>
              <a:t>abstract</a:t>
            </a:r>
            <a:r>
              <a:rPr lang="zh-CN" altLang="en-US" smtClean="0"/>
              <a:t>关键字定义若干个抽象方法，这样抽象类的子类就必须在继承抽象类时强制覆写全部抽象方法。</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定义抽象类</a:t>
            </a:r>
            <a:endParaRPr lang="zh-CN" altLang="en-US"/>
          </a:p>
        </p:txBody>
      </p:sp>
      <p:graphicFrame>
        <p:nvGraphicFramePr>
          <p:cNvPr id="4" name="表格 3"/>
          <p:cNvGraphicFramePr>
            <a:graphicFrameLocks noGrp="1"/>
          </p:cNvGraphicFramePr>
          <p:nvPr/>
        </p:nvGraphicFramePr>
        <p:xfrm>
          <a:off x="214282" y="857238"/>
          <a:ext cx="8715436" cy="3643338"/>
        </p:xfrm>
        <a:graphic>
          <a:graphicData uri="http://schemas.openxmlformats.org/drawingml/2006/table">
            <a:tbl>
              <a:tblPr/>
              <a:tblGrid>
                <a:gridCol w="8715436"/>
              </a:tblGrid>
              <a:tr h="3643338">
                <a:tc>
                  <a:txBody>
                    <a:bodyPr/>
                    <a:lstStyle/>
                    <a:p>
                      <a:pPr algn="l">
                        <a:spcAft>
                          <a:spcPts val="0"/>
                        </a:spcAft>
                      </a:pPr>
                      <a:r>
                        <a:rPr lang="en-US" sz="1400" b="1" kern="0">
                          <a:solidFill>
                            <a:srgbClr val="7F0055"/>
                          </a:solidFill>
                          <a:latin typeface="Consolas"/>
                          <a:ea typeface="宋体"/>
                          <a:cs typeface="Times New Roman"/>
                        </a:rPr>
                        <a:t>abstract</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class</a:t>
                      </a:r>
                      <a:r>
                        <a:rPr lang="en-US" sz="1400" kern="0">
                          <a:solidFill>
                            <a:srgbClr val="000000"/>
                          </a:solidFill>
                          <a:latin typeface="Consolas"/>
                          <a:ea typeface="宋体"/>
                          <a:cs typeface="Times New Roman"/>
                        </a:rPr>
                        <a:t> Message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定义抽象类</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private</a:t>
                      </a:r>
                      <a:r>
                        <a:rPr lang="en-US" sz="1400" kern="0">
                          <a:solidFill>
                            <a:srgbClr val="000000"/>
                          </a:solidFill>
                          <a:latin typeface="Consolas"/>
                          <a:ea typeface="宋体"/>
                          <a:cs typeface="Times New Roman"/>
                        </a:rPr>
                        <a:t> String </a:t>
                      </a:r>
                      <a:r>
                        <a:rPr lang="en-US" sz="1400" kern="0">
                          <a:solidFill>
                            <a:srgbClr val="0000C0"/>
                          </a:solidFill>
                          <a:latin typeface="Consolas"/>
                          <a:ea typeface="宋体"/>
                          <a:cs typeface="Times New Roman"/>
                        </a:rPr>
                        <a:t>type</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消息类型</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u="sng" kern="0">
                          <a:solidFill>
                            <a:srgbClr val="7F0055"/>
                          </a:solidFill>
                          <a:latin typeface="Consolas"/>
                          <a:ea typeface="宋体"/>
                          <a:cs typeface="Times New Roman"/>
                        </a:rPr>
                        <a:t>abstract</a:t>
                      </a:r>
                      <a:r>
                        <a:rPr lang="en-US" sz="1400" kern="0">
                          <a:solidFill>
                            <a:srgbClr val="000000"/>
                          </a:solidFill>
                          <a:latin typeface="Consolas"/>
                          <a:ea typeface="宋体"/>
                          <a:cs typeface="Times New Roman"/>
                        </a:rPr>
                        <a:t> String </a:t>
                      </a:r>
                      <a:r>
                        <a:rPr lang="en-US" sz="1400" kern="0">
                          <a:solidFill>
                            <a:srgbClr val="000000"/>
                          </a:solidFill>
                          <a:latin typeface="Consolas"/>
                          <a:ea typeface="宋体"/>
                          <a:cs typeface="Times New Roman"/>
                        </a:rPr>
                        <a:t>getConnectInfo</a:t>
                      </a:r>
                      <a:r>
                        <a:rPr lang="en-US" sz="1400" kern="0" smtClean="0">
                          <a:solidFill>
                            <a:srgbClr val="000000"/>
                          </a:solidFill>
                          <a:latin typeface="Consolas"/>
                          <a:ea typeface="宋体"/>
                          <a:cs typeface="Times New Roman"/>
                        </a:rPr>
                        <a:t>();</a:t>
                      </a:r>
                      <a:r>
                        <a:rPr lang="en-US" sz="1400" kern="0">
                          <a:solidFill>
                            <a:srgbClr val="000000"/>
                          </a:solidFill>
                          <a:latin typeface="Consolas"/>
                          <a:ea typeface="宋体"/>
                          <a:cs typeface="Times New Roman"/>
                        </a:rPr>
                        <a:t>	</a:t>
                      </a:r>
                      <a:r>
                        <a:rPr lang="en-US" sz="1400" kern="0">
                          <a:solidFill>
                            <a:srgbClr val="3F7F5F"/>
                          </a:solidFill>
                          <a:latin typeface="Consolas"/>
                          <a:ea typeface="宋体"/>
                          <a:cs typeface="Times New Roman"/>
                        </a:rPr>
                        <a:t>// </a:t>
                      </a:r>
                      <a:r>
                        <a:rPr lang="zh-CN" sz="1400" kern="0">
                          <a:solidFill>
                            <a:srgbClr val="3F7F5F"/>
                          </a:solidFill>
                          <a:latin typeface="Consolas"/>
                          <a:ea typeface="宋体"/>
                          <a:cs typeface="Consolas"/>
                        </a:rPr>
                        <a:t>抽象方法</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void</a:t>
                      </a:r>
                      <a:r>
                        <a:rPr lang="en-US" sz="1400" kern="0">
                          <a:solidFill>
                            <a:srgbClr val="000000"/>
                          </a:solidFill>
                          <a:latin typeface="Consolas"/>
                          <a:ea typeface="宋体"/>
                          <a:cs typeface="Times New Roman"/>
                        </a:rPr>
                        <a:t> setType(String </a:t>
                      </a:r>
                      <a:r>
                        <a:rPr lang="en-US" sz="1400" kern="0">
                          <a:solidFill>
                            <a:srgbClr val="6A3E3E"/>
                          </a:solidFill>
                          <a:latin typeface="Consolas"/>
                          <a:ea typeface="宋体"/>
                          <a:cs typeface="Times New Roman"/>
                        </a:rPr>
                        <a:t>type</a:t>
                      </a:r>
                      <a:r>
                        <a:rPr lang="en-US" sz="1400" kern="0">
                          <a:solidFill>
                            <a:srgbClr val="000000"/>
                          </a:solidFill>
                          <a:latin typeface="Consolas"/>
                          <a:ea typeface="宋体"/>
                          <a:cs typeface="Times New Roman"/>
                        </a:rPr>
                        <a:t>)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普通方法</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this</a:t>
                      </a:r>
                      <a:r>
                        <a:rPr lang="en-US" sz="1400" kern="0">
                          <a:solidFill>
                            <a:srgbClr val="000000"/>
                          </a:solidFill>
                          <a:latin typeface="Consolas"/>
                          <a:ea typeface="宋体"/>
                          <a:cs typeface="Times New Roman"/>
                        </a:rPr>
                        <a:t>.</a:t>
                      </a:r>
                      <a:r>
                        <a:rPr lang="en-US" sz="1400" kern="0">
                          <a:solidFill>
                            <a:srgbClr val="0000C0"/>
                          </a:solidFill>
                          <a:latin typeface="Consolas"/>
                          <a:ea typeface="宋体"/>
                          <a:cs typeface="Times New Roman"/>
                        </a:rPr>
                        <a:t>type</a:t>
                      </a:r>
                      <a:r>
                        <a:rPr lang="en-US" sz="1400" kern="0">
                          <a:solidFill>
                            <a:srgbClr val="000000"/>
                          </a:solidFill>
                          <a:latin typeface="Consolas"/>
                          <a:ea typeface="宋体"/>
                          <a:cs typeface="Times New Roman"/>
                        </a:rPr>
                        <a:t> = </a:t>
                      </a:r>
                      <a:r>
                        <a:rPr lang="en-US" sz="1400" kern="0">
                          <a:solidFill>
                            <a:srgbClr val="6A3E3E"/>
                          </a:solidFill>
                          <a:latin typeface="Consolas"/>
                          <a:ea typeface="宋体"/>
                          <a:cs typeface="Times New Roman"/>
                        </a:rPr>
                        <a:t>type</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public</a:t>
                      </a:r>
                      <a:r>
                        <a:rPr lang="en-US" sz="1400" kern="0">
                          <a:solidFill>
                            <a:srgbClr val="000000"/>
                          </a:solidFill>
                          <a:latin typeface="Consolas"/>
                          <a:ea typeface="宋体"/>
                          <a:cs typeface="Times New Roman"/>
                        </a:rPr>
                        <a:t> String getType() </a:t>
                      </a:r>
                      <a:r>
                        <a:rPr lang="en-US" sz="1400" kern="0">
                          <a:solidFill>
                            <a:srgbClr val="000000"/>
                          </a:solidFill>
                          <a:latin typeface="Consolas"/>
                          <a:ea typeface="宋体"/>
                          <a:cs typeface="Times New Roman"/>
                        </a:rPr>
                        <a:t>{ </a:t>
                      </a:r>
                      <a:r>
                        <a:rPr lang="en-US" sz="1400" kern="0" smtClean="0">
                          <a:solidFill>
                            <a:srgbClr val="3F7F5F"/>
                          </a:solidFill>
                          <a:latin typeface="Consolas"/>
                          <a:ea typeface="宋体"/>
                          <a:cs typeface="Times New Roman"/>
                        </a:rPr>
                        <a:t>// </a:t>
                      </a:r>
                      <a:r>
                        <a:rPr lang="zh-CN" sz="1400" kern="0">
                          <a:solidFill>
                            <a:srgbClr val="3F7F5F"/>
                          </a:solidFill>
                          <a:latin typeface="Consolas"/>
                          <a:ea typeface="宋体"/>
                          <a:cs typeface="Consolas"/>
                        </a:rPr>
                        <a:t>普通方法</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return</a:t>
                      </a:r>
                      <a:r>
                        <a:rPr lang="en-US" sz="1400" kern="0">
                          <a:solidFill>
                            <a:srgbClr val="000000"/>
                          </a:solidFill>
                          <a:latin typeface="Consolas"/>
                          <a:ea typeface="宋体"/>
                          <a:cs typeface="Times New Roman"/>
                        </a:rPr>
                        <a:t> </a:t>
                      </a:r>
                      <a:r>
                        <a:rPr lang="en-US" sz="1400" b="1" kern="0">
                          <a:solidFill>
                            <a:srgbClr val="7F0055"/>
                          </a:solidFill>
                          <a:latin typeface="Consolas"/>
                          <a:ea typeface="宋体"/>
                          <a:cs typeface="Times New Roman"/>
                        </a:rPr>
                        <a:t>this</a:t>
                      </a:r>
                      <a:r>
                        <a:rPr lang="en-US" sz="1400" kern="0">
                          <a:solidFill>
                            <a:srgbClr val="000000"/>
                          </a:solidFill>
                          <a:latin typeface="Consolas"/>
                          <a:ea typeface="宋体"/>
                          <a:cs typeface="Times New Roman"/>
                        </a:rPr>
                        <a:t>.</a:t>
                      </a:r>
                      <a:r>
                        <a:rPr lang="en-US" sz="1400" kern="0">
                          <a:solidFill>
                            <a:srgbClr val="0000C0"/>
                          </a:solidFill>
                          <a:latin typeface="Consolas"/>
                          <a:ea typeface="宋体"/>
                          <a:cs typeface="Times New Roman"/>
                        </a:rPr>
                        <a:t>type</a:t>
                      </a: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p>
                      <a:pPr algn="l">
                        <a:spcAft>
                          <a:spcPts val="0"/>
                        </a:spcAft>
                      </a:pPr>
                      <a:r>
                        <a:rPr lang="en-US" sz="1400" kern="0">
                          <a:solidFill>
                            <a:srgbClr val="000000"/>
                          </a:solidFill>
                          <a:latin typeface="Consolas"/>
                          <a:ea typeface="宋体"/>
                          <a:cs typeface="Times New Roman"/>
                        </a:rPr>
                        <a:t>	}</a:t>
                      </a:r>
                      <a:endParaRPr lang="zh-CN" sz="1400" kern="100">
                        <a:latin typeface="Times New Roman"/>
                        <a:ea typeface="宋体"/>
                        <a:cs typeface="Times New Roman"/>
                      </a:endParaRPr>
                    </a:p>
                    <a:p>
                      <a:pPr algn="just">
                        <a:spcAft>
                          <a:spcPts val="0"/>
                        </a:spcAft>
                      </a:pPr>
                      <a:r>
                        <a:rPr lang="en-US" sz="1400" kern="0">
                          <a:solidFill>
                            <a:srgbClr val="000000"/>
                          </a:solidFill>
                          <a:latin typeface="Consolas"/>
                          <a:ea typeface="宋体"/>
                          <a:cs typeface="Times New Roman"/>
                        </a:rPr>
                        <a:t>}</a:t>
                      </a:r>
                      <a:endParaRPr lang="zh-CN" sz="14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抽象类使用原则</a:t>
            </a:r>
            <a:endParaRPr lang="zh-CN" altLang="en-US"/>
          </a:p>
        </p:txBody>
      </p:sp>
      <p:sp>
        <p:nvSpPr>
          <p:cNvPr id="3" name="内容占位符 2"/>
          <p:cNvSpPr>
            <a:spLocks noGrp="1"/>
          </p:cNvSpPr>
          <p:nvPr>
            <p:ph idx="1"/>
          </p:nvPr>
        </p:nvSpPr>
        <p:spPr/>
        <p:txBody>
          <a:bodyPr/>
          <a:lstStyle/>
          <a:p>
            <a:r>
              <a:rPr lang="zh-CN" altLang="en-US" smtClean="0"/>
              <a:t>抽象类必须提供有子类，子类使用</a:t>
            </a:r>
            <a:r>
              <a:rPr lang="en-US" smtClean="0"/>
              <a:t>extends</a:t>
            </a:r>
            <a:r>
              <a:rPr lang="zh-CN" altLang="en-US" smtClean="0"/>
              <a:t>继承一个抽象</a:t>
            </a:r>
            <a:r>
              <a:rPr lang="zh-CN" altLang="en-US" smtClean="0"/>
              <a:t>类</a:t>
            </a:r>
            <a:r>
              <a:rPr lang="zh-CN" altLang="en-US" smtClean="0"/>
              <a:t>；</a:t>
            </a:r>
            <a:endParaRPr lang="en-US" altLang="zh-CN" smtClean="0"/>
          </a:p>
          <a:p>
            <a:r>
              <a:rPr lang="zh-CN" altLang="en-US" smtClean="0"/>
              <a:t>抽象类的子类（不是抽象类）一定要覆写抽象类中的全部</a:t>
            </a:r>
            <a:r>
              <a:rPr lang="zh-CN" altLang="en-US" smtClean="0"/>
              <a:t>抽象方法</a:t>
            </a:r>
            <a:r>
              <a:rPr lang="zh-CN" altLang="en-US" smtClean="0"/>
              <a:t>；</a:t>
            </a:r>
            <a:endParaRPr lang="en-US" altLang="zh-CN" smtClean="0"/>
          </a:p>
          <a:p>
            <a:r>
              <a:rPr lang="zh-CN" altLang="en-US" smtClean="0"/>
              <a:t>抽象类的对象实例化可以利用对象多态性通过子类向上转型的方式完成。</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使用抽象类</a:t>
            </a:r>
            <a:endParaRPr lang="zh-CN" altLang="en-US"/>
          </a:p>
        </p:txBody>
      </p:sp>
      <p:graphicFrame>
        <p:nvGraphicFramePr>
          <p:cNvPr id="4" name="表格 3"/>
          <p:cNvGraphicFramePr>
            <a:graphicFrameLocks noGrp="1"/>
          </p:cNvGraphicFramePr>
          <p:nvPr/>
        </p:nvGraphicFramePr>
        <p:xfrm>
          <a:off x="214282" y="785800"/>
          <a:ext cx="8715436" cy="3714776"/>
        </p:xfrm>
        <a:graphic>
          <a:graphicData uri="http://schemas.openxmlformats.org/drawingml/2006/table">
            <a:tbl>
              <a:tblPr/>
              <a:tblGrid>
                <a:gridCol w="8715436"/>
              </a:tblGrid>
              <a:tr h="3714776">
                <a:tc>
                  <a:txBody>
                    <a:bodyPr/>
                    <a:lstStyle/>
                    <a:p>
                      <a:pPr algn="l">
                        <a:spcAft>
                          <a:spcPts val="0"/>
                        </a:spcAft>
                      </a:pPr>
                      <a:r>
                        <a:rPr lang="en-US" sz="1050" b="1" kern="0">
                          <a:solidFill>
                            <a:srgbClr val="7F0055"/>
                          </a:solidFill>
                          <a:latin typeface="Consolas"/>
                          <a:ea typeface="宋体"/>
                          <a:cs typeface="Times New Roman"/>
                        </a:rPr>
                        <a:t>abstract</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Message { </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定义抽象类</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private</a:t>
                      </a:r>
                      <a:r>
                        <a:rPr lang="en-US" sz="1050" kern="0">
                          <a:solidFill>
                            <a:srgbClr val="000000"/>
                          </a:solidFill>
                          <a:latin typeface="Consolas"/>
                          <a:ea typeface="宋体"/>
                          <a:cs typeface="Times New Roman"/>
                        </a:rPr>
                        <a:t> String </a:t>
                      </a:r>
                      <a:r>
                        <a:rPr lang="en-US" sz="1050" kern="0">
                          <a:solidFill>
                            <a:srgbClr val="0000C0"/>
                          </a:solidFill>
                          <a:latin typeface="Consolas"/>
                          <a:ea typeface="宋体"/>
                          <a:cs typeface="Times New Roman"/>
                        </a:rPr>
                        <a:t>type</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消息类型</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abstract</a:t>
                      </a:r>
                      <a:r>
                        <a:rPr lang="en-US" sz="1050" kern="0">
                          <a:solidFill>
                            <a:srgbClr val="000000"/>
                          </a:solidFill>
                          <a:latin typeface="Consolas"/>
                          <a:ea typeface="宋体"/>
                          <a:cs typeface="Times New Roman"/>
                        </a:rPr>
                        <a:t> String getConnectInfo</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抽象方法</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void</a:t>
                      </a:r>
                      <a:r>
                        <a:rPr lang="en-US" sz="1050" kern="0">
                          <a:solidFill>
                            <a:srgbClr val="000000"/>
                          </a:solidFill>
                          <a:latin typeface="Consolas"/>
                          <a:ea typeface="宋体"/>
                          <a:cs typeface="Times New Roman"/>
                        </a:rPr>
                        <a:t> setType(String </a:t>
                      </a:r>
                      <a:r>
                        <a:rPr lang="en-US" sz="1050" kern="0">
                          <a:solidFill>
                            <a:srgbClr val="6A3E3E"/>
                          </a:solidFill>
                          <a:latin typeface="Consolas"/>
                          <a:ea typeface="宋体"/>
                          <a:cs typeface="Times New Roman"/>
                        </a:rPr>
                        <a:t>type</a:t>
                      </a:r>
                      <a:r>
                        <a:rPr lang="en-US" sz="1050" kern="0">
                          <a:solidFill>
                            <a:srgbClr val="000000"/>
                          </a:solidFill>
                          <a:latin typeface="Consolas"/>
                          <a:ea typeface="宋体"/>
                          <a:cs typeface="Times New Roman"/>
                        </a:rPr>
                        <a:t>) </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普通方法</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this</a:t>
                      </a:r>
                      <a:r>
                        <a:rPr lang="en-US" sz="1050" kern="0">
                          <a:solidFill>
                            <a:srgbClr val="000000"/>
                          </a:solidFill>
                          <a:latin typeface="Consolas"/>
                          <a:ea typeface="宋体"/>
                          <a:cs typeface="Times New Roman"/>
                        </a:rPr>
                        <a:t>.</a:t>
                      </a:r>
                      <a:r>
                        <a:rPr lang="en-US" sz="1050" kern="0">
                          <a:solidFill>
                            <a:srgbClr val="0000C0"/>
                          </a:solidFill>
                          <a:latin typeface="Consolas"/>
                          <a:ea typeface="宋体"/>
                          <a:cs typeface="Times New Roman"/>
                        </a:rPr>
                        <a:t>type</a:t>
                      </a:r>
                      <a:r>
                        <a:rPr lang="en-US" sz="1050" kern="0">
                          <a:solidFill>
                            <a:srgbClr val="000000"/>
                          </a:solidFill>
                          <a:latin typeface="Consolas"/>
                          <a:ea typeface="宋体"/>
                          <a:cs typeface="Times New Roman"/>
                        </a:rPr>
                        <a:t> = </a:t>
                      </a:r>
                      <a:r>
                        <a:rPr lang="en-US" sz="1050" kern="0">
                          <a:solidFill>
                            <a:srgbClr val="6A3E3E"/>
                          </a:solidFill>
                          <a:latin typeface="Consolas"/>
                          <a:ea typeface="宋体"/>
                          <a:cs typeface="Times New Roman"/>
                        </a:rPr>
                        <a:t>type</a:t>
                      </a:r>
                      <a:r>
                        <a:rPr lang="en-US" sz="1050" kern="0" smtClean="0">
                          <a:solidFill>
                            <a:srgbClr val="000000"/>
                          </a:solidFill>
                          <a:latin typeface="Consolas"/>
                          <a:ea typeface="宋体"/>
                          <a:cs typeface="Times New Roman"/>
                        </a:rPr>
                        <a:t>;</a:t>
                      </a:r>
                      <a:endParaRPr lang="zh-CN" sz="1050" kern="100" smtClean="0">
                        <a:latin typeface="Times New Roman"/>
                        <a:ea typeface="宋体"/>
                        <a:cs typeface="Times New Roman"/>
                      </a:endParaRPr>
                    </a:p>
                    <a:p>
                      <a:pPr algn="l">
                        <a:spcAft>
                          <a:spcPts val="0"/>
                        </a:spcAft>
                      </a:pPr>
                      <a:r>
                        <a:rPr lang="en-US" sz="1050" kern="0" smtClean="0">
                          <a:solidFill>
                            <a:srgbClr val="000000"/>
                          </a:solidFill>
                          <a:latin typeface="Consolas"/>
                          <a:ea typeface="宋体"/>
                          <a:cs typeface="Times New Roman"/>
                        </a:rPr>
                        <a:t>	}</a:t>
                      </a:r>
                      <a:endParaRPr lang="zh-CN" sz="1050" kern="100" smtClean="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String getType() </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普通方法</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return</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this</a:t>
                      </a:r>
                      <a:r>
                        <a:rPr lang="en-US" sz="1050" kern="0">
                          <a:solidFill>
                            <a:srgbClr val="000000"/>
                          </a:solidFill>
                          <a:latin typeface="Consolas"/>
                          <a:ea typeface="宋体"/>
                          <a:cs typeface="Times New Roman"/>
                        </a:rPr>
                        <a:t>.</a:t>
                      </a:r>
                      <a:r>
                        <a:rPr lang="en-US" sz="1050" kern="0">
                          <a:solidFill>
                            <a:srgbClr val="0000C0"/>
                          </a:solidFill>
                          <a:latin typeface="Consolas"/>
                          <a:ea typeface="宋体"/>
                          <a:cs typeface="Times New Roman"/>
                        </a:rPr>
                        <a:t>type</a:t>
                      </a: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DatabaseMessage </a:t>
                      </a:r>
                      <a:r>
                        <a:rPr lang="en-US" sz="1050" b="1" kern="0">
                          <a:solidFill>
                            <a:srgbClr val="7F0055"/>
                          </a:solidFill>
                          <a:latin typeface="Consolas"/>
                          <a:ea typeface="宋体"/>
                          <a:cs typeface="Times New Roman"/>
                        </a:rPr>
                        <a:t>extends</a:t>
                      </a:r>
                      <a:r>
                        <a:rPr lang="en-US" sz="1050" kern="0">
                          <a:solidFill>
                            <a:srgbClr val="000000"/>
                          </a:solidFill>
                          <a:latin typeface="Consolas"/>
                          <a:ea typeface="宋体"/>
                          <a:cs typeface="Times New Roman"/>
                        </a:rPr>
                        <a:t> </a:t>
                      </a:r>
                      <a:r>
                        <a:rPr lang="en-US" sz="1050" b="1" u="sng" kern="0">
                          <a:solidFill>
                            <a:srgbClr val="000000"/>
                          </a:solidFill>
                          <a:latin typeface="Consolas"/>
                          <a:ea typeface="宋体"/>
                          <a:cs typeface="Times New Roman"/>
                        </a:rPr>
                        <a:t>Message</a:t>
                      </a:r>
                      <a:r>
                        <a:rPr lang="en-US" sz="1050" kern="0">
                          <a:solidFill>
                            <a:srgbClr val="000000"/>
                          </a:solidFill>
                          <a:latin typeface="Consolas"/>
                          <a:ea typeface="宋体"/>
                          <a:cs typeface="Times New Roman"/>
                        </a:rPr>
                        <a:t> </a:t>
                      </a:r>
                      <a:r>
                        <a:rPr lang="en-US" sz="1050" kern="0" smtClean="0">
                          <a:solidFill>
                            <a:srgbClr val="000000"/>
                          </a:solidFill>
                          <a:latin typeface="Consolas"/>
                          <a:ea typeface="宋体"/>
                          <a:cs typeface="Times New Roman"/>
                        </a:rPr>
                        <a:t>{</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类的继承关系</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kern="0">
                          <a:solidFill>
                            <a:srgbClr val="646464"/>
                          </a:solidFill>
                          <a:latin typeface="Consolas"/>
                          <a:ea typeface="宋体"/>
                          <a:cs typeface="Times New Roman"/>
                        </a:rPr>
                        <a:t>@Override</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String getConnectInfo() {</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方法覆写，定义方法体</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return</a:t>
                      </a:r>
                      <a:r>
                        <a:rPr lang="en-US" sz="1050" kern="0">
                          <a:solidFill>
                            <a:srgbClr val="000000"/>
                          </a:solidFill>
                          <a:latin typeface="Consolas"/>
                          <a:ea typeface="宋体"/>
                          <a:cs typeface="Times New Roman"/>
                        </a:rPr>
                        <a:t> </a:t>
                      </a:r>
                      <a:r>
                        <a:rPr lang="en-US" sz="1050" kern="0">
                          <a:solidFill>
                            <a:srgbClr val="2A00FF"/>
                          </a:solidFill>
                          <a:latin typeface="Consolas"/>
                          <a:ea typeface="宋体"/>
                          <a:cs typeface="Times New Roman"/>
                        </a:rPr>
                        <a:t>"</a:t>
                      </a:r>
                      <a:r>
                        <a:rPr lang="zh-CN" sz="1050" kern="0">
                          <a:solidFill>
                            <a:srgbClr val="2A00FF"/>
                          </a:solidFill>
                          <a:latin typeface="Consolas"/>
                          <a:ea typeface="宋体"/>
                          <a:cs typeface="Consolas"/>
                        </a:rPr>
                        <a:t>【</a:t>
                      </a:r>
                      <a:r>
                        <a:rPr lang="en-US" sz="1050" kern="0">
                          <a:solidFill>
                            <a:srgbClr val="2A00FF"/>
                          </a:solidFill>
                          <a:latin typeface="Consolas"/>
                          <a:ea typeface="宋体"/>
                          <a:cs typeface="Times New Roman"/>
                        </a:rPr>
                        <a:t>"</a:t>
                      </a:r>
                      <a:r>
                        <a:rPr lang="en-US" sz="1050" kern="0">
                          <a:solidFill>
                            <a:srgbClr val="000000"/>
                          </a:solidFill>
                          <a:latin typeface="Consolas"/>
                          <a:ea typeface="宋体"/>
                          <a:cs typeface="Times New Roman"/>
                        </a:rPr>
                        <a:t> + </a:t>
                      </a:r>
                      <a:r>
                        <a:rPr lang="en-US" sz="1050" b="1" kern="0">
                          <a:solidFill>
                            <a:srgbClr val="7F0055"/>
                          </a:solidFill>
                          <a:latin typeface="Consolas"/>
                          <a:ea typeface="宋体"/>
                          <a:cs typeface="Times New Roman"/>
                        </a:rPr>
                        <a:t>super</a:t>
                      </a:r>
                      <a:r>
                        <a:rPr lang="en-US" sz="1050" kern="0">
                          <a:solidFill>
                            <a:srgbClr val="000000"/>
                          </a:solidFill>
                          <a:latin typeface="Consolas"/>
                          <a:ea typeface="宋体"/>
                          <a:cs typeface="Times New Roman"/>
                        </a:rPr>
                        <a:t>.getType() + </a:t>
                      </a:r>
                      <a:r>
                        <a:rPr lang="en-US" sz="1050" kern="0">
                          <a:solidFill>
                            <a:srgbClr val="2A00FF"/>
                          </a:solidFill>
                          <a:latin typeface="Consolas"/>
                          <a:ea typeface="宋体"/>
                          <a:cs typeface="Times New Roman"/>
                        </a:rPr>
                        <a:t>"</a:t>
                      </a:r>
                      <a:r>
                        <a:rPr lang="zh-CN" sz="1050" kern="0">
                          <a:solidFill>
                            <a:srgbClr val="2A00FF"/>
                          </a:solidFill>
                          <a:latin typeface="Consolas"/>
                          <a:ea typeface="宋体"/>
                          <a:cs typeface="Consolas"/>
                        </a:rPr>
                        <a:t>】数据库连接信息。</a:t>
                      </a:r>
                      <a:r>
                        <a:rPr lang="en-US" sz="1050" kern="0">
                          <a:solidFill>
                            <a:srgbClr val="2A00FF"/>
                          </a:solidFill>
                          <a:latin typeface="Consolas"/>
                          <a:ea typeface="宋体"/>
                          <a:cs typeface="Times New Roman"/>
                        </a:rPr>
                        <a:t>"</a:t>
                      </a: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p>
                      <a:pPr algn="l">
                        <a:spcAft>
                          <a:spcPts val="0"/>
                        </a:spcAft>
                      </a:pP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class</a:t>
                      </a:r>
                      <a:r>
                        <a:rPr lang="en-US" sz="1050" kern="0">
                          <a:solidFill>
                            <a:srgbClr val="000000"/>
                          </a:solidFill>
                          <a:latin typeface="Consolas"/>
                          <a:ea typeface="宋体"/>
                          <a:cs typeface="Times New Roman"/>
                        </a:rPr>
                        <a:t> JavaDemo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public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static</a:t>
                      </a:r>
                      <a:r>
                        <a:rPr lang="en-US" sz="1050" kern="0">
                          <a:solidFill>
                            <a:srgbClr val="000000"/>
                          </a:solidFill>
                          <a:latin typeface="Consolas"/>
                          <a:ea typeface="宋体"/>
                          <a:cs typeface="Times New Roman"/>
                        </a:rPr>
                        <a:t> </a:t>
                      </a:r>
                      <a:r>
                        <a:rPr lang="en-US" sz="1050" b="1" kern="0">
                          <a:solidFill>
                            <a:srgbClr val="7F0055"/>
                          </a:solidFill>
                          <a:latin typeface="Consolas"/>
                          <a:ea typeface="宋体"/>
                          <a:cs typeface="Times New Roman"/>
                        </a:rPr>
                        <a:t>void</a:t>
                      </a:r>
                      <a:r>
                        <a:rPr lang="en-US" sz="1050" kern="0">
                          <a:solidFill>
                            <a:srgbClr val="000000"/>
                          </a:solidFill>
                          <a:latin typeface="Consolas"/>
                          <a:ea typeface="宋体"/>
                          <a:cs typeface="Times New Roman"/>
                        </a:rPr>
                        <a:t> main(String </a:t>
                      </a:r>
                      <a:r>
                        <a:rPr lang="en-US" sz="1050" kern="0">
                          <a:solidFill>
                            <a:srgbClr val="6A3E3E"/>
                          </a:solidFill>
                          <a:latin typeface="Consolas"/>
                          <a:ea typeface="宋体"/>
                          <a:cs typeface="Times New Roman"/>
                        </a:rPr>
                        <a:t>args</a:t>
                      </a:r>
                      <a:r>
                        <a:rPr lang="en-US" sz="1050" kern="0">
                          <a:solidFill>
                            <a:srgbClr val="000000"/>
                          </a:solidFill>
                          <a:latin typeface="Consolas"/>
                          <a:ea typeface="宋体"/>
                          <a:cs typeface="Times New Roman"/>
                        </a:rPr>
                        <a:t>[]) </a:t>
                      </a:r>
                      <a:r>
                        <a:rPr lang="en-US" sz="1050" kern="0" smtClean="0">
                          <a:solidFill>
                            <a:srgbClr val="000000"/>
                          </a:solidFill>
                          <a:latin typeface="Consolas"/>
                          <a:ea typeface="宋体"/>
                          <a:cs typeface="Times New Roman"/>
                        </a:rPr>
                        <a:t>{</a:t>
                      </a:r>
                      <a:endParaRPr lang="zh-CN" sz="1050" kern="100" smtClean="0">
                        <a:latin typeface="Times New Roman"/>
                        <a:ea typeface="宋体"/>
                        <a:cs typeface="Times New Roman"/>
                      </a:endParaRPr>
                    </a:p>
                    <a:p>
                      <a:pPr algn="l">
                        <a:spcAft>
                          <a:spcPts val="0"/>
                        </a:spcAft>
                      </a:pPr>
                      <a:r>
                        <a:rPr lang="en-US" sz="1050" kern="0" smtClean="0">
                          <a:solidFill>
                            <a:srgbClr val="000000"/>
                          </a:solidFill>
                          <a:latin typeface="Consolas"/>
                          <a:ea typeface="宋体"/>
                          <a:cs typeface="Times New Roman"/>
                        </a:rPr>
                        <a:t>		Message </a:t>
                      </a:r>
                      <a:r>
                        <a:rPr lang="en-US" sz="1050" kern="0" smtClean="0">
                          <a:solidFill>
                            <a:srgbClr val="6A3E3E"/>
                          </a:solidFill>
                          <a:latin typeface="Consolas"/>
                          <a:ea typeface="宋体"/>
                          <a:cs typeface="Times New Roman"/>
                        </a:rPr>
                        <a:t>msg</a:t>
                      </a:r>
                      <a:r>
                        <a:rPr lang="en-US" sz="1050" kern="0" smtClean="0">
                          <a:solidFill>
                            <a:srgbClr val="000000"/>
                          </a:solidFill>
                          <a:latin typeface="Consolas"/>
                          <a:ea typeface="宋体"/>
                          <a:cs typeface="Times New Roman"/>
                        </a:rPr>
                        <a:t> = </a:t>
                      </a:r>
                      <a:r>
                        <a:rPr lang="en-US" sz="1050" b="1" kern="0" smtClean="0">
                          <a:solidFill>
                            <a:srgbClr val="7F0055"/>
                          </a:solidFill>
                          <a:latin typeface="Consolas"/>
                          <a:ea typeface="宋体"/>
                          <a:cs typeface="Times New Roman"/>
                        </a:rPr>
                        <a:t>new</a:t>
                      </a:r>
                      <a:r>
                        <a:rPr lang="en-US" sz="1050" kern="0" smtClean="0">
                          <a:solidFill>
                            <a:srgbClr val="000000"/>
                          </a:solidFill>
                          <a:latin typeface="Consolas"/>
                          <a:ea typeface="宋体"/>
                          <a:cs typeface="Times New Roman"/>
                        </a:rPr>
                        <a:t> DatabaseMessage() ;</a:t>
                      </a:r>
                      <a:r>
                        <a:rPr lang="en-US" sz="1050" kern="0" smtClean="0">
                          <a:solidFill>
                            <a:srgbClr val="3F7F5F"/>
                          </a:solidFill>
                          <a:latin typeface="Consolas"/>
                          <a:ea typeface="宋体"/>
                          <a:cs typeface="Times New Roman"/>
                        </a:rPr>
                        <a:t>// </a:t>
                      </a:r>
                      <a:r>
                        <a:rPr lang="zh-CN" sz="1050" kern="0" smtClean="0">
                          <a:solidFill>
                            <a:srgbClr val="3F7F5F"/>
                          </a:solidFill>
                          <a:latin typeface="Consolas"/>
                          <a:ea typeface="宋体"/>
                          <a:cs typeface="Consolas"/>
                        </a:rPr>
                        <a:t>子类为父类实例化</a:t>
                      </a:r>
                      <a:endParaRPr lang="zh-CN" sz="1050" kern="100" smtClean="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r>
                        <a:rPr lang="en-US" sz="1050" kern="0">
                          <a:solidFill>
                            <a:srgbClr val="6A3E3E"/>
                          </a:solidFill>
                          <a:latin typeface="Consolas"/>
                          <a:ea typeface="宋体"/>
                          <a:cs typeface="Times New Roman"/>
                        </a:rPr>
                        <a:t>msg</a:t>
                      </a:r>
                      <a:r>
                        <a:rPr lang="en-US" sz="1050" kern="0">
                          <a:solidFill>
                            <a:srgbClr val="000000"/>
                          </a:solidFill>
                          <a:latin typeface="Consolas"/>
                          <a:ea typeface="宋体"/>
                          <a:cs typeface="Times New Roman"/>
                        </a:rPr>
                        <a:t>.setType(</a:t>
                      </a:r>
                      <a:r>
                        <a:rPr lang="en-US" sz="1050" kern="0">
                          <a:solidFill>
                            <a:srgbClr val="2A00FF"/>
                          </a:solidFill>
                          <a:latin typeface="Consolas"/>
                          <a:ea typeface="宋体"/>
                          <a:cs typeface="Times New Roman"/>
                        </a:rPr>
                        <a:t>"MLDN</a:t>
                      </a:r>
                      <a:r>
                        <a:rPr lang="en-US" sz="1050" kern="0">
                          <a:solidFill>
                            <a:srgbClr val="2A00FF"/>
                          </a:solidFill>
                          <a:latin typeface="Consolas"/>
                          <a:ea typeface="宋体"/>
                          <a:cs typeface="Times New Roman"/>
                        </a:rPr>
                        <a:t>"</a:t>
                      </a:r>
                      <a:r>
                        <a:rPr lang="en-US" sz="1050" kern="0">
                          <a:solidFill>
                            <a:srgbClr val="000000"/>
                          </a:solidFill>
                          <a:latin typeface="Consolas"/>
                          <a:ea typeface="宋体"/>
                          <a:cs typeface="Times New Roman"/>
                        </a:rPr>
                        <a:t>) </a:t>
                      </a:r>
                      <a:r>
                        <a:rPr lang="en-US" sz="1050" kern="0" smtClean="0">
                          <a:solidFill>
                            <a:srgbClr val="000000"/>
                          </a:solidFill>
                          <a:latin typeface="Consolas"/>
                          <a:ea typeface="宋体"/>
                          <a:cs typeface="Times New Roman"/>
                        </a:rPr>
                        <a:t>;</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调用父类继承方法</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System.</a:t>
                      </a:r>
                      <a:r>
                        <a:rPr lang="en-US" sz="1050" b="1" i="1" kern="0">
                          <a:solidFill>
                            <a:srgbClr val="0000C0"/>
                          </a:solidFill>
                          <a:latin typeface="Consolas"/>
                          <a:ea typeface="宋体"/>
                          <a:cs typeface="Times New Roman"/>
                        </a:rPr>
                        <a:t>out</a:t>
                      </a:r>
                      <a:r>
                        <a:rPr lang="en-US" sz="1050" kern="0">
                          <a:solidFill>
                            <a:srgbClr val="000000"/>
                          </a:solidFill>
                          <a:latin typeface="Consolas"/>
                          <a:ea typeface="宋体"/>
                          <a:cs typeface="Times New Roman"/>
                        </a:rPr>
                        <a:t>.println(</a:t>
                      </a:r>
                      <a:r>
                        <a:rPr lang="en-US" sz="1050" kern="0">
                          <a:solidFill>
                            <a:srgbClr val="6A3E3E"/>
                          </a:solidFill>
                          <a:latin typeface="Consolas"/>
                          <a:ea typeface="宋体"/>
                          <a:cs typeface="Times New Roman"/>
                        </a:rPr>
                        <a:t>msg</a:t>
                      </a:r>
                      <a:r>
                        <a:rPr lang="en-US" sz="1050" kern="0">
                          <a:solidFill>
                            <a:srgbClr val="000000"/>
                          </a:solidFill>
                          <a:latin typeface="Consolas"/>
                          <a:ea typeface="宋体"/>
                          <a:cs typeface="Times New Roman"/>
                        </a:rPr>
                        <a:t>.getConnectInfo()) ;</a:t>
                      </a:r>
                      <a:r>
                        <a:rPr lang="en-US" sz="1050" kern="0">
                          <a:solidFill>
                            <a:srgbClr val="000000"/>
                          </a:solidFill>
                          <a:latin typeface="Consolas"/>
                          <a:ea typeface="宋体"/>
                          <a:cs typeface="Times New Roman"/>
                        </a:rPr>
                        <a:t>	</a:t>
                      </a:r>
                      <a:r>
                        <a:rPr lang="en-US" sz="1050" kern="0" smtClean="0">
                          <a:solidFill>
                            <a:srgbClr val="3F7F5F"/>
                          </a:solidFill>
                          <a:latin typeface="Consolas"/>
                          <a:ea typeface="宋体"/>
                          <a:cs typeface="Times New Roman"/>
                        </a:rPr>
                        <a:t>// </a:t>
                      </a:r>
                      <a:r>
                        <a:rPr lang="zh-CN" sz="1050" kern="0">
                          <a:solidFill>
                            <a:srgbClr val="3F7F5F"/>
                          </a:solidFill>
                          <a:latin typeface="Consolas"/>
                          <a:ea typeface="宋体"/>
                          <a:cs typeface="Consolas"/>
                        </a:rPr>
                        <a:t>调用被覆写的方法</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	}</a:t>
                      </a:r>
                      <a:endParaRPr lang="zh-CN" sz="1050" kern="100">
                        <a:latin typeface="Times New Roman"/>
                        <a:ea typeface="宋体"/>
                        <a:cs typeface="Times New Roman"/>
                      </a:endParaRPr>
                    </a:p>
                    <a:p>
                      <a:pPr algn="l">
                        <a:spcAft>
                          <a:spcPts val="0"/>
                        </a:spcAft>
                      </a:pPr>
                      <a:r>
                        <a:rPr lang="en-US" sz="1050" kern="0">
                          <a:solidFill>
                            <a:srgbClr val="000000"/>
                          </a:solidFill>
                          <a:latin typeface="Consolas"/>
                          <a:ea typeface="宋体"/>
                          <a:cs typeface="Times New Roman"/>
                        </a:rPr>
                        <a:t>}</a:t>
                      </a:r>
                      <a:endParaRPr lang="zh-CN" sz="1050" kern="100">
                        <a:latin typeface="Times New Roman"/>
                        <a:ea typeface="宋体"/>
                        <a:cs typeface="Times New Roman"/>
                      </a:endParaRPr>
                    </a:p>
                  </a:txBody>
                  <a:tcPr marL="61576" marR="61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抽象类相关说明</a:t>
            </a:r>
            <a:endParaRPr lang="zh-CN" altLang="en-US"/>
          </a:p>
        </p:txBody>
      </p:sp>
      <p:sp>
        <p:nvSpPr>
          <p:cNvPr id="3" name="内容占位符 2"/>
          <p:cNvSpPr>
            <a:spLocks noGrp="1"/>
          </p:cNvSpPr>
          <p:nvPr>
            <p:ph idx="1"/>
          </p:nvPr>
        </p:nvSpPr>
        <p:spPr/>
        <p:txBody>
          <a:bodyPr>
            <a:normAutofit fontScale="92500" lnSpcReduction="10000"/>
          </a:bodyPr>
          <a:lstStyle/>
          <a:p>
            <a:r>
              <a:rPr lang="zh-CN" altLang="en-US" smtClean="0"/>
              <a:t>抽象类必须要求由子类来继承，所以在定义时不允许使用</a:t>
            </a:r>
            <a:r>
              <a:rPr lang="en-US" smtClean="0"/>
              <a:t>final</a:t>
            </a:r>
            <a:r>
              <a:rPr lang="zh-CN" altLang="en-US" smtClean="0"/>
              <a:t>关键字定义抽象类</a:t>
            </a:r>
            <a:r>
              <a:rPr lang="zh-CN" altLang="en-US" smtClean="0"/>
              <a:t>或</a:t>
            </a:r>
            <a:r>
              <a:rPr lang="zh-CN" altLang="en-US" smtClean="0"/>
              <a:t>抽象方法；</a:t>
            </a:r>
            <a:endParaRPr lang="en-US" altLang="zh-CN" smtClean="0"/>
          </a:p>
          <a:p>
            <a:r>
              <a:rPr lang="zh-CN" altLang="en-US" smtClean="0"/>
              <a:t>抽象类中可以定义成员属性与普通方法，为了可以为抽象类中的成员属性初始化，可以在抽象类中提供有构造方法。子类在继承抽象类时会默认调用父类的无参构造，如果抽象类不提供有无参构造方法，则子类必须通过“</a:t>
            </a:r>
            <a:r>
              <a:rPr lang="en-US" smtClean="0"/>
              <a:t>super()</a:t>
            </a:r>
            <a:r>
              <a:rPr lang="zh-CN" altLang="en-US" smtClean="0"/>
              <a:t>”的形式调用指定参数的构造</a:t>
            </a:r>
            <a:r>
              <a:rPr lang="zh-CN" altLang="en-US" smtClean="0"/>
              <a:t>方法</a:t>
            </a:r>
            <a:r>
              <a:rPr lang="zh-CN" altLang="en-US" smtClean="0"/>
              <a:t>。</a:t>
            </a:r>
            <a:endParaRPr lang="en-US" altLang="zh-CN" smtClean="0"/>
          </a:p>
          <a:p>
            <a:r>
              <a:rPr lang="zh-CN" altLang="en-US" smtClean="0"/>
              <a:t>抽象类中允许没有抽象方法，即便没有抽象方法，也无法直接使用关键字</a:t>
            </a:r>
            <a:r>
              <a:rPr lang="en-US" smtClean="0"/>
              <a:t>new</a:t>
            </a:r>
            <a:r>
              <a:rPr lang="zh-CN" altLang="en-US" smtClean="0"/>
              <a:t>直接实例化抽象类</a:t>
            </a:r>
            <a:r>
              <a:rPr lang="zh-CN" altLang="en-US" smtClean="0"/>
              <a:t>对象</a:t>
            </a:r>
            <a:r>
              <a:rPr lang="zh-CN" altLang="en-US" smtClean="0"/>
              <a:t>。</a:t>
            </a:r>
            <a:endParaRPr lang="en-US" altLang="zh-CN" smtClean="0"/>
          </a:p>
          <a:p>
            <a:r>
              <a:rPr lang="zh-CN" altLang="en-US" smtClean="0"/>
              <a:t>抽象类中可以提供有</a:t>
            </a:r>
            <a:r>
              <a:rPr lang="en-US" smtClean="0"/>
              <a:t>static</a:t>
            </a:r>
            <a:r>
              <a:rPr lang="zh-CN" altLang="en-US" smtClean="0"/>
              <a:t>方法，并且该类方法不受到抽象类实例化对象的限制。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模版设计</a:t>
            </a:r>
            <a:endParaRPr lang="zh-CN" altLang="en-US"/>
          </a:p>
        </p:txBody>
      </p:sp>
      <p:sp>
        <p:nvSpPr>
          <p:cNvPr id="3" name="内容占位符 2"/>
          <p:cNvSpPr>
            <a:spLocks noGrp="1"/>
          </p:cNvSpPr>
          <p:nvPr>
            <p:ph idx="1"/>
          </p:nvPr>
        </p:nvSpPr>
        <p:spPr/>
        <p:txBody>
          <a:bodyPr/>
          <a:lstStyle/>
          <a:p>
            <a:r>
              <a:rPr lang="zh-CN" altLang="en-US" b="1" smtClean="0"/>
              <a:t>机器人</a:t>
            </a:r>
            <a:r>
              <a:rPr lang="zh-CN" altLang="en-US" smtClean="0"/>
              <a:t>：补充能力（</a:t>
            </a:r>
            <a:r>
              <a:rPr lang="en-US" smtClean="0"/>
              <a:t>eat</a:t>
            </a:r>
            <a:r>
              <a:rPr lang="zh-CN" altLang="en-US" smtClean="0"/>
              <a:t>）</a:t>
            </a:r>
            <a:r>
              <a:rPr lang="en-US" smtClean="0"/>
              <a:t> + </a:t>
            </a:r>
            <a:r>
              <a:rPr lang="zh-CN" altLang="en-US" smtClean="0"/>
              <a:t>工作（</a:t>
            </a:r>
            <a:r>
              <a:rPr lang="en-US" smtClean="0"/>
              <a:t>work</a:t>
            </a:r>
            <a:r>
              <a:rPr lang="zh-CN" altLang="en-US" smtClean="0"/>
              <a:t>）</a:t>
            </a:r>
            <a:r>
              <a:rPr lang="zh-CN" altLang="en-US" smtClean="0"/>
              <a:t>；</a:t>
            </a:r>
            <a:endParaRPr lang="en-US" altLang="zh-CN" smtClean="0"/>
          </a:p>
          <a:p>
            <a:r>
              <a:rPr lang="zh-CN" altLang="en-US" b="1" smtClean="0"/>
              <a:t>人类：</a:t>
            </a:r>
            <a:r>
              <a:rPr lang="zh-CN" altLang="en-US" smtClean="0"/>
              <a:t>吃饭（</a:t>
            </a:r>
            <a:r>
              <a:rPr lang="en-US" smtClean="0"/>
              <a:t>eat</a:t>
            </a:r>
            <a:r>
              <a:rPr lang="zh-CN" altLang="en-US" smtClean="0"/>
              <a:t>）</a:t>
            </a:r>
            <a:r>
              <a:rPr lang="en-US" smtClean="0"/>
              <a:t> + </a:t>
            </a:r>
            <a:r>
              <a:rPr lang="zh-CN" altLang="en-US" smtClean="0"/>
              <a:t>睡觉（</a:t>
            </a:r>
            <a:r>
              <a:rPr lang="en-US" smtClean="0"/>
              <a:t>sleep</a:t>
            </a:r>
            <a:r>
              <a:rPr lang="zh-CN" altLang="en-US" smtClean="0"/>
              <a:t>）</a:t>
            </a:r>
            <a:r>
              <a:rPr lang="en-US" smtClean="0"/>
              <a:t> + </a:t>
            </a:r>
            <a:r>
              <a:rPr lang="zh-CN" altLang="en-US" smtClean="0"/>
              <a:t>工作（</a:t>
            </a:r>
            <a:r>
              <a:rPr lang="en-US" smtClean="0"/>
              <a:t>work</a:t>
            </a:r>
            <a:r>
              <a:rPr lang="zh-CN" altLang="en-US" smtClean="0"/>
              <a:t>）</a:t>
            </a:r>
            <a:r>
              <a:rPr lang="zh-CN" altLang="en-US" smtClean="0"/>
              <a:t>；</a:t>
            </a:r>
            <a:endParaRPr lang="en-US" altLang="zh-CN" smtClean="0"/>
          </a:p>
          <a:p>
            <a:r>
              <a:rPr lang="zh-CN" altLang="en-US" b="1" smtClean="0"/>
              <a:t>猪类：</a:t>
            </a:r>
            <a:r>
              <a:rPr lang="zh-CN" altLang="en-US" smtClean="0"/>
              <a:t>吃饭（</a:t>
            </a:r>
            <a:r>
              <a:rPr lang="en-US" smtClean="0"/>
              <a:t>eat</a:t>
            </a:r>
            <a:r>
              <a:rPr lang="zh-CN" altLang="en-US" smtClean="0"/>
              <a:t>）</a:t>
            </a:r>
            <a:r>
              <a:rPr lang="en-US" smtClean="0"/>
              <a:t> + </a:t>
            </a:r>
            <a:r>
              <a:rPr lang="zh-CN" altLang="en-US" smtClean="0"/>
              <a:t>睡觉（</a:t>
            </a:r>
            <a:r>
              <a:rPr lang="en-US" smtClean="0"/>
              <a:t>sleep</a:t>
            </a:r>
            <a:r>
              <a:rPr lang="zh-CN" altLang="en-US" smtClean="0"/>
              <a:t>）；</a:t>
            </a:r>
            <a:endParaRPr lang="zh-CN" altLang="en-US"/>
          </a:p>
        </p:txBody>
      </p:sp>
      <p:pic>
        <p:nvPicPr>
          <p:cNvPr id="20482" name="图片 1"/>
          <p:cNvPicPr>
            <a:picLocks noChangeAspect="1" noChangeArrowheads="1"/>
          </p:cNvPicPr>
          <p:nvPr/>
        </p:nvPicPr>
        <p:blipFill>
          <a:blip r:embed="rId3"/>
          <a:srcRect/>
          <a:stretch>
            <a:fillRect/>
          </a:stretch>
        </p:blipFill>
        <p:spPr bwMode="auto">
          <a:xfrm>
            <a:off x="1714480" y="2214560"/>
            <a:ext cx="6215106" cy="2323039"/>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sz="1200" b="1" smtClean="0"/>
        </a:defPPr>
      </a:lstStyle>
      <a:style>
        <a:lnRef idx="1">
          <a:schemeClr val="accent6"/>
        </a:lnRef>
        <a:fillRef idx="2">
          <a:schemeClr val="accent6"/>
        </a:fillRef>
        <a:effectRef idx="1">
          <a:schemeClr val="accent6"/>
        </a:effectRef>
        <a:fontRef idx="minor">
          <a:schemeClr val="dk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9587</TotalTime>
  <Words>346</Words>
  <Application>Microsoft Office PowerPoint</Application>
  <PresentationFormat>全屏显示(16:9)</PresentationFormat>
  <Paragraphs>137</Paragraphs>
  <Slides>7</Slides>
  <Notes>1</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第9章：抽象类与接口</vt:lpstr>
      <vt:lpstr>抽象类</vt:lpstr>
      <vt:lpstr>范例：定义抽象类</vt:lpstr>
      <vt:lpstr>抽象类使用原则</vt:lpstr>
      <vt:lpstr>范例：使用抽象类</vt:lpstr>
      <vt:lpstr>抽象类相关说明</vt:lpstr>
      <vt:lpstr>模版设计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yootk</cp:lastModifiedBy>
  <cp:revision>733</cp:revision>
  <dcterms:created xsi:type="dcterms:W3CDTF">2015-01-02T11:02:54Z</dcterms:created>
  <dcterms:modified xsi:type="dcterms:W3CDTF">2018-11-27T08:09:56Z</dcterms:modified>
</cp:coreProperties>
</file>