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94" d="100"/>
          <a:sy n="94" d="100"/>
        </p:scale>
        <p:origin x="-870" y="-96"/>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9</a:t>
            </a:r>
            <a:r>
              <a:rPr lang="zh-CN" altLang="en-US" smtClean="0"/>
              <a:t>章：抽象类与接口</a:t>
            </a:r>
            <a:endParaRPr lang="zh-CN" altLang="en-US"/>
          </a:p>
        </p:txBody>
      </p:sp>
      <p:sp>
        <p:nvSpPr>
          <p:cNvPr id="5" name="副标题 4"/>
          <p:cNvSpPr>
            <a:spLocks noGrp="1"/>
          </p:cNvSpPr>
          <p:nvPr>
            <p:ph type="subTitle" idx="1"/>
          </p:nvPr>
        </p:nvSpPr>
        <p:spPr/>
        <p:txBody>
          <a:bodyPr/>
          <a:lstStyle/>
          <a:p>
            <a:r>
              <a:rPr lang="zh-CN" altLang="en-US" smtClean="0"/>
              <a:t>包装类</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以</a:t>
            </a:r>
            <a:r>
              <a:rPr lang="en-US" smtClean="0"/>
              <a:t>int</a:t>
            </a:r>
            <a:r>
              <a:rPr lang="zh-CN" altLang="en-US" smtClean="0"/>
              <a:t>和</a:t>
            </a:r>
            <a:r>
              <a:rPr lang="en-US" smtClean="0"/>
              <a:t>Integer</a:t>
            </a:r>
            <a:r>
              <a:rPr lang="zh-CN" altLang="en-US" smtClean="0"/>
              <a:t>为例实现自动装箱及拆箱操作</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Integer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 = 10;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自动装箱，此时不再关心构造方法了</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int</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自动拆箱，等价于调用了</a:t>
                      </a:r>
                      <a:r>
                        <a:rPr lang="en-US" sz="1400" kern="0">
                          <a:solidFill>
                            <a:srgbClr val="3F7F5F"/>
                          </a:solidFill>
                          <a:latin typeface="Consolas"/>
                          <a:ea typeface="宋体"/>
                          <a:cs typeface="Times New Roman"/>
                        </a:rPr>
                        <a:t>intValue()</a:t>
                      </a:r>
                      <a:r>
                        <a:rPr lang="zh-CN" sz="1400" kern="0">
                          <a:solidFill>
                            <a:srgbClr val="3F7F5F"/>
                          </a:solidFill>
                          <a:latin typeface="Consolas"/>
                          <a:ea typeface="宋体"/>
                          <a:cs typeface="Consolas"/>
                        </a:rPr>
                        <a:t>方法</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包装类对象可以直接参与数学运算</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直接参与数学运算</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en-US" smtClean="0"/>
              <a:t>Object</a:t>
            </a:r>
            <a:r>
              <a:rPr lang="zh-CN" altLang="en-US" smtClean="0"/>
              <a:t>接收浮点数据</a:t>
            </a:r>
            <a:endParaRPr lang="zh-CN" altLang="en-US"/>
          </a:p>
        </p:txBody>
      </p:sp>
      <p:graphicFrame>
        <p:nvGraphicFramePr>
          <p:cNvPr id="4" name="表格 3"/>
          <p:cNvGraphicFramePr>
            <a:graphicFrameLocks noGrp="1"/>
          </p:cNvGraphicFramePr>
          <p:nvPr/>
        </p:nvGraphicFramePr>
        <p:xfrm>
          <a:off x="214282" y="857238"/>
          <a:ext cx="8715436" cy="3571900"/>
        </p:xfrm>
        <a:graphic>
          <a:graphicData uri="http://schemas.openxmlformats.org/drawingml/2006/table">
            <a:tbl>
              <a:tblPr/>
              <a:tblGrid>
                <a:gridCol w="8715436"/>
              </a:tblGrid>
              <a:tr h="3571900">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Object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 = 19.2</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en-US" sz="1400" kern="0">
                          <a:solidFill>
                            <a:srgbClr val="3F7F5F"/>
                          </a:solidFill>
                          <a:latin typeface="Consolas"/>
                          <a:ea typeface="宋体"/>
                          <a:cs typeface="Times New Roman"/>
                        </a:rPr>
                        <a:t>double</a:t>
                      </a:r>
                      <a:r>
                        <a:rPr lang="zh-CN" sz="1400" kern="0">
                          <a:solidFill>
                            <a:srgbClr val="3F7F5F"/>
                          </a:solidFill>
                          <a:latin typeface="Consolas"/>
                          <a:ea typeface="宋体"/>
                          <a:cs typeface="Consolas"/>
                        </a:rPr>
                        <a:t>自动装箱为</a:t>
                      </a:r>
                      <a:r>
                        <a:rPr lang="en-US" sz="1400" kern="0">
                          <a:solidFill>
                            <a:srgbClr val="3F7F5F"/>
                          </a:solidFill>
                          <a:latin typeface="Consolas"/>
                          <a:ea typeface="宋体"/>
                          <a:cs typeface="Times New Roman"/>
                        </a:rPr>
                        <a:t>Double</a:t>
                      </a:r>
                      <a:r>
                        <a:rPr lang="zh-CN" sz="1400" kern="0">
                          <a:solidFill>
                            <a:srgbClr val="3F7F5F"/>
                          </a:solidFill>
                          <a:latin typeface="Consolas"/>
                          <a:ea typeface="宋体"/>
                          <a:cs typeface="Consolas"/>
                        </a:rPr>
                        <a:t>，向上转型为</a:t>
                      </a:r>
                      <a:r>
                        <a:rPr lang="en-US" sz="1400" kern="0">
                          <a:solidFill>
                            <a:srgbClr val="3F7F5F"/>
                          </a:solidFill>
                          <a:latin typeface="Consolas"/>
                          <a:ea typeface="宋体"/>
                          <a:cs typeface="Times New Roman"/>
                        </a:rPr>
                        <a:t>Object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double</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(Double)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向下转型为包装类，再自动拆箱</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2);</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数学计算</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数据类型转换</a:t>
            </a:r>
            <a:endParaRPr lang="zh-CN" altLang="en-US"/>
          </a:p>
        </p:txBody>
      </p:sp>
      <p:sp>
        <p:nvSpPr>
          <p:cNvPr id="3" name="内容占位符 2"/>
          <p:cNvSpPr>
            <a:spLocks noGrp="1"/>
          </p:cNvSpPr>
          <p:nvPr>
            <p:ph idx="1"/>
          </p:nvPr>
        </p:nvSpPr>
        <p:spPr/>
        <p:txBody>
          <a:bodyPr/>
          <a:lstStyle/>
          <a:p>
            <a:r>
              <a:rPr lang="en-US" altLang="zh-CN" smtClean="0"/>
              <a:t>String</a:t>
            </a:r>
            <a:r>
              <a:rPr lang="zh-CN" altLang="en-US" smtClean="0"/>
              <a:t>可以转为基本数据类型：</a:t>
            </a:r>
            <a:endParaRPr lang="en-US" altLang="zh-CN" smtClean="0"/>
          </a:p>
          <a:p>
            <a:pPr lvl="1"/>
            <a:r>
              <a:rPr lang="en-US" b="1" smtClean="0"/>
              <a:t>Integer</a:t>
            </a:r>
            <a:r>
              <a:rPr lang="zh-CN" altLang="en-US" b="1" smtClean="0"/>
              <a:t>类：</a:t>
            </a:r>
            <a:r>
              <a:rPr lang="en-US" smtClean="0"/>
              <a:t>public static int parseInt(String s</a:t>
            </a:r>
            <a:r>
              <a:rPr lang="en-US" smtClean="0"/>
              <a:t>)</a:t>
            </a:r>
            <a:r>
              <a:rPr lang="zh-CN" altLang="en-US" smtClean="0"/>
              <a:t>；</a:t>
            </a:r>
            <a:endParaRPr lang="en-US" altLang="zh-CN" smtClean="0"/>
          </a:p>
          <a:p>
            <a:pPr lvl="1"/>
            <a:r>
              <a:rPr lang="en-US" b="1" smtClean="0"/>
              <a:t>Double</a:t>
            </a:r>
            <a:r>
              <a:rPr lang="zh-CN" altLang="en-US" b="1" smtClean="0"/>
              <a:t>类：</a:t>
            </a:r>
            <a:r>
              <a:rPr lang="en-US" smtClean="0"/>
              <a:t>public static double parseDouble(String s</a:t>
            </a:r>
            <a:r>
              <a:rPr lang="en-US" smtClean="0"/>
              <a:t>)</a:t>
            </a:r>
            <a:r>
              <a:rPr lang="zh-CN" altLang="en-US" smtClean="0"/>
              <a:t>；</a:t>
            </a:r>
            <a:endParaRPr lang="en-US" altLang="zh-CN" smtClean="0"/>
          </a:p>
          <a:p>
            <a:pPr lvl="1"/>
            <a:r>
              <a:rPr lang="en-US" b="1" smtClean="0"/>
              <a:t>Boolean</a:t>
            </a:r>
            <a:r>
              <a:rPr lang="zh-CN" altLang="en-US" b="1" smtClean="0"/>
              <a:t>类：</a:t>
            </a:r>
            <a:r>
              <a:rPr lang="en-US" smtClean="0"/>
              <a:t>public static boolean parseBoolean(String s)</a:t>
            </a:r>
            <a:r>
              <a:rPr lang="zh-CN" altLang="en-US" smtClean="0"/>
              <a:t>；</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将字符串变为</a:t>
            </a:r>
            <a:r>
              <a:rPr lang="en-US" smtClean="0"/>
              <a:t>int</a:t>
            </a:r>
            <a:r>
              <a:rPr lang="zh-CN" altLang="en-US" smtClean="0"/>
              <a:t>型数据</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String str = </a:t>
                      </a:r>
                      <a:r>
                        <a:rPr lang="en-US" sz="1400" kern="0">
                          <a:solidFill>
                            <a:srgbClr val="2A00FF"/>
                          </a:solidFill>
                          <a:latin typeface="Consolas"/>
                          <a:ea typeface="宋体"/>
                          <a:cs typeface="Times New Roman"/>
                        </a:rPr>
                        <a:t>"123"</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字符串由数字所组成</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int</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a:t>
                      </a:r>
                      <a:r>
                        <a:rPr lang="en-US" sz="1400" b="1" u="sng" kern="0">
                          <a:solidFill>
                            <a:srgbClr val="000000"/>
                          </a:solidFill>
                          <a:latin typeface="Consolas"/>
                          <a:ea typeface="宋体"/>
                          <a:cs typeface="Times New Roman"/>
                        </a:rPr>
                        <a:t>Integer.</a:t>
                      </a:r>
                      <a:r>
                        <a:rPr lang="en-US" sz="1400" b="1" i="1" u="sng" kern="0">
                          <a:solidFill>
                            <a:srgbClr val="000000"/>
                          </a:solidFill>
                          <a:latin typeface="Consolas"/>
                          <a:ea typeface="宋体"/>
                          <a:cs typeface="Times New Roman"/>
                        </a:rPr>
                        <a:t>parseInt</a:t>
                      </a:r>
                      <a:r>
                        <a:rPr lang="en-US" sz="1400" b="1" u="sng" kern="0">
                          <a:solidFill>
                            <a:srgbClr val="000000"/>
                          </a:solidFill>
                          <a:latin typeface="Consolas"/>
                          <a:ea typeface="宋体"/>
                          <a:cs typeface="Times New Roman"/>
                        </a:rPr>
                        <a:t>(</a:t>
                      </a:r>
                      <a:r>
                        <a:rPr lang="en-US" sz="1400" b="1" u="sng" kern="0">
                          <a:solidFill>
                            <a:srgbClr val="6A3E3E"/>
                          </a:solidFill>
                          <a:latin typeface="Consolas"/>
                          <a:ea typeface="宋体"/>
                          <a:cs typeface="Times New Roman"/>
                        </a:rPr>
                        <a:t>str</a:t>
                      </a:r>
                      <a:r>
                        <a:rPr lang="en-US" sz="1400" b="1" u="sng" ker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字符串转为</a:t>
                      </a:r>
                      <a:r>
                        <a:rPr lang="en-US" sz="1400" kern="0">
                          <a:solidFill>
                            <a:srgbClr val="3F7F5F"/>
                          </a:solidFill>
                          <a:latin typeface="Consolas"/>
                          <a:ea typeface="宋体"/>
                          <a:cs typeface="Times New Roman"/>
                        </a:rPr>
                        <a:t>int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数学计算</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将字符串变为</a:t>
            </a:r>
            <a:r>
              <a:rPr lang="en-US" smtClean="0"/>
              <a:t>boolean</a:t>
            </a:r>
            <a:r>
              <a:rPr lang="zh-CN" altLang="en-US" smtClean="0"/>
              <a:t>型数据</a:t>
            </a:r>
            <a:endParaRPr lang="zh-CN" altLang="en-US"/>
          </a:p>
        </p:txBody>
      </p:sp>
      <p:graphicFrame>
        <p:nvGraphicFramePr>
          <p:cNvPr id="4" name="表格 3"/>
          <p:cNvGraphicFramePr>
            <a:graphicFrameLocks noGrp="1"/>
          </p:cNvGraphicFramePr>
          <p:nvPr/>
        </p:nvGraphicFramePr>
        <p:xfrm>
          <a:off x="285720" y="857238"/>
          <a:ext cx="8643998" cy="3643338"/>
        </p:xfrm>
        <a:graphic>
          <a:graphicData uri="http://schemas.openxmlformats.org/drawingml/2006/table">
            <a:tbl>
              <a:tblPr/>
              <a:tblGrid>
                <a:gridCol w="8643998"/>
              </a:tblGrid>
              <a:tr h="3643338">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String </a:t>
                      </a:r>
                      <a:r>
                        <a:rPr lang="en-US" sz="1400" kern="0">
                          <a:solidFill>
                            <a:srgbClr val="6A3E3E"/>
                          </a:solidFill>
                          <a:latin typeface="Consolas"/>
                          <a:ea typeface="宋体"/>
                          <a:cs typeface="Times New Roman"/>
                        </a:rPr>
                        <a:t>strA</a:t>
                      </a:r>
                      <a:r>
                        <a:rPr lang="en-US" sz="1400" kern="0">
                          <a:solidFill>
                            <a:srgbClr val="000000"/>
                          </a:solidFill>
                          <a:latin typeface="Consolas"/>
                          <a:ea typeface="宋体"/>
                          <a:cs typeface="Times New Roman"/>
                        </a:rPr>
                        <a:t> = </a:t>
                      </a:r>
                      <a:r>
                        <a:rPr lang="en-US" sz="1400" kern="0">
                          <a:solidFill>
                            <a:srgbClr val="2A00FF"/>
                          </a:solidFill>
                          <a:latin typeface="Consolas"/>
                          <a:ea typeface="宋体"/>
                          <a:cs typeface="Times New Roman"/>
                        </a:rPr>
                        <a:t>"true"</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字符串为</a:t>
                      </a:r>
                      <a:r>
                        <a:rPr lang="en-US" sz="1400" kern="0">
                          <a:solidFill>
                            <a:srgbClr val="3F7F5F"/>
                          </a:solidFill>
                          <a:latin typeface="Consolas"/>
                          <a:ea typeface="宋体"/>
                          <a:cs typeface="Times New Roman"/>
                        </a:rPr>
                        <a:t>boolean</a:t>
                      </a:r>
                      <a:r>
                        <a:rPr lang="zh-CN" sz="1400" kern="0">
                          <a:solidFill>
                            <a:srgbClr val="3F7F5F"/>
                          </a:solidFill>
                          <a:latin typeface="Consolas"/>
                          <a:ea typeface="宋体"/>
                          <a:cs typeface="Consolas"/>
                        </a:rPr>
                        <a:t>数据形式</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boolean</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flagA</a:t>
                      </a:r>
                      <a:r>
                        <a:rPr lang="en-US" sz="1400" kern="0">
                          <a:solidFill>
                            <a:srgbClr val="000000"/>
                          </a:solidFill>
                          <a:latin typeface="Consolas"/>
                          <a:ea typeface="宋体"/>
                          <a:cs typeface="Times New Roman"/>
                        </a:rPr>
                        <a:t> = Boolean.</a:t>
                      </a:r>
                      <a:r>
                        <a:rPr lang="en-US" sz="1400" i="1" kern="0">
                          <a:solidFill>
                            <a:srgbClr val="000000"/>
                          </a:solidFill>
                          <a:latin typeface="Consolas"/>
                          <a:ea typeface="宋体"/>
                          <a:cs typeface="Times New Roman"/>
                        </a:rPr>
                        <a:t>parseBoolean</a:t>
                      </a:r>
                      <a:r>
                        <a:rPr lang="en-US" sz="1400" kern="0">
                          <a:solidFill>
                            <a:srgbClr val="000000"/>
                          </a:solidFill>
                          <a:latin typeface="Consolas"/>
                          <a:ea typeface="宋体"/>
                          <a:cs typeface="Times New Roman"/>
                        </a:rPr>
                        <a:t>(</a:t>
                      </a:r>
                      <a:r>
                        <a:rPr lang="en-US" sz="1400" kern="0">
                          <a:solidFill>
                            <a:srgbClr val="6A3E3E"/>
                          </a:solidFill>
                          <a:latin typeface="Consolas"/>
                          <a:ea typeface="宋体"/>
                          <a:cs typeface="Times New Roman"/>
                        </a:rPr>
                        <a:t>strA</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字符串转为</a:t>
                      </a:r>
                      <a:r>
                        <a:rPr lang="en-US" sz="1400" kern="0">
                          <a:solidFill>
                            <a:srgbClr val="3F7F5F"/>
                          </a:solidFill>
                          <a:latin typeface="Consolas"/>
                          <a:ea typeface="宋体"/>
                          <a:cs typeface="Times New Roman"/>
                        </a:rPr>
                        <a:t>boolean</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flagA</a:t>
                      </a:r>
                      <a:r>
                        <a:rPr lang="en-US" sz="1400" kern="0">
                          <a:solidFill>
                            <a:srgbClr val="000000"/>
                          </a:solidFill>
                          <a:latin typeface="Consolas"/>
                          <a:ea typeface="宋体"/>
                          <a:cs typeface="Times New Roman"/>
                        </a:rPr>
                        <a:t>) ;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String </a:t>
                      </a:r>
                      <a:r>
                        <a:rPr lang="en-US" sz="1400" kern="0">
                          <a:solidFill>
                            <a:srgbClr val="6A3E3E"/>
                          </a:solidFill>
                          <a:latin typeface="Consolas"/>
                          <a:ea typeface="宋体"/>
                          <a:cs typeface="Times New Roman"/>
                        </a:rPr>
                        <a:t>strB</a:t>
                      </a:r>
                      <a:r>
                        <a:rPr lang="en-US" sz="1400" kern="0">
                          <a:solidFill>
                            <a:srgbClr val="000000"/>
                          </a:solidFill>
                          <a:latin typeface="Consolas"/>
                          <a:ea typeface="宋体"/>
                          <a:cs typeface="Times New Roman"/>
                        </a:rPr>
                        <a:t> = </a:t>
                      </a:r>
                      <a:r>
                        <a:rPr lang="en-US" sz="1400" kern="0">
                          <a:solidFill>
                            <a:srgbClr val="2A00FF"/>
                          </a:solidFill>
                          <a:latin typeface="Consolas"/>
                          <a:ea typeface="宋体"/>
                          <a:cs typeface="Times New Roman"/>
                        </a:rPr>
                        <a:t>"www.mldn.cn</a:t>
                      </a:r>
                      <a:r>
                        <a:rPr lang="zh-CN" sz="1400" kern="0">
                          <a:solidFill>
                            <a:srgbClr val="2A00FF"/>
                          </a:solidFill>
                          <a:latin typeface="Consolas"/>
                          <a:ea typeface="宋体"/>
                          <a:cs typeface="Consolas"/>
                        </a:rPr>
                        <a:t>、魔乐科技</a:t>
                      </a:r>
                      <a:r>
                        <a:rPr lang="en-US" sz="1400" kern="0">
                          <a:solidFill>
                            <a:srgbClr val="2A00FF"/>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字符串任意组成</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boolean</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flagB</a:t>
                      </a:r>
                      <a:r>
                        <a:rPr lang="en-US" sz="1400" kern="0">
                          <a:solidFill>
                            <a:srgbClr val="000000"/>
                          </a:solidFill>
                          <a:latin typeface="Consolas"/>
                          <a:ea typeface="宋体"/>
                          <a:cs typeface="Times New Roman"/>
                        </a:rPr>
                        <a:t> = Boolean.</a:t>
                      </a:r>
                      <a:r>
                        <a:rPr lang="en-US" sz="1400" i="1" kern="0">
                          <a:solidFill>
                            <a:srgbClr val="000000"/>
                          </a:solidFill>
                          <a:latin typeface="Consolas"/>
                          <a:ea typeface="宋体"/>
                          <a:cs typeface="Times New Roman"/>
                        </a:rPr>
                        <a:t>parseBoolean</a:t>
                      </a:r>
                      <a:r>
                        <a:rPr lang="en-US" sz="1400" kern="0">
                          <a:solidFill>
                            <a:srgbClr val="000000"/>
                          </a:solidFill>
                          <a:latin typeface="Consolas"/>
                          <a:ea typeface="宋体"/>
                          <a:cs typeface="Times New Roman"/>
                        </a:rPr>
                        <a:t>(</a:t>
                      </a:r>
                      <a:r>
                        <a:rPr lang="en-US" sz="1400" kern="0">
                          <a:solidFill>
                            <a:srgbClr val="6A3E3E"/>
                          </a:solidFill>
                          <a:latin typeface="Consolas"/>
                          <a:ea typeface="宋体"/>
                          <a:cs typeface="Times New Roman"/>
                        </a:rPr>
                        <a:t>strB</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字符串转为</a:t>
                      </a:r>
                      <a:r>
                        <a:rPr lang="en-US" sz="1400" kern="0">
                          <a:solidFill>
                            <a:srgbClr val="3F7F5F"/>
                          </a:solidFill>
                          <a:latin typeface="Consolas"/>
                          <a:ea typeface="宋体"/>
                          <a:cs typeface="Times New Roman"/>
                        </a:rPr>
                        <a:t>boolean</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flagB</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基本数据类型转为</a:t>
            </a:r>
            <a:r>
              <a:rPr lang="en-US" altLang="zh-CN" smtClean="0"/>
              <a:t>String</a:t>
            </a:r>
            <a:endParaRPr lang="zh-CN" altLang="en-US"/>
          </a:p>
        </p:txBody>
      </p:sp>
      <p:sp>
        <p:nvSpPr>
          <p:cNvPr id="3" name="内容占位符 2"/>
          <p:cNvSpPr>
            <a:spLocks noGrp="1"/>
          </p:cNvSpPr>
          <p:nvPr>
            <p:ph idx="1"/>
          </p:nvPr>
        </p:nvSpPr>
        <p:spPr/>
        <p:txBody>
          <a:bodyPr/>
          <a:lstStyle/>
          <a:p>
            <a:r>
              <a:rPr lang="zh-CN" altLang="en-US" b="1" smtClean="0"/>
              <a:t>转换方法：</a:t>
            </a:r>
            <a:r>
              <a:rPr lang="en-US" smtClean="0"/>
              <a:t>public static String valueOf​(</a:t>
            </a:r>
            <a:r>
              <a:rPr lang="zh-CN" altLang="en-US" smtClean="0"/>
              <a:t>数据类型 变量</a:t>
            </a:r>
            <a:r>
              <a:rPr lang="en-US" smtClean="0"/>
              <a:t>)</a:t>
            </a:r>
            <a:endParaRPr lang="zh-CN" altLang="en-US"/>
          </a:p>
        </p:txBody>
      </p:sp>
      <p:graphicFrame>
        <p:nvGraphicFramePr>
          <p:cNvPr id="4" name="表格 3"/>
          <p:cNvGraphicFramePr>
            <a:graphicFrameLocks noGrp="1"/>
          </p:cNvGraphicFramePr>
          <p:nvPr/>
        </p:nvGraphicFramePr>
        <p:xfrm>
          <a:off x="285720" y="1357304"/>
          <a:ext cx="8643998" cy="3143272"/>
        </p:xfrm>
        <a:graphic>
          <a:graphicData uri="http://schemas.openxmlformats.org/drawingml/2006/table">
            <a:tbl>
              <a:tblPr/>
              <a:tblGrid>
                <a:gridCol w="8643998"/>
              </a:tblGrid>
              <a:tr h="3143272">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int</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100;</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基本数据类型</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String </a:t>
                      </a:r>
                      <a:r>
                        <a:rPr lang="en-US" sz="1400" kern="0">
                          <a:solidFill>
                            <a:srgbClr val="6A3E3E"/>
                          </a:solidFill>
                          <a:latin typeface="Consolas"/>
                          <a:ea typeface="宋体"/>
                          <a:cs typeface="Times New Roman"/>
                        </a:rPr>
                        <a:t>str</a:t>
                      </a:r>
                      <a:r>
                        <a:rPr lang="en-US" sz="1400" kern="0">
                          <a:solidFill>
                            <a:srgbClr val="000000"/>
                          </a:solidFill>
                          <a:latin typeface="Consolas"/>
                          <a:ea typeface="宋体"/>
                          <a:cs typeface="Times New Roman"/>
                        </a:rPr>
                        <a:t> = String.</a:t>
                      </a:r>
                      <a:r>
                        <a:rPr lang="en-US" sz="1400" i="1" kern="0">
                          <a:solidFill>
                            <a:srgbClr val="000000"/>
                          </a:solidFill>
                          <a:latin typeface="Consolas"/>
                          <a:ea typeface="宋体"/>
                          <a:cs typeface="Times New Roman"/>
                        </a:rPr>
                        <a:t>valueOf</a:t>
                      </a:r>
                      <a:r>
                        <a:rPr lang="en-US" sz="1400" kern="0">
                          <a:solidFill>
                            <a:srgbClr val="000000"/>
                          </a:solidFill>
                          <a:latin typeface="Consolas"/>
                          <a:ea typeface="宋体"/>
                          <a:cs typeface="Times New Roman"/>
                        </a:rPr>
                        <a:t>(</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字符串转换</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str</a:t>
                      </a:r>
                      <a:r>
                        <a:rPr lang="en-US" sz="1400" kern="0">
                          <a:solidFill>
                            <a:srgbClr val="000000"/>
                          </a:solidFill>
                          <a:latin typeface="Consolas"/>
                          <a:ea typeface="宋体"/>
                          <a:cs typeface="Times New Roman"/>
                        </a:rPr>
                        <a:t>.length());</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计算长度</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包装类</a:t>
            </a:r>
            <a:endParaRPr lang="zh-CN" altLang="en-US"/>
          </a:p>
        </p:txBody>
      </p:sp>
      <p:sp>
        <p:nvSpPr>
          <p:cNvPr id="3" name="内容占位符 2"/>
          <p:cNvSpPr>
            <a:spLocks noGrp="1"/>
          </p:cNvSpPr>
          <p:nvPr>
            <p:ph idx="1"/>
          </p:nvPr>
        </p:nvSpPr>
        <p:spPr/>
        <p:txBody>
          <a:bodyPr/>
          <a:lstStyle/>
          <a:p>
            <a:r>
              <a:rPr lang="en-US" smtClean="0"/>
              <a:t>Java</a:t>
            </a:r>
            <a:r>
              <a:rPr lang="zh-CN" altLang="en-US" smtClean="0"/>
              <a:t>是一门面向对象的编程语言，所有的设计都是围绕着对象这一核心概念展开的，但是与这一设计有所违背的就是基本数据类型（</a:t>
            </a:r>
            <a:r>
              <a:rPr lang="en-US" smtClean="0"/>
              <a:t>byte</a:t>
            </a:r>
            <a:r>
              <a:rPr lang="zh-CN" altLang="en-US" smtClean="0"/>
              <a:t>、</a:t>
            </a:r>
            <a:r>
              <a:rPr lang="en-US" smtClean="0"/>
              <a:t>short</a:t>
            </a:r>
            <a:r>
              <a:rPr lang="zh-CN" altLang="en-US" smtClean="0"/>
              <a:t>、</a:t>
            </a:r>
            <a:r>
              <a:rPr lang="en-US" smtClean="0"/>
              <a:t>int</a:t>
            </a:r>
            <a:r>
              <a:rPr lang="zh-CN" altLang="en-US" smtClean="0"/>
              <a:t>、</a:t>
            </a:r>
            <a:r>
              <a:rPr lang="en-US" smtClean="0"/>
              <a:t>long</a:t>
            </a:r>
            <a:r>
              <a:rPr lang="zh-CN" altLang="en-US" smtClean="0"/>
              <a:t>、</a:t>
            </a:r>
            <a:r>
              <a:rPr lang="en-US" smtClean="0"/>
              <a:t>float</a:t>
            </a:r>
            <a:r>
              <a:rPr lang="zh-CN" altLang="en-US" smtClean="0"/>
              <a:t>、</a:t>
            </a:r>
            <a:r>
              <a:rPr lang="en-US" smtClean="0"/>
              <a:t>double</a:t>
            </a:r>
            <a:r>
              <a:rPr lang="zh-CN" altLang="en-US" smtClean="0"/>
              <a:t>、</a:t>
            </a:r>
            <a:r>
              <a:rPr lang="en-US" smtClean="0"/>
              <a:t>char</a:t>
            </a:r>
            <a:r>
              <a:rPr lang="zh-CN" altLang="en-US" smtClean="0"/>
              <a:t>、</a:t>
            </a:r>
            <a:r>
              <a:rPr lang="en-US" smtClean="0"/>
              <a:t>boolean</a:t>
            </a:r>
            <a:r>
              <a:rPr lang="zh-CN" altLang="en-US" smtClean="0"/>
              <a:t>），所以为了符合这一特点可以利用类的结构对基本数据类型进行包装实现。</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实现基本数据类型包装</a:t>
            </a:r>
            <a:endParaRPr lang="zh-CN" altLang="en-US"/>
          </a:p>
        </p:txBody>
      </p:sp>
      <p:graphicFrame>
        <p:nvGraphicFramePr>
          <p:cNvPr id="4" name="表格 3"/>
          <p:cNvGraphicFramePr>
            <a:graphicFrameLocks noGrp="1"/>
          </p:cNvGraphicFramePr>
          <p:nvPr/>
        </p:nvGraphicFramePr>
        <p:xfrm>
          <a:off x="285720" y="857238"/>
          <a:ext cx="8643998" cy="3643338"/>
        </p:xfrm>
        <a:graphic>
          <a:graphicData uri="http://schemas.openxmlformats.org/drawingml/2006/table">
            <a:tbl>
              <a:tblPr/>
              <a:tblGrid>
                <a:gridCol w="8643998"/>
              </a:tblGrid>
              <a:tr h="3643338">
                <a:tc>
                  <a:txBody>
                    <a:bodyPr/>
                    <a:lstStyle/>
                    <a:p>
                      <a:pPr algn="l">
                        <a:spcAft>
                          <a:spcPts val="0"/>
                        </a:spcAft>
                      </a:pP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Int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定义包装类</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private</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0000C0"/>
                          </a:solidFill>
                          <a:latin typeface="Consolas"/>
                          <a:ea typeface="宋体"/>
                          <a:cs typeface="Times New Roman"/>
                        </a:rPr>
                        <a:t>data</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包装了一个基本数据类型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Int(</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data</a:t>
                      </a:r>
                      <a:r>
                        <a:rPr lang="en-US" sz="1200" kern="0">
                          <a:solidFill>
                            <a:srgbClr val="000000"/>
                          </a:solidFill>
                          <a:latin typeface="Consolas"/>
                          <a:ea typeface="宋体"/>
                          <a:cs typeface="Times New Roman"/>
                        </a:rPr>
                        <a:t>) </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构造方法设置基本数据类型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this</a:t>
                      </a:r>
                      <a:r>
                        <a:rPr lang="en-US" sz="1200" kern="0">
                          <a:solidFill>
                            <a:srgbClr val="000000"/>
                          </a:solidFill>
                          <a:latin typeface="Consolas"/>
                          <a:ea typeface="宋体"/>
                          <a:cs typeface="Times New Roman"/>
                        </a:rPr>
                        <a:t>.</a:t>
                      </a:r>
                      <a:r>
                        <a:rPr lang="en-US" sz="1200" kern="0">
                          <a:solidFill>
                            <a:srgbClr val="0000C0"/>
                          </a:solidFill>
                          <a:latin typeface="Consolas"/>
                          <a:ea typeface="宋体"/>
                          <a:cs typeface="Times New Roman"/>
                        </a:rPr>
                        <a:t>data</a:t>
                      </a:r>
                      <a:r>
                        <a:rPr lang="en-US" sz="1200" kern="0">
                          <a:solidFill>
                            <a:srgbClr val="000000"/>
                          </a:solidFill>
                          <a:latin typeface="Consolas"/>
                          <a:ea typeface="宋体"/>
                          <a:cs typeface="Times New Roman"/>
                        </a:rPr>
                        <a:t> = </a:t>
                      </a:r>
                      <a:r>
                        <a:rPr lang="en-US" sz="1200" kern="0">
                          <a:solidFill>
                            <a:srgbClr val="6A3E3E"/>
                          </a:solidFill>
                          <a:latin typeface="Consolas"/>
                          <a:ea typeface="宋体"/>
                          <a:cs typeface="Times New Roman"/>
                        </a:rPr>
                        <a:t>data</a:t>
                      </a:r>
                      <a:r>
                        <a:rPr lang="en-US" sz="1200" kern="0" smtClean="0">
                          <a:solidFill>
                            <a:srgbClr val="000000"/>
                          </a:solidFill>
                          <a:latin typeface="Consolas"/>
                          <a:ea typeface="宋体"/>
                          <a:cs typeface="Times New Roman"/>
                        </a:rPr>
                        <a:t>;</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保存基本数据类型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intValue() {</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从包装类中获取基本数据</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return</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this</a:t>
                      </a:r>
                      <a:r>
                        <a:rPr lang="en-US" sz="1200" kern="0">
                          <a:solidFill>
                            <a:srgbClr val="000000"/>
                          </a:solidFill>
                          <a:latin typeface="Consolas"/>
                          <a:ea typeface="宋体"/>
                          <a:cs typeface="Times New Roman"/>
                        </a:rPr>
                        <a:t>.</a:t>
                      </a:r>
                      <a:r>
                        <a:rPr lang="en-US" sz="1200" kern="0">
                          <a:solidFill>
                            <a:srgbClr val="0000C0"/>
                          </a:solidFill>
                          <a:latin typeface="Consolas"/>
                          <a:ea typeface="宋体"/>
                          <a:cs typeface="Times New Roman"/>
                        </a:rPr>
                        <a:t>data</a:t>
                      </a: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JavaDemo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b="1" kern="0">
                          <a:solidFill>
                            <a:srgbClr val="000000"/>
                          </a:solidFill>
                          <a:latin typeface="Consolas"/>
                          <a:ea typeface="宋体"/>
                          <a:cs typeface="Times New Roman"/>
                        </a:rPr>
                        <a:t>		</a:t>
                      </a:r>
                      <a:r>
                        <a:rPr lang="en-US" sz="1200" b="1" u="sng" kern="0">
                          <a:solidFill>
                            <a:srgbClr val="000000"/>
                          </a:solidFill>
                          <a:latin typeface="Consolas"/>
                          <a:ea typeface="宋体"/>
                          <a:cs typeface="Times New Roman"/>
                        </a:rPr>
                        <a:t>Object </a:t>
                      </a:r>
                      <a:r>
                        <a:rPr lang="en-US" sz="1200" b="1" u="sng" kern="0">
                          <a:solidFill>
                            <a:srgbClr val="6A3E3E"/>
                          </a:solidFill>
                          <a:latin typeface="Consolas"/>
                          <a:ea typeface="宋体"/>
                          <a:cs typeface="Times New Roman"/>
                        </a:rPr>
                        <a:t>obj</a:t>
                      </a:r>
                      <a:r>
                        <a:rPr lang="en-US" sz="1200" b="1" u="sng" kern="0">
                          <a:solidFill>
                            <a:srgbClr val="000000"/>
                          </a:solidFill>
                          <a:latin typeface="Consolas"/>
                          <a:ea typeface="宋体"/>
                          <a:cs typeface="Times New Roman"/>
                        </a:rPr>
                        <a:t> = </a:t>
                      </a:r>
                      <a:r>
                        <a:rPr lang="en-US" sz="1200" b="1" u="sng" kern="0">
                          <a:solidFill>
                            <a:srgbClr val="7F0055"/>
                          </a:solidFill>
                          <a:latin typeface="Consolas"/>
                          <a:ea typeface="宋体"/>
                          <a:cs typeface="Times New Roman"/>
                        </a:rPr>
                        <a:t>new</a:t>
                      </a:r>
                      <a:r>
                        <a:rPr lang="en-US" sz="1200" b="1" u="sng" kern="0">
                          <a:solidFill>
                            <a:srgbClr val="000000"/>
                          </a:solidFill>
                          <a:latin typeface="Consolas"/>
                          <a:ea typeface="宋体"/>
                          <a:cs typeface="Times New Roman"/>
                        </a:rPr>
                        <a:t> Int(10); </a:t>
                      </a:r>
                      <a:r>
                        <a:rPr lang="en-US" sz="1200" b="1" u="sng" kern="0">
                          <a:solidFill>
                            <a:srgbClr val="000000"/>
                          </a:solidFill>
                          <a:latin typeface="Consolas"/>
                          <a:ea typeface="宋体"/>
                          <a:cs typeface="Times New Roman"/>
                        </a:rPr>
                        <a:t>	</a:t>
                      </a:r>
                      <a:r>
                        <a:rPr lang="en-US" sz="1200" b="1" u="sng" kern="0" smtClean="0">
                          <a:solidFill>
                            <a:srgbClr val="3F7F5F"/>
                          </a:solidFill>
                          <a:latin typeface="Consolas"/>
                          <a:ea typeface="宋体"/>
                          <a:cs typeface="Times New Roman"/>
                        </a:rPr>
                        <a:t>// </a:t>
                      </a:r>
                      <a:r>
                        <a:rPr lang="zh-CN" sz="1200" b="1" u="sng" kern="0">
                          <a:solidFill>
                            <a:srgbClr val="3F7F5F"/>
                          </a:solidFill>
                          <a:latin typeface="Consolas"/>
                          <a:ea typeface="宋体"/>
                          <a:cs typeface="Consolas"/>
                        </a:rPr>
                        <a:t>【装箱操作】将基本数据类型保存在包装类之中</a:t>
                      </a:r>
                      <a:endParaRPr lang="zh-CN" sz="1200" kern="100">
                        <a:latin typeface="Times New Roman"/>
                        <a:ea typeface="宋体"/>
                        <a:cs typeface="Times New Roman"/>
                      </a:endParaRPr>
                    </a:p>
                    <a:p>
                      <a:pPr algn="l">
                        <a:spcAft>
                          <a:spcPts val="0"/>
                        </a:spcAft>
                      </a:pPr>
                      <a:r>
                        <a:rPr lang="en-US" sz="1200" b="1" kern="0">
                          <a:solidFill>
                            <a:srgbClr val="000000"/>
                          </a:solidFill>
                          <a:latin typeface="Consolas"/>
                          <a:ea typeface="宋体"/>
                          <a:cs typeface="Times New Roman"/>
                        </a:rPr>
                        <a:t>		</a:t>
                      </a:r>
                      <a:r>
                        <a:rPr lang="en-US" sz="1200" b="1" u="sng" kern="0">
                          <a:solidFill>
                            <a:srgbClr val="7F0055"/>
                          </a:solidFill>
                          <a:latin typeface="Consolas"/>
                          <a:ea typeface="宋体"/>
                          <a:cs typeface="Times New Roman"/>
                        </a:rPr>
                        <a:t>int</a:t>
                      </a:r>
                      <a:r>
                        <a:rPr lang="en-US" sz="1200" b="1" u="sng" kern="0">
                          <a:solidFill>
                            <a:srgbClr val="000000"/>
                          </a:solidFill>
                          <a:latin typeface="Consolas"/>
                          <a:ea typeface="宋体"/>
                          <a:cs typeface="Times New Roman"/>
                        </a:rPr>
                        <a:t> </a:t>
                      </a:r>
                      <a:r>
                        <a:rPr lang="en-US" sz="1200" b="1" u="sng" kern="0">
                          <a:solidFill>
                            <a:srgbClr val="6A3E3E"/>
                          </a:solidFill>
                          <a:latin typeface="Consolas"/>
                          <a:ea typeface="宋体"/>
                          <a:cs typeface="Times New Roman"/>
                        </a:rPr>
                        <a:t>x</a:t>
                      </a:r>
                      <a:r>
                        <a:rPr lang="en-US" sz="1200" b="1" u="sng" kern="0">
                          <a:solidFill>
                            <a:srgbClr val="000000"/>
                          </a:solidFill>
                          <a:latin typeface="Consolas"/>
                          <a:ea typeface="宋体"/>
                          <a:cs typeface="Times New Roman"/>
                        </a:rPr>
                        <a:t> = ((Int) </a:t>
                      </a:r>
                      <a:r>
                        <a:rPr lang="en-US" sz="1200" b="1" u="sng" kern="0">
                          <a:solidFill>
                            <a:srgbClr val="6A3E3E"/>
                          </a:solidFill>
                          <a:latin typeface="Consolas"/>
                          <a:ea typeface="宋体"/>
                          <a:cs typeface="Times New Roman"/>
                        </a:rPr>
                        <a:t>obj</a:t>
                      </a:r>
                      <a:r>
                        <a:rPr lang="en-US" sz="1200" b="1" u="sng" kern="0">
                          <a:solidFill>
                            <a:srgbClr val="000000"/>
                          </a:solidFill>
                          <a:latin typeface="Consolas"/>
                          <a:ea typeface="宋体"/>
                          <a:cs typeface="Times New Roman"/>
                        </a:rPr>
                        <a:t>).</a:t>
                      </a:r>
                      <a:r>
                        <a:rPr lang="en-US" sz="1200" b="1" u="sng" kern="0">
                          <a:solidFill>
                            <a:srgbClr val="000000"/>
                          </a:solidFill>
                          <a:latin typeface="Consolas"/>
                          <a:ea typeface="宋体"/>
                          <a:cs typeface="Times New Roman"/>
                        </a:rPr>
                        <a:t>intValue</a:t>
                      </a:r>
                      <a:r>
                        <a:rPr lang="en-US" sz="1200" b="1" u="sng" kern="0" smtClean="0">
                          <a:solidFill>
                            <a:srgbClr val="000000"/>
                          </a:solidFill>
                          <a:latin typeface="Consolas"/>
                          <a:ea typeface="宋体"/>
                          <a:cs typeface="Times New Roman"/>
                        </a:rPr>
                        <a:t>();</a:t>
                      </a:r>
                      <a:r>
                        <a:rPr lang="en-US" sz="1200" b="1" u="sng" kern="0" smtClean="0">
                          <a:solidFill>
                            <a:srgbClr val="3F7F5F"/>
                          </a:solidFill>
                          <a:latin typeface="Consolas"/>
                          <a:ea typeface="宋体"/>
                          <a:cs typeface="Times New Roman"/>
                        </a:rPr>
                        <a:t>// </a:t>
                      </a:r>
                      <a:r>
                        <a:rPr lang="zh-CN" sz="1200" b="1" u="sng" kern="0">
                          <a:solidFill>
                            <a:srgbClr val="3F7F5F"/>
                          </a:solidFill>
                          <a:latin typeface="Consolas"/>
                          <a:ea typeface="宋体"/>
                          <a:cs typeface="Consolas"/>
                        </a:rPr>
                        <a:t>【拆箱操作】从包装类对象中获取基本数据类型</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kern="0">
                          <a:solidFill>
                            <a:srgbClr val="6A3E3E"/>
                          </a:solidFill>
                          <a:latin typeface="Consolas"/>
                          <a:ea typeface="宋体"/>
                          <a:cs typeface="Times New Roman"/>
                        </a:rPr>
                        <a:t>x</a:t>
                      </a:r>
                      <a:r>
                        <a:rPr lang="en-US" sz="1200" kern="0">
                          <a:solidFill>
                            <a:srgbClr val="000000"/>
                          </a:solidFill>
                          <a:latin typeface="Consolas"/>
                          <a:ea typeface="宋体"/>
                          <a:cs typeface="Times New Roman"/>
                        </a:rPr>
                        <a:t> * 2);</a:t>
                      </a:r>
                      <a:r>
                        <a:rPr lang="en-US" sz="1200" kern="0">
                          <a:solidFill>
                            <a:srgbClr val="000000"/>
                          </a:solidFill>
                          <a:latin typeface="Consolas"/>
                          <a:ea typeface="宋体"/>
                          <a:cs typeface="Times New Roman"/>
                        </a:rPr>
                        <a:t>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对拆箱后的数据进行计算</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包装类继承结构</a:t>
            </a:r>
            <a:endParaRPr lang="zh-CN" altLang="en-US"/>
          </a:p>
        </p:txBody>
      </p:sp>
      <p:sp>
        <p:nvSpPr>
          <p:cNvPr id="3" name="内容占位符 2"/>
          <p:cNvSpPr>
            <a:spLocks noGrp="1"/>
          </p:cNvSpPr>
          <p:nvPr>
            <p:ph idx="1"/>
          </p:nvPr>
        </p:nvSpPr>
        <p:spPr/>
        <p:txBody>
          <a:bodyPr/>
          <a:lstStyle/>
          <a:p>
            <a:r>
              <a:rPr lang="zh-CN" altLang="en-US" smtClean="0"/>
              <a:t>八个包装类：</a:t>
            </a:r>
            <a:r>
              <a:rPr lang="en-US" b="1" smtClean="0"/>
              <a:t>byte</a:t>
            </a:r>
            <a:r>
              <a:rPr lang="zh-CN" altLang="en-US" b="1" smtClean="0"/>
              <a:t>（</a:t>
            </a:r>
            <a:r>
              <a:rPr lang="en-US" b="1" smtClean="0"/>
              <a:t>Byte</a:t>
            </a:r>
            <a:r>
              <a:rPr lang="zh-CN" altLang="en-US" b="1" smtClean="0"/>
              <a:t>）、</a:t>
            </a:r>
            <a:r>
              <a:rPr lang="en-US" b="1" smtClean="0"/>
              <a:t>short</a:t>
            </a:r>
            <a:r>
              <a:rPr lang="zh-CN" altLang="en-US" b="1" smtClean="0"/>
              <a:t>（</a:t>
            </a:r>
            <a:r>
              <a:rPr lang="en-US" b="1" smtClean="0"/>
              <a:t>Short</a:t>
            </a:r>
            <a:r>
              <a:rPr lang="zh-CN" altLang="en-US" b="1" smtClean="0"/>
              <a:t>）、</a:t>
            </a:r>
            <a:r>
              <a:rPr lang="en-US" b="1" smtClean="0"/>
              <a:t>int</a:t>
            </a:r>
            <a:r>
              <a:rPr lang="zh-CN" altLang="en-US" b="1" smtClean="0"/>
              <a:t>（</a:t>
            </a:r>
            <a:r>
              <a:rPr lang="en-US" b="1" smtClean="0"/>
              <a:t>Integer</a:t>
            </a:r>
            <a:r>
              <a:rPr lang="zh-CN" altLang="en-US" b="1" smtClean="0"/>
              <a:t>）、</a:t>
            </a:r>
            <a:r>
              <a:rPr lang="en-US" b="1" smtClean="0"/>
              <a:t>long</a:t>
            </a:r>
            <a:r>
              <a:rPr lang="zh-CN" altLang="en-US" b="1" smtClean="0"/>
              <a:t>（</a:t>
            </a:r>
            <a:r>
              <a:rPr lang="en-US" b="1" smtClean="0"/>
              <a:t>Long</a:t>
            </a:r>
            <a:r>
              <a:rPr lang="zh-CN" altLang="en-US" b="1" smtClean="0"/>
              <a:t>）、</a:t>
            </a:r>
            <a:r>
              <a:rPr lang="en-US" b="1" smtClean="0"/>
              <a:t>float</a:t>
            </a:r>
            <a:r>
              <a:rPr lang="zh-CN" altLang="en-US" b="1" smtClean="0"/>
              <a:t>（</a:t>
            </a:r>
            <a:r>
              <a:rPr lang="en-US" b="1" smtClean="0"/>
              <a:t>Float</a:t>
            </a:r>
            <a:r>
              <a:rPr lang="zh-CN" altLang="en-US" b="1" smtClean="0"/>
              <a:t>）、</a:t>
            </a:r>
            <a:r>
              <a:rPr lang="en-US" b="1" smtClean="0"/>
              <a:t>double</a:t>
            </a:r>
            <a:r>
              <a:rPr lang="zh-CN" altLang="en-US" b="1" smtClean="0"/>
              <a:t>（</a:t>
            </a:r>
            <a:r>
              <a:rPr lang="en-US" b="1" smtClean="0"/>
              <a:t>Double</a:t>
            </a:r>
            <a:r>
              <a:rPr lang="zh-CN" altLang="en-US" b="1" smtClean="0"/>
              <a:t>）、</a:t>
            </a:r>
            <a:r>
              <a:rPr lang="en-US" b="1" smtClean="0"/>
              <a:t>boolean</a:t>
            </a:r>
            <a:r>
              <a:rPr lang="zh-CN" altLang="en-US" b="1" smtClean="0"/>
              <a:t>（</a:t>
            </a:r>
            <a:r>
              <a:rPr lang="en-US" b="1" smtClean="0"/>
              <a:t>Boolean</a:t>
            </a:r>
            <a:r>
              <a:rPr lang="zh-CN" altLang="en-US" b="1" smtClean="0"/>
              <a:t>）、</a:t>
            </a:r>
            <a:r>
              <a:rPr lang="en-US" b="1" smtClean="0"/>
              <a:t>char</a:t>
            </a:r>
            <a:r>
              <a:rPr lang="zh-CN" altLang="en-US" b="1" smtClean="0"/>
              <a:t>（</a:t>
            </a:r>
            <a:r>
              <a:rPr lang="en-US" b="1" smtClean="0"/>
              <a:t>Character</a:t>
            </a:r>
            <a:r>
              <a:rPr lang="zh-CN" altLang="en-US" b="1" smtClean="0"/>
              <a:t>）</a:t>
            </a:r>
            <a:endParaRPr lang="zh-CN" altLang="en-US"/>
          </a:p>
        </p:txBody>
      </p:sp>
      <p:pic>
        <p:nvPicPr>
          <p:cNvPr id="18434" name="图片 1"/>
          <p:cNvPicPr>
            <a:picLocks noChangeAspect="1" noChangeArrowheads="1"/>
          </p:cNvPicPr>
          <p:nvPr/>
        </p:nvPicPr>
        <p:blipFill>
          <a:blip r:embed="rId2"/>
          <a:srcRect/>
          <a:stretch>
            <a:fillRect/>
          </a:stretch>
        </p:blipFill>
        <p:spPr bwMode="auto">
          <a:xfrm>
            <a:off x="1571604" y="2071684"/>
            <a:ext cx="5715040" cy="245124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Number</a:t>
            </a:r>
            <a:r>
              <a:rPr lang="zh-CN" altLang="en-US" smtClean="0"/>
              <a:t>类中定义的方法</a:t>
            </a:r>
            <a:endParaRPr lang="zh-CN" altLang="en-US"/>
          </a:p>
        </p:txBody>
      </p:sp>
      <p:graphicFrame>
        <p:nvGraphicFramePr>
          <p:cNvPr id="4" name="表格 3"/>
          <p:cNvGraphicFramePr>
            <a:graphicFrameLocks noGrp="1"/>
          </p:cNvGraphicFramePr>
          <p:nvPr/>
        </p:nvGraphicFramePr>
        <p:xfrm>
          <a:off x="214282" y="857238"/>
          <a:ext cx="8715436" cy="3571897"/>
        </p:xfrm>
        <a:graphic>
          <a:graphicData uri="http://schemas.openxmlformats.org/drawingml/2006/table">
            <a:tbl>
              <a:tblPr/>
              <a:tblGrid>
                <a:gridCol w="493327"/>
                <a:gridCol w="3864391"/>
                <a:gridCol w="739990"/>
                <a:gridCol w="3617728"/>
              </a:tblGrid>
              <a:tr h="510271">
                <a:tc>
                  <a:txBody>
                    <a:bodyPr/>
                    <a:lstStyle/>
                    <a:p>
                      <a:pPr algn="ctr">
                        <a:spcAft>
                          <a:spcPts val="0"/>
                        </a:spcAft>
                      </a:pPr>
                      <a:r>
                        <a:rPr lang="en-US" sz="1200" b="1" kern="100">
                          <a:solidFill>
                            <a:srgbClr val="000000"/>
                          </a:solidFill>
                          <a:latin typeface="Times New Roman"/>
                          <a:ea typeface="宋体"/>
                          <a:cs typeface="Times New Roman"/>
                        </a:rPr>
                        <a:t>No.</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solidFill>
                            <a:srgbClr val="000000"/>
                          </a:solidFill>
                          <a:latin typeface="Times New Roman"/>
                          <a:ea typeface="宋体"/>
                          <a:cs typeface="Times New Roman"/>
                        </a:rPr>
                        <a:t>方法</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solidFill>
                            <a:srgbClr val="000000"/>
                          </a:solidFill>
                          <a:latin typeface="Times New Roman"/>
                          <a:ea typeface="宋体"/>
                          <a:cs typeface="Times New Roman"/>
                        </a:rPr>
                        <a:t>类型</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solidFill>
                            <a:srgbClr val="000000"/>
                          </a:solidFill>
                          <a:latin typeface="Times New Roman"/>
                          <a:ea typeface="宋体"/>
                          <a:cs typeface="Times New Roman"/>
                        </a:rPr>
                        <a:t>描述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271">
                <a:tc>
                  <a:txBody>
                    <a:bodyPr/>
                    <a:lstStyle/>
                    <a:p>
                      <a:pPr algn="ctr">
                        <a:spcAft>
                          <a:spcPts val="0"/>
                        </a:spcAft>
                      </a:pPr>
                      <a:r>
                        <a:rPr lang="en-US" sz="1200" kern="100">
                          <a:solidFill>
                            <a:srgbClr val="000000"/>
                          </a:solidFill>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latin typeface="Times New Roman"/>
                          <a:ea typeface="宋体"/>
                          <a:cs typeface="Times New Roman"/>
                        </a:rPr>
                        <a:t>public byte byteValue​()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latin typeface="Times New Roman"/>
                          <a:ea typeface="宋体"/>
                          <a:cs typeface="Times New Roman"/>
                        </a:rPr>
                        <a:t>普通</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rgbClr val="000000"/>
                          </a:solidFill>
                          <a:latin typeface="Times New Roman"/>
                          <a:ea typeface="宋体"/>
                          <a:cs typeface="Times New Roman"/>
                        </a:rPr>
                        <a:t>从包装类中获取</a:t>
                      </a:r>
                      <a:r>
                        <a:rPr lang="en-US" sz="1200" kern="100">
                          <a:solidFill>
                            <a:srgbClr val="000000"/>
                          </a:solidFill>
                          <a:latin typeface="Times New Roman"/>
                          <a:ea typeface="宋体"/>
                          <a:cs typeface="Times New Roman"/>
                        </a:rPr>
                        <a:t>byte</a:t>
                      </a:r>
                      <a:r>
                        <a:rPr lang="zh-CN" sz="1200" kern="100">
                          <a:solidFill>
                            <a:srgbClr val="000000"/>
                          </a:solidFill>
                          <a:latin typeface="Times New Roman"/>
                          <a:ea typeface="宋体"/>
                          <a:cs typeface="Times New Roman"/>
                        </a:rPr>
                        <a:t>数据</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271">
                <a:tc>
                  <a:txBody>
                    <a:bodyPr/>
                    <a:lstStyle/>
                    <a:p>
                      <a:pPr algn="ctr">
                        <a:spcAft>
                          <a:spcPts val="0"/>
                        </a:spcAft>
                      </a:pPr>
                      <a:r>
                        <a:rPr lang="en-US" sz="1200" kern="100">
                          <a:solidFill>
                            <a:srgbClr val="000000"/>
                          </a:solidFill>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latin typeface="Times New Roman"/>
                          <a:ea typeface="宋体"/>
                          <a:cs typeface="Times New Roman"/>
                        </a:rPr>
                        <a:t>public short shortValue​()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latin typeface="Times New Roman"/>
                          <a:ea typeface="宋体"/>
                          <a:cs typeface="Times New Roman"/>
                        </a:rPr>
                        <a:t>普通</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rgbClr val="000000"/>
                          </a:solidFill>
                          <a:latin typeface="Times New Roman"/>
                          <a:ea typeface="宋体"/>
                          <a:cs typeface="Times New Roman"/>
                        </a:rPr>
                        <a:t>从包装类中获取</a:t>
                      </a:r>
                      <a:r>
                        <a:rPr lang="en-US" sz="1200" kern="100">
                          <a:solidFill>
                            <a:srgbClr val="000000"/>
                          </a:solidFill>
                          <a:latin typeface="Times New Roman"/>
                          <a:ea typeface="宋体"/>
                          <a:cs typeface="Times New Roman"/>
                        </a:rPr>
                        <a:t>short</a:t>
                      </a:r>
                      <a:r>
                        <a:rPr lang="zh-CN" sz="1200" kern="100">
                          <a:solidFill>
                            <a:srgbClr val="000000"/>
                          </a:solidFill>
                          <a:latin typeface="Times New Roman"/>
                          <a:ea typeface="宋体"/>
                          <a:cs typeface="Times New Roman"/>
                        </a:rPr>
                        <a:t>数据</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271">
                <a:tc>
                  <a:txBody>
                    <a:bodyPr/>
                    <a:lstStyle/>
                    <a:p>
                      <a:pPr algn="ctr">
                        <a:spcAft>
                          <a:spcPts val="0"/>
                        </a:spcAft>
                      </a:pPr>
                      <a:r>
                        <a:rPr lang="en-US" sz="1200" kern="100">
                          <a:solidFill>
                            <a:srgbClr val="000000"/>
                          </a:solidFill>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latin typeface="Times New Roman"/>
                          <a:ea typeface="宋体"/>
                          <a:cs typeface="Times New Roman"/>
                        </a:rPr>
                        <a:t>public abstract int intValue​()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latin typeface="Times New Roman"/>
                          <a:ea typeface="宋体"/>
                          <a:cs typeface="Times New Roman"/>
                        </a:rPr>
                        <a:t>普通</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rgbClr val="000000"/>
                          </a:solidFill>
                          <a:latin typeface="Times New Roman"/>
                          <a:ea typeface="宋体"/>
                          <a:cs typeface="Times New Roman"/>
                        </a:rPr>
                        <a:t>从包装类中获取</a:t>
                      </a:r>
                      <a:r>
                        <a:rPr lang="en-US" sz="1200" kern="100">
                          <a:solidFill>
                            <a:srgbClr val="000000"/>
                          </a:solidFill>
                          <a:latin typeface="Times New Roman"/>
                          <a:ea typeface="宋体"/>
                          <a:cs typeface="Times New Roman"/>
                        </a:rPr>
                        <a:t>int</a:t>
                      </a:r>
                      <a:r>
                        <a:rPr lang="zh-CN" sz="1200" kern="100">
                          <a:solidFill>
                            <a:srgbClr val="000000"/>
                          </a:solidFill>
                          <a:latin typeface="Times New Roman"/>
                          <a:ea typeface="宋体"/>
                          <a:cs typeface="Times New Roman"/>
                        </a:rPr>
                        <a:t>数据</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271">
                <a:tc>
                  <a:txBody>
                    <a:bodyPr/>
                    <a:lstStyle/>
                    <a:p>
                      <a:pPr algn="ctr">
                        <a:spcAft>
                          <a:spcPts val="0"/>
                        </a:spcAft>
                      </a:pPr>
                      <a:r>
                        <a:rPr lang="en-US" sz="1200" kern="100">
                          <a:solidFill>
                            <a:srgbClr val="000000"/>
                          </a:solidFill>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latin typeface="Times New Roman"/>
                          <a:ea typeface="宋体"/>
                          <a:cs typeface="Times New Roman"/>
                        </a:rPr>
                        <a:t>public abstract long longValue​()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latin typeface="Times New Roman"/>
                          <a:ea typeface="宋体"/>
                          <a:cs typeface="Times New Roman"/>
                        </a:rPr>
                        <a:t>普通</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rgbClr val="000000"/>
                          </a:solidFill>
                          <a:latin typeface="Times New Roman"/>
                          <a:ea typeface="宋体"/>
                          <a:cs typeface="Times New Roman"/>
                        </a:rPr>
                        <a:t>从包装类中获取</a:t>
                      </a:r>
                      <a:r>
                        <a:rPr lang="en-US" sz="1200" kern="100">
                          <a:solidFill>
                            <a:srgbClr val="000000"/>
                          </a:solidFill>
                          <a:latin typeface="Times New Roman"/>
                          <a:ea typeface="宋体"/>
                          <a:cs typeface="Times New Roman"/>
                        </a:rPr>
                        <a:t>long</a:t>
                      </a:r>
                      <a:r>
                        <a:rPr lang="zh-CN" sz="1200" kern="100">
                          <a:solidFill>
                            <a:srgbClr val="000000"/>
                          </a:solidFill>
                          <a:latin typeface="Times New Roman"/>
                          <a:ea typeface="宋体"/>
                          <a:cs typeface="Times New Roman"/>
                        </a:rPr>
                        <a:t>数据</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271">
                <a:tc>
                  <a:txBody>
                    <a:bodyPr/>
                    <a:lstStyle/>
                    <a:p>
                      <a:pPr algn="ctr">
                        <a:spcAft>
                          <a:spcPts val="0"/>
                        </a:spcAft>
                      </a:pPr>
                      <a:r>
                        <a:rPr lang="en-US" sz="1200" kern="100">
                          <a:solidFill>
                            <a:srgbClr val="000000"/>
                          </a:solidFill>
                          <a:latin typeface="Times New Roman"/>
                          <a:ea typeface="宋体"/>
                          <a:cs typeface="Times New Roman"/>
                        </a:rPr>
                        <a:t>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latin typeface="Times New Roman"/>
                          <a:ea typeface="宋体"/>
                          <a:cs typeface="Times New Roman"/>
                        </a:rPr>
                        <a:t>public abstract float floatValue​()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latin typeface="Times New Roman"/>
                          <a:ea typeface="宋体"/>
                          <a:cs typeface="Times New Roman"/>
                        </a:rPr>
                        <a:t>普通</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rgbClr val="000000"/>
                          </a:solidFill>
                          <a:latin typeface="Times New Roman"/>
                          <a:ea typeface="宋体"/>
                          <a:cs typeface="Times New Roman"/>
                        </a:rPr>
                        <a:t>从包装类中获取</a:t>
                      </a:r>
                      <a:r>
                        <a:rPr lang="en-US" sz="1200" kern="100">
                          <a:solidFill>
                            <a:srgbClr val="000000"/>
                          </a:solidFill>
                          <a:latin typeface="Times New Roman"/>
                          <a:ea typeface="宋体"/>
                          <a:cs typeface="Times New Roman"/>
                        </a:rPr>
                        <a:t>float</a:t>
                      </a:r>
                      <a:r>
                        <a:rPr lang="zh-CN" sz="1200" kern="100">
                          <a:solidFill>
                            <a:srgbClr val="000000"/>
                          </a:solidFill>
                          <a:latin typeface="Times New Roman"/>
                          <a:ea typeface="宋体"/>
                          <a:cs typeface="Times New Roman"/>
                        </a:rPr>
                        <a:t>数据</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271">
                <a:tc>
                  <a:txBody>
                    <a:bodyPr/>
                    <a:lstStyle/>
                    <a:p>
                      <a:pPr algn="ctr">
                        <a:spcAft>
                          <a:spcPts val="0"/>
                        </a:spcAft>
                      </a:pPr>
                      <a:r>
                        <a:rPr lang="en-US" sz="1200" kern="100">
                          <a:solidFill>
                            <a:srgbClr val="000000"/>
                          </a:solidFill>
                          <a:latin typeface="Times New Roman"/>
                          <a:ea typeface="宋体"/>
                          <a:cs typeface="Times New Roman"/>
                        </a:rPr>
                        <a:t>6</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solidFill>
                            <a:srgbClr val="000000"/>
                          </a:solidFill>
                          <a:latin typeface="Times New Roman"/>
                          <a:ea typeface="宋体"/>
                          <a:cs typeface="Times New Roman"/>
                        </a:rPr>
                        <a:t>public abstract double doubleValue​()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latin typeface="Times New Roman"/>
                          <a:ea typeface="宋体"/>
                          <a:cs typeface="Times New Roman"/>
                        </a:rPr>
                        <a:t>普通</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solidFill>
                            <a:srgbClr val="000000"/>
                          </a:solidFill>
                          <a:latin typeface="Times New Roman"/>
                          <a:ea typeface="宋体"/>
                          <a:cs typeface="Times New Roman"/>
                        </a:rPr>
                        <a:t>从包装类中获取</a:t>
                      </a:r>
                      <a:r>
                        <a:rPr lang="en-US" sz="1200" kern="100">
                          <a:solidFill>
                            <a:srgbClr val="000000"/>
                          </a:solidFill>
                          <a:latin typeface="Times New Roman"/>
                          <a:ea typeface="宋体"/>
                          <a:cs typeface="Times New Roman"/>
                        </a:rPr>
                        <a:t>double</a:t>
                      </a:r>
                      <a:r>
                        <a:rPr lang="zh-CN" sz="1200" kern="100">
                          <a:solidFill>
                            <a:srgbClr val="000000"/>
                          </a:solidFill>
                          <a:latin typeface="Times New Roman"/>
                          <a:ea typeface="宋体"/>
                          <a:cs typeface="Times New Roman"/>
                        </a:rPr>
                        <a:t>数据</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装箱与拆箱</a:t>
            </a:r>
            <a:endParaRPr lang="zh-CN" altLang="en-US"/>
          </a:p>
        </p:txBody>
      </p:sp>
      <p:sp>
        <p:nvSpPr>
          <p:cNvPr id="3" name="内容占位符 2"/>
          <p:cNvSpPr>
            <a:spLocks noGrp="1"/>
          </p:cNvSpPr>
          <p:nvPr>
            <p:ph idx="1"/>
          </p:nvPr>
        </p:nvSpPr>
        <p:spPr/>
        <p:txBody>
          <a:bodyPr>
            <a:normAutofit lnSpcReduction="10000"/>
          </a:bodyPr>
          <a:lstStyle/>
          <a:p>
            <a:r>
              <a:rPr lang="zh-CN" altLang="en-US" smtClean="0"/>
              <a:t>基本数据类型的包装类都是为了基本数据类型转为对象引用而提供的，这样对于基本类型与包装类之间就有了如下的转换操作</a:t>
            </a:r>
            <a:r>
              <a:rPr lang="zh-CN" altLang="en-US" smtClean="0"/>
              <a:t>关系</a:t>
            </a:r>
            <a:r>
              <a:rPr lang="zh-CN" altLang="en-US" smtClean="0"/>
              <a:t>：</a:t>
            </a:r>
            <a:endParaRPr lang="en-US" altLang="zh-CN" smtClean="0"/>
          </a:p>
          <a:p>
            <a:pPr lvl="1"/>
            <a:r>
              <a:rPr lang="zh-CN" altLang="en-US" b="1" smtClean="0"/>
              <a:t>数据装箱</a:t>
            </a:r>
            <a:r>
              <a:rPr lang="zh-CN" altLang="en-US" smtClean="0"/>
              <a:t>：将基本数据类型保存到包装类之中，一般可以利用包装类的构造</a:t>
            </a:r>
            <a:r>
              <a:rPr lang="zh-CN" altLang="en-US" smtClean="0"/>
              <a:t>方法</a:t>
            </a:r>
            <a:r>
              <a:rPr lang="zh-CN" altLang="en-US" smtClean="0"/>
              <a:t>完成</a:t>
            </a:r>
            <a:endParaRPr lang="en-US" altLang="zh-CN" smtClean="0"/>
          </a:p>
          <a:p>
            <a:pPr lvl="2"/>
            <a:r>
              <a:rPr lang="en-US" smtClean="0"/>
              <a:t>Integer</a:t>
            </a:r>
            <a:r>
              <a:rPr lang="zh-CN" altLang="en-US" smtClean="0"/>
              <a:t>类：</a:t>
            </a:r>
            <a:r>
              <a:rPr lang="en-US" smtClean="0"/>
              <a:t>public Integer​(int value</a:t>
            </a:r>
            <a:r>
              <a:rPr lang="en-US" smtClean="0"/>
              <a:t>)</a:t>
            </a:r>
            <a:r>
              <a:rPr lang="zh-CN" altLang="en-US" smtClean="0"/>
              <a:t>；</a:t>
            </a:r>
            <a:endParaRPr lang="en-US" altLang="zh-CN" smtClean="0"/>
          </a:p>
          <a:p>
            <a:pPr lvl="2"/>
            <a:r>
              <a:rPr lang="en-US" smtClean="0"/>
              <a:t>Double</a:t>
            </a:r>
            <a:r>
              <a:rPr lang="zh-CN" altLang="en-US" smtClean="0"/>
              <a:t>类：</a:t>
            </a:r>
            <a:r>
              <a:rPr lang="en-US" smtClean="0"/>
              <a:t>public Double​(double value</a:t>
            </a:r>
            <a:r>
              <a:rPr lang="en-US" smtClean="0"/>
              <a:t>)</a:t>
            </a:r>
            <a:r>
              <a:rPr lang="zh-CN" altLang="en-US" smtClean="0"/>
              <a:t>；</a:t>
            </a:r>
            <a:endParaRPr lang="en-US" altLang="zh-CN" smtClean="0"/>
          </a:p>
          <a:p>
            <a:pPr lvl="2"/>
            <a:r>
              <a:rPr lang="en-US" smtClean="0"/>
              <a:t>Boolean</a:t>
            </a:r>
            <a:r>
              <a:rPr lang="zh-CN" altLang="en-US" smtClean="0"/>
              <a:t>类：</a:t>
            </a:r>
            <a:r>
              <a:rPr lang="en-US" smtClean="0"/>
              <a:t>public Boolean​(boolean value)</a:t>
            </a:r>
            <a:r>
              <a:rPr lang="zh-CN" altLang="en-US" smtClean="0"/>
              <a:t>；</a:t>
            </a:r>
            <a:endParaRPr lang="en-US" altLang="zh-CN" smtClean="0"/>
          </a:p>
          <a:p>
            <a:pPr lvl="1"/>
            <a:r>
              <a:rPr lang="zh-CN" altLang="en-US" b="1" smtClean="0"/>
              <a:t>数据拆箱</a:t>
            </a:r>
            <a:r>
              <a:rPr lang="zh-CN" altLang="en-US" smtClean="0"/>
              <a:t>：从包装类中获取</a:t>
            </a:r>
            <a:r>
              <a:rPr lang="zh-CN" altLang="en-US" smtClean="0"/>
              <a:t>基本</a:t>
            </a:r>
            <a:r>
              <a:rPr lang="zh-CN" altLang="en-US" smtClean="0"/>
              <a:t>数据类型</a:t>
            </a:r>
            <a:endParaRPr lang="en-US" altLang="zh-CN" smtClean="0"/>
          </a:p>
          <a:p>
            <a:pPr lvl="2"/>
            <a:r>
              <a:rPr lang="zh-CN" altLang="en-US" smtClean="0"/>
              <a:t>数值型包装类已经由</a:t>
            </a:r>
            <a:r>
              <a:rPr lang="en-US" smtClean="0"/>
              <a:t>Number</a:t>
            </a:r>
            <a:r>
              <a:rPr lang="zh-CN" altLang="en-US" smtClean="0"/>
              <a:t>类定义了拆箱的</a:t>
            </a:r>
            <a:r>
              <a:rPr lang="zh-CN" altLang="en-US" smtClean="0"/>
              <a:t>方法</a:t>
            </a:r>
            <a:r>
              <a:rPr lang="zh-CN" altLang="en-US" smtClean="0"/>
              <a:t>；</a:t>
            </a:r>
            <a:endParaRPr lang="en-US" altLang="zh-CN" smtClean="0"/>
          </a:p>
          <a:p>
            <a:pPr lvl="2"/>
            <a:r>
              <a:rPr lang="en-US" smtClean="0"/>
              <a:t>Boolean</a:t>
            </a:r>
            <a:r>
              <a:rPr lang="zh-CN" altLang="en-US" smtClean="0"/>
              <a:t>型：</a:t>
            </a:r>
            <a:r>
              <a:rPr lang="en-US" smtClean="0"/>
              <a:t>public boolean booleanValue​()</a:t>
            </a:r>
            <a:r>
              <a:rPr lang="zh-CN" altLang="en-US" smtClean="0"/>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以</a:t>
            </a:r>
            <a:r>
              <a:rPr lang="en-US" smtClean="0"/>
              <a:t>int</a:t>
            </a:r>
            <a:r>
              <a:rPr lang="zh-CN" altLang="en-US" smtClean="0"/>
              <a:t>和</a:t>
            </a:r>
            <a:r>
              <a:rPr lang="en-US" smtClean="0"/>
              <a:t>Integer</a:t>
            </a:r>
            <a:r>
              <a:rPr lang="zh-CN" altLang="en-US" smtClean="0"/>
              <a:t>为例实现转换</a:t>
            </a:r>
            <a:endParaRPr lang="zh-CN" altLang="en-US"/>
          </a:p>
        </p:txBody>
      </p:sp>
      <p:graphicFrame>
        <p:nvGraphicFramePr>
          <p:cNvPr id="4" name="表格 3"/>
          <p:cNvGraphicFramePr>
            <a:graphicFrameLocks noGrp="1"/>
          </p:cNvGraphicFramePr>
          <p:nvPr/>
        </p:nvGraphicFramePr>
        <p:xfrm>
          <a:off x="214282" y="857238"/>
          <a:ext cx="8643998" cy="3571900"/>
        </p:xfrm>
        <a:graphic>
          <a:graphicData uri="http://schemas.openxmlformats.org/drawingml/2006/table">
            <a:tbl>
              <a:tblPr/>
              <a:tblGrid>
                <a:gridCol w="8643998"/>
              </a:tblGrid>
              <a:tr h="3571900">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Integer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new</a:t>
                      </a:r>
                      <a:r>
                        <a:rPr lang="en-US" sz="1400" kern="0">
                          <a:solidFill>
                            <a:srgbClr val="000000"/>
                          </a:solidFill>
                          <a:latin typeface="Consolas"/>
                          <a:ea typeface="宋体"/>
                          <a:cs typeface="Times New Roman"/>
                        </a:rPr>
                        <a:t> Integer(10);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装箱</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int</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.intValue();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拆箱</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数值计算</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以</a:t>
            </a:r>
            <a:r>
              <a:rPr lang="en-US" smtClean="0"/>
              <a:t>double</a:t>
            </a:r>
            <a:r>
              <a:rPr lang="zh-CN" altLang="en-US" smtClean="0"/>
              <a:t>和</a:t>
            </a:r>
            <a:r>
              <a:rPr lang="en-US" smtClean="0"/>
              <a:t>Double</a:t>
            </a:r>
            <a:r>
              <a:rPr lang="zh-CN" altLang="en-US" smtClean="0"/>
              <a:t>为例实现转换</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Double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new</a:t>
                      </a:r>
                      <a:r>
                        <a:rPr lang="en-US" sz="1400" kern="0">
                          <a:solidFill>
                            <a:srgbClr val="000000"/>
                          </a:solidFill>
                          <a:latin typeface="Consolas"/>
                          <a:ea typeface="宋体"/>
                          <a:cs typeface="Times New Roman"/>
                        </a:rPr>
                        <a:t> Double(10.1)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装箱</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double</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.doubleValue() </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拆箱</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num</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num</a:t>
                      </a:r>
                      <a:r>
                        <a:rPr lang="en-US" sz="1400" kern="0" smtClean="0">
                          <a:solidFill>
                            <a:srgbClr val="000000"/>
                          </a:solidFill>
                          <a:latin typeface="Consolas"/>
                          <a:ea typeface="宋体"/>
                          <a:cs typeface="Times New Roman"/>
                        </a:rPr>
                        <a:t>);</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数值计算</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以</a:t>
            </a:r>
            <a:r>
              <a:rPr lang="en-US" smtClean="0"/>
              <a:t>boolean</a:t>
            </a:r>
            <a:r>
              <a:rPr lang="zh-CN" altLang="en-US" smtClean="0"/>
              <a:t>和</a:t>
            </a:r>
            <a:r>
              <a:rPr lang="en-US" smtClean="0"/>
              <a:t>Boolean</a:t>
            </a:r>
            <a:r>
              <a:rPr lang="zh-CN" altLang="en-US" smtClean="0"/>
              <a:t>为例转换</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JavaDemo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static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main(String </a:t>
                      </a:r>
                      <a:r>
                        <a:rPr lang="en-US" sz="1400" kern="0">
                          <a:solidFill>
                            <a:srgbClr val="6A3E3E"/>
                          </a:solidFill>
                          <a:latin typeface="Consolas"/>
                          <a:ea typeface="宋体"/>
                          <a:cs typeface="Times New Roman"/>
                        </a:rPr>
                        <a:t>args</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Boolean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 = </a:t>
                      </a:r>
                      <a:r>
                        <a:rPr lang="en-US" sz="1400" b="1" kern="0">
                          <a:solidFill>
                            <a:srgbClr val="7F0055"/>
                          </a:solidFill>
                          <a:latin typeface="Consolas"/>
                          <a:ea typeface="宋体"/>
                          <a:cs typeface="Times New Roman"/>
                        </a:rPr>
                        <a:t>new</a:t>
                      </a:r>
                      <a:r>
                        <a:rPr lang="en-US" sz="1400" kern="0">
                          <a:solidFill>
                            <a:srgbClr val="000000"/>
                          </a:solidFill>
                          <a:latin typeface="Consolas"/>
                          <a:ea typeface="宋体"/>
                          <a:cs typeface="Times New Roman"/>
                        </a:rPr>
                        <a:t> Boolean(</a:t>
                      </a:r>
                      <a:r>
                        <a:rPr lang="en-US" sz="1400" b="1" kern="0">
                          <a:solidFill>
                            <a:srgbClr val="7F0055"/>
                          </a:solidFill>
                          <a:latin typeface="Consolas"/>
                          <a:ea typeface="宋体"/>
                          <a:cs typeface="Times New Roman"/>
                        </a:rPr>
                        <a:t>true</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装箱</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boolean</a:t>
                      </a:r>
                      <a:r>
                        <a:rPr lang="en-US" sz="1400" kern="0">
                          <a:solidFill>
                            <a:srgbClr val="000000"/>
                          </a:solidFill>
                          <a:latin typeface="Consolas"/>
                          <a:ea typeface="宋体"/>
                          <a:cs typeface="Times New Roman"/>
                        </a:rPr>
                        <a:t> </a:t>
                      </a:r>
                      <a:r>
                        <a:rPr lang="en-US" sz="1400" kern="0">
                          <a:solidFill>
                            <a:srgbClr val="6A3E3E"/>
                          </a:solidFill>
                          <a:latin typeface="Consolas"/>
                          <a:ea typeface="宋体"/>
                          <a:cs typeface="Times New Roman"/>
                        </a:rPr>
                        <a:t>flag</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obj</a:t>
                      </a:r>
                      <a:r>
                        <a:rPr lang="en-US" sz="1400" kern="0">
                          <a:solidFill>
                            <a:srgbClr val="000000"/>
                          </a:solidFill>
                          <a:latin typeface="Consolas"/>
                          <a:ea typeface="宋体"/>
                          <a:cs typeface="Times New Roman"/>
                        </a:rPr>
                        <a:t>.booleanValue();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拆箱</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System.</a:t>
                      </a:r>
                      <a:r>
                        <a:rPr lang="en-US" sz="1400" b="1" i="1" kern="0">
                          <a:solidFill>
                            <a:srgbClr val="0000C0"/>
                          </a:solidFill>
                          <a:latin typeface="Consolas"/>
                          <a:ea typeface="宋体"/>
                          <a:cs typeface="Times New Roman"/>
                        </a:rPr>
                        <a:t>out</a:t>
                      </a:r>
                      <a:r>
                        <a:rPr lang="en-US" sz="1400" kern="0">
                          <a:solidFill>
                            <a:srgbClr val="000000"/>
                          </a:solidFill>
                          <a:latin typeface="Consolas"/>
                          <a:ea typeface="宋体"/>
                          <a:cs typeface="Times New Roman"/>
                        </a:rPr>
                        <a:t>.println(</a:t>
                      </a:r>
                      <a:r>
                        <a:rPr lang="en-US" sz="1400" kern="0">
                          <a:solidFill>
                            <a:srgbClr val="6A3E3E"/>
                          </a:solidFill>
                          <a:latin typeface="Consolas"/>
                          <a:ea typeface="宋体"/>
                          <a:cs typeface="Times New Roman"/>
                        </a:rPr>
                        <a:t>flag</a:t>
                      </a: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9590</TotalTime>
  <Words>498</Words>
  <Application>Microsoft Office PowerPoint</Application>
  <PresentationFormat>全屏显示(16:9)</PresentationFormat>
  <Paragraphs>135</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第9章：抽象类与接口</vt:lpstr>
      <vt:lpstr>包装类</vt:lpstr>
      <vt:lpstr>范例：实现基本数据类型包装</vt:lpstr>
      <vt:lpstr>包装类继承结构</vt:lpstr>
      <vt:lpstr>Number类中定义的方法</vt:lpstr>
      <vt:lpstr>装箱与拆箱</vt:lpstr>
      <vt:lpstr>范例：以int和Integer为例实现转换</vt:lpstr>
      <vt:lpstr>范例：以double和Double为例实现转换</vt:lpstr>
      <vt:lpstr>范例：以boolean和Boolean为例转换</vt:lpstr>
      <vt:lpstr>范例：以int和Integer为例实现自动装箱及拆箱操作</vt:lpstr>
      <vt:lpstr>范例：Object接收浮点数据</vt:lpstr>
      <vt:lpstr>数据类型转换</vt:lpstr>
      <vt:lpstr>范例：将字符串变为int型数据</vt:lpstr>
      <vt:lpstr>范例：将字符串变为boolean型数据</vt:lpstr>
      <vt:lpstr>基本数据类型转为String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yootk</cp:lastModifiedBy>
  <cp:revision>734</cp:revision>
  <dcterms:created xsi:type="dcterms:W3CDTF">2015-01-02T11:02:54Z</dcterms:created>
  <dcterms:modified xsi:type="dcterms:W3CDTF">2018-11-27T08:17:26Z</dcterms:modified>
</cp:coreProperties>
</file>