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5303"/>
    <a:srgbClr val="A50021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1324" autoAdjust="0"/>
    <p:restoredTop sz="79592" autoAdjust="0"/>
  </p:normalViewPr>
  <p:slideViewPr>
    <p:cSldViewPr>
      <p:cViewPr varScale="1">
        <p:scale>
          <a:sx n="74" d="100"/>
          <a:sy n="74" d="100"/>
        </p:scale>
        <p:origin x="-1440" y="-90"/>
      </p:cViewPr>
      <p:guideLst>
        <p:guide orient="horz" pos="162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A6ABE-2D51-4291-BA63-CB3E88FEE2B0}" type="datetimeFigureOut">
              <a:rPr lang="zh-CN" altLang="en-US" smtClean="0"/>
              <a:pPr/>
              <a:t>2018/11/27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536C3-CEE5-4FD1-B3BA-97652B149A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8E6515-34FF-4A53-9B23-04DDFDAD3187}" type="datetimeFigureOut">
              <a:rPr lang="zh-CN" altLang="en-US" smtClean="0"/>
              <a:pPr/>
              <a:t>2018/11/27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1D333-E956-431F-AB61-55C00916D5B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interface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IUSB { 			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定义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USB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标准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boolean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check(); 							// 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【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抽象方法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】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检查通过可以工作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work();								// 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【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抽象方法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】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设备工作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Computer {			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定义电脑类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plugin(IUSB usb) {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电脑上使用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USB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标准设备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(usb.check()) {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检查设备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usb.work(); 	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开始工作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}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else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			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检查失败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System.</a:t>
            </a:r>
            <a:r>
              <a:rPr lang="en-US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.println("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硬件设备安装出现了问题，无法使用！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Keyboard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implements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IUSB {						// USB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子类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boolean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check() {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覆写抽象方法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true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work() {	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覆写抽象方法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System.</a:t>
            </a:r>
            <a:r>
              <a:rPr lang="en-US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.println("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打开电脑在线学习， 输入：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www.mldn.cn");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Print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implements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IUSB {							// USB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子类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boolean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check() {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覆写抽象方法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false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work() {	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覆写抽象方法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System.</a:t>
            </a:r>
            <a:r>
              <a:rPr lang="en-US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.println("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打印魔乐科技图标，帅气万分！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JavaDemo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main(String args[])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Computer computer =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Computer();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实例化电脑类对象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computer.plugin(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Keyboard()); 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插入键盘设备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computer.plugin(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Print()); 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插入打印机设备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1D333-E956-431F-AB61-55C00916D5BC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interface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IFood { 		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定义食物标准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eat(); 	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食物的核心功能：吃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Bread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implements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IFood { 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食物：面包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eat() {	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覆写方法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System.</a:t>
            </a:r>
            <a:r>
              <a:rPr lang="en-US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.println("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吃面包。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Milk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implements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IFood { 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食物：牛奶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eat() {	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覆写方法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System.</a:t>
            </a:r>
            <a:r>
              <a:rPr lang="en-US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.println("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喝牛奶。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Factory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/**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 *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获取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IFood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接口实例化对象，利用此方法对外隐藏子类，由于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Factory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类没有属性，所以定义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static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方法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 *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@param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className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要获取的子类标记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 *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@return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存在指定标记返回对应子类实例，否则返回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null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 */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IFood getInstance(String className)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("bread".equals(className)) {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判断子类标记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Bread();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返回子类实例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}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else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("milk".equals(className)) {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判断子类标记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Milk();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返回子类实例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}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else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null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	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没有匹配类型返回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null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JavaDemo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main(String args[])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IFood food = Factory.</a:t>
            </a:r>
            <a:r>
              <a:rPr lang="en-US" sz="12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getInstance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("bread");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通过工厂获取实例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food.eat();		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调用公共标准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1D333-E956-431F-AB61-55C00916D5BC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interface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IEat {		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定义核心业务标准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get();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业务方法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EatReal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implements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IEat {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定义真实主题类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get() {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核心实现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System.</a:t>
            </a:r>
            <a:r>
              <a:rPr lang="en-US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.println("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【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真实主题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】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得到一份食物，而后开始品尝美味。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EatProxy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implements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IEat { 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定义代理主题类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private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IEat eat; 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核心业务实例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EatProxy(IEat eat) { 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设置代理项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.eat = eat;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get() {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代理实现方法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.prepare();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业务执行前的准备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.eat.get();							// 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【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真实业务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】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调用核心业务操作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.clear();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业务执行后的处理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prepare() { 						// 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【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代理操作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】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准备过程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System.</a:t>
            </a:r>
            <a:r>
              <a:rPr lang="en-US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.println("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【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代理主题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】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、精心购买食材。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System.</a:t>
            </a:r>
            <a:r>
              <a:rPr lang="en-US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.println("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【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代理主题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】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、小心的处理食材。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clear() { 						// 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【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代理操作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】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收尾处理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System.</a:t>
            </a:r>
            <a:r>
              <a:rPr lang="en-US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.println("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【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代理主题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】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、收拾碗筷。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JavaDemo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main(String args[])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u="sng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IEat eat = new EatProxy(new EatReal());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获取代理对象，同时传入被代理者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eat.get();	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调用代理方法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1D333-E956-431F-AB61-55C00916D5BC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33"/>
            <a:ext cx="9144000" cy="51409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83768" y="2410127"/>
            <a:ext cx="6423781" cy="877035"/>
          </a:xfrm>
          <a:noFill/>
          <a:ln>
            <a:noFill/>
          </a:ln>
        </p:spPr>
        <p:txBody>
          <a:bodyPr>
            <a:noAutofit/>
          </a:bodyPr>
          <a:lstStyle>
            <a:lvl1pPr algn="l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83762" y="3285156"/>
            <a:ext cx="6423820" cy="696607"/>
          </a:xfrm>
          <a:noFill/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876256" y="415592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讲师：李兴华</a:t>
            </a:r>
            <a:endParaRPr lang="zh-CN" altLang="en-US" sz="24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099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107504" y="142858"/>
            <a:ext cx="8928992" cy="4445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79512" y="214297"/>
            <a:ext cx="8784976" cy="642942"/>
          </a:xfrm>
          <a:prstGeom prst="rect">
            <a:avLst/>
          </a:prstGeom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9512" y="857238"/>
            <a:ext cx="8784976" cy="35867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>
              <a:lumMod val="95000"/>
              <a:lumOff val="5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Ø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r>
              <a:rPr lang="en-US" altLang="zh-CN" smtClean="0"/>
              <a:t>9</a:t>
            </a:r>
            <a:r>
              <a:rPr lang="zh-CN" altLang="en-US" smtClean="0"/>
              <a:t>章：抽象类与接口</a:t>
            </a:r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接口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接口定义标准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电脑上可以插入各种</a:t>
            </a:r>
            <a:r>
              <a:rPr lang="en-US" smtClean="0"/>
              <a:t>USB</a:t>
            </a:r>
            <a:r>
              <a:rPr lang="zh-CN" altLang="en-US" smtClean="0"/>
              <a:t>的设备，所以电脑上认的只是</a:t>
            </a:r>
            <a:r>
              <a:rPr lang="en-US" smtClean="0"/>
              <a:t>USB</a:t>
            </a:r>
            <a:r>
              <a:rPr lang="zh-CN" altLang="en-US" smtClean="0"/>
              <a:t>标准，而不关心这个标准的具体实现子类</a:t>
            </a:r>
            <a:endParaRPr lang="zh-CN" altLang="en-US"/>
          </a:p>
        </p:txBody>
      </p:sp>
      <p:pic>
        <p:nvPicPr>
          <p:cNvPr id="24578" name="图片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1714494"/>
            <a:ext cx="7286676" cy="2797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工厂设计模式</a:t>
            </a:r>
            <a:endParaRPr lang="zh-CN" altLang="en-US"/>
          </a:p>
        </p:txBody>
      </p:sp>
      <p:pic>
        <p:nvPicPr>
          <p:cNvPr id="25602" name="图片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1000114"/>
            <a:ext cx="8272861" cy="307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代理设计模式</a:t>
            </a:r>
            <a:endParaRPr lang="zh-CN" altLang="en-US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928676"/>
            <a:ext cx="8207219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代理设计模式</a:t>
            </a:r>
            <a:endParaRPr lang="zh-CN" altLang="en-US"/>
          </a:p>
        </p:txBody>
      </p:sp>
      <p:pic>
        <p:nvPicPr>
          <p:cNvPr id="27650" name="图片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1142990"/>
            <a:ext cx="8529209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抽象类和接口的区别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928676"/>
          <a:ext cx="8572559" cy="3500464"/>
        </p:xfrm>
        <a:graphic>
          <a:graphicData uri="http://schemas.openxmlformats.org/drawingml/2006/table">
            <a:tbl>
              <a:tblPr/>
              <a:tblGrid>
                <a:gridCol w="485239"/>
                <a:gridCol w="1293971"/>
                <a:gridCol w="3558421"/>
                <a:gridCol w="3234928"/>
              </a:tblGrid>
              <a:tr h="3182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Times New Roman"/>
                          <a:ea typeface="宋体"/>
                          <a:cs typeface="Times New Roman"/>
                        </a:rPr>
                        <a:t>No.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/>
                          <a:ea typeface="宋体"/>
                          <a:cs typeface="Times New Roman"/>
                        </a:rPr>
                        <a:t>区别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/>
                          <a:ea typeface="宋体"/>
                          <a:cs typeface="Times New Roman"/>
                        </a:rPr>
                        <a:t>抽象类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/>
                          <a:ea typeface="宋体"/>
                          <a:cs typeface="Times New Roman"/>
                        </a:rPr>
                        <a:t>接口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82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关键字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abstract class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interface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644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组成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常量、变量、抽象方法、普通方法、构造方法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全局常量、抽象方法、普通方法、静态方法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82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3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权限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可以使用各种权限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只能是</a:t>
                      </a: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644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4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关系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一个抽象类可以实现多个接口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接口不能够继承抽象类，却可以继承多接口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8224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5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使用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子类使用</a:t>
                      </a: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extends</a:t>
                      </a: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继承抽象类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子类使用</a:t>
                      </a: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implements</a:t>
                      </a: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实现接口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822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抽象类和接口的对象都是利用对象多态性的向上转型，进行接口或抽象类的实例化操作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182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6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设计模式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模板设计模式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工厂设计模式、代理设计模式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82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7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局限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一个子类只能够继承一个抽象类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一个子类可以实现多个接口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接口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在</a:t>
            </a:r>
            <a:r>
              <a:rPr lang="en-US" smtClean="0"/>
              <a:t>Java</a:t>
            </a:r>
            <a:r>
              <a:rPr lang="zh-CN" altLang="en-US" smtClean="0"/>
              <a:t>中接口属于一种特殊的类，需要通过</a:t>
            </a:r>
            <a:r>
              <a:rPr lang="en-US" smtClean="0"/>
              <a:t>interface</a:t>
            </a:r>
            <a:r>
              <a:rPr lang="zh-CN" altLang="en-US" smtClean="0"/>
              <a:t>关键字进行定义，在接口中可以定义全局常量、抽象方法（必须是</a:t>
            </a:r>
            <a:r>
              <a:rPr lang="en-US" smtClean="0"/>
              <a:t>public</a:t>
            </a:r>
            <a:r>
              <a:rPr lang="zh-CN" altLang="en-US" smtClean="0"/>
              <a:t>访问权限）、</a:t>
            </a:r>
            <a:r>
              <a:rPr lang="en-US" smtClean="0"/>
              <a:t>default</a:t>
            </a:r>
            <a:r>
              <a:rPr lang="zh-CN" altLang="en-US" smtClean="0"/>
              <a:t>方法以及</a:t>
            </a:r>
            <a:r>
              <a:rPr lang="en-US" smtClean="0"/>
              <a:t>static</a:t>
            </a:r>
            <a:r>
              <a:rPr lang="zh-CN" altLang="en-US" smtClean="0"/>
              <a:t>方法。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2071684"/>
          <a:ext cx="8643998" cy="2214578"/>
        </p:xfrm>
        <a:graphic>
          <a:graphicData uri="http://schemas.openxmlformats.org/drawingml/2006/table">
            <a:tbl>
              <a:tblPr/>
              <a:tblGrid>
                <a:gridCol w="8643998"/>
              </a:tblGrid>
              <a:tr h="221457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由于类名称与接口名称的定义要求相同，所以为了区分出接口接口名称前往往会加入字母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I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（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interface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简写）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interface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IMessage { 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定义接口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final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String </a:t>
                      </a:r>
                      <a:r>
                        <a:rPr lang="en-US" sz="14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INFO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"www.mldn.cn"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 	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全局常量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abstract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String getInfo(); 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抽象方法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接口使用原则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接口需要被子类实现，子类利用</a:t>
            </a:r>
            <a:r>
              <a:rPr lang="en-US" smtClean="0"/>
              <a:t>implements</a:t>
            </a:r>
            <a:r>
              <a:rPr lang="zh-CN" altLang="en-US" smtClean="0"/>
              <a:t>关键字可以实现多个父</a:t>
            </a:r>
            <a:r>
              <a:rPr lang="zh-CN" altLang="en-US" smtClean="0"/>
              <a:t>接口</a:t>
            </a:r>
            <a:r>
              <a:rPr lang="zh-CN" altLang="en-US" smtClean="0"/>
              <a:t>；</a:t>
            </a:r>
            <a:endParaRPr lang="en-US" altLang="zh-CN" smtClean="0"/>
          </a:p>
          <a:p>
            <a:r>
              <a:rPr lang="zh-CN" altLang="en-US" smtClean="0"/>
              <a:t>子类（如果不是抽象类）那么一定要覆写接口之中的全部</a:t>
            </a:r>
            <a:r>
              <a:rPr lang="zh-CN" altLang="en-US" smtClean="0"/>
              <a:t>抽象方法</a:t>
            </a:r>
            <a:r>
              <a:rPr lang="zh-CN" altLang="en-US" smtClean="0"/>
              <a:t>；</a:t>
            </a:r>
            <a:endParaRPr lang="en-US" altLang="zh-CN" smtClean="0"/>
          </a:p>
          <a:p>
            <a:r>
              <a:rPr lang="zh-CN" altLang="en-US" smtClean="0"/>
              <a:t>接口对象可以利用子类对象的向上转型进行实例化。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使用接口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857238"/>
          <a:ext cx="8715436" cy="3643338"/>
        </p:xfrm>
        <a:graphic>
          <a:graphicData uri="http://schemas.openxmlformats.org/drawingml/2006/table">
            <a:tbl>
              <a:tblPr/>
              <a:tblGrid>
                <a:gridCol w="8715436"/>
              </a:tblGrid>
              <a:tr h="364333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interface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IMessage { 	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定义接口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final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String </a:t>
                      </a:r>
                      <a:r>
                        <a:rPr lang="en-US" sz="14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INFO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"www.mldn.cn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 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全局常量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abstract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String 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getInfo</a:t>
                      </a:r>
                      <a:r>
                        <a:rPr lang="en-US" sz="14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(); 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抽象方法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MessageImpl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implements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IMessage </a:t>
                      </a:r>
                      <a:r>
                        <a:rPr lang="en-US" sz="14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{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实现接口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kern="0">
                          <a:solidFill>
                            <a:srgbClr val="646464"/>
                          </a:solidFill>
                          <a:latin typeface="Consolas"/>
                          <a:ea typeface="宋体"/>
                          <a:cs typeface="Times New Roman"/>
                        </a:rPr>
                        <a:t>@Override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String getInfo() {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方法覆写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return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魔乐科技软件学院：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www.mldn.cn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获取消息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JavaDemo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IMessage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msg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MessageImpl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 </a:t>
                      </a:r>
                      <a:r>
                        <a:rPr lang="en-US" sz="14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子类实例化父接口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System.</a:t>
                      </a:r>
                      <a:r>
                        <a:rPr lang="en-US" sz="14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msg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.getInfo</a:t>
                      </a:r>
                      <a:r>
                        <a:rPr lang="en-US" sz="14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());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调用方法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子类实现多个父接口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937260"/>
          <a:ext cx="8715436" cy="3634754"/>
        </p:xfrm>
        <a:graphic>
          <a:graphicData uri="http://schemas.openxmlformats.org/drawingml/2006/table">
            <a:tbl>
              <a:tblPr/>
              <a:tblGrid>
                <a:gridCol w="8715436"/>
              </a:tblGrid>
              <a:tr h="363475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interface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IMessage { 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定义接口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final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String </a:t>
                      </a:r>
                      <a:r>
                        <a:rPr lang="en-US" sz="9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INFO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"www.mldn.cn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 </a:t>
                      </a:r>
                      <a:r>
                        <a:rPr lang="en-US" sz="9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全局常量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abstract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String getInfo(); 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9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抽象方法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interface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IChannel {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9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定义接口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abstract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boolean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connect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 </a:t>
                      </a:r>
                      <a:r>
                        <a:rPr lang="en-US" sz="9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9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抽象方法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1" u="sng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900" b="1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MessageImpl </a:t>
                      </a:r>
                      <a:r>
                        <a:rPr lang="en-US" sz="900" b="1" u="sng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implements</a:t>
                      </a:r>
                      <a:r>
                        <a:rPr lang="en-US" sz="900" b="1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IMessage, </a:t>
                      </a:r>
                      <a:r>
                        <a:rPr lang="en-US" sz="900" b="1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IChannel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{</a:t>
                      </a:r>
                      <a:r>
                        <a:rPr lang="en-US" sz="9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实现多个接口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900" kern="0">
                          <a:solidFill>
                            <a:srgbClr val="646464"/>
                          </a:solidFill>
                          <a:latin typeface="Consolas"/>
                          <a:ea typeface="宋体"/>
                          <a:cs typeface="Times New Roman"/>
                        </a:rPr>
                        <a:t>@Override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String getInfo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 </a:t>
                      </a:r>
                      <a:r>
                        <a:rPr lang="en-US" sz="9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{</a:t>
                      </a:r>
                      <a:r>
                        <a:rPr lang="en-US" sz="9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方法覆写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if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(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.connect()) {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9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连接成功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return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魔乐科技软件学院：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www.mldn.cn"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;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9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获取消息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}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return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【默认消息】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IMessage.</a:t>
                      </a:r>
                      <a:r>
                        <a:rPr lang="en-US" sz="9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INFO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9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获取消息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Times New Roman"/>
                          <a:ea typeface="Consolas"/>
                          <a:cs typeface="Times New Roman"/>
                        </a:rPr>
                        <a:t> 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900" kern="0">
                          <a:solidFill>
                            <a:srgbClr val="646464"/>
                          </a:solidFill>
                          <a:latin typeface="Consolas"/>
                          <a:ea typeface="宋体"/>
                          <a:cs typeface="Times New Roman"/>
                        </a:rPr>
                        <a:t>@Override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boolean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connect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 </a:t>
                      </a:r>
                      <a:r>
                        <a:rPr lang="en-US" sz="9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{</a:t>
                      </a:r>
                      <a:r>
                        <a:rPr lang="en-US" sz="9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方法覆写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return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true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JavaDemo {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IMessage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msg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MessageImpl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 </a:t>
                      </a:r>
                      <a:r>
                        <a:rPr lang="en-US" sz="9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子类实例化父接口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System.</a:t>
                      </a:r>
                      <a:r>
                        <a:rPr lang="en-US" sz="9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msg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.getInfo</a:t>
                      </a:r>
                      <a:r>
                        <a:rPr lang="en-US" sz="9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());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调用方法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8381" marR="4838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9457" name="图片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29124" y="2655901"/>
            <a:ext cx="4473575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子类继承抽象类同时实现接口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785800"/>
          <a:ext cx="8715436" cy="3779520"/>
        </p:xfrm>
        <a:graphic>
          <a:graphicData uri="http://schemas.openxmlformats.org/drawingml/2006/table">
            <a:tbl>
              <a:tblPr/>
              <a:tblGrid>
                <a:gridCol w="8715436"/>
              </a:tblGrid>
              <a:tr h="371477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interface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IMessage { 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8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定义接口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final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String </a:t>
                      </a:r>
                      <a:r>
                        <a:rPr lang="en-US" sz="8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INFO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8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"www.mldn.cn</a:t>
                      </a:r>
                      <a:r>
                        <a:rPr lang="en-US" sz="8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 </a:t>
                      </a:r>
                      <a:r>
                        <a:rPr lang="en-US" sz="8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全局常量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abstract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String getInfo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(); </a:t>
                      </a:r>
                      <a:r>
                        <a:rPr lang="en-US" sz="8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抽象方法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interface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IChannel {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8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定义接口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abstract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boolean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connect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 </a:t>
                      </a:r>
                      <a:r>
                        <a:rPr lang="en-US" sz="8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8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抽象方法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abstract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DatabaseAbstract </a:t>
                      </a:r>
                      <a:r>
                        <a:rPr lang="en-US" sz="8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{</a:t>
                      </a:r>
                      <a:r>
                        <a:rPr lang="en-US" sz="8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定义一个抽象类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abstract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boolean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getDatabaseConnection() ;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8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en-US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abstract</a:t>
                      </a:r>
                      <a:r>
                        <a:rPr lang="zh-CN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关键字不可省略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MessageImpl </a:t>
                      </a:r>
                      <a:r>
                        <a:rPr lang="en-US" sz="800" b="1" u="sng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extends</a:t>
                      </a:r>
                      <a:r>
                        <a:rPr lang="en-US" sz="800" b="1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800" b="1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DatabaseAbstract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800" b="1" u="sng" kern="0" smtClea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implements</a:t>
                      </a:r>
                      <a:r>
                        <a:rPr lang="en-US" sz="800" b="1" u="sng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800" b="1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IMessage, IChannel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{ 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8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实现多个接口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800" kern="0">
                          <a:solidFill>
                            <a:srgbClr val="646464"/>
                          </a:solidFill>
                          <a:latin typeface="Consolas"/>
                          <a:ea typeface="宋体"/>
                          <a:cs typeface="Times New Roman"/>
                        </a:rPr>
                        <a:t>@Override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String getInfo() {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8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方法覆写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if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(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.connect()) {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8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连接成功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if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(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.getDatabaseConnection()) {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	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return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8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8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【数据库消息】魔乐科技软件学院：</a:t>
                      </a:r>
                      <a:r>
                        <a:rPr lang="en-US" sz="8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www.mldn.cn"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 	</a:t>
                      </a:r>
                      <a:r>
                        <a:rPr lang="en-US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获取消息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} 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else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{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	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return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8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8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数据库消息无法访问！</a:t>
                      </a:r>
                      <a:r>
                        <a:rPr lang="en-US" sz="8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8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endParaRPr lang="zh-CN" sz="800" kern="100" smtClean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}</a:t>
                      </a:r>
                      <a:endParaRPr lang="zh-CN" sz="800" kern="100" smtClean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}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return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8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8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【默认消息】</a:t>
                      </a:r>
                      <a:r>
                        <a:rPr lang="en-US" sz="8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IMessage.</a:t>
                      </a:r>
                      <a:r>
                        <a:rPr lang="en-US" sz="8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INFO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8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8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获取消息</a:t>
                      </a:r>
                      <a:r>
                        <a:rPr lang="zh-CN" sz="800" kern="0">
                          <a:solidFill>
                            <a:srgbClr val="3F7F5F"/>
                          </a:solidFill>
                          <a:latin typeface="Times New Roman"/>
                          <a:ea typeface="Consolas"/>
                          <a:cs typeface="Times New Roman"/>
                        </a:rPr>
                        <a:t> 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800" kern="0">
                          <a:solidFill>
                            <a:srgbClr val="646464"/>
                          </a:solidFill>
                          <a:latin typeface="Consolas"/>
                          <a:ea typeface="宋体"/>
                          <a:cs typeface="Times New Roman"/>
                        </a:rPr>
                        <a:t>@Override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boolean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connect() {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8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覆写接口方法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return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true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800" kern="0">
                          <a:solidFill>
                            <a:srgbClr val="646464"/>
                          </a:solidFill>
                          <a:latin typeface="Consolas"/>
                          <a:ea typeface="宋体"/>
                          <a:cs typeface="Times New Roman"/>
                        </a:rPr>
                        <a:t>@Override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boolean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getDatabaseConnection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 </a:t>
                      </a:r>
                      <a:r>
                        <a:rPr lang="en-US" sz="8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{</a:t>
                      </a:r>
                      <a:r>
                        <a:rPr lang="en-US" sz="8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覆写抽象类方法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return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true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 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6286" marR="362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4643438" y="857238"/>
          <a:ext cx="4214842" cy="785818"/>
        </p:xfrm>
        <a:graphic>
          <a:graphicData uri="http://schemas.openxmlformats.org/drawingml/2006/table">
            <a:tbl>
              <a:tblPr/>
              <a:tblGrid>
                <a:gridCol w="4214842"/>
              </a:tblGrid>
              <a:tr h="78581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b="1" kern="0" smtClea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8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JavaDemo {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8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</a:t>
                      </a:r>
                      <a:r>
                        <a:rPr lang="en-US" sz="8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{</a:t>
                      </a:r>
                      <a:endParaRPr lang="zh-CN" sz="800" kern="100" smtClean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IMessage </a:t>
                      </a:r>
                      <a:r>
                        <a:rPr lang="en-US" sz="800" kern="0" smtClea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msg</a:t>
                      </a:r>
                      <a:r>
                        <a:rPr lang="en-US" sz="8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800" b="1" kern="0" smtClea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8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MessageImpl() ;</a:t>
                      </a:r>
                      <a:r>
                        <a:rPr lang="en-US" sz="8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8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8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msg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.getInfo());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6286" marR="362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使用</a:t>
            </a:r>
            <a:r>
              <a:rPr lang="en-US" smtClean="0"/>
              <a:t>extends</a:t>
            </a:r>
            <a:r>
              <a:rPr lang="zh-CN" altLang="en-US" smtClean="0"/>
              <a:t>继承多个父接口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857238"/>
          <a:ext cx="8715436" cy="3657600"/>
        </p:xfrm>
        <a:graphic>
          <a:graphicData uri="http://schemas.openxmlformats.org/drawingml/2006/table">
            <a:tbl>
              <a:tblPr/>
              <a:tblGrid>
                <a:gridCol w="8715436"/>
              </a:tblGrid>
              <a:tr h="364333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interface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IMessage {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final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String </a:t>
                      </a:r>
                      <a:r>
                        <a:rPr lang="en-US" sz="10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INFO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"www.mldn.cn"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 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全局常量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abstract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String getInfo() ;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interface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IChannel {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boolean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connect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 </a:t>
                      </a:r>
                      <a:r>
                        <a:rPr lang="en-US" sz="10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抽象方法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r>
                        <a:rPr lang="en-US" sz="10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en-US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extends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在类继承上只能够继承一个父类，但是接口上可以继承多个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b="1" u="sng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interface</a:t>
                      </a:r>
                      <a:r>
                        <a:rPr lang="en-US" sz="1000" b="1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IService </a:t>
                      </a:r>
                      <a:r>
                        <a:rPr lang="en-US" sz="1000" b="1" u="sng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extends</a:t>
                      </a:r>
                      <a:r>
                        <a:rPr lang="en-US" sz="1000" b="1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IMessage,IChannel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{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接口多继承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String service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 </a:t>
                      </a:r>
                      <a:r>
                        <a:rPr lang="en-US" sz="10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抽象方法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b="1" u="sng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000" b="1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MessageService </a:t>
                      </a:r>
                      <a:r>
                        <a:rPr lang="en-US" sz="1000" b="1" u="sng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implements</a:t>
                      </a:r>
                      <a:r>
                        <a:rPr lang="en-US" sz="1000" b="1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00" b="1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IService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{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三个接口子类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00" kern="0">
                          <a:solidFill>
                            <a:srgbClr val="646464"/>
                          </a:solidFill>
                          <a:latin typeface="Consolas"/>
                          <a:ea typeface="宋体"/>
                          <a:cs typeface="Times New Roman"/>
                        </a:rPr>
                        <a:t>@Override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String getInfo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 </a:t>
                      </a:r>
                      <a:r>
                        <a:rPr lang="en-US" sz="10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{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方法覆写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return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IMessage.</a:t>
                      </a:r>
                      <a:r>
                        <a:rPr lang="en-US" sz="10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INFO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;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00" kern="0">
                          <a:solidFill>
                            <a:srgbClr val="646464"/>
                          </a:solidFill>
                          <a:latin typeface="Consolas"/>
                          <a:ea typeface="宋体"/>
                          <a:cs typeface="Times New Roman"/>
                        </a:rPr>
                        <a:t>@Override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boolean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connect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 </a:t>
                      </a:r>
                      <a:r>
                        <a:rPr lang="en-US" sz="10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{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方法覆写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return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true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;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00" kern="0">
                          <a:solidFill>
                            <a:srgbClr val="646464"/>
                          </a:solidFill>
                          <a:latin typeface="Consolas"/>
                          <a:ea typeface="宋体"/>
                          <a:cs typeface="Times New Roman"/>
                        </a:rPr>
                        <a:t>@Override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String service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 </a:t>
                      </a:r>
                      <a:r>
                        <a:rPr lang="en-US" sz="10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{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方法覆写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return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"MLDN</a:t>
                      </a:r>
                      <a:r>
                        <a:rPr lang="zh-CN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消息服务：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www.mldn.cn"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;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1576" marR="6157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在接口中使用</a:t>
            </a:r>
            <a:r>
              <a:rPr lang="en-US" smtClean="0"/>
              <a:t>default</a:t>
            </a:r>
            <a:r>
              <a:rPr lang="zh-CN" altLang="en-US" smtClean="0"/>
              <a:t>定义普通方法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785800"/>
          <a:ext cx="8715436" cy="3714776"/>
        </p:xfrm>
        <a:graphic>
          <a:graphicData uri="http://schemas.openxmlformats.org/drawingml/2006/table">
            <a:tbl>
              <a:tblPr/>
              <a:tblGrid>
                <a:gridCol w="8715436"/>
              </a:tblGrid>
              <a:tr h="371477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interface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IMessage {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String 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message</a:t>
                      </a:r>
                      <a:r>
                        <a:rPr lang="en-US" sz="11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();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【抽象方法】获取消息内容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100" b="1" u="sng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100" b="1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100" b="1" u="sng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default</a:t>
                      </a:r>
                      <a:r>
                        <a:rPr lang="en-US" sz="1100" b="1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100" b="1" u="sng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boolean</a:t>
                      </a:r>
                      <a:r>
                        <a:rPr lang="en-US" sz="1100" b="1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connect</a:t>
                      </a:r>
                      <a:r>
                        <a:rPr lang="en-US" sz="1100" b="1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1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{</a:t>
                      </a:r>
                      <a:r>
                        <a:rPr lang="en-US" sz="11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定义普通方法，该方法可以被子类继承或覆写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1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建立</a:t>
                      </a:r>
                      <a:r>
                        <a:rPr lang="en-US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MLDN</a:t>
                      </a:r>
                      <a:r>
                        <a:rPr lang="zh-CN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订阅消息连接通道。</a:t>
                      </a:r>
                      <a:r>
                        <a:rPr lang="en-US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 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return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true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MessageImpl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implements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IMessage </a:t>
                      </a:r>
                      <a:r>
                        <a:rPr lang="en-US" sz="11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{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实现接口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String message() {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1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覆写抽象方法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return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"www.mldn.cn"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JavaDemo {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IMessage 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msg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MessageImpl</a:t>
                      </a:r>
                      <a:r>
                        <a:rPr lang="en-US" sz="11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();</a:t>
                      </a:r>
                      <a:r>
                        <a:rPr lang="en-US" sz="11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通过子类实例化接口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if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(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msg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.connect()) {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1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接口定义的</a:t>
                      </a:r>
                      <a:r>
                        <a:rPr lang="en-US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default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方法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System.</a:t>
                      </a:r>
                      <a:r>
                        <a:rPr lang="en-US" sz="11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msg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.message</a:t>
                      </a:r>
                      <a:r>
                        <a:rPr lang="en-US" sz="11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());</a:t>
                      </a:r>
                      <a:r>
                        <a:rPr lang="en-US" sz="11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调用被覆写过的方法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}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在接口中定义</a:t>
            </a:r>
            <a:r>
              <a:rPr lang="en-US" smtClean="0"/>
              <a:t>static</a:t>
            </a:r>
            <a:r>
              <a:rPr lang="zh-CN" altLang="en-US" smtClean="0"/>
              <a:t>方法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842976"/>
          <a:ext cx="8715436" cy="3657600"/>
        </p:xfrm>
        <a:graphic>
          <a:graphicData uri="http://schemas.openxmlformats.org/drawingml/2006/table">
            <a:tbl>
              <a:tblPr/>
              <a:tblGrid>
                <a:gridCol w="8715436"/>
              </a:tblGrid>
              <a:tr h="364333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interface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IMessage </a:t>
                      </a:r>
                      <a:r>
                        <a:rPr lang="en-US" sz="10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{</a:t>
                      </a:r>
                      <a:r>
                        <a:rPr lang="en-US" sz="10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定义接口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String message() ;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【抽象方法】获取信息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default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boolean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connect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 </a:t>
                      </a:r>
                      <a:r>
                        <a:rPr lang="en-US" sz="10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{</a:t>
                      </a:r>
                      <a:r>
                        <a:rPr lang="en-US" sz="10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公共方法被所有子类继承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0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建立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MLDN</a:t>
                      </a:r>
                      <a:r>
                        <a:rPr lang="zh-CN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订阅消息连接通道。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;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return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true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;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00" b="1" u="sng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000" b="1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00" b="1" u="sng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000" b="1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IMessage getInstance</a:t>
                      </a:r>
                      <a:r>
                        <a:rPr lang="en-US" sz="1000" b="1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{</a:t>
                      </a:r>
                      <a:r>
                        <a:rPr lang="en-US" sz="10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定义</a:t>
                      </a:r>
                      <a:r>
                        <a:rPr lang="en-US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方法，可以通过接口名称调用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return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MessageImpl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 </a:t>
                      </a:r>
                      <a:r>
                        <a:rPr lang="en-US" sz="10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获得子类对象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MessageImpl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implements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IMessage </a:t>
                      </a:r>
                      <a:r>
                        <a:rPr lang="en-US" sz="10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{</a:t>
                      </a:r>
                      <a:r>
                        <a:rPr lang="en-US" sz="10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定义接口子类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String message() {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覆写抽象方法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if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(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.connect()) {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return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"www.mldn.cn"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;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}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return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没有消息发送。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;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JavaDemo {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IMessage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msg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000" b="1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IMessage.</a:t>
                      </a:r>
                      <a:r>
                        <a:rPr lang="en-US" sz="1000" b="1" i="1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getInstance</a:t>
                      </a:r>
                      <a:r>
                        <a:rPr lang="en-US" sz="1000" b="1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10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实例化接口子类对象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0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msg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.message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()) </a:t>
                      </a:r>
                      <a:r>
                        <a:rPr lang="en-US" sz="10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10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调用方法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1576" marR="6157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sz="1200" b="1" smtClean="0"/>
        </a:defPPr>
      </a:lstStyle>
      <a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9593</TotalTime>
  <Words>403</Words>
  <Application>Microsoft Office PowerPoint</Application>
  <PresentationFormat>全屏显示(16:9)</PresentationFormat>
  <Paragraphs>310</Paragraphs>
  <Slides>14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</vt:lpstr>
      <vt:lpstr>第9章：抽象类与接口</vt:lpstr>
      <vt:lpstr>接口</vt:lpstr>
      <vt:lpstr>接口使用原则</vt:lpstr>
      <vt:lpstr>范例：使用接口</vt:lpstr>
      <vt:lpstr>范例：子类实现多个父接口</vt:lpstr>
      <vt:lpstr>范例：子类继承抽象类同时实现接口</vt:lpstr>
      <vt:lpstr>范例：使用extends继承多个父接口</vt:lpstr>
      <vt:lpstr>范例：在接口中使用default定义普通方法</vt:lpstr>
      <vt:lpstr>范例：在接口中定义static方法</vt:lpstr>
      <vt:lpstr>接口定义标准</vt:lpstr>
      <vt:lpstr>工厂设计模式</vt:lpstr>
      <vt:lpstr>代理设计模式</vt:lpstr>
      <vt:lpstr>代理设计模式</vt:lpstr>
      <vt:lpstr>抽象类和接口的区别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SOIL.FISH</dc:creator>
  <cp:lastModifiedBy>yootk</cp:lastModifiedBy>
  <cp:revision>737</cp:revision>
  <dcterms:created xsi:type="dcterms:W3CDTF">2015-01-02T11:02:54Z</dcterms:created>
  <dcterms:modified xsi:type="dcterms:W3CDTF">2018-11-27T08:28:21Z</dcterms:modified>
</cp:coreProperties>
</file>