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9</a:t>
            </a:r>
            <a:r>
              <a:rPr lang="zh-CN" altLang="en-US" smtClean="0"/>
              <a:t>章：抽象类与接口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泛型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泛型上限与下限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通配符“</a:t>
            </a:r>
            <a:r>
              <a:rPr lang="en-US" smtClean="0"/>
              <a:t>?</a:t>
            </a:r>
            <a:r>
              <a:rPr lang="zh-CN" altLang="en-US" smtClean="0"/>
              <a:t>”除了可以匹配任意的泛型类型外，也可以通过泛型上限和下限的配置实现更加严格的类范围</a:t>
            </a:r>
            <a:r>
              <a:rPr lang="zh-CN" altLang="en-US" smtClean="0"/>
              <a:t>定义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【</a:t>
            </a:r>
            <a:r>
              <a:rPr lang="zh-CN" altLang="en-US" smtClean="0"/>
              <a:t>类和方法</a:t>
            </a:r>
            <a:r>
              <a:rPr lang="en-US" altLang="zh-CN" smtClean="0"/>
              <a:t>】</a:t>
            </a:r>
            <a:r>
              <a:rPr lang="zh-CN" altLang="en-US" smtClean="0"/>
              <a:t>设置泛型的上限（</a:t>
            </a:r>
            <a:r>
              <a:rPr lang="en-US" smtClean="0"/>
              <a:t>? extends </a:t>
            </a:r>
            <a:r>
              <a:rPr lang="zh-CN" altLang="en-US" smtClean="0"/>
              <a:t>类）：只能够使用当前类或当前类的子类设置泛型</a:t>
            </a:r>
            <a:r>
              <a:rPr lang="zh-CN" altLang="en-US" smtClean="0"/>
              <a:t>类型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zh-CN" altLang="en-US" smtClean="0"/>
              <a:t>“</a:t>
            </a:r>
            <a:r>
              <a:rPr lang="en-US" smtClean="0"/>
              <a:t>? extends Number</a:t>
            </a:r>
            <a:r>
              <a:rPr lang="zh-CN" altLang="en-US" smtClean="0"/>
              <a:t>”：可以设置</a:t>
            </a:r>
            <a:r>
              <a:rPr lang="en-US" smtClean="0"/>
              <a:t>Number</a:t>
            </a:r>
            <a:r>
              <a:rPr lang="zh-CN" altLang="en-US" smtClean="0"/>
              <a:t>或</a:t>
            </a:r>
            <a:r>
              <a:rPr lang="en-US" smtClean="0"/>
              <a:t>Number</a:t>
            </a:r>
            <a:r>
              <a:rPr lang="zh-CN" altLang="en-US" smtClean="0"/>
              <a:t>子类（例如：</a:t>
            </a:r>
            <a:r>
              <a:rPr lang="en-US" smtClean="0"/>
              <a:t>Integer</a:t>
            </a:r>
            <a:r>
              <a:rPr lang="zh-CN" altLang="en-US" smtClean="0"/>
              <a:t>、</a:t>
            </a:r>
            <a:r>
              <a:rPr lang="en-US" smtClean="0"/>
              <a:t>Double</a:t>
            </a:r>
            <a:r>
              <a:rPr lang="zh-CN" altLang="en-US" smtClean="0"/>
              <a:t>）；</a:t>
            </a:r>
            <a:endParaRPr lang="en-US" altLang="zh-CN" smtClean="0"/>
          </a:p>
          <a:p>
            <a:pPr lvl="1"/>
            <a:r>
              <a:rPr lang="en-US" altLang="zh-CN" smtClean="0"/>
              <a:t>【</a:t>
            </a:r>
            <a:r>
              <a:rPr lang="zh-CN" altLang="en-US" smtClean="0"/>
              <a:t>方法</a:t>
            </a:r>
            <a:r>
              <a:rPr lang="en-US" altLang="zh-CN" smtClean="0"/>
              <a:t>】</a:t>
            </a:r>
            <a:r>
              <a:rPr lang="zh-CN" altLang="en-US" smtClean="0"/>
              <a:t>设置泛型的下限（</a:t>
            </a:r>
            <a:r>
              <a:rPr lang="en-US" smtClean="0"/>
              <a:t>? super </a:t>
            </a:r>
            <a:r>
              <a:rPr lang="zh-CN" altLang="en-US" smtClean="0"/>
              <a:t>类）：只能够设置指定的类或指定类的父</a:t>
            </a:r>
            <a:r>
              <a:rPr lang="zh-CN" altLang="en-US" smtClean="0"/>
              <a:t>类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zh-CN" altLang="en-US" smtClean="0"/>
              <a:t>“</a:t>
            </a:r>
            <a:r>
              <a:rPr lang="en-US" smtClean="0"/>
              <a:t>? super String</a:t>
            </a:r>
            <a:r>
              <a:rPr lang="zh-CN" altLang="en-US" smtClean="0"/>
              <a:t>”：只能够设置</a:t>
            </a:r>
            <a:r>
              <a:rPr lang="en-US" smtClean="0"/>
              <a:t>String</a:t>
            </a:r>
            <a:r>
              <a:rPr lang="zh-CN" altLang="en-US" smtClean="0"/>
              <a:t>或</a:t>
            </a:r>
            <a:r>
              <a:rPr lang="en-US" smtClean="0"/>
              <a:t>String</a:t>
            </a:r>
            <a:r>
              <a:rPr lang="zh-CN" altLang="en-US" smtClean="0"/>
              <a:t>的父类</a:t>
            </a:r>
            <a:r>
              <a:rPr lang="en-US" smtClean="0"/>
              <a:t>Object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设置泛型上限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57190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Message&lt;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Number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 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定义泛型上限为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Number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泛型属性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setContent(T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getContent()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Message&lt;Integer&gt;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Message&lt;Integer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.setContent(10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自动装箱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fun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fun(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Message&lt;?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Number&gt;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){	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.getContent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设置泛型下限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Message&lt;T&gt; 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定义泛型下限为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泛型属性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setContent(T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getContent()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Message&lt;String&gt;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Message&lt;String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Number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.setContent(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自动装箱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fun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fun(Message&lt;?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super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){	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.getContent())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接口上允许使用泛型；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643998" cy="71438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7143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IMessage&lt;T&gt; {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泛型接口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echo(T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定义泛型接口子类，在子类中继续声明泛型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IMessage&lt;T&gt;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泛型接口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echo(T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MessageImpl&lt;S&gt;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IMessage&lt;S&gt;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子类继续声明泛型类型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echo(S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方法覆写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ECHO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实例化泛型接口对象，同时设置泛型类型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IMessage&lt;String&gt;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MessageImpl&lt;String&gt;();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.echo(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定义子类，在子类中为</a:t>
            </a:r>
            <a:r>
              <a:rPr lang="en-US" smtClean="0"/>
              <a:t>IMessage</a:t>
            </a:r>
            <a:r>
              <a:rPr lang="zh-CN" altLang="en-US" smtClean="0"/>
              <a:t>设置泛型类型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interface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IMessage&lt;T&gt;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泛型接口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echo(T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抽象方法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 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implements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IMessage&lt;String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IMessage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泛型类型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echo(String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类型为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ECHO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IMessage&lt;String&gt; 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MessageImpl();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实例化子类不设置泛型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.echo(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www.mldn.cn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定义泛型方法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Integer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fun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(1, 2, 3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传入了整数，泛型类型就是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: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num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foreach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定义泛型方法，由于类中没有设置泛型，所以需要定义一个泛型标记，泛型的类型就是传递的参数类型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&lt;T&gt; T[] fun(T... 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可变参数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返回数组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泛型问题引出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mtClean="0"/>
              <a:t>泛型是为了减少“</a:t>
            </a:r>
            <a:r>
              <a:rPr lang="en-US" smtClean="0"/>
              <a:t>ClassCastException</a:t>
            </a:r>
            <a:r>
              <a:rPr lang="zh-CN" altLang="en-US" smtClean="0"/>
              <a:t>”异常所带来的安全隐患；</a:t>
            </a:r>
            <a:endParaRPr lang="en-US" altLang="zh-CN" smtClean="0"/>
          </a:p>
          <a:p>
            <a:r>
              <a:rPr lang="zh-CN" altLang="en-US" smtClean="0"/>
              <a:t>例如，现在要设计一个可以描述坐标点的类</a:t>
            </a:r>
            <a:r>
              <a:rPr lang="en-US" smtClean="0"/>
              <a:t>Point</a:t>
            </a:r>
            <a:r>
              <a:rPr lang="zh-CN" altLang="en-US" smtClean="0"/>
              <a:t>（包括</a:t>
            </a:r>
            <a:r>
              <a:rPr lang="en-US" smtClean="0"/>
              <a:t>x</a:t>
            </a:r>
            <a:r>
              <a:rPr lang="zh-CN" altLang="en-US" smtClean="0"/>
              <a:t>与</a:t>
            </a:r>
            <a:r>
              <a:rPr lang="en-US" smtClean="0"/>
              <a:t>y</a:t>
            </a:r>
            <a:r>
              <a:rPr lang="zh-CN" altLang="en-US" smtClean="0"/>
              <a:t>坐标信息），对于坐标点允许保存三类</a:t>
            </a:r>
            <a:r>
              <a:rPr lang="zh-CN" altLang="en-US" smtClean="0"/>
              <a:t>数据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整型数据：</a:t>
            </a:r>
            <a:r>
              <a:rPr lang="en-US" smtClean="0"/>
              <a:t>x = 10</a:t>
            </a:r>
            <a:r>
              <a:rPr lang="zh-CN" altLang="en-US" smtClean="0"/>
              <a:t>、</a:t>
            </a:r>
            <a:r>
              <a:rPr lang="en-US" smtClean="0"/>
              <a:t>y = </a:t>
            </a:r>
            <a:r>
              <a:rPr lang="en-US" smtClean="0"/>
              <a:t>20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zh-CN" altLang="en-US" smtClean="0"/>
              <a:t>整型数据：基本数据类型 → 包装为</a:t>
            </a:r>
            <a:r>
              <a:rPr lang="en-US" smtClean="0"/>
              <a:t>Integer</a:t>
            </a:r>
            <a:r>
              <a:rPr lang="zh-CN" altLang="en-US" smtClean="0"/>
              <a:t>类对象 → 自动向上转型为</a:t>
            </a:r>
            <a:r>
              <a:rPr lang="en-US" smtClean="0"/>
              <a:t>Object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浮点型数据：</a:t>
            </a:r>
            <a:r>
              <a:rPr lang="en-US" smtClean="0"/>
              <a:t>x = 10.1</a:t>
            </a:r>
            <a:r>
              <a:rPr lang="zh-CN" altLang="en-US" smtClean="0"/>
              <a:t>、</a:t>
            </a:r>
            <a:r>
              <a:rPr lang="en-US" smtClean="0"/>
              <a:t>y = </a:t>
            </a:r>
            <a:r>
              <a:rPr lang="en-US" smtClean="0"/>
              <a:t>20.9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zh-CN" altLang="en-US" smtClean="0"/>
              <a:t>浮点型数据：基本数据类型 → 包装为</a:t>
            </a:r>
            <a:r>
              <a:rPr lang="en-US" smtClean="0"/>
              <a:t>Double</a:t>
            </a:r>
            <a:r>
              <a:rPr lang="zh-CN" altLang="en-US" smtClean="0"/>
              <a:t>类对象 → 自动向上转型为</a:t>
            </a:r>
            <a:r>
              <a:rPr lang="en-US" smtClean="0"/>
              <a:t>Object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字符串数据：</a:t>
            </a:r>
            <a:r>
              <a:rPr lang="en-US" smtClean="0"/>
              <a:t>x = </a:t>
            </a:r>
            <a:r>
              <a:rPr lang="zh-CN" altLang="en-US" smtClean="0"/>
              <a:t>东经</a:t>
            </a:r>
            <a:r>
              <a:rPr lang="en-US" smtClean="0"/>
              <a:t>120</a:t>
            </a:r>
            <a:r>
              <a:rPr lang="zh-CN" altLang="en-US" smtClean="0"/>
              <a:t>度、北纬</a:t>
            </a:r>
            <a:r>
              <a:rPr lang="en-US" smtClean="0"/>
              <a:t>30</a:t>
            </a:r>
            <a:r>
              <a:rPr lang="zh-CN" altLang="en-US" smtClean="0"/>
              <a:t>度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 smtClean="0"/>
              <a:t>字符串型数据：</a:t>
            </a:r>
            <a:r>
              <a:rPr lang="en-US" smtClean="0"/>
              <a:t>String</a:t>
            </a:r>
            <a:r>
              <a:rPr lang="zh-CN" altLang="en-US" smtClean="0"/>
              <a:t>类对象 → 自动向上转型为</a:t>
            </a:r>
            <a:r>
              <a:rPr lang="en-US" smtClean="0"/>
              <a:t>Object</a:t>
            </a:r>
            <a:r>
              <a:rPr lang="zh-CN" altLang="en-US" smtClean="0"/>
              <a:t>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</a:t>
            </a:r>
            <a:r>
              <a:rPr lang="en-US" smtClean="0"/>
              <a:t>Point</a:t>
            </a:r>
            <a:r>
              <a:rPr lang="zh-CN" altLang="en-US" smtClean="0"/>
              <a:t>坐标点类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Point {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Object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Object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setX(Object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setY(Object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Object getX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Object getY() 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正确使用坐标类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Point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Point()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第一步：根据需求进行内容的设置，所有数据都通过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.setX(10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自动装箱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.setY(20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自动装箱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第二步：从里面获取数据，由于返回的是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类型，所以必须进行强制性的向下转型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(Integer) 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.getX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4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坐标原始内容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(Integer) </a:t>
                      </a:r>
                      <a:r>
                        <a:rPr lang="en-US" sz="14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.getY</a:t>
                      </a:r>
                      <a:r>
                        <a:rPr lang="en-US" sz="14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4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坐标原始内容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"x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错误使用坐标类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Point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Point()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第一步：根据需求进行内容的设置，所有数据都通过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.setX(10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自动装箱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【提示】与</a:t>
                      </a:r>
                      <a:r>
                        <a:rPr lang="en-US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坐标的数据类型不统一，但由于其符合标准语法，所以在程序编译的时候是无法发现问题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.setY(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北纬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zh-CN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度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设置类型：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第二步：从里面获取数据，由于返回的是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类型，所以必须进行强制性的向下转型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(Integer)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坐标原始内容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【提示】在程序执行的时候会出现</a:t>
                      </a:r>
                      <a:r>
                        <a:rPr lang="en-US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“ClassCastException”</a:t>
                      </a:r>
                      <a:r>
                        <a:rPr lang="zh-CN" sz="1200" b="1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异常，有安全隐患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(Integer)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.getY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坐标原始内容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"x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在类定义上使用泛型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Point&lt;T&gt; {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坐标点，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属于类型标记，可以设置多个标记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setX(T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坐标，类型由实例化对象决定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setY(T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坐标，类型由实例化对象决定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getX()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坐标，类型由实例化对象决定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getY() {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坐标，类型由实例化对象决定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类对象，设置泛型标记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“T”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的目标数据类型，属性、方法参数、返回值的类型动态配置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Point&lt;Integer&gt; </a:t>
                      </a:r>
                      <a:r>
                        <a:rPr lang="en-US" sz="8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Point&lt;Integer&gt;()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第一步：根据需求进行内容的设置，所有数据都通过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.setX(10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自动装箱，必须是整数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.setY(20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自动装箱，必须是整数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第二步：从里面获取数据，由于返回的是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类型，所以必须进行强制性的向下转型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.getX()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【避免强制转型】获取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坐标原始内容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8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.getY()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【避免强制转型】获取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坐标原始内容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"x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381" marR="4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观察默认类型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3662113"/>
        </p:xfrm>
        <a:graphic>
          <a:graphicData uri="http://schemas.openxmlformats.org/drawingml/2006/table">
            <a:tbl>
              <a:tblPr/>
              <a:tblGrid>
                <a:gridCol w="1669904"/>
                <a:gridCol w="6974094"/>
              </a:tblGrid>
              <a:tr h="329635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类对象，没有设置泛型类型，编译时将出现警告，默认使用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Point()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第一步：根据需求进行内容的设置，所有数据都通过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.setX(10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自动装箱，必须是整数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.setY(20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自动装箱，必须是整数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第二步：从里面获取数据，由于返回的是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类型，所以必须进行强制性的向下转型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(Integer)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.getX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强制转型为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后自动拆箱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(Integer)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point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.getY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b="1" u="sng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强制转型为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Integer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后自动拆箱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"x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坐标：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69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编译时警告信息：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注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: JavaDemo.java</a:t>
                      </a: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使用了未经检查或不安全的操作。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注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: </a:t>
                      </a: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有关详细信息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请使用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 -Xlint:unchecked </a:t>
                      </a: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重新编译。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泛型类型与引用传递</a:t>
            </a:r>
            <a:endParaRPr lang="zh-CN" altLang="en-US"/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5"/>
            <a:ext cx="8501122" cy="266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使用“</a:t>
            </a:r>
            <a:r>
              <a:rPr lang="en-US" smtClean="0"/>
              <a:t>?</a:t>
            </a:r>
            <a:r>
              <a:rPr lang="zh-CN" altLang="en-US" smtClean="0"/>
              <a:t>”接收数据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Message&lt;T&gt;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定义泛型类对象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泛型属性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setContent(T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 getContent()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content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Message&lt;String&gt;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Message&lt;String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&gt;()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.setContent(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fun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fun(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Message&lt;?&gt; </a:t>
                      </a:r>
                      <a:r>
                        <a:rPr lang="en-US" sz="11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输出信息，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只允许取出不允许修改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如果现在需要接收则会使用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Object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作为泛型类型，即：</a:t>
                      </a:r>
                      <a:r>
                        <a:rPr lang="en-US" sz="1100" b="1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 str = (String) temp.getContent()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.getContent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9593</TotalTime>
  <Words>470</Words>
  <Application>Microsoft Office PowerPoint</Application>
  <PresentationFormat>全屏显示(16:9)</PresentationFormat>
  <Paragraphs>219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第9章：抽象类与接口</vt:lpstr>
      <vt:lpstr>泛型问题引出</vt:lpstr>
      <vt:lpstr>范例：定义Point坐标点类</vt:lpstr>
      <vt:lpstr>正确使用坐标类</vt:lpstr>
      <vt:lpstr>错误使用坐标类</vt:lpstr>
      <vt:lpstr>范例：在类定义上使用泛型</vt:lpstr>
      <vt:lpstr>范例：观察默认类型</vt:lpstr>
      <vt:lpstr>泛型类型与引用传递</vt:lpstr>
      <vt:lpstr>范例：使用“?”接收数据</vt:lpstr>
      <vt:lpstr>泛型上限与下限</vt:lpstr>
      <vt:lpstr>范例：设置泛型上限</vt:lpstr>
      <vt:lpstr>范例：设置泛型下限</vt:lpstr>
      <vt:lpstr>泛型接口</vt:lpstr>
      <vt:lpstr>范例：定义泛型接口子类，在子类中继续声明泛型</vt:lpstr>
      <vt:lpstr>范例：定义子类，在子类中为IMessage设置泛型类型</vt:lpstr>
      <vt:lpstr>范例：定义泛型方法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740</cp:revision>
  <dcterms:created xsi:type="dcterms:W3CDTF">2015-01-02T11:02:54Z</dcterms:created>
  <dcterms:modified xsi:type="dcterms:W3CDTF">2018-11-27T08:38:36Z</dcterms:modified>
</cp:coreProperties>
</file>