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1" r:id="rId3"/>
    <p:sldId id="262" r:id="rId4"/>
    <p:sldId id="263" r:id="rId5"/>
    <p:sldId id="264" r:id="rId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94" d="100"/>
          <a:sy n="94" d="100"/>
        </p:scale>
        <p:origin x="-870" y="-96"/>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10</a:t>
            </a:r>
            <a:r>
              <a:rPr lang="zh-CN" altLang="en-US" smtClean="0"/>
              <a:t>章：类结构扩展</a:t>
            </a:r>
            <a:endParaRPr lang="zh-CN" altLang="en-US"/>
          </a:p>
        </p:txBody>
      </p:sp>
      <p:sp>
        <p:nvSpPr>
          <p:cNvPr id="5" name="副标题 4"/>
          <p:cNvSpPr>
            <a:spLocks noGrp="1"/>
          </p:cNvSpPr>
          <p:nvPr>
            <p:ph type="subTitle" idx="1"/>
          </p:nvPr>
        </p:nvSpPr>
        <p:spPr/>
        <p:txBody>
          <a:bodyPr/>
          <a:lstStyle/>
          <a:p>
            <a:r>
              <a:rPr lang="zh-CN" altLang="en-US" smtClean="0"/>
              <a:t>构造方法私有化</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单例设计</a:t>
            </a:r>
            <a:endParaRPr lang="zh-CN" altLang="en-US"/>
          </a:p>
        </p:txBody>
      </p:sp>
      <p:sp>
        <p:nvSpPr>
          <p:cNvPr id="3" name="内容占位符 2"/>
          <p:cNvSpPr>
            <a:spLocks noGrp="1"/>
          </p:cNvSpPr>
          <p:nvPr>
            <p:ph idx="1"/>
          </p:nvPr>
        </p:nvSpPr>
        <p:spPr/>
        <p:txBody>
          <a:bodyPr/>
          <a:lstStyle/>
          <a:p>
            <a:r>
              <a:rPr lang="zh-CN" altLang="en-US" smtClean="0"/>
              <a:t>单例设计模式指的是在整个系统中一个类只允许提供一个实例化对象，为实现此要求就可以通过</a:t>
            </a:r>
            <a:r>
              <a:rPr lang="en-US" smtClean="0"/>
              <a:t>private</a:t>
            </a:r>
            <a:r>
              <a:rPr lang="zh-CN" altLang="en-US" smtClean="0"/>
              <a:t>进行构造方法的封装，这样该类将无法在类的外部利用关键字</a:t>
            </a:r>
            <a:r>
              <a:rPr lang="en-US" smtClean="0"/>
              <a:t>new</a:t>
            </a:r>
            <a:r>
              <a:rPr lang="zh-CN" altLang="en-US" smtClean="0"/>
              <a:t>实例化新的对象，同时为了方便使用本类的方法，则可以在内部提供有一个全局实例化对象供用户使用。</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单例设计模式</a:t>
            </a:r>
            <a:endParaRPr lang="zh-CN" altLang="en-US"/>
          </a:p>
        </p:txBody>
      </p:sp>
      <p:graphicFrame>
        <p:nvGraphicFramePr>
          <p:cNvPr id="4" name="表格 3"/>
          <p:cNvGraphicFramePr>
            <a:graphicFrameLocks noGrp="1"/>
          </p:cNvGraphicFramePr>
          <p:nvPr/>
        </p:nvGraphicFramePr>
        <p:xfrm>
          <a:off x="285720" y="891540"/>
          <a:ext cx="8643998" cy="3657600"/>
        </p:xfrm>
        <a:graphic>
          <a:graphicData uri="http://schemas.openxmlformats.org/drawingml/2006/table">
            <a:tbl>
              <a:tblPr/>
              <a:tblGrid>
                <a:gridCol w="8643998"/>
              </a:tblGrid>
              <a:tr h="3609036">
                <a:tc>
                  <a:txBody>
                    <a:bodyPr/>
                    <a:lstStyle/>
                    <a:p>
                      <a:pPr algn="l">
                        <a:spcAft>
                          <a:spcPts val="0"/>
                        </a:spcAft>
                      </a:pPr>
                      <a:r>
                        <a:rPr lang="en-US" sz="1000" b="1" kern="0">
                          <a:solidFill>
                            <a:srgbClr val="7F0055"/>
                          </a:solidFill>
                          <a:latin typeface="Consolas"/>
                          <a:ea typeface="宋体"/>
                          <a:cs typeface="Times New Roman"/>
                        </a:rPr>
                        <a:t>package</a:t>
                      </a:r>
                      <a:r>
                        <a:rPr lang="en-US" sz="1000" kern="0">
                          <a:solidFill>
                            <a:srgbClr val="000000"/>
                          </a:solidFill>
                          <a:latin typeface="Consolas"/>
                          <a:ea typeface="宋体"/>
                          <a:cs typeface="Times New Roman"/>
                        </a:rPr>
                        <a:t> cn.mldn.demo;</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a:t>
                      </a:r>
                      <a:r>
                        <a:rPr lang="en-US" sz="1000" kern="0">
                          <a:solidFill>
                            <a:srgbClr val="000000"/>
                          </a:solidFill>
                          <a:latin typeface="Consolas"/>
                          <a:ea typeface="宋体"/>
                          <a:cs typeface="Times New Roman"/>
                        </a:rPr>
                        <a:t>Singleton </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单例程序类</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在类内部进行</a:t>
                      </a:r>
                      <a:r>
                        <a:rPr lang="en-US" sz="1000" kern="0">
                          <a:solidFill>
                            <a:srgbClr val="3F7F5F"/>
                          </a:solidFill>
                          <a:latin typeface="Consolas"/>
                          <a:ea typeface="宋体"/>
                          <a:cs typeface="Times New Roman"/>
                        </a:rPr>
                        <a:t>Single</a:t>
                      </a:r>
                      <a:r>
                        <a:rPr lang="zh-CN" sz="1000" kern="0">
                          <a:solidFill>
                            <a:srgbClr val="3F7F5F"/>
                          </a:solidFill>
                          <a:latin typeface="Consolas"/>
                          <a:ea typeface="宋体"/>
                          <a:cs typeface="Consolas"/>
                        </a:rPr>
                        <a:t>类对象实例化，为了防止可能出现重复实例化所以使用</a:t>
                      </a:r>
                      <a:r>
                        <a:rPr lang="en-US" sz="1000" kern="0">
                          <a:solidFill>
                            <a:srgbClr val="3F7F5F"/>
                          </a:solidFill>
                          <a:latin typeface="Consolas"/>
                          <a:ea typeface="宋体"/>
                          <a:cs typeface="Times New Roman"/>
                        </a:rPr>
                        <a:t>final</a:t>
                      </a:r>
                      <a:r>
                        <a:rPr lang="zh-CN" sz="1000" kern="0">
                          <a:solidFill>
                            <a:srgbClr val="3F7F5F"/>
                          </a:solidFill>
                          <a:latin typeface="Consolas"/>
                          <a:ea typeface="宋体"/>
                          <a:cs typeface="Consolas"/>
                        </a:rPr>
                        <a:t>标记</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final</a:t>
                      </a:r>
                      <a:r>
                        <a:rPr lang="en-US" sz="1000" kern="0">
                          <a:solidFill>
                            <a:srgbClr val="000000"/>
                          </a:solidFill>
                          <a:latin typeface="Consolas"/>
                          <a:ea typeface="宋体"/>
                          <a:cs typeface="Times New Roman"/>
                        </a:rPr>
                        <a:t> Singleton </a:t>
                      </a:r>
                      <a:r>
                        <a:rPr lang="en-US" sz="1000" b="1" i="1" kern="0">
                          <a:solidFill>
                            <a:srgbClr val="0000C0"/>
                          </a:solidFill>
                          <a:latin typeface="Consolas"/>
                          <a:ea typeface="宋体"/>
                          <a:cs typeface="Times New Roman"/>
                        </a:rPr>
                        <a:t>INSTANCE</a:t>
                      </a:r>
                      <a:r>
                        <a:rPr lang="en-US" sz="1000" kern="0">
                          <a:solidFill>
                            <a:srgbClr val="000000"/>
                          </a:solidFill>
                          <a:latin typeface="Consolas"/>
                          <a:ea typeface="宋体"/>
                          <a:cs typeface="Times New Roman"/>
                        </a:rPr>
                        <a:t> = </a:t>
                      </a:r>
                      <a:r>
                        <a:rPr lang="en-US" sz="1000" b="1" kern="0">
                          <a:solidFill>
                            <a:srgbClr val="7F0055"/>
                          </a:solidFill>
                          <a:latin typeface="Consolas"/>
                          <a:ea typeface="宋体"/>
                          <a:cs typeface="Times New Roman"/>
                        </a:rPr>
                        <a:t>new</a:t>
                      </a:r>
                      <a:r>
                        <a:rPr lang="en-US" sz="1000" kern="0">
                          <a:solidFill>
                            <a:srgbClr val="000000"/>
                          </a:solidFill>
                          <a:latin typeface="Consolas"/>
                          <a:ea typeface="宋体"/>
                          <a:cs typeface="Times New Roman"/>
                        </a:rPr>
                        <a:t> Singleton();</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private</a:t>
                      </a:r>
                      <a:r>
                        <a:rPr lang="en-US" sz="1000" kern="0">
                          <a:solidFill>
                            <a:srgbClr val="000000"/>
                          </a:solidFill>
                          <a:latin typeface="Consolas"/>
                          <a:ea typeface="宋体"/>
                          <a:cs typeface="Times New Roman"/>
                        </a:rPr>
                        <a:t> Singleton()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构造方法私有化，外部无法通过关键字</a:t>
                      </a:r>
                      <a:r>
                        <a:rPr lang="en-US" sz="1000" kern="0">
                          <a:solidFill>
                            <a:srgbClr val="3F7F5F"/>
                          </a:solidFill>
                          <a:latin typeface="Consolas"/>
                          <a:ea typeface="宋体"/>
                          <a:cs typeface="Times New Roman"/>
                        </a:rPr>
                        <a:t>new</a:t>
                      </a:r>
                      <a:r>
                        <a:rPr lang="zh-CN" sz="1000" kern="0">
                          <a:solidFill>
                            <a:srgbClr val="3F7F5F"/>
                          </a:solidFill>
                          <a:latin typeface="Consolas"/>
                          <a:ea typeface="宋体"/>
                          <a:cs typeface="Consolas"/>
                        </a:rPr>
                        <a:t>实例化</a:t>
                      </a:r>
                      <a:r>
                        <a:rPr lang="zh-CN" sz="1000" kern="0">
                          <a:solidFill>
                            <a:srgbClr val="3F7F5F"/>
                          </a:solidFill>
                          <a:latin typeface="Times New Roman"/>
                          <a:ea typeface="Consolas"/>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3F5FBF"/>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3F5FBF"/>
                          </a:solidFill>
                          <a:latin typeface="Consolas"/>
                          <a:ea typeface="宋体"/>
                          <a:cs typeface="Times New Roman"/>
                        </a:rPr>
                        <a:t>	 * </a:t>
                      </a:r>
                      <a:r>
                        <a:rPr lang="zh-CN" sz="1000" kern="0">
                          <a:solidFill>
                            <a:srgbClr val="3F5FBF"/>
                          </a:solidFill>
                          <a:latin typeface="Consolas"/>
                          <a:ea typeface="宋体"/>
                          <a:cs typeface="Consolas"/>
                        </a:rPr>
                        <a:t>获取本类实例化对象方法，</a:t>
                      </a:r>
                      <a:r>
                        <a:rPr lang="en-US" sz="1000" kern="0">
                          <a:solidFill>
                            <a:srgbClr val="3F5FBF"/>
                          </a:solidFill>
                          <a:latin typeface="Consolas"/>
                          <a:ea typeface="宋体"/>
                          <a:cs typeface="Times New Roman"/>
                        </a:rPr>
                        <a:t>static</a:t>
                      </a:r>
                      <a:r>
                        <a:rPr lang="zh-CN" sz="1000" kern="0">
                          <a:solidFill>
                            <a:srgbClr val="3F5FBF"/>
                          </a:solidFill>
                          <a:latin typeface="Consolas"/>
                          <a:ea typeface="宋体"/>
                          <a:cs typeface="Consolas"/>
                        </a:rPr>
                        <a:t>方法可以不受实例化对象的限制进行调用</a:t>
                      </a:r>
                      <a:endParaRPr lang="zh-CN" sz="1000" kern="100">
                        <a:latin typeface="Times New Roman"/>
                        <a:ea typeface="宋体"/>
                        <a:cs typeface="Times New Roman"/>
                      </a:endParaRPr>
                    </a:p>
                    <a:p>
                      <a:pPr algn="l">
                        <a:spcAft>
                          <a:spcPts val="0"/>
                        </a:spcAft>
                      </a:pPr>
                      <a:r>
                        <a:rPr lang="en-US" sz="1000" kern="0">
                          <a:solidFill>
                            <a:srgbClr val="3F5FBF"/>
                          </a:solidFill>
                          <a:latin typeface="Consolas"/>
                          <a:ea typeface="宋体"/>
                          <a:cs typeface="Times New Roman"/>
                        </a:rPr>
                        <a:t>	 * </a:t>
                      </a:r>
                      <a:r>
                        <a:rPr lang="en-US" sz="1000" b="1" kern="0">
                          <a:solidFill>
                            <a:srgbClr val="7F9FBF"/>
                          </a:solidFill>
                          <a:latin typeface="Consolas"/>
                          <a:ea typeface="宋体"/>
                          <a:cs typeface="Times New Roman"/>
                        </a:rPr>
                        <a:t>@return</a:t>
                      </a:r>
                      <a:r>
                        <a:rPr lang="en-US" sz="1000" kern="0">
                          <a:solidFill>
                            <a:srgbClr val="3F5FBF"/>
                          </a:solidFill>
                          <a:latin typeface="Consolas"/>
                          <a:ea typeface="宋体"/>
                          <a:cs typeface="Times New Roman"/>
                        </a:rPr>
                        <a:t> INSTANCE</a:t>
                      </a:r>
                      <a:r>
                        <a:rPr lang="zh-CN" sz="1000" kern="0">
                          <a:solidFill>
                            <a:srgbClr val="3F5FBF"/>
                          </a:solidFill>
                          <a:latin typeface="Consolas"/>
                          <a:ea typeface="宋体"/>
                          <a:cs typeface="Consolas"/>
                        </a:rPr>
                        <a:t>内部实例化对象，不管调用多少次此方法都只返回同一个实例化对象</a:t>
                      </a:r>
                      <a:endParaRPr lang="zh-CN" sz="1000" kern="100">
                        <a:latin typeface="Times New Roman"/>
                        <a:ea typeface="宋体"/>
                        <a:cs typeface="Times New Roman"/>
                      </a:endParaRPr>
                    </a:p>
                    <a:p>
                      <a:pPr algn="l">
                        <a:spcAft>
                          <a:spcPts val="0"/>
                        </a:spcAft>
                      </a:pPr>
                      <a:r>
                        <a:rPr lang="en-US" sz="1000" kern="0">
                          <a:solidFill>
                            <a:srgbClr val="3F5FBF"/>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Singleton getInstance()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return</a:t>
                      </a:r>
                      <a:r>
                        <a:rPr lang="en-US" sz="1000" kern="0">
                          <a:solidFill>
                            <a:srgbClr val="000000"/>
                          </a:solidFill>
                          <a:latin typeface="Consolas"/>
                          <a:ea typeface="宋体"/>
                          <a:cs typeface="Times New Roman"/>
                        </a:rPr>
                        <a:t> </a:t>
                      </a:r>
                      <a:r>
                        <a:rPr lang="en-US" sz="1000" b="1" i="1" kern="0">
                          <a:solidFill>
                            <a:srgbClr val="0000C0"/>
                          </a:solidFill>
                          <a:latin typeface="Consolas"/>
                          <a:ea typeface="宋体"/>
                          <a:cs typeface="Times New Roman"/>
                        </a:rPr>
                        <a:t>INSTANCE</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print()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信息输出</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System.</a:t>
                      </a:r>
                      <a:r>
                        <a:rPr lang="en-US" sz="1000" b="1" i="1" kern="0">
                          <a:solidFill>
                            <a:srgbClr val="0000C0"/>
                          </a:solidFill>
                          <a:latin typeface="Consolas"/>
                          <a:ea typeface="宋体"/>
                          <a:cs typeface="Times New Roman"/>
                        </a:rPr>
                        <a:t>out</a:t>
                      </a:r>
                      <a:r>
                        <a:rPr lang="en-US" sz="1000" kern="0">
                          <a:solidFill>
                            <a:srgbClr val="000000"/>
                          </a:solidFill>
                          <a:latin typeface="Consolas"/>
                          <a:ea typeface="宋体"/>
                          <a:cs typeface="Times New Roman"/>
                        </a:rPr>
                        <a:t>.println(</a:t>
                      </a:r>
                      <a:r>
                        <a:rPr lang="en-US" sz="1000" kern="0">
                          <a:solidFill>
                            <a:srgbClr val="2A00FF"/>
                          </a:solidFill>
                          <a:latin typeface="Consolas"/>
                          <a:ea typeface="宋体"/>
                          <a:cs typeface="Times New Roman"/>
                        </a:rPr>
                        <a:t>"www.mldn.cn"</a:t>
                      </a: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class</a:t>
                      </a:r>
                      <a:r>
                        <a:rPr lang="en-US" sz="1000" kern="0">
                          <a:solidFill>
                            <a:srgbClr val="000000"/>
                          </a:solidFill>
                          <a:latin typeface="Consolas"/>
                          <a:ea typeface="宋体"/>
                          <a:cs typeface="Times New Roman"/>
                        </a:rPr>
                        <a:t> JavaDemo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public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static</a:t>
                      </a:r>
                      <a:r>
                        <a:rPr lang="en-US" sz="1000" kern="0">
                          <a:solidFill>
                            <a:srgbClr val="000000"/>
                          </a:solidFill>
                          <a:latin typeface="Consolas"/>
                          <a:ea typeface="宋体"/>
                          <a:cs typeface="Times New Roman"/>
                        </a:rPr>
                        <a:t> </a:t>
                      </a:r>
                      <a:r>
                        <a:rPr lang="en-US" sz="1000" b="1" kern="0">
                          <a:solidFill>
                            <a:srgbClr val="7F0055"/>
                          </a:solidFill>
                          <a:latin typeface="Consolas"/>
                          <a:ea typeface="宋体"/>
                          <a:cs typeface="Times New Roman"/>
                        </a:rPr>
                        <a:t>void</a:t>
                      </a:r>
                      <a:r>
                        <a:rPr lang="en-US" sz="1000" kern="0">
                          <a:solidFill>
                            <a:srgbClr val="000000"/>
                          </a:solidFill>
                          <a:latin typeface="Consolas"/>
                          <a:ea typeface="宋体"/>
                          <a:cs typeface="Times New Roman"/>
                        </a:rPr>
                        <a:t> main(String </a:t>
                      </a:r>
                      <a:r>
                        <a:rPr lang="en-US" sz="1000" kern="0">
                          <a:solidFill>
                            <a:srgbClr val="6A3E3E"/>
                          </a:solidFill>
                          <a:latin typeface="Consolas"/>
                          <a:ea typeface="宋体"/>
                          <a:cs typeface="Times New Roman"/>
                        </a:rPr>
                        <a:t>args</a:t>
                      </a: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在外部不管有多少个</a:t>
                      </a:r>
                      <a:r>
                        <a:rPr lang="en-US" sz="1000" kern="0">
                          <a:solidFill>
                            <a:srgbClr val="3F7F5F"/>
                          </a:solidFill>
                          <a:latin typeface="Consolas"/>
                          <a:ea typeface="宋体"/>
                          <a:cs typeface="Times New Roman"/>
                        </a:rPr>
                        <a:t>Singleton</a:t>
                      </a:r>
                      <a:r>
                        <a:rPr lang="zh-CN" sz="1000" kern="0">
                          <a:solidFill>
                            <a:srgbClr val="3F7F5F"/>
                          </a:solidFill>
                          <a:latin typeface="Consolas"/>
                          <a:ea typeface="宋体"/>
                          <a:cs typeface="Consolas"/>
                        </a:rPr>
                        <a:t>类对象，实质上最终都只调用唯一的一个</a:t>
                      </a:r>
                      <a:r>
                        <a:rPr lang="en-US" sz="1000" kern="0">
                          <a:solidFill>
                            <a:srgbClr val="3F7F5F"/>
                          </a:solidFill>
                          <a:latin typeface="Consolas"/>
                          <a:ea typeface="宋体"/>
                          <a:cs typeface="Times New Roman"/>
                        </a:rPr>
                        <a:t>Singleton</a:t>
                      </a:r>
                      <a:r>
                        <a:rPr lang="zh-CN" sz="1000" kern="0">
                          <a:solidFill>
                            <a:srgbClr val="3F7F5F"/>
                          </a:solidFill>
                          <a:latin typeface="Consolas"/>
                          <a:ea typeface="宋体"/>
                          <a:cs typeface="Consolas"/>
                        </a:rPr>
                        <a:t>类实例</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Singleton </a:t>
                      </a:r>
                      <a:r>
                        <a:rPr lang="en-US" sz="1000" kern="0">
                          <a:solidFill>
                            <a:srgbClr val="6A3E3E"/>
                          </a:solidFill>
                          <a:latin typeface="Consolas"/>
                          <a:ea typeface="宋体"/>
                          <a:cs typeface="Times New Roman"/>
                        </a:rPr>
                        <a:t>instance</a:t>
                      </a:r>
                      <a:r>
                        <a:rPr lang="en-US" sz="1000" kern="0">
                          <a:solidFill>
                            <a:srgbClr val="000000"/>
                          </a:solidFill>
                          <a:latin typeface="Consolas"/>
                          <a:ea typeface="宋体"/>
                          <a:cs typeface="Times New Roman"/>
                        </a:rPr>
                        <a:t> = </a:t>
                      </a:r>
                      <a:r>
                        <a:rPr lang="en-US" sz="1000" b="1" kern="0">
                          <a:solidFill>
                            <a:srgbClr val="7F0055"/>
                          </a:solidFill>
                          <a:latin typeface="Consolas"/>
                          <a:ea typeface="宋体"/>
                          <a:cs typeface="Times New Roman"/>
                        </a:rPr>
                        <a:t>null</a:t>
                      </a:r>
                      <a:r>
                        <a:rPr lang="en-US" sz="1000" kern="0">
                          <a:solidFill>
                            <a:srgbClr val="000000"/>
                          </a:solidFill>
                          <a:latin typeface="Consolas"/>
                          <a:ea typeface="宋体"/>
                          <a:cs typeface="Times New Roman"/>
                        </a:rPr>
                        <a:t>; </a:t>
                      </a:r>
                      <a:r>
                        <a:rPr lang="en-US" sz="1000" kern="0">
                          <a:solidFill>
                            <a:srgbClr val="000000"/>
                          </a:solidFill>
                          <a:latin typeface="Consolas"/>
                          <a:ea typeface="宋体"/>
                          <a:cs typeface="Times New Roman"/>
                        </a:rPr>
                        <a:t>	</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声明对象</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instance</a:t>
                      </a:r>
                      <a:r>
                        <a:rPr lang="en-US" sz="1000" kern="0">
                          <a:solidFill>
                            <a:srgbClr val="000000"/>
                          </a:solidFill>
                          <a:latin typeface="Consolas"/>
                          <a:ea typeface="宋体"/>
                          <a:cs typeface="Times New Roman"/>
                        </a:rPr>
                        <a:t> = </a:t>
                      </a:r>
                      <a:r>
                        <a:rPr lang="en-US" sz="1000" kern="0">
                          <a:solidFill>
                            <a:srgbClr val="000000"/>
                          </a:solidFill>
                          <a:latin typeface="Consolas"/>
                          <a:ea typeface="宋体"/>
                          <a:cs typeface="Times New Roman"/>
                        </a:rPr>
                        <a:t>Singleton.</a:t>
                      </a:r>
                      <a:r>
                        <a:rPr lang="en-US" sz="1000" i="1" kern="0">
                          <a:solidFill>
                            <a:srgbClr val="000000"/>
                          </a:solidFill>
                          <a:latin typeface="Consolas"/>
                          <a:ea typeface="宋体"/>
                          <a:cs typeface="Times New Roman"/>
                        </a:rPr>
                        <a:t>getInstance</a:t>
                      </a:r>
                      <a:r>
                        <a:rPr lang="en-US" sz="1000" kern="0" smtClean="0">
                          <a:solidFill>
                            <a:srgbClr val="000000"/>
                          </a:solidFill>
                          <a:latin typeface="Consolas"/>
                          <a:ea typeface="宋体"/>
                          <a:cs typeface="Times New Roman"/>
                        </a:rPr>
                        <a:t>();</a:t>
                      </a:r>
                      <a:r>
                        <a:rPr lang="en-US" sz="1000" kern="0">
                          <a:solidFill>
                            <a:srgbClr val="000000"/>
                          </a:solidFill>
                          <a:latin typeface="Consolas"/>
                          <a:ea typeface="宋体"/>
                          <a:cs typeface="Times New Roman"/>
                        </a:rPr>
                        <a:t>	</a:t>
                      </a:r>
                      <a:r>
                        <a:rPr lang="en-US" sz="1000" kern="0">
                          <a:solidFill>
                            <a:srgbClr val="3F7F5F"/>
                          </a:solidFill>
                          <a:latin typeface="Consolas"/>
                          <a:ea typeface="宋体"/>
                          <a:cs typeface="Times New Roman"/>
                        </a:rPr>
                        <a:t>// </a:t>
                      </a:r>
                      <a:r>
                        <a:rPr lang="zh-CN" sz="1000" kern="0">
                          <a:solidFill>
                            <a:srgbClr val="3F7F5F"/>
                          </a:solidFill>
                          <a:latin typeface="Consolas"/>
                          <a:ea typeface="宋体"/>
                          <a:cs typeface="Consolas"/>
                        </a:rPr>
                        <a:t>获取实例化对象</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r>
                        <a:rPr lang="en-US" sz="1000" kern="0">
                          <a:solidFill>
                            <a:srgbClr val="6A3E3E"/>
                          </a:solidFill>
                          <a:latin typeface="Consolas"/>
                          <a:ea typeface="宋体"/>
                          <a:cs typeface="Times New Roman"/>
                        </a:rPr>
                        <a:t>instance</a:t>
                      </a:r>
                      <a:r>
                        <a:rPr lang="en-US" sz="1000" kern="0">
                          <a:solidFill>
                            <a:srgbClr val="000000"/>
                          </a:solidFill>
                          <a:latin typeface="Consolas"/>
                          <a:ea typeface="宋体"/>
                          <a:cs typeface="Times New Roman"/>
                        </a:rPr>
                        <a:t>.print</a:t>
                      </a:r>
                      <a:r>
                        <a:rPr lang="en-US" sz="1000" kern="0" smtClean="0">
                          <a:solidFill>
                            <a:srgbClr val="000000"/>
                          </a:solidFill>
                          <a:latin typeface="Consolas"/>
                          <a:ea typeface="宋体"/>
                          <a:cs typeface="Times New Roman"/>
                        </a:rPr>
                        <a:t>();</a:t>
                      </a:r>
                      <a:r>
                        <a:rPr lang="en-US" sz="1000" kern="0" smtClean="0">
                          <a:solidFill>
                            <a:srgbClr val="3F7F5F"/>
                          </a:solidFill>
                          <a:latin typeface="Consolas"/>
                          <a:ea typeface="宋体"/>
                          <a:cs typeface="Times New Roman"/>
                        </a:rPr>
                        <a:t>// </a:t>
                      </a:r>
                      <a:r>
                        <a:rPr lang="zh-CN" sz="1000" kern="0">
                          <a:solidFill>
                            <a:srgbClr val="3F7F5F"/>
                          </a:solidFill>
                          <a:latin typeface="Consolas"/>
                          <a:ea typeface="宋体"/>
                          <a:cs typeface="Consolas"/>
                        </a:rPr>
                        <a:t>通过实例化对象调用方法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Times New Roman"/>
                        </a:rPr>
                        <a:t>}</a:t>
                      </a:r>
                      <a:endParaRPr lang="zh-CN" sz="1000" kern="100">
                        <a:latin typeface="Times New Roman"/>
                        <a:ea typeface="宋体"/>
                        <a:cs typeface="Times New Roman"/>
                      </a:endParaRPr>
                    </a:p>
                  </a:txBody>
                  <a:tcPr marL="65548" marR="655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定义懒汉式单例设计模式</a:t>
            </a:r>
            <a:endParaRPr lang="zh-CN" altLang="en-US"/>
          </a:p>
        </p:txBody>
      </p:sp>
      <p:graphicFrame>
        <p:nvGraphicFramePr>
          <p:cNvPr id="4" name="表格 3"/>
          <p:cNvGraphicFramePr>
            <a:graphicFrameLocks noGrp="1"/>
          </p:cNvGraphicFramePr>
          <p:nvPr/>
        </p:nvGraphicFramePr>
        <p:xfrm>
          <a:off x="285720" y="876300"/>
          <a:ext cx="8643998" cy="3624276"/>
        </p:xfrm>
        <a:graphic>
          <a:graphicData uri="http://schemas.openxmlformats.org/drawingml/2006/table">
            <a:tbl>
              <a:tblPr/>
              <a:tblGrid>
                <a:gridCol w="8643998"/>
              </a:tblGrid>
              <a:tr h="3624276">
                <a:tc>
                  <a:txBody>
                    <a:bodyPr/>
                    <a:lstStyle/>
                    <a:p>
                      <a:pPr algn="l">
                        <a:spcAft>
                          <a:spcPts val="0"/>
                        </a:spcAft>
                      </a:pPr>
                      <a:r>
                        <a:rPr lang="en-US" sz="800" b="1" kern="0">
                          <a:solidFill>
                            <a:srgbClr val="7F0055"/>
                          </a:solidFill>
                          <a:latin typeface="Consolas"/>
                          <a:ea typeface="宋体"/>
                          <a:cs typeface="Times New Roman"/>
                        </a:rPr>
                        <a:t>package</a:t>
                      </a:r>
                      <a:r>
                        <a:rPr lang="en-US" sz="800" kern="0">
                          <a:solidFill>
                            <a:srgbClr val="000000"/>
                          </a:solidFill>
                          <a:latin typeface="Consolas"/>
                          <a:ea typeface="宋体"/>
                          <a:cs typeface="Times New Roman"/>
                        </a:rPr>
                        <a:t> cn.mldn.demo;</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Singleton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单例程序类</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定义公共的</a:t>
                      </a:r>
                      <a:r>
                        <a:rPr lang="en-US" sz="800" kern="0">
                          <a:solidFill>
                            <a:srgbClr val="3F7F5F"/>
                          </a:solidFill>
                          <a:latin typeface="Consolas"/>
                          <a:ea typeface="宋体"/>
                          <a:cs typeface="Times New Roman"/>
                        </a:rPr>
                        <a:t>instance</a:t>
                      </a:r>
                      <a:r>
                        <a:rPr lang="zh-CN" sz="800" kern="0">
                          <a:solidFill>
                            <a:srgbClr val="3F7F5F"/>
                          </a:solidFill>
                          <a:latin typeface="Consolas"/>
                          <a:ea typeface="宋体"/>
                          <a:cs typeface="Consolas"/>
                        </a:rPr>
                        <a:t>属性，由于需要在第一次使用时实例化，所以无法通过关键字</a:t>
                      </a:r>
                      <a:r>
                        <a:rPr lang="en-US" sz="800" kern="0">
                          <a:solidFill>
                            <a:srgbClr val="3F7F5F"/>
                          </a:solidFill>
                          <a:latin typeface="Consolas"/>
                          <a:ea typeface="宋体"/>
                          <a:cs typeface="Times New Roman"/>
                        </a:rPr>
                        <a:t>final</a:t>
                      </a:r>
                      <a:r>
                        <a:rPr lang="zh-CN" sz="800" kern="0">
                          <a:solidFill>
                            <a:srgbClr val="3F7F5F"/>
                          </a:solidFill>
                          <a:latin typeface="Consolas"/>
                          <a:ea typeface="宋体"/>
                          <a:cs typeface="Consolas"/>
                        </a:rPr>
                        <a:t>定义</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static</a:t>
                      </a:r>
                      <a:r>
                        <a:rPr lang="en-US" sz="800" kern="0">
                          <a:solidFill>
                            <a:srgbClr val="000000"/>
                          </a:solidFill>
                          <a:latin typeface="Consolas"/>
                          <a:ea typeface="宋体"/>
                          <a:cs typeface="Times New Roman"/>
                        </a:rPr>
                        <a:t> Singleton </a:t>
                      </a:r>
                      <a:r>
                        <a:rPr lang="en-US" sz="800" i="1" kern="0">
                          <a:solidFill>
                            <a:srgbClr val="0000C0"/>
                          </a:solidFill>
                          <a:latin typeface="Consolas"/>
                          <a:ea typeface="宋体"/>
                          <a:cs typeface="Times New Roman"/>
                        </a:rPr>
                        <a:t>instance</a:t>
                      </a:r>
                      <a:r>
                        <a:rPr lang="en-US" sz="800"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声明本类对象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Singleton</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构造方法私有化，外部无法通过关键字</a:t>
                      </a:r>
                      <a:r>
                        <a:rPr lang="en-US" sz="800" kern="0">
                          <a:solidFill>
                            <a:srgbClr val="3F7F5F"/>
                          </a:solidFill>
                          <a:latin typeface="Consolas"/>
                          <a:ea typeface="宋体"/>
                          <a:cs typeface="Times New Roman"/>
                        </a:rPr>
                        <a:t>new</a:t>
                      </a:r>
                      <a:r>
                        <a:rPr lang="zh-CN" sz="800" kern="0">
                          <a:solidFill>
                            <a:srgbClr val="3F7F5F"/>
                          </a:solidFill>
                          <a:latin typeface="Consolas"/>
                          <a:ea typeface="宋体"/>
                          <a:cs typeface="Consolas"/>
                        </a:rPr>
                        <a:t>实例化</a:t>
                      </a:r>
                      <a:r>
                        <a:rPr lang="zh-CN" sz="800" kern="0">
                          <a:solidFill>
                            <a:srgbClr val="3F7F5F"/>
                          </a:solidFill>
                          <a:latin typeface="Times New Roman"/>
                          <a:ea typeface="Consolas"/>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3F5FBF"/>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3F5FBF"/>
                          </a:solidFill>
                          <a:latin typeface="Consolas"/>
                          <a:ea typeface="宋体"/>
                          <a:cs typeface="Times New Roman"/>
                        </a:rPr>
                        <a:t>	 * </a:t>
                      </a:r>
                      <a:r>
                        <a:rPr lang="zh-CN" sz="800" kern="0">
                          <a:solidFill>
                            <a:srgbClr val="3F5FBF"/>
                          </a:solidFill>
                          <a:latin typeface="Consolas"/>
                          <a:ea typeface="宋体"/>
                          <a:cs typeface="Consolas"/>
                        </a:rPr>
                        <a:t>获取本类实例化对象方法，</a:t>
                      </a:r>
                      <a:r>
                        <a:rPr lang="en-US" sz="800" kern="0">
                          <a:solidFill>
                            <a:srgbClr val="3F5FBF"/>
                          </a:solidFill>
                          <a:latin typeface="Consolas"/>
                          <a:ea typeface="宋体"/>
                          <a:cs typeface="Times New Roman"/>
                        </a:rPr>
                        <a:t>static</a:t>
                      </a:r>
                      <a:r>
                        <a:rPr lang="zh-CN" sz="800" kern="0">
                          <a:solidFill>
                            <a:srgbClr val="3F5FBF"/>
                          </a:solidFill>
                          <a:latin typeface="Consolas"/>
                          <a:ea typeface="宋体"/>
                          <a:cs typeface="Consolas"/>
                        </a:rPr>
                        <a:t>方法可以不受实例化对象的限制进行调用</a:t>
                      </a:r>
                      <a:endParaRPr lang="zh-CN" sz="800" kern="100">
                        <a:latin typeface="Times New Roman"/>
                        <a:ea typeface="宋体"/>
                        <a:cs typeface="Times New Roman"/>
                      </a:endParaRPr>
                    </a:p>
                    <a:p>
                      <a:pPr algn="l">
                        <a:spcAft>
                          <a:spcPts val="0"/>
                        </a:spcAft>
                      </a:pPr>
                      <a:r>
                        <a:rPr lang="en-US" sz="800" kern="0">
                          <a:solidFill>
                            <a:srgbClr val="3F5FBF"/>
                          </a:solidFill>
                          <a:latin typeface="Consolas"/>
                          <a:ea typeface="宋体"/>
                          <a:cs typeface="Times New Roman"/>
                        </a:rPr>
                        <a:t>	 * </a:t>
                      </a:r>
                      <a:r>
                        <a:rPr lang="en-US" sz="800" b="1" kern="0">
                          <a:solidFill>
                            <a:srgbClr val="7F9FBF"/>
                          </a:solidFill>
                          <a:latin typeface="Consolas"/>
                          <a:ea typeface="宋体"/>
                          <a:cs typeface="Times New Roman"/>
                        </a:rPr>
                        <a:t>@return</a:t>
                      </a:r>
                      <a:r>
                        <a:rPr lang="en-US" sz="800" kern="0">
                          <a:solidFill>
                            <a:srgbClr val="3F5FBF"/>
                          </a:solidFill>
                          <a:latin typeface="Consolas"/>
                          <a:ea typeface="宋体"/>
                          <a:cs typeface="Times New Roman"/>
                        </a:rPr>
                        <a:t> </a:t>
                      </a:r>
                      <a:r>
                        <a:rPr lang="zh-CN" sz="800" kern="0">
                          <a:solidFill>
                            <a:srgbClr val="3F5FBF"/>
                          </a:solidFill>
                          <a:latin typeface="Consolas"/>
                          <a:ea typeface="宋体"/>
                          <a:cs typeface="Consolas"/>
                        </a:rPr>
                        <a:t>返回唯一的一个</a:t>
                      </a:r>
                      <a:r>
                        <a:rPr lang="en-US" sz="800" kern="0">
                          <a:solidFill>
                            <a:srgbClr val="3F5FBF"/>
                          </a:solidFill>
                          <a:latin typeface="Consolas"/>
                          <a:ea typeface="宋体"/>
                          <a:cs typeface="Times New Roman"/>
                        </a:rPr>
                        <a:t>Singleton</a:t>
                      </a:r>
                      <a:r>
                        <a:rPr lang="zh-CN" sz="800" kern="0">
                          <a:solidFill>
                            <a:srgbClr val="3F5FBF"/>
                          </a:solidFill>
                          <a:latin typeface="Consolas"/>
                          <a:ea typeface="宋体"/>
                          <a:cs typeface="Consolas"/>
                        </a:rPr>
                        <a:t>类的实例化对象</a:t>
                      </a:r>
                      <a:endParaRPr lang="zh-CN" sz="800" kern="100">
                        <a:latin typeface="Times New Roman"/>
                        <a:ea typeface="宋体"/>
                        <a:cs typeface="Times New Roman"/>
                      </a:endParaRPr>
                    </a:p>
                    <a:p>
                      <a:pPr algn="l">
                        <a:spcAft>
                          <a:spcPts val="0"/>
                        </a:spcAft>
                      </a:pPr>
                      <a:r>
                        <a:rPr lang="en-US" sz="800" kern="0">
                          <a:solidFill>
                            <a:srgbClr val="3F5FBF"/>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static</a:t>
                      </a:r>
                      <a:r>
                        <a:rPr lang="en-US" sz="800" kern="0">
                          <a:solidFill>
                            <a:srgbClr val="000000"/>
                          </a:solidFill>
                          <a:latin typeface="Consolas"/>
                          <a:ea typeface="宋体"/>
                          <a:cs typeface="Times New Roman"/>
                        </a:rPr>
                        <a:t> Singleton getInstance()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if</a:t>
                      </a:r>
                      <a:r>
                        <a:rPr lang="en-US" sz="800" kern="0">
                          <a:solidFill>
                            <a:srgbClr val="000000"/>
                          </a:solidFill>
                          <a:latin typeface="Consolas"/>
                          <a:ea typeface="宋体"/>
                          <a:cs typeface="Times New Roman"/>
                        </a:rPr>
                        <a:t> (</a:t>
                      </a:r>
                      <a:r>
                        <a:rPr lang="en-US" sz="800" i="1" kern="0">
                          <a:solidFill>
                            <a:srgbClr val="0000C0"/>
                          </a:solidFill>
                          <a:latin typeface="Consolas"/>
                          <a:ea typeface="宋体"/>
                          <a:cs typeface="Times New Roman"/>
                        </a:rPr>
                        <a:t>instance</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null</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第一次使用时对象未实例化</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i="1" kern="0">
                          <a:solidFill>
                            <a:srgbClr val="0000C0"/>
                          </a:solidFill>
                          <a:latin typeface="Consolas"/>
                          <a:ea typeface="宋体"/>
                          <a:cs typeface="Times New Roman"/>
                        </a:rPr>
                        <a:t>instance</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new</a:t>
                      </a:r>
                      <a:r>
                        <a:rPr lang="en-US" sz="800" kern="0">
                          <a:solidFill>
                            <a:srgbClr val="000000"/>
                          </a:solidFill>
                          <a:latin typeface="Consolas"/>
                          <a:ea typeface="宋体"/>
                          <a:cs typeface="Times New Roman"/>
                        </a:rPr>
                        <a:t> Singleton() </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实例化对象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return</a:t>
                      </a:r>
                      <a:r>
                        <a:rPr lang="en-US" sz="800" kern="0">
                          <a:solidFill>
                            <a:srgbClr val="000000"/>
                          </a:solidFill>
                          <a:latin typeface="Consolas"/>
                          <a:ea typeface="宋体"/>
                          <a:cs typeface="Times New Roman"/>
                        </a:rPr>
                        <a:t> </a:t>
                      </a:r>
                      <a:r>
                        <a:rPr lang="en-US" sz="800" i="1" kern="0">
                          <a:solidFill>
                            <a:srgbClr val="0000C0"/>
                          </a:solidFill>
                          <a:latin typeface="Consolas"/>
                          <a:ea typeface="宋体"/>
                          <a:cs typeface="Times New Roman"/>
                        </a:rPr>
                        <a:t>instance</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返回实例化对象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print</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信息输出</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out</a:t>
                      </a:r>
                      <a:r>
                        <a:rPr lang="en-US" sz="800" kern="0">
                          <a:solidFill>
                            <a:srgbClr val="000000"/>
                          </a:solidFill>
                          <a:latin typeface="Consolas"/>
                          <a:ea typeface="宋体"/>
                          <a:cs typeface="Times New Roman"/>
                        </a:rPr>
                        <a:t>.println(</a:t>
                      </a:r>
                      <a:r>
                        <a:rPr lang="en-US" sz="800" kern="0">
                          <a:solidFill>
                            <a:srgbClr val="2A00FF"/>
                          </a:solidFill>
                          <a:latin typeface="Consolas"/>
                          <a:ea typeface="宋体"/>
                          <a:cs typeface="Times New Roman"/>
                        </a:rPr>
                        <a:t>"www.mldn.cn"</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JavaDemo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static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main(String </a:t>
                      </a:r>
                      <a:r>
                        <a:rPr lang="en-US" sz="800" kern="0">
                          <a:solidFill>
                            <a:srgbClr val="6A3E3E"/>
                          </a:solidFill>
                          <a:latin typeface="Consolas"/>
                          <a:ea typeface="宋体"/>
                          <a:cs typeface="Times New Roman"/>
                        </a:rPr>
                        <a:t>args</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在外部不管有多少个</a:t>
                      </a:r>
                      <a:r>
                        <a:rPr lang="en-US" sz="800" kern="0">
                          <a:solidFill>
                            <a:srgbClr val="3F7F5F"/>
                          </a:solidFill>
                          <a:latin typeface="Consolas"/>
                          <a:ea typeface="宋体"/>
                          <a:cs typeface="Times New Roman"/>
                        </a:rPr>
                        <a:t>Singleton</a:t>
                      </a:r>
                      <a:r>
                        <a:rPr lang="zh-CN" sz="800" kern="0">
                          <a:solidFill>
                            <a:srgbClr val="3F7F5F"/>
                          </a:solidFill>
                          <a:latin typeface="Consolas"/>
                          <a:ea typeface="宋体"/>
                          <a:cs typeface="Consolas"/>
                        </a:rPr>
                        <a:t>类对象，实质上最终都只调用唯一的一个</a:t>
                      </a:r>
                      <a:r>
                        <a:rPr lang="en-US" sz="800" kern="0">
                          <a:solidFill>
                            <a:srgbClr val="3F7F5F"/>
                          </a:solidFill>
                          <a:latin typeface="Consolas"/>
                          <a:ea typeface="宋体"/>
                          <a:cs typeface="Times New Roman"/>
                        </a:rPr>
                        <a:t>Singleton</a:t>
                      </a:r>
                      <a:r>
                        <a:rPr lang="zh-CN" sz="800" kern="0">
                          <a:solidFill>
                            <a:srgbClr val="3F7F5F"/>
                          </a:solidFill>
                          <a:latin typeface="Consolas"/>
                          <a:ea typeface="宋体"/>
                          <a:cs typeface="Consolas"/>
                        </a:rPr>
                        <a:t>类实例</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Singleton </a:t>
                      </a:r>
                      <a:r>
                        <a:rPr lang="en-US" sz="800" kern="0">
                          <a:solidFill>
                            <a:srgbClr val="6A3E3E"/>
                          </a:solidFill>
                          <a:latin typeface="Consolas"/>
                          <a:ea typeface="宋体"/>
                          <a:cs typeface="Times New Roman"/>
                        </a:rPr>
                        <a:t>instance</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null</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a:solidFill>
                            <a:srgbClr val="3F7F5F"/>
                          </a:solidFill>
                          <a:latin typeface="Consolas"/>
                          <a:ea typeface="宋体"/>
                          <a:cs typeface="Times New Roman"/>
                        </a:rPr>
                        <a:t>// </a:t>
                      </a:r>
                      <a:r>
                        <a:rPr lang="zh-CN" sz="800" kern="0">
                          <a:solidFill>
                            <a:srgbClr val="3F7F5F"/>
                          </a:solidFill>
                          <a:latin typeface="Consolas"/>
                          <a:ea typeface="宋体"/>
                          <a:cs typeface="Consolas"/>
                        </a:rPr>
                        <a:t>声明对象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instance</a:t>
                      </a:r>
                      <a:r>
                        <a:rPr lang="en-US" sz="800" kern="0">
                          <a:solidFill>
                            <a:srgbClr val="000000"/>
                          </a:solidFill>
                          <a:latin typeface="Consolas"/>
                          <a:ea typeface="宋体"/>
                          <a:cs typeface="Times New Roman"/>
                        </a:rPr>
                        <a:t> = Singleton.</a:t>
                      </a:r>
                      <a:r>
                        <a:rPr lang="en-US" sz="800" i="1" kern="0">
                          <a:solidFill>
                            <a:srgbClr val="000000"/>
                          </a:solidFill>
                          <a:latin typeface="Consolas"/>
                          <a:ea typeface="宋体"/>
                          <a:cs typeface="Times New Roman"/>
                        </a:rPr>
                        <a:t>getInstance</a:t>
                      </a:r>
                      <a:r>
                        <a:rPr lang="en-US" sz="800" ker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获取实例化对象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instance</a:t>
                      </a:r>
                      <a:r>
                        <a:rPr lang="en-US" sz="800" kern="0">
                          <a:solidFill>
                            <a:srgbClr val="000000"/>
                          </a:solidFill>
                          <a:latin typeface="Consolas"/>
                          <a:ea typeface="宋体"/>
                          <a:cs typeface="Times New Roman"/>
                        </a:rPr>
                        <a:t>.print();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通过实例化对象调用方法</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txBody>
                  <a:tcPr marL="53474" marR="534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实现多例设计模式</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900" b="1" kern="0">
                          <a:solidFill>
                            <a:srgbClr val="7F0055"/>
                          </a:solidFill>
                          <a:latin typeface="Consolas"/>
                          <a:ea typeface="宋体"/>
                          <a:cs typeface="Times New Roman"/>
                        </a:rPr>
                        <a:t>package</a:t>
                      </a:r>
                      <a:r>
                        <a:rPr lang="en-US" sz="900" kern="0">
                          <a:solidFill>
                            <a:srgbClr val="000000"/>
                          </a:solidFill>
                          <a:latin typeface="Consolas"/>
                          <a:ea typeface="宋体"/>
                          <a:cs typeface="Times New Roman"/>
                        </a:rPr>
                        <a:t> cn.mldn.demo;</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Color {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定义描述颜色的类</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在类内部提供有若干个实例化对象，如果为了方便管理也可以通过对象数组的形式定义</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final</a:t>
                      </a:r>
                      <a:r>
                        <a:rPr lang="en-US" sz="900" kern="0">
                          <a:solidFill>
                            <a:srgbClr val="000000"/>
                          </a:solidFill>
                          <a:latin typeface="Consolas"/>
                          <a:ea typeface="宋体"/>
                          <a:cs typeface="Times New Roman"/>
                        </a:rPr>
                        <a:t> Color </a:t>
                      </a:r>
                      <a:r>
                        <a:rPr lang="en-US" sz="900" b="1" i="1" kern="0">
                          <a:solidFill>
                            <a:srgbClr val="0000C0"/>
                          </a:solidFill>
                          <a:latin typeface="Consolas"/>
                          <a:ea typeface="宋体"/>
                          <a:cs typeface="Times New Roman"/>
                        </a:rPr>
                        <a:t>RED</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Color(</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红色</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final</a:t>
                      </a:r>
                      <a:r>
                        <a:rPr lang="en-US" sz="900" kern="0">
                          <a:solidFill>
                            <a:srgbClr val="000000"/>
                          </a:solidFill>
                          <a:latin typeface="Consolas"/>
                          <a:ea typeface="宋体"/>
                          <a:cs typeface="Times New Roman"/>
                        </a:rPr>
                        <a:t> Color </a:t>
                      </a:r>
                      <a:r>
                        <a:rPr lang="en-US" sz="900" b="1" i="1" kern="0">
                          <a:solidFill>
                            <a:srgbClr val="0000C0"/>
                          </a:solidFill>
                          <a:latin typeface="Consolas"/>
                          <a:ea typeface="宋体"/>
                          <a:cs typeface="Times New Roman"/>
                        </a:rPr>
                        <a:t>GREEN</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Color(</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绿色</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final</a:t>
                      </a:r>
                      <a:r>
                        <a:rPr lang="en-US" sz="900" kern="0">
                          <a:solidFill>
                            <a:srgbClr val="000000"/>
                          </a:solidFill>
                          <a:latin typeface="Consolas"/>
                          <a:ea typeface="宋体"/>
                          <a:cs typeface="Times New Roman"/>
                        </a:rPr>
                        <a:t> Color </a:t>
                      </a:r>
                      <a:r>
                        <a:rPr lang="en-US" sz="900" b="1" i="1" kern="0">
                          <a:solidFill>
                            <a:srgbClr val="0000C0"/>
                          </a:solidFill>
                          <a:latin typeface="Consolas"/>
                          <a:ea typeface="宋体"/>
                          <a:cs typeface="Times New Roman"/>
                        </a:rPr>
                        <a:t>BLUE</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Color(</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蓝色</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String </a:t>
                      </a:r>
                      <a:r>
                        <a:rPr lang="en-US" sz="900" kern="0">
                          <a:solidFill>
                            <a:srgbClr val="0000C0"/>
                          </a:solidFill>
                          <a:latin typeface="Consolas"/>
                          <a:ea typeface="宋体"/>
                          <a:cs typeface="Times New Roman"/>
                        </a:rPr>
                        <a:t>title</a:t>
                      </a:r>
                      <a:r>
                        <a:rPr lang="en-US" sz="900" ker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成员属性</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Color(String </a:t>
                      </a:r>
                      <a:r>
                        <a:rPr lang="en-US" sz="900" kern="0">
                          <a:solidFill>
                            <a:srgbClr val="6A3E3E"/>
                          </a:solidFill>
                          <a:latin typeface="Consolas"/>
                          <a:ea typeface="宋体"/>
                          <a:cs typeface="Times New Roman"/>
                        </a:rPr>
                        <a:t>title</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构造方法私有化</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this</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title</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title</a:t>
                      </a:r>
                      <a:r>
                        <a:rPr lang="en-US" sz="900" ker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成员属性初始化</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Color getInstance(String </a:t>
                      </a:r>
                      <a:r>
                        <a:rPr lang="en-US" sz="900" kern="0">
                          <a:solidFill>
                            <a:srgbClr val="6A3E3E"/>
                          </a:solidFill>
                          <a:latin typeface="Consolas"/>
                          <a:ea typeface="宋体"/>
                          <a:cs typeface="Times New Roman"/>
                        </a:rPr>
                        <a:t>color</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获取实例化对象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switch</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color</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判断对象类型</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case</a:t>
                      </a: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en-US" sz="900" kern="0" smtClean="0">
                          <a:solidFill>
                            <a:srgbClr val="2A00FF"/>
                          </a:solidFill>
                          <a:latin typeface="Consolas"/>
                          <a:ea typeface="宋体"/>
                          <a:cs typeface="Times New Roman"/>
                        </a:rPr>
                        <a:t>red“</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i="1" kern="0">
                          <a:solidFill>
                            <a:srgbClr val="0000C0"/>
                          </a:solidFill>
                          <a:latin typeface="Consolas"/>
                          <a:ea typeface="宋体"/>
                          <a:cs typeface="Times New Roman"/>
                        </a:rPr>
                        <a:t>RED</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case</a:t>
                      </a: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en-US" sz="900" kern="0" smtClean="0">
                          <a:solidFill>
                            <a:srgbClr val="2A00FF"/>
                          </a:solidFill>
                          <a:latin typeface="Consolas"/>
                          <a:ea typeface="宋体"/>
                          <a:cs typeface="Times New Roman"/>
                        </a:rPr>
                        <a:t>green“</a:t>
                      </a:r>
                      <a:r>
                        <a:rPr lang="en-US" sz="900" kern="0" smtClean="0">
                          <a:solidFill>
                            <a:srgbClr val="000000"/>
                          </a:solidFill>
                          <a:latin typeface="Consolas"/>
                          <a:ea typeface="宋体"/>
                          <a:cs typeface="Times New Roman"/>
                        </a:rPr>
                        <a:t>:	</a:t>
                      </a:r>
                      <a:r>
                        <a:rPr lang="en-US" sz="900" b="1" kern="0" smtClean="0">
                          <a:solidFill>
                            <a:srgbClr val="7F0055"/>
                          </a:solidFill>
                          <a:latin typeface="Consolas"/>
                          <a:ea typeface="宋体"/>
                          <a:cs typeface="Times New Roman"/>
                        </a:rPr>
                        <a:t>return</a:t>
                      </a:r>
                      <a:r>
                        <a:rPr lang="en-US" sz="900" kern="0" smtClean="0">
                          <a:solidFill>
                            <a:srgbClr val="000000"/>
                          </a:solidFill>
                          <a:latin typeface="Consolas"/>
                          <a:ea typeface="宋体"/>
                          <a:cs typeface="Times New Roman"/>
                        </a:rPr>
                        <a:t> </a:t>
                      </a:r>
                      <a:r>
                        <a:rPr lang="en-US" sz="900" b="1" i="1" kern="0">
                          <a:solidFill>
                            <a:srgbClr val="0000C0"/>
                          </a:solidFill>
                          <a:latin typeface="Consolas"/>
                          <a:ea typeface="宋体"/>
                          <a:cs typeface="Times New Roman"/>
                        </a:rPr>
                        <a:t>GREEN</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case</a:t>
                      </a: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en-US" sz="900" kern="0" smtClean="0">
                          <a:solidFill>
                            <a:srgbClr val="2A00FF"/>
                          </a:solidFill>
                          <a:latin typeface="Consolas"/>
                          <a:ea typeface="宋体"/>
                          <a:cs typeface="Times New Roman"/>
                        </a:rPr>
                        <a:t>blue“</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i="1" kern="0">
                          <a:solidFill>
                            <a:srgbClr val="0000C0"/>
                          </a:solidFill>
                          <a:latin typeface="Consolas"/>
                          <a:ea typeface="宋体"/>
                          <a:cs typeface="Times New Roman"/>
                        </a:rPr>
                        <a:t>BLUE</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default</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null</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String toString</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对象打印时调用</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this</a:t>
                      </a:r>
                      <a:r>
                        <a:rPr lang="en-US" sz="900" kern="0">
                          <a:solidFill>
                            <a:srgbClr val="000000"/>
                          </a:solidFill>
                          <a:latin typeface="Consolas"/>
                          <a:ea typeface="宋体"/>
                          <a:cs typeface="Times New Roman"/>
                        </a:rPr>
                        <a:t>.</a:t>
                      </a:r>
                      <a:r>
                        <a:rPr lang="en-US" sz="900" kern="0">
                          <a:solidFill>
                            <a:srgbClr val="0000C0"/>
                          </a:solidFill>
                          <a:latin typeface="Consolas"/>
                          <a:ea typeface="宋体"/>
                          <a:cs typeface="Times New Roman"/>
                        </a:rPr>
                        <a:t>title</a:t>
                      </a:r>
                      <a:r>
                        <a:rPr lang="en-US" sz="900" kern="0" smtClea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JavaDemo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Color </a:t>
                      </a:r>
                      <a:r>
                        <a:rPr lang="en-US" sz="900" kern="0">
                          <a:solidFill>
                            <a:srgbClr val="6A3E3E"/>
                          </a:solidFill>
                          <a:latin typeface="Consolas"/>
                          <a:ea typeface="宋体"/>
                          <a:cs typeface="Times New Roman"/>
                        </a:rPr>
                        <a:t>c</a:t>
                      </a:r>
                      <a:r>
                        <a:rPr lang="en-US" sz="900" kern="0">
                          <a:solidFill>
                            <a:srgbClr val="000000"/>
                          </a:solidFill>
                          <a:latin typeface="Consolas"/>
                          <a:ea typeface="宋体"/>
                          <a:cs typeface="Times New Roman"/>
                        </a:rPr>
                        <a:t> = Color.</a:t>
                      </a:r>
                      <a:r>
                        <a:rPr lang="en-US" sz="900" i="1" kern="0">
                          <a:solidFill>
                            <a:srgbClr val="000000"/>
                          </a:solidFill>
                          <a:latin typeface="Consolas"/>
                          <a:ea typeface="宋体"/>
                          <a:cs typeface="Times New Roman"/>
                        </a:rPr>
                        <a:t>getInstance</a:t>
                      </a:r>
                      <a:r>
                        <a:rPr lang="en-US" sz="900" kern="0">
                          <a:solidFill>
                            <a:srgbClr val="000000"/>
                          </a:solidFill>
                          <a:latin typeface="Consolas"/>
                          <a:ea typeface="宋体"/>
                          <a:cs typeface="Times New Roman"/>
                        </a:rPr>
                        <a:t>(</a:t>
                      </a:r>
                      <a:r>
                        <a:rPr lang="en-US" sz="900" kern="0">
                          <a:solidFill>
                            <a:srgbClr val="2A00FF"/>
                          </a:solidFill>
                          <a:latin typeface="Consolas"/>
                          <a:ea typeface="宋体"/>
                          <a:cs typeface="Times New Roman"/>
                        </a:rPr>
                        <a:t>"</a:t>
                      </a:r>
                      <a:r>
                        <a:rPr lang="en-US" sz="900" kern="0">
                          <a:solidFill>
                            <a:srgbClr val="2A00FF"/>
                          </a:solidFill>
                          <a:latin typeface="Consolas"/>
                          <a:ea typeface="宋体"/>
                          <a:cs typeface="Times New Roman"/>
                        </a:rPr>
                        <a:t>green</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获取实例化对象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6A3E3E"/>
                          </a:solidFill>
                          <a:latin typeface="Consolas"/>
                          <a:ea typeface="宋体"/>
                          <a:cs typeface="Times New Roman"/>
                        </a:rPr>
                        <a:t>c</a:t>
                      </a:r>
                      <a:r>
                        <a:rPr lang="en-US" sz="900" ker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对象输出</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47256" marR="472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9592</TotalTime>
  <Words>128</Words>
  <Application>Microsoft Office PowerPoint</Application>
  <PresentationFormat>全屏显示(16:9)</PresentationFormat>
  <Paragraphs>85</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第10章：类结构扩展</vt:lpstr>
      <vt:lpstr>单例设计</vt:lpstr>
      <vt:lpstr>范例：单例设计模式</vt:lpstr>
      <vt:lpstr>范例：定义懒汉式单例设计模式</vt:lpstr>
      <vt:lpstr>范例：实现多例设计模式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yootk</cp:lastModifiedBy>
  <cp:revision>730</cp:revision>
  <dcterms:created xsi:type="dcterms:W3CDTF">2015-01-02T11:02:54Z</dcterms:created>
  <dcterms:modified xsi:type="dcterms:W3CDTF">2018-11-28T09:02:36Z</dcterms:modified>
</cp:coreProperties>
</file>