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1" r:id="rId3"/>
    <p:sldId id="262" r:id="rId4"/>
    <p:sldId id="263"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a14="http://schemas.microsoft.com/office/drawing/2010/main" xmlns=""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11</a:t>
            </a:r>
            <a:r>
              <a:rPr lang="zh-CN" altLang="en-US" smtClean="0"/>
              <a:t>章：异常捕获与处理</a:t>
            </a:r>
            <a:endParaRPr lang="zh-CN" altLang="en-US"/>
          </a:p>
        </p:txBody>
      </p:sp>
      <p:sp>
        <p:nvSpPr>
          <p:cNvPr id="5" name="副标题 4"/>
          <p:cNvSpPr>
            <a:spLocks noGrp="1"/>
          </p:cNvSpPr>
          <p:nvPr>
            <p:ph type="subTitle" idx="1"/>
          </p:nvPr>
        </p:nvSpPr>
        <p:spPr/>
        <p:txBody>
          <a:bodyPr/>
          <a:lstStyle/>
          <a:p>
            <a:r>
              <a:rPr lang="zh-CN" altLang="en-US" smtClean="0"/>
              <a:t>认识异常</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异常</a:t>
            </a:r>
            <a:endParaRPr lang="zh-CN" altLang="en-US"/>
          </a:p>
        </p:txBody>
      </p:sp>
      <p:sp>
        <p:nvSpPr>
          <p:cNvPr id="3" name="内容占位符 2"/>
          <p:cNvSpPr>
            <a:spLocks noGrp="1"/>
          </p:cNvSpPr>
          <p:nvPr>
            <p:ph idx="1"/>
          </p:nvPr>
        </p:nvSpPr>
        <p:spPr/>
        <p:txBody>
          <a:bodyPr/>
          <a:lstStyle/>
          <a:p>
            <a:r>
              <a:rPr lang="zh-CN" altLang="zh-CN"/>
              <a:t>异常指的是在程序执行时由于程序处理逻辑上的错误而导致程序中断的一种指令流，下面首先通过两个程序来为读者分析异常所带来的影响。</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a:t>范例：</a:t>
            </a:r>
            <a:r>
              <a:rPr lang="zh-CN" altLang="zh-CN"/>
              <a:t>不产生异常的代码</a:t>
            </a:r>
            <a:endParaRPr lang="zh-CN" altLang="en-US"/>
          </a:p>
        </p:txBody>
      </p:sp>
      <p:graphicFrame>
        <p:nvGraphicFramePr>
          <p:cNvPr id="3" name="表格 2"/>
          <p:cNvGraphicFramePr>
            <a:graphicFrameLocks noGrp="1"/>
          </p:cNvGraphicFramePr>
          <p:nvPr/>
        </p:nvGraphicFramePr>
        <p:xfrm>
          <a:off x="214282" y="928676"/>
          <a:ext cx="8715436" cy="3571900"/>
        </p:xfrm>
        <a:graphic>
          <a:graphicData uri="http://schemas.openxmlformats.org/drawingml/2006/table">
            <a:tbl>
              <a:tblPr/>
              <a:tblGrid>
                <a:gridCol w="8715436"/>
              </a:tblGrid>
              <a:tr h="3571900">
                <a:tc>
                  <a:txBody>
                    <a:bodyPr/>
                    <a:lstStyle/>
                    <a:p>
                      <a:pPr algn="l">
                        <a:spcAft>
                          <a:spcPts val="0"/>
                        </a:spcAft>
                      </a:pPr>
                      <a:r>
                        <a:rPr lang="en-US" sz="1600" b="1" kern="0">
                          <a:solidFill>
                            <a:srgbClr val="7F0055"/>
                          </a:solidFill>
                          <a:latin typeface="Consolas"/>
                          <a:ea typeface="宋体"/>
                          <a:cs typeface="Times New Roman"/>
                        </a:rPr>
                        <a:t>package</a:t>
                      </a:r>
                      <a:r>
                        <a:rPr lang="en-US" sz="1600" kern="0">
                          <a:solidFill>
                            <a:srgbClr val="000000"/>
                          </a:solidFill>
                          <a:latin typeface="Consolas"/>
                          <a:ea typeface="宋体"/>
                          <a:cs typeface="Times New Roman"/>
                        </a:rPr>
                        <a:t> cn.mldn.demo;</a:t>
                      </a:r>
                      <a:endParaRPr lang="zh-CN" sz="1600" kern="100">
                        <a:latin typeface="Times New Roman"/>
                        <a:ea typeface="宋体"/>
                        <a:cs typeface="Times New Roman"/>
                      </a:endParaRPr>
                    </a:p>
                    <a:p>
                      <a:pPr algn="l">
                        <a:spcAft>
                          <a:spcPts val="0"/>
                        </a:spcAft>
                      </a:pP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class</a:t>
                      </a:r>
                      <a:r>
                        <a:rPr lang="en-US" sz="1600" kern="0">
                          <a:solidFill>
                            <a:srgbClr val="000000"/>
                          </a:solidFill>
                          <a:latin typeface="Consolas"/>
                          <a:ea typeface="宋体"/>
                          <a:cs typeface="Times New Roman"/>
                        </a:rPr>
                        <a:t> JavaDemo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public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static</a:t>
                      </a:r>
                      <a:r>
                        <a:rPr lang="en-US" sz="1600" kern="0">
                          <a:solidFill>
                            <a:srgbClr val="000000"/>
                          </a:solidFill>
                          <a:latin typeface="Consolas"/>
                          <a:ea typeface="宋体"/>
                          <a:cs typeface="Times New Roman"/>
                        </a:rPr>
                        <a:t> </a:t>
                      </a:r>
                      <a:r>
                        <a:rPr lang="en-US" sz="1600" b="1" kern="0">
                          <a:solidFill>
                            <a:srgbClr val="7F0055"/>
                          </a:solidFill>
                          <a:latin typeface="Consolas"/>
                          <a:ea typeface="宋体"/>
                          <a:cs typeface="Times New Roman"/>
                        </a:rPr>
                        <a:t>void</a:t>
                      </a:r>
                      <a:r>
                        <a:rPr lang="en-US" sz="1600" kern="0">
                          <a:solidFill>
                            <a:srgbClr val="000000"/>
                          </a:solidFill>
                          <a:latin typeface="Consolas"/>
                          <a:ea typeface="宋体"/>
                          <a:cs typeface="Times New Roman"/>
                        </a:rPr>
                        <a:t> main(String </a:t>
                      </a:r>
                      <a:r>
                        <a:rPr lang="en-US" sz="1600" kern="0">
                          <a:solidFill>
                            <a:srgbClr val="6A3E3E"/>
                          </a:solidFill>
                          <a:latin typeface="Consolas"/>
                          <a:ea typeface="宋体"/>
                          <a:cs typeface="Times New Roman"/>
                        </a:rPr>
                        <a:t>args</a:t>
                      </a:r>
                      <a:r>
                        <a:rPr lang="en-US" sz="1600" kern="0">
                          <a:solidFill>
                            <a:srgbClr val="000000"/>
                          </a:solidFill>
                          <a:latin typeface="Consolas"/>
                          <a:ea typeface="宋体"/>
                          <a:cs typeface="Times New Roman"/>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System.</a:t>
                      </a:r>
                      <a:r>
                        <a:rPr lang="en-US" sz="1600" b="1" i="1" kern="0">
                          <a:solidFill>
                            <a:srgbClr val="0000C0"/>
                          </a:solidFill>
                          <a:latin typeface="Consolas"/>
                          <a:ea typeface="宋体"/>
                          <a:cs typeface="Times New Roman"/>
                        </a:rPr>
                        <a:t>out</a:t>
                      </a:r>
                      <a:r>
                        <a:rPr lang="en-US" sz="1600" kern="0">
                          <a:solidFill>
                            <a:srgbClr val="000000"/>
                          </a:solidFill>
                          <a:latin typeface="Consolas"/>
                          <a:ea typeface="宋体"/>
                          <a:cs typeface="Times New Roman"/>
                        </a:rPr>
                        <a:t>.println(</a:t>
                      </a:r>
                      <a:r>
                        <a:rPr lang="en-US" sz="1600" kern="0">
                          <a:solidFill>
                            <a:srgbClr val="2A00FF"/>
                          </a:solidFill>
                          <a:latin typeface="Consolas"/>
                          <a:ea typeface="宋体"/>
                          <a:cs typeface="Times New Roman"/>
                        </a:rPr>
                        <a:t>"</a:t>
                      </a:r>
                      <a:r>
                        <a:rPr lang="zh-CN" sz="1600" kern="0">
                          <a:solidFill>
                            <a:srgbClr val="2A00FF"/>
                          </a:solidFill>
                          <a:latin typeface="Consolas"/>
                          <a:ea typeface="宋体"/>
                          <a:cs typeface="Consolas"/>
                        </a:rPr>
                        <a:t>【</a:t>
                      </a:r>
                      <a:r>
                        <a:rPr lang="en-US" sz="1600" kern="0">
                          <a:solidFill>
                            <a:srgbClr val="2A00FF"/>
                          </a:solidFill>
                          <a:latin typeface="Consolas"/>
                          <a:ea typeface="宋体"/>
                          <a:cs typeface="Times New Roman"/>
                        </a:rPr>
                        <a:t>1</a:t>
                      </a:r>
                      <a:r>
                        <a:rPr lang="zh-CN" sz="1600" kern="0">
                          <a:solidFill>
                            <a:srgbClr val="2A00FF"/>
                          </a:solidFill>
                          <a:latin typeface="Consolas"/>
                          <a:ea typeface="宋体"/>
                          <a:cs typeface="Consolas"/>
                        </a:rPr>
                        <a:t>】</a:t>
                      </a:r>
                      <a:r>
                        <a:rPr lang="en-US" sz="1600" kern="0">
                          <a:solidFill>
                            <a:srgbClr val="2A00FF"/>
                          </a:solidFill>
                          <a:latin typeface="Consolas"/>
                          <a:ea typeface="宋体"/>
                          <a:cs typeface="Times New Roman"/>
                        </a:rPr>
                        <a:t>****** </a:t>
                      </a:r>
                      <a:r>
                        <a:rPr lang="zh-CN" sz="1600" kern="0">
                          <a:solidFill>
                            <a:srgbClr val="2A00FF"/>
                          </a:solidFill>
                          <a:latin typeface="Consolas"/>
                          <a:ea typeface="宋体"/>
                          <a:cs typeface="Consolas"/>
                        </a:rPr>
                        <a:t>程序开始执行</a:t>
                      </a:r>
                      <a:r>
                        <a:rPr lang="en-US" sz="1600" kern="0">
                          <a:solidFill>
                            <a:srgbClr val="2A00FF"/>
                          </a:solidFill>
                          <a:latin typeface="Consolas"/>
                          <a:ea typeface="宋体"/>
                          <a:cs typeface="Times New Roman"/>
                        </a:rPr>
                        <a:t> ******"</a:t>
                      </a:r>
                      <a:r>
                        <a:rPr lang="en-US" sz="1600" kern="0">
                          <a:solidFill>
                            <a:srgbClr val="000000"/>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System.</a:t>
                      </a:r>
                      <a:r>
                        <a:rPr lang="en-US" sz="1600" b="1" i="1" kern="0">
                          <a:solidFill>
                            <a:srgbClr val="0000C0"/>
                          </a:solidFill>
                          <a:latin typeface="Consolas"/>
                          <a:ea typeface="宋体"/>
                          <a:cs typeface="Times New Roman"/>
                        </a:rPr>
                        <a:t>out</a:t>
                      </a:r>
                      <a:r>
                        <a:rPr lang="en-US" sz="1600" kern="0">
                          <a:solidFill>
                            <a:srgbClr val="000000"/>
                          </a:solidFill>
                          <a:latin typeface="Consolas"/>
                          <a:ea typeface="宋体"/>
                          <a:cs typeface="Times New Roman"/>
                        </a:rPr>
                        <a:t>.println(</a:t>
                      </a:r>
                      <a:r>
                        <a:rPr lang="en-US" sz="1600" kern="0">
                          <a:solidFill>
                            <a:srgbClr val="2A00FF"/>
                          </a:solidFill>
                          <a:latin typeface="Consolas"/>
                          <a:ea typeface="宋体"/>
                          <a:cs typeface="Times New Roman"/>
                        </a:rPr>
                        <a:t>"</a:t>
                      </a:r>
                      <a:r>
                        <a:rPr lang="zh-CN" sz="1600" kern="0">
                          <a:solidFill>
                            <a:srgbClr val="2A00FF"/>
                          </a:solidFill>
                          <a:latin typeface="Consolas"/>
                          <a:ea typeface="宋体"/>
                          <a:cs typeface="Consolas"/>
                        </a:rPr>
                        <a:t>【</a:t>
                      </a:r>
                      <a:r>
                        <a:rPr lang="en-US" sz="1600" kern="0">
                          <a:solidFill>
                            <a:srgbClr val="2A00FF"/>
                          </a:solidFill>
                          <a:latin typeface="Consolas"/>
                          <a:ea typeface="宋体"/>
                          <a:cs typeface="Times New Roman"/>
                        </a:rPr>
                        <a:t>2</a:t>
                      </a:r>
                      <a:r>
                        <a:rPr lang="zh-CN" sz="1600" kern="0">
                          <a:solidFill>
                            <a:srgbClr val="2A00FF"/>
                          </a:solidFill>
                          <a:latin typeface="Consolas"/>
                          <a:ea typeface="宋体"/>
                          <a:cs typeface="Consolas"/>
                        </a:rPr>
                        <a:t>】</a:t>
                      </a:r>
                      <a:r>
                        <a:rPr lang="en-US" sz="1600" kern="0">
                          <a:solidFill>
                            <a:srgbClr val="2A00FF"/>
                          </a:solidFill>
                          <a:latin typeface="Consolas"/>
                          <a:ea typeface="宋体"/>
                          <a:cs typeface="Times New Roman"/>
                        </a:rPr>
                        <a:t>****** </a:t>
                      </a:r>
                      <a:r>
                        <a:rPr lang="zh-CN" sz="1600" kern="0">
                          <a:solidFill>
                            <a:srgbClr val="2A00FF"/>
                          </a:solidFill>
                          <a:latin typeface="Consolas"/>
                          <a:ea typeface="宋体"/>
                          <a:cs typeface="Consolas"/>
                        </a:rPr>
                        <a:t>数学计算：</a:t>
                      </a:r>
                      <a:r>
                        <a:rPr lang="en-US" sz="1600" kern="0">
                          <a:solidFill>
                            <a:srgbClr val="2A00FF"/>
                          </a:solidFill>
                          <a:latin typeface="Consolas"/>
                          <a:ea typeface="宋体"/>
                          <a:cs typeface="Times New Roman"/>
                        </a:rPr>
                        <a:t>"</a:t>
                      </a:r>
                      <a:r>
                        <a:rPr lang="en-US" sz="1600" kern="0">
                          <a:solidFill>
                            <a:srgbClr val="000000"/>
                          </a:solidFill>
                          <a:latin typeface="Consolas"/>
                          <a:ea typeface="宋体"/>
                          <a:cs typeface="Times New Roman"/>
                        </a:rPr>
                        <a:t> + (10 / 2));		</a:t>
                      </a:r>
                      <a:r>
                        <a:rPr lang="en-US" sz="1600" kern="0">
                          <a:solidFill>
                            <a:srgbClr val="3F7F5F"/>
                          </a:solidFill>
                          <a:latin typeface="Consolas"/>
                          <a:ea typeface="宋体"/>
                          <a:cs typeface="Times New Roman"/>
                        </a:rPr>
                        <a:t>// </a:t>
                      </a:r>
                      <a:r>
                        <a:rPr lang="zh-CN" sz="1600" kern="0">
                          <a:solidFill>
                            <a:srgbClr val="3F7F5F"/>
                          </a:solidFill>
                          <a:latin typeface="Consolas"/>
                          <a:ea typeface="宋体"/>
                          <a:cs typeface="Consolas"/>
                        </a:rPr>
                        <a:t>执行除法计算</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System.</a:t>
                      </a:r>
                      <a:r>
                        <a:rPr lang="en-US" sz="1600" b="1" i="1" kern="0">
                          <a:solidFill>
                            <a:srgbClr val="0000C0"/>
                          </a:solidFill>
                          <a:latin typeface="Consolas"/>
                          <a:ea typeface="宋体"/>
                          <a:cs typeface="Times New Roman"/>
                        </a:rPr>
                        <a:t>out</a:t>
                      </a:r>
                      <a:r>
                        <a:rPr lang="en-US" sz="1600" kern="0">
                          <a:solidFill>
                            <a:srgbClr val="000000"/>
                          </a:solidFill>
                          <a:latin typeface="Consolas"/>
                          <a:ea typeface="宋体"/>
                          <a:cs typeface="Times New Roman"/>
                        </a:rPr>
                        <a:t>.println(</a:t>
                      </a:r>
                      <a:r>
                        <a:rPr lang="en-US" sz="1600" kern="0">
                          <a:solidFill>
                            <a:srgbClr val="2A00FF"/>
                          </a:solidFill>
                          <a:latin typeface="Consolas"/>
                          <a:ea typeface="宋体"/>
                          <a:cs typeface="Times New Roman"/>
                        </a:rPr>
                        <a:t>"</a:t>
                      </a:r>
                      <a:r>
                        <a:rPr lang="zh-CN" sz="1600" kern="0">
                          <a:solidFill>
                            <a:srgbClr val="2A00FF"/>
                          </a:solidFill>
                          <a:latin typeface="Consolas"/>
                          <a:ea typeface="宋体"/>
                          <a:cs typeface="Consolas"/>
                        </a:rPr>
                        <a:t>【</a:t>
                      </a:r>
                      <a:r>
                        <a:rPr lang="en-US" sz="1600" kern="0">
                          <a:solidFill>
                            <a:srgbClr val="2A00FF"/>
                          </a:solidFill>
                          <a:latin typeface="Consolas"/>
                          <a:ea typeface="宋体"/>
                          <a:cs typeface="Times New Roman"/>
                        </a:rPr>
                        <a:t>3</a:t>
                      </a:r>
                      <a:r>
                        <a:rPr lang="zh-CN" sz="1600" kern="0">
                          <a:solidFill>
                            <a:srgbClr val="2A00FF"/>
                          </a:solidFill>
                          <a:latin typeface="Consolas"/>
                          <a:ea typeface="宋体"/>
                          <a:cs typeface="Consolas"/>
                        </a:rPr>
                        <a:t>】</a:t>
                      </a:r>
                      <a:r>
                        <a:rPr lang="en-US" sz="1600" kern="0">
                          <a:solidFill>
                            <a:srgbClr val="2A00FF"/>
                          </a:solidFill>
                          <a:latin typeface="Consolas"/>
                          <a:ea typeface="宋体"/>
                          <a:cs typeface="Times New Roman"/>
                        </a:rPr>
                        <a:t>****** </a:t>
                      </a:r>
                      <a:r>
                        <a:rPr lang="zh-CN" sz="1600" kern="0">
                          <a:solidFill>
                            <a:srgbClr val="2A00FF"/>
                          </a:solidFill>
                          <a:latin typeface="Consolas"/>
                          <a:ea typeface="宋体"/>
                          <a:cs typeface="Consolas"/>
                        </a:rPr>
                        <a:t>程序执行完毕</a:t>
                      </a:r>
                      <a:r>
                        <a:rPr lang="en-US" sz="1600" kern="0">
                          <a:solidFill>
                            <a:srgbClr val="2A00FF"/>
                          </a:solidFill>
                          <a:latin typeface="Consolas"/>
                          <a:ea typeface="宋体"/>
                          <a:cs typeface="Times New Roman"/>
                        </a:rPr>
                        <a:t> ******"</a:t>
                      </a:r>
                      <a:r>
                        <a:rPr lang="en-US" sz="1600" kern="0">
                          <a:solidFill>
                            <a:srgbClr val="000000"/>
                          </a:solidFill>
                          <a:latin typeface="Consolas"/>
                          <a:ea typeface="宋体"/>
                          <a:cs typeface="Times New Roman"/>
                        </a:rPr>
                        <a:t>);</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	}</a:t>
                      </a:r>
                      <a:endParaRPr lang="zh-CN" sz="1600" kern="100">
                        <a:latin typeface="Times New Roman"/>
                        <a:ea typeface="宋体"/>
                        <a:cs typeface="Times New Roman"/>
                      </a:endParaRPr>
                    </a:p>
                    <a:p>
                      <a:pPr algn="l">
                        <a:spcAft>
                          <a:spcPts val="0"/>
                        </a:spcAft>
                      </a:pPr>
                      <a:r>
                        <a:rPr lang="en-US" sz="1600" kern="0">
                          <a:solidFill>
                            <a:srgbClr val="000000"/>
                          </a:solidFill>
                          <a:latin typeface="Consolas"/>
                          <a:ea typeface="宋体"/>
                          <a:cs typeface="Times New Roman"/>
                        </a:rPr>
                        <a:t>}</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91463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产生异常的代码</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800" b="1" kern="0">
                          <a:solidFill>
                            <a:srgbClr val="7F0055"/>
                          </a:solidFill>
                          <a:latin typeface="Consolas"/>
                          <a:ea typeface="宋体"/>
                          <a:cs typeface="Times New Roman"/>
                        </a:rPr>
                        <a:t>package</a:t>
                      </a:r>
                      <a:r>
                        <a:rPr lang="en-US" sz="1800" kern="0">
                          <a:solidFill>
                            <a:srgbClr val="000000"/>
                          </a:solidFill>
                          <a:latin typeface="Consolas"/>
                          <a:ea typeface="宋体"/>
                          <a:cs typeface="Times New Roman"/>
                        </a:rPr>
                        <a:t> cn.mldn.demo;</a:t>
                      </a:r>
                      <a:endParaRPr lang="zh-CN" sz="1800" kern="100">
                        <a:latin typeface="Times New Roman"/>
                        <a:ea typeface="宋体"/>
                        <a:cs typeface="Times New Roman"/>
                      </a:endParaRPr>
                    </a:p>
                    <a:p>
                      <a:pPr algn="l">
                        <a:spcAft>
                          <a:spcPts val="0"/>
                        </a:spcAft>
                      </a:pPr>
                      <a:r>
                        <a:rPr lang="en-US" sz="1800" b="1" kern="0">
                          <a:solidFill>
                            <a:srgbClr val="7F0055"/>
                          </a:solidFill>
                          <a:latin typeface="Consolas"/>
                          <a:ea typeface="宋体"/>
                          <a:cs typeface="Times New Roman"/>
                        </a:rPr>
                        <a:t>public</a:t>
                      </a:r>
                      <a:r>
                        <a:rPr lang="en-US" sz="1800" kern="0">
                          <a:solidFill>
                            <a:srgbClr val="000000"/>
                          </a:solidFill>
                          <a:latin typeface="Consolas"/>
                          <a:ea typeface="宋体"/>
                          <a:cs typeface="Times New Roman"/>
                        </a:rPr>
                        <a:t> </a:t>
                      </a:r>
                      <a:r>
                        <a:rPr lang="en-US" sz="1800" b="1" kern="0">
                          <a:solidFill>
                            <a:srgbClr val="7F0055"/>
                          </a:solidFill>
                          <a:latin typeface="Consolas"/>
                          <a:ea typeface="宋体"/>
                          <a:cs typeface="Times New Roman"/>
                        </a:rPr>
                        <a:t>class</a:t>
                      </a:r>
                      <a:r>
                        <a:rPr lang="en-US" sz="1800" kern="0">
                          <a:solidFill>
                            <a:srgbClr val="000000"/>
                          </a:solidFill>
                          <a:latin typeface="Consolas"/>
                          <a:ea typeface="宋体"/>
                          <a:cs typeface="Times New Roman"/>
                        </a:rPr>
                        <a:t> JavaDemo {</a:t>
                      </a:r>
                      <a:endParaRPr lang="zh-CN" sz="1800" kern="100">
                        <a:latin typeface="Times New Roman"/>
                        <a:ea typeface="宋体"/>
                        <a:cs typeface="Times New Roman"/>
                      </a:endParaRPr>
                    </a:p>
                    <a:p>
                      <a:pPr algn="l">
                        <a:spcAft>
                          <a:spcPts val="0"/>
                        </a:spcAft>
                      </a:pPr>
                      <a:r>
                        <a:rPr lang="en-US" sz="1800" kern="0">
                          <a:solidFill>
                            <a:srgbClr val="000000"/>
                          </a:solidFill>
                          <a:latin typeface="Consolas"/>
                          <a:ea typeface="宋体"/>
                          <a:cs typeface="Times New Roman"/>
                        </a:rPr>
                        <a:t>	</a:t>
                      </a:r>
                      <a:r>
                        <a:rPr lang="en-US" sz="1800" b="1" kern="0">
                          <a:solidFill>
                            <a:srgbClr val="7F0055"/>
                          </a:solidFill>
                          <a:latin typeface="Consolas"/>
                          <a:ea typeface="宋体"/>
                          <a:cs typeface="Times New Roman"/>
                        </a:rPr>
                        <a:t>public</a:t>
                      </a:r>
                      <a:r>
                        <a:rPr lang="en-US" sz="1800" kern="0">
                          <a:solidFill>
                            <a:srgbClr val="000000"/>
                          </a:solidFill>
                          <a:latin typeface="Consolas"/>
                          <a:ea typeface="宋体"/>
                          <a:cs typeface="Times New Roman"/>
                        </a:rPr>
                        <a:t> </a:t>
                      </a:r>
                      <a:r>
                        <a:rPr lang="en-US" sz="1800" b="1" kern="0">
                          <a:solidFill>
                            <a:srgbClr val="7F0055"/>
                          </a:solidFill>
                          <a:latin typeface="Consolas"/>
                          <a:ea typeface="宋体"/>
                          <a:cs typeface="Times New Roman"/>
                        </a:rPr>
                        <a:t>static</a:t>
                      </a:r>
                      <a:r>
                        <a:rPr lang="en-US" sz="1800" kern="0">
                          <a:solidFill>
                            <a:srgbClr val="000000"/>
                          </a:solidFill>
                          <a:latin typeface="Consolas"/>
                          <a:ea typeface="宋体"/>
                          <a:cs typeface="Times New Roman"/>
                        </a:rPr>
                        <a:t> </a:t>
                      </a:r>
                      <a:r>
                        <a:rPr lang="en-US" sz="1800" b="1" kern="0">
                          <a:solidFill>
                            <a:srgbClr val="7F0055"/>
                          </a:solidFill>
                          <a:latin typeface="Consolas"/>
                          <a:ea typeface="宋体"/>
                          <a:cs typeface="Times New Roman"/>
                        </a:rPr>
                        <a:t>void</a:t>
                      </a:r>
                      <a:r>
                        <a:rPr lang="en-US" sz="1800" kern="0">
                          <a:solidFill>
                            <a:srgbClr val="000000"/>
                          </a:solidFill>
                          <a:latin typeface="Consolas"/>
                          <a:ea typeface="宋体"/>
                          <a:cs typeface="Times New Roman"/>
                        </a:rPr>
                        <a:t> main(String </a:t>
                      </a:r>
                      <a:r>
                        <a:rPr lang="en-US" sz="1800" kern="0">
                          <a:solidFill>
                            <a:srgbClr val="6A3E3E"/>
                          </a:solidFill>
                          <a:latin typeface="Consolas"/>
                          <a:ea typeface="宋体"/>
                          <a:cs typeface="Times New Roman"/>
                        </a:rPr>
                        <a:t>args</a:t>
                      </a:r>
                      <a:r>
                        <a:rPr lang="en-US" sz="1800" kern="0">
                          <a:solidFill>
                            <a:srgbClr val="000000"/>
                          </a:solidFill>
                          <a:latin typeface="Consolas"/>
                          <a:ea typeface="宋体"/>
                          <a:cs typeface="Times New Roman"/>
                        </a:rPr>
                        <a:t>[]) {</a:t>
                      </a:r>
                      <a:endParaRPr lang="zh-CN" sz="1800" kern="100">
                        <a:latin typeface="Times New Roman"/>
                        <a:ea typeface="宋体"/>
                        <a:cs typeface="Times New Roman"/>
                      </a:endParaRPr>
                    </a:p>
                    <a:p>
                      <a:pPr algn="l">
                        <a:spcAft>
                          <a:spcPts val="0"/>
                        </a:spcAft>
                      </a:pPr>
                      <a:r>
                        <a:rPr lang="en-US" sz="1800" kern="0">
                          <a:solidFill>
                            <a:srgbClr val="000000"/>
                          </a:solidFill>
                          <a:latin typeface="Consolas"/>
                          <a:ea typeface="宋体"/>
                          <a:cs typeface="Times New Roman"/>
                        </a:rPr>
                        <a:t>		System.</a:t>
                      </a:r>
                      <a:r>
                        <a:rPr lang="en-US" sz="1800" b="1" i="1" kern="0">
                          <a:solidFill>
                            <a:srgbClr val="0000C0"/>
                          </a:solidFill>
                          <a:latin typeface="Consolas"/>
                          <a:ea typeface="宋体"/>
                          <a:cs typeface="Times New Roman"/>
                        </a:rPr>
                        <a:t>out</a:t>
                      </a:r>
                      <a:r>
                        <a:rPr lang="en-US" sz="1800" kern="0">
                          <a:solidFill>
                            <a:srgbClr val="000000"/>
                          </a:solidFill>
                          <a:latin typeface="Consolas"/>
                          <a:ea typeface="宋体"/>
                          <a:cs typeface="Times New Roman"/>
                        </a:rPr>
                        <a:t>.println(</a:t>
                      </a:r>
                      <a:r>
                        <a:rPr lang="en-US" sz="1800" kern="0">
                          <a:solidFill>
                            <a:srgbClr val="2A00FF"/>
                          </a:solidFill>
                          <a:latin typeface="Consolas"/>
                          <a:ea typeface="宋体"/>
                          <a:cs typeface="Times New Roman"/>
                        </a:rPr>
                        <a:t>"</a:t>
                      </a:r>
                      <a:r>
                        <a:rPr lang="zh-CN" sz="1800" kern="0">
                          <a:solidFill>
                            <a:srgbClr val="2A00FF"/>
                          </a:solidFill>
                          <a:latin typeface="Consolas"/>
                          <a:ea typeface="宋体"/>
                          <a:cs typeface="Consolas"/>
                        </a:rPr>
                        <a:t>【</a:t>
                      </a:r>
                      <a:r>
                        <a:rPr lang="en-US" sz="1800" kern="0">
                          <a:solidFill>
                            <a:srgbClr val="2A00FF"/>
                          </a:solidFill>
                          <a:latin typeface="Consolas"/>
                          <a:ea typeface="宋体"/>
                          <a:cs typeface="Times New Roman"/>
                        </a:rPr>
                        <a:t>1</a:t>
                      </a:r>
                      <a:r>
                        <a:rPr lang="zh-CN" sz="1800" kern="0">
                          <a:solidFill>
                            <a:srgbClr val="2A00FF"/>
                          </a:solidFill>
                          <a:latin typeface="Consolas"/>
                          <a:ea typeface="宋体"/>
                          <a:cs typeface="Consolas"/>
                        </a:rPr>
                        <a:t>】</a:t>
                      </a:r>
                      <a:r>
                        <a:rPr lang="en-US" sz="1800" kern="0">
                          <a:solidFill>
                            <a:srgbClr val="2A00FF"/>
                          </a:solidFill>
                          <a:latin typeface="Consolas"/>
                          <a:ea typeface="宋体"/>
                          <a:cs typeface="Times New Roman"/>
                        </a:rPr>
                        <a:t>****** </a:t>
                      </a:r>
                      <a:r>
                        <a:rPr lang="zh-CN" sz="1800" kern="0">
                          <a:solidFill>
                            <a:srgbClr val="2A00FF"/>
                          </a:solidFill>
                          <a:latin typeface="Consolas"/>
                          <a:ea typeface="宋体"/>
                          <a:cs typeface="Consolas"/>
                        </a:rPr>
                        <a:t>程序开始执行</a:t>
                      </a:r>
                      <a:r>
                        <a:rPr lang="en-US" sz="1800" kern="0">
                          <a:solidFill>
                            <a:srgbClr val="2A00FF"/>
                          </a:solidFill>
                          <a:latin typeface="Consolas"/>
                          <a:ea typeface="宋体"/>
                          <a:cs typeface="Times New Roman"/>
                        </a:rPr>
                        <a:t> ******"</a:t>
                      </a:r>
                      <a:r>
                        <a:rPr lang="en-US" sz="1800" kern="0">
                          <a:solidFill>
                            <a:srgbClr val="000000"/>
                          </a:solidFill>
                          <a:latin typeface="Consolas"/>
                          <a:ea typeface="宋体"/>
                          <a:cs typeface="Times New Roman"/>
                        </a:rPr>
                        <a:t>);</a:t>
                      </a:r>
                      <a:endParaRPr lang="zh-CN" sz="1800" kern="100">
                        <a:latin typeface="Times New Roman"/>
                        <a:ea typeface="宋体"/>
                        <a:cs typeface="Times New Roman"/>
                      </a:endParaRPr>
                    </a:p>
                    <a:p>
                      <a:pPr algn="l">
                        <a:spcAft>
                          <a:spcPts val="0"/>
                        </a:spcAft>
                      </a:pPr>
                      <a:r>
                        <a:rPr lang="en-US" sz="1800" kern="0">
                          <a:solidFill>
                            <a:srgbClr val="000000"/>
                          </a:solidFill>
                          <a:latin typeface="Consolas"/>
                          <a:ea typeface="宋体"/>
                          <a:cs typeface="Times New Roman"/>
                        </a:rPr>
                        <a:t>		System.</a:t>
                      </a:r>
                      <a:r>
                        <a:rPr lang="en-US" sz="1800" b="1" i="1" kern="0">
                          <a:solidFill>
                            <a:srgbClr val="0000C0"/>
                          </a:solidFill>
                          <a:latin typeface="Consolas"/>
                          <a:ea typeface="宋体"/>
                          <a:cs typeface="Times New Roman"/>
                        </a:rPr>
                        <a:t>out</a:t>
                      </a:r>
                      <a:r>
                        <a:rPr lang="en-US" sz="1800" kern="0">
                          <a:solidFill>
                            <a:srgbClr val="000000"/>
                          </a:solidFill>
                          <a:latin typeface="Consolas"/>
                          <a:ea typeface="宋体"/>
                          <a:cs typeface="Times New Roman"/>
                        </a:rPr>
                        <a:t>.println(</a:t>
                      </a:r>
                      <a:r>
                        <a:rPr lang="en-US" sz="1800" kern="0">
                          <a:solidFill>
                            <a:srgbClr val="2A00FF"/>
                          </a:solidFill>
                          <a:latin typeface="Consolas"/>
                          <a:ea typeface="宋体"/>
                          <a:cs typeface="Times New Roman"/>
                        </a:rPr>
                        <a:t>"</a:t>
                      </a:r>
                      <a:r>
                        <a:rPr lang="zh-CN" sz="1800" kern="0">
                          <a:solidFill>
                            <a:srgbClr val="2A00FF"/>
                          </a:solidFill>
                          <a:latin typeface="Consolas"/>
                          <a:ea typeface="宋体"/>
                          <a:cs typeface="Consolas"/>
                        </a:rPr>
                        <a:t>【</a:t>
                      </a:r>
                      <a:r>
                        <a:rPr lang="en-US" sz="1800" kern="0">
                          <a:solidFill>
                            <a:srgbClr val="2A00FF"/>
                          </a:solidFill>
                          <a:latin typeface="Consolas"/>
                          <a:ea typeface="宋体"/>
                          <a:cs typeface="Times New Roman"/>
                        </a:rPr>
                        <a:t>2</a:t>
                      </a:r>
                      <a:r>
                        <a:rPr lang="zh-CN" sz="1800" kern="0">
                          <a:solidFill>
                            <a:srgbClr val="2A00FF"/>
                          </a:solidFill>
                          <a:latin typeface="Consolas"/>
                          <a:ea typeface="宋体"/>
                          <a:cs typeface="Consolas"/>
                        </a:rPr>
                        <a:t>】</a:t>
                      </a:r>
                      <a:r>
                        <a:rPr lang="en-US" sz="1800" kern="0">
                          <a:solidFill>
                            <a:srgbClr val="2A00FF"/>
                          </a:solidFill>
                          <a:latin typeface="Consolas"/>
                          <a:ea typeface="宋体"/>
                          <a:cs typeface="Times New Roman"/>
                        </a:rPr>
                        <a:t>****** </a:t>
                      </a:r>
                      <a:r>
                        <a:rPr lang="zh-CN" sz="1800" kern="0">
                          <a:solidFill>
                            <a:srgbClr val="2A00FF"/>
                          </a:solidFill>
                          <a:latin typeface="Consolas"/>
                          <a:ea typeface="宋体"/>
                          <a:cs typeface="Consolas"/>
                        </a:rPr>
                        <a:t>数学计算：</a:t>
                      </a:r>
                      <a:r>
                        <a:rPr lang="en-US" sz="1800" kern="0">
                          <a:solidFill>
                            <a:srgbClr val="2A00FF"/>
                          </a:solidFill>
                          <a:latin typeface="Consolas"/>
                          <a:ea typeface="宋体"/>
                          <a:cs typeface="Times New Roman"/>
                        </a:rPr>
                        <a:t>"</a:t>
                      </a:r>
                      <a:r>
                        <a:rPr lang="en-US" sz="1800" kern="0">
                          <a:solidFill>
                            <a:srgbClr val="000000"/>
                          </a:solidFill>
                          <a:latin typeface="Consolas"/>
                          <a:ea typeface="宋体"/>
                          <a:cs typeface="Times New Roman"/>
                        </a:rPr>
                        <a:t> + </a:t>
                      </a:r>
                      <a:r>
                        <a:rPr lang="en-US" sz="1800" b="1" u="sng" kern="0">
                          <a:solidFill>
                            <a:srgbClr val="000000"/>
                          </a:solidFill>
                          <a:latin typeface="Consolas"/>
                          <a:ea typeface="宋体"/>
                          <a:cs typeface="Times New Roman"/>
                        </a:rPr>
                        <a:t>(10 / 0)</a:t>
                      </a:r>
                      <a:r>
                        <a:rPr lang="en-US" sz="1800" kern="0">
                          <a:solidFill>
                            <a:srgbClr val="000000"/>
                          </a:solidFill>
                          <a:latin typeface="Consolas"/>
                          <a:ea typeface="宋体"/>
                          <a:cs typeface="Times New Roman"/>
                        </a:rPr>
                        <a:t>);</a:t>
                      </a:r>
                      <a:r>
                        <a:rPr lang="en-US" sz="1800" kern="0">
                          <a:solidFill>
                            <a:srgbClr val="000000"/>
                          </a:solidFill>
                          <a:latin typeface="Consolas"/>
                          <a:ea typeface="宋体"/>
                          <a:cs typeface="Times New Roman"/>
                        </a:rPr>
                        <a:t>	</a:t>
                      </a:r>
                      <a:r>
                        <a:rPr lang="en-US" sz="1800" kern="0" smtClean="0">
                          <a:solidFill>
                            <a:srgbClr val="3F7F5F"/>
                          </a:solidFill>
                          <a:latin typeface="Consolas"/>
                          <a:ea typeface="宋体"/>
                          <a:cs typeface="Times New Roman"/>
                        </a:rPr>
                        <a:t>// </a:t>
                      </a:r>
                      <a:r>
                        <a:rPr lang="zh-CN" sz="1800" kern="0">
                          <a:solidFill>
                            <a:srgbClr val="3F7F5F"/>
                          </a:solidFill>
                          <a:latin typeface="Consolas"/>
                          <a:ea typeface="宋体"/>
                          <a:cs typeface="Consolas"/>
                        </a:rPr>
                        <a:t>执行除法计算</a:t>
                      </a:r>
                      <a:endParaRPr lang="zh-CN" sz="1800" kern="100">
                        <a:latin typeface="Times New Roman"/>
                        <a:ea typeface="宋体"/>
                        <a:cs typeface="Times New Roman"/>
                      </a:endParaRPr>
                    </a:p>
                    <a:p>
                      <a:pPr algn="l">
                        <a:spcAft>
                          <a:spcPts val="0"/>
                        </a:spcAft>
                      </a:pPr>
                      <a:r>
                        <a:rPr lang="en-US" sz="1800" kern="0">
                          <a:solidFill>
                            <a:srgbClr val="000000"/>
                          </a:solidFill>
                          <a:latin typeface="Consolas"/>
                          <a:ea typeface="宋体"/>
                          <a:cs typeface="Times New Roman"/>
                        </a:rPr>
                        <a:t>		System.</a:t>
                      </a:r>
                      <a:r>
                        <a:rPr lang="en-US" sz="1800" b="1" i="1" kern="0">
                          <a:solidFill>
                            <a:srgbClr val="0000C0"/>
                          </a:solidFill>
                          <a:latin typeface="Consolas"/>
                          <a:ea typeface="宋体"/>
                          <a:cs typeface="Times New Roman"/>
                        </a:rPr>
                        <a:t>out</a:t>
                      </a:r>
                      <a:r>
                        <a:rPr lang="en-US" sz="1800" kern="0">
                          <a:solidFill>
                            <a:srgbClr val="000000"/>
                          </a:solidFill>
                          <a:latin typeface="Consolas"/>
                          <a:ea typeface="宋体"/>
                          <a:cs typeface="Times New Roman"/>
                        </a:rPr>
                        <a:t>.println(</a:t>
                      </a:r>
                      <a:r>
                        <a:rPr lang="en-US" sz="1800" kern="0">
                          <a:solidFill>
                            <a:srgbClr val="2A00FF"/>
                          </a:solidFill>
                          <a:latin typeface="Consolas"/>
                          <a:ea typeface="宋体"/>
                          <a:cs typeface="Times New Roman"/>
                        </a:rPr>
                        <a:t>"</a:t>
                      </a:r>
                      <a:r>
                        <a:rPr lang="zh-CN" sz="1800" kern="0">
                          <a:solidFill>
                            <a:srgbClr val="2A00FF"/>
                          </a:solidFill>
                          <a:latin typeface="Consolas"/>
                          <a:ea typeface="宋体"/>
                          <a:cs typeface="Consolas"/>
                        </a:rPr>
                        <a:t>【</a:t>
                      </a:r>
                      <a:r>
                        <a:rPr lang="en-US" sz="1800" kern="0">
                          <a:solidFill>
                            <a:srgbClr val="2A00FF"/>
                          </a:solidFill>
                          <a:latin typeface="Consolas"/>
                          <a:ea typeface="宋体"/>
                          <a:cs typeface="Times New Roman"/>
                        </a:rPr>
                        <a:t>3</a:t>
                      </a:r>
                      <a:r>
                        <a:rPr lang="zh-CN" sz="1800" kern="0">
                          <a:solidFill>
                            <a:srgbClr val="2A00FF"/>
                          </a:solidFill>
                          <a:latin typeface="Consolas"/>
                          <a:ea typeface="宋体"/>
                          <a:cs typeface="Consolas"/>
                        </a:rPr>
                        <a:t>】</a:t>
                      </a:r>
                      <a:r>
                        <a:rPr lang="en-US" sz="1800" kern="0">
                          <a:solidFill>
                            <a:srgbClr val="2A00FF"/>
                          </a:solidFill>
                          <a:latin typeface="Consolas"/>
                          <a:ea typeface="宋体"/>
                          <a:cs typeface="Times New Roman"/>
                        </a:rPr>
                        <a:t>****** </a:t>
                      </a:r>
                      <a:r>
                        <a:rPr lang="zh-CN" sz="1800" kern="0">
                          <a:solidFill>
                            <a:srgbClr val="2A00FF"/>
                          </a:solidFill>
                          <a:latin typeface="Consolas"/>
                          <a:ea typeface="宋体"/>
                          <a:cs typeface="Consolas"/>
                        </a:rPr>
                        <a:t>程序执行完毕</a:t>
                      </a:r>
                      <a:r>
                        <a:rPr lang="en-US" sz="1800" kern="0">
                          <a:solidFill>
                            <a:srgbClr val="2A00FF"/>
                          </a:solidFill>
                          <a:latin typeface="Consolas"/>
                          <a:ea typeface="宋体"/>
                          <a:cs typeface="Times New Roman"/>
                        </a:rPr>
                        <a:t> ******"</a:t>
                      </a:r>
                      <a:r>
                        <a:rPr lang="en-US" sz="1800" kern="0">
                          <a:solidFill>
                            <a:srgbClr val="000000"/>
                          </a:solidFill>
                          <a:latin typeface="Consolas"/>
                          <a:ea typeface="宋体"/>
                          <a:cs typeface="Times New Roman"/>
                        </a:rPr>
                        <a:t>);</a:t>
                      </a:r>
                      <a:endParaRPr lang="zh-CN" sz="1800" kern="100">
                        <a:latin typeface="Times New Roman"/>
                        <a:ea typeface="宋体"/>
                        <a:cs typeface="Times New Roman"/>
                      </a:endParaRPr>
                    </a:p>
                    <a:p>
                      <a:pPr algn="l">
                        <a:spcAft>
                          <a:spcPts val="0"/>
                        </a:spcAft>
                      </a:pPr>
                      <a:r>
                        <a:rPr lang="en-US" sz="1800" kern="0">
                          <a:solidFill>
                            <a:srgbClr val="000000"/>
                          </a:solidFill>
                          <a:latin typeface="Consolas"/>
                          <a:ea typeface="宋体"/>
                          <a:cs typeface="Times New Roman"/>
                        </a:rPr>
                        <a:t>	}</a:t>
                      </a:r>
                      <a:endParaRPr lang="zh-CN" sz="1800" kern="100">
                        <a:latin typeface="Times New Roman"/>
                        <a:ea typeface="宋体"/>
                        <a:cs typeface="Times New Roman"/>
                      </a:endParaRPr>
                    </a:p>
                    <a:p>
                      <a:pPr algn="l">
                        <a:spcAft>
                          <a:spcPts val="0"/>
                        </a:spcAft>
                      </a:pPr>
                      <a:r>
                        <a:rPr lang="en-US" sz="1800" kern="0">
                          <a:solidFill>
                            <a:srgbClr val="000000"/>
                          </a:solidFill>
                          <a:latin typeface="Consolas"/>
                          <a:ea typeface="宋体"/>
                          <a:cs typeface="Times New Roman"/>
                        </a:rPr>
                        <a: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9584</TotalTime>
  <Words>78</Words>
  <Application>Microsoft Office PowerPoint</Application>
  <PresentationFormat>全屏显示(16:9)</PresentationFormat>
  <Paragraphs>22</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第11章：异常捕获与处理</vt:lpstr>
      <vt:lpstr>异常</vt:lpstr>
      <vt:lpstr>范例：不产生异常的代码</vt:lpstr>
      <vt:lpstr>范例：产生异常的代码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728</cp:revision>
  <dcterms:created xsi:type="dcterms:W3CDTF">2015-01-02T11:02:54Z</dcterms:created>
  <dcterms:modified xsi:type="dcterms:W3CDTF">2018-12-10T00:47:41Z</dcterms:modified>
</cp:coreProperties>
</file>