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6" r:id="rId2"/>
    <p:sldId id="261" r:id="rId3"/>
    <p:sldId id="262" r:id="rId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4" autoAdjust="0"/>
    <p:restoredTop sz="87570" autoAdjust="0"/>
  </p:normalViewPr>
  <p:slideViewPr>
    <p:cSldViewPr>
      <p:cViewPr varScale="1">
        <p:scale>
          <a:sx n="119" d="100"/>
          <a:sy n="119" d="100"/>
        </p:scale>
        <p:origin x="-348" y="-90"/>
      </p:cViewPr>
      <p:guideLst>
        <p:guide orient="horz" pos="1620"/>
        <p:guide pos="2880"/>
      </p:guideLst>
    </p:cSldViewPr>
  </p:slideViewPr>
  <p:notesTextViewPr>
    <p:cViewPr>
      <p:scale>
        <a:sx n="66" d="100"/>
        <a:sy n="66"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2018/12/10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a14="http://schemas.microsoft.com/office/drawing/2010/main" xmlns=""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11</a:t>
            </a:r>
            <a:r>
              <a:rPr lang="zh-CN" altLang="en-US" smtClean="0"/>
              <a:t>章：异常捕获与处理</a:t>
            </a:r>
            <a:endParaRPr lang="zh-CN" altLang="en-US"/>
          </a:p>
        </p:txBody>
      </p:sp>
      <p:sp>
        <p:nvSpPr>
          <p:cNvPr id="5" name="副标题 4"/>
          <p:cNvSpPr>
            <a:spLocks noGrp="1"/>
          </p:cNvSpPr>
          <p:nvPr>
            <p:ph type="subTitle" idx="1"/>
          </p:nvPr>
        </p:nvSpPr>
        <p:spPr/>
        <p:txBody>
          <a:bodyPr/>
          <a:lstStyle/>
          <a:p>
            <a:r>
              <a:rPr lang="en-US" altLang="zh-CN" smtClean="0"/>
              <a:t>throws</a:t>
            </a:r>
            <a:r>
              <a:rPr lang="zh-CN" altLang="en-US" smtClean="0"/>
              <a:t>关键字</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throws</a:t>
            </a:r>
            <a:endParaRPr lang="zh-CN" altLang="en-US"/>
          </a:p>
        </p:txBody>
      </p:sp>
      <p:sp>
        <p:nvSpPr>
          <p:cNvPr id="3" name="内容占位符 2"/>
          <p:cNvSpPr>
            <a:spLocks noGrp="1"/>
          </p:cNvSpPr>
          <p:nvPr>
            <p:ph idx="1"/>
          </p:nvPr>
        </p:nvSpPr>
        <p:spPr/>
        <p:txBody>
          <a:bodyPr/>
          <a:lstStyle/>
          <a:p>
            <a:r>
              <a:rPr lang="zh-CN" altLang="en-US" smtClean="0"/>
              <a:t>将一个方法可能产生的异常全部暴露给调用者就可以方便调用者处理异常。</a:t>
            </a:r>
            <a:endParaRPr lang="zh-CN" altLang="en-US"/>
          </a:p>
        </p:txBody>
      </p:sp>
      <p:graphicFrame>
        <p:nvGraphicFramePr>
          <p:cNvPr id="4" name="表格 3"/>
          <p:cNvGraphicFramePr>
            <a:graphicFrameLocks noGrp="1"/>
          </p:cNvGraphicFramePr>
          <p:nvPr/>
        </p:nvGraphicFramePr>
        <p:xfrm>
          <a:off x="214282" y="1714494"/>
          <a:ext cx="8715436" cy="2786082"/>
        </p:xfrm>
        <a:graphic>
          <a:graphicData uri="http://schemas.openxmlformats.org/drawingml/2006/table">
            <a:tbl>
              <a:tblPr/>
              <a:tblGrid>
                <a:gridCol w="8715436"/>
              </a:tblGrid>
              <a:tr h="2786082">
                <a:tc>
                  <a:txBody>
                    <a:bodyPr/>
                    <a:lstStyle/>
                    <a:p>
                      <a:pPr algn="l">
                        <a:spcAft>
                          <a:spcPts val="0"/>
                        </a:spcAft>
                      </a:pPr>
                      <a:r>
                        <a:rPr lang="en-US" sz="1200" b="1" kern="0">
                          <a:solidFill>
                            <a:srgbClr val="7F0055"/>
                          </a:solidFill>
                          <a:latin typeface="Consolas"/>
                          <a:ea typeface="宋体"/>
                          <a:cs typeface="Times New Roman"/>
                        </a:rPr>
                        <a:t>package</a:t>
                      </a:r>
                      <a:r>
                        <a:rPr lang="en-US" sz="1200" kern="0">
                          <a:solidFill>
                            <a:srgbClr val="000000"/>
                          </a:solidFill>
                          <a:latin typeface="Consolas"/>
                          <a:ea typeface="宋体"/>
                          <a:cs typeface="Times New Roman"/>
                        </a:rPr>
                        <a:t> cn.mldn.demo;</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MyMath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static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div(</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y</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throws</a:t>
                      </a:r>
                      <a:r>
                        <a:rPr lang="en-US" sz="1200" kern="0">
                          <a:solidFill>
                            <a:srgbClr val="000000"/>
                          </a:solidFill>
                          <a:latin typeface="Consolas"/>
                          <a:ea typeface="宋体"/>
                          <a:cs typeface="Times New Roman"/>
                        </a:rPr>
                        <a:t> Exception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return</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 / </a:t>
                      </a:r>
                      <a:r>
                        <a:rPr lang="en-US" sz="1200" kern="0">
                          <a:solidFill>
                            <a:srgbClr val="6A3E3E"/>
                          </a:solidFill>
                          <a:latin typeface="Consolas"/>
                          <a:ea typeface="宋体"/>
                          <a:cs typeface="Times New Roman"/>
                        </a:rPr>
                        <a:t>y</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JavaDemo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static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void</a:t>
                      </a:r>
                      <a:r>
                        <a:rPr lang="en-US" sz="1200" kern="0">
                          <a:solidFill>
                            <a:srgbClr val="000000"/>
                          </a:solidFill>
                          <a:latin typeface="Consolas"/>
                          <a:ea typeface="宋体"/>
                          <a:cs typeface="Times New Roman"/>
                        </a:rPr>
                        <a:t> main(String </a:t>
                      </a:r>
                      <a:r>
                        <a:rPr lang="en-US" sz="1200" kern="0">
                          <a:solidFill>
                            <a:srgbClr val="6A3E3E"/>
                          </a:solidFill>
                          <a:latin typeface="Consolas"/>
                          <a:ea typeface="宋体"/>
                          <a:cs typeface="Times New Roman"/>
                        </a:rPr>
                        <a:t>args</a:t>
                      </a: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try</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调用</a:t>
                      </a:r>
                      <a:r>
                        <a:rPr lang="en-US" sz="1200" kern="0">
                          <a:solidFill>
                            <a:srgbClr val="3F7F5F"/>
                          </a:solidFill>
                          <a:latin typeface="Consolas"/>
                          <a:ea typeface="宋体"/>
                          <a:cs typeface="Times New Roman"/>
                        </a:rPr>
                        <a:t>throws</a:t>
                      </a:r>
                      <a:r>
                        <a:rPr lang="zh-CN" sz="1200" kern="0">
                          <a:solidFill>
                            <a:srgbClr val="3F7F5F"/>
                          </a:solidFill>
                          <a:latin typeface="Consolas"/>
                          <a:ea typeface="宋体"/>
                          <a:cs typeface="Consolas"/>
                        </a:rPr>
                        <a:t>方法时需要进行异常处理</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r>
                        <a:rPr lang="en-US" sz="1200" b="1" u="sng" kern="0">
                          <a:solidFill>
                            <a:srgbClr val="000000"/>
                          </a:solidFill>
                          <a:latin typeface="Consolas"/>
                          <a:ea typeface="宋体"/>
                          <a:cs typeface="Times New Roman"/>
                        </a:rPr>
                        <a:t>MyMath.</a:t>
                      </a:r>
                      <a:r>
                        <a:rPr lang="en-US" sz="1200" b="1" i="1" u="sng" kern="0">
                          <a:solidFill>
                            <a:srgbClr val="000000"/>
                          </a:solidFill>
                          <a:latin typeface="Consolas"/>
                          <a:ea typeface="宋体"/>
                          <a:cs typeface="Times New Roman"/>
                        </a:rPr>
                        <a:t>div</a:t>
                      </a:r>
                      <a:r>
                        <a:rPr lang="en-US" sz="1200" b="1" u="sng" kern="0">
                          <a:solidFill>
                            <a:srgbClr val="000000"/>
                          </a:solidFill>
                          <a:latin typeface="Consolas"/>
                          <a:ea typeface="宋体"/>
                          <a:cs typeface="Times New Roman"/>
                        </a:rPr>
                        <a:t>(10, 2)</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 </a:t>
                      </a:r>
                      <a:r>
                        <a:rPr lang="en-US" sz="1200" b="1" kern="0">
                          <a:solidFill>
                            <a:srgbClr val="7F0055"/>
                          </a:solidFill>
                          <a:latin typeface="Consolas"/>
                          <a:ea typeface="宋体"/>
                          <a:cs typeface="Times New Roman"/>
                        </a:rPr>
                        <a:t>catch</a:t>
                      </a:r>
                      <a:r>
                        <a:rPr lang="en-US" sz="1200" kern="0">
                          <a:solidFill>
                            <a:srgbClr val="000000"/>
                          </a:solidFill>
                          <a:latin typeface="Consolas"/>
                          <a:ea typeface="宋体"/>
                          <a:cs typeface="Times New Roman"/>
                        </a:rPr>
                        <a:t> (Exception </a:t>
                      </a:r>
                      <a:r>
                        <a:rPr lang="en-US" sz="1200" kern="0">
                          <a:solidFill>
                            <a:srgbClr val="6A3E3E"/>
                          </a:solidFill>
                          <a:latin typeface="Consolas"/>
                          <a:ea typeface="宋体"/>
                          <a:cs typeface="Times New Roman"/>
                        </a:rPr>
                        <a:t>e</a:t>
                      </a: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e</a:t>
                      </a:r>
                      <a:r>
                        <a:rPr lang="en-US" sz="1200" kern="0">
                          <a:solidFill>
                            <a:srgbClr val="000000"/>
                          </a:solidFill>
                          <a:latin typeface="Consolas"/>
                          <a:ea typeface="宋体"/>
                          <a:cs typeface="Times New Roman"/>
                        </a:rPr>
                        <a:t>.printStackTrace();</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在主方法中继续抛出异常</a:t>
            </a:r>
            <a:endParaRPr lang="zh-CN" altLang="en-US"/>
          </a:p>
        </p:txBody>
      </p:sp>
      <p:sp>
        <p:nvSpPr>
          <p:cNvPr id="3" name="内容占位符 2"/>
          <p:cNvSpPr>
            <a:spLocks noGrp="1"/>
          </p:cNvSpPr>
          <p:nvPr>
            <p:ph idx="1"/>
          </p:nvPr>
        </p:nvSpPr>
        <p:spPr/>
        <p:txBody>
          <a:bodyPr/>
          <a:lstStyle/>
          <a:p>
            <a:r>
              <a:rPr lang="zh-CN" altLang="en-US" smtClean="0"/>
              <a:t>主方法本身也属于一个</a:t>
            </a:r>
            <a:r>
              <a:rPr lang="en-US" smtClean="0"/>
              <a:t>Java</a:t>
            </a:r>
            <a:r>
              <a:rPr lang="zh-CN" altLang="en-US" smtClean="0"/>
              <a:t>中的方法，所以在主方法上如果使用了</a:t>
            </a:r>
            <a:r>
              <a:rPr lang="en-US" smtClean="0"/>
              <a:t>throws</a:t>
            </a:r>
            <a:r>
              <a:rPr lang="zh-CN" altLang="en-US" smtClean="0"/>
              <a:t>抛出，那么就表示在主方法里面可以不用强制性的进行异常处理，如果出现了异常，将交给</a:t>
            </a:r>
            <a:r>
              <a:rPr lang="en-US" smtClean="0"/>
              <a:t>JVM</a:t>
            </a:r>
            <a:r>
              <a:rPr lang="zh-CN" altLang="en-US" smtClean="0"/>
              <a:t>进行默认处理，则此时会导致程序中断执行。</a:t>
            </a:r>
            <a:endParaRPr lang="zh-CN" altLang="en-US"/>
          </a:p>
        </p:txBody>
      </p:sp>
      <p:graphicFrame>
        <p:nvGraphicFramePr>
          <p:cNvPr id="4" name="表格 3"/>
          <p:cNvGraphicFramePr>
            <a:graphicFrameLocks noGrp="1"/>
          </p:cNvGraphicFramePr>
          <p:nvPr/>
        </p:nvGraphicFramePr>
        <p:xfrm>
          <a:off x="214282" y="2428874"/>
          <a:ext cx="8715436" cy="2071702"/>
        </p:xfrm>
        <a:graphic>
          <a:graphicData uri="http://schemas.openxmlformats.org/drawingml/2006/table">
            <a:tbl>
              <a:tblPr/>
              <a:tblGrid>
                <a:gridCol w="8715436"/>
              </a:tblGrid>
              <a:tr h="2071702">
                <a:tc>
                  <a:txBody>
                    <a:bodyPr/>
                    <a:lstStyle/>
                    <a:p>
                      <a:pPr algn="l">
                        <a:spcAft>
                          <a:spcPts val="0"/>
                        </a:spcAft>
                      </a:pP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JavaDemo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a:t>
                      </a:r>
                      <a:r>
                        <a:rPr lang="zh-CN" sz="1400" kern="0">
                          <a:solidFill>
                            <a:srgbClr val="3F7F5F"/>
                          </a:solidFill>
                          <a:latin typeface="Consolas"/>
                          <a:ea typeface="宋体"/>
                          <a:cs typeface="Consolas"/>
                        </a:rPr>
                        <a:t>主方法中使用</a:t>
                      </a:r>
                      <a:r>
                        <a:rPr lang="en-US" sz="1400" kern="0">
                          <a:solidFill>
                            <a:srgbClr val="3F7F5F"/>
                          </a:solidFill>
                          <a:latin typeface="Consolas"/>
                          <a:ea typeface="宋体"/>
                          <a:cs typeface="Times New Roman"/>
                        </a:rPr>
                        <a:t>throws</a:t>
                      </a:r>
                      <a:r>
                        <a:rPr lang="zh-CN" sz="1400" kern="0">
                          <a:solidFill>
                            <a:srgbClr val="3F7F5F"/>
                          </a:solidFill>
                          <a:latin typeface="Consolas"/>
                          <a:ea typeface="宋体"/>
                          <a:cs typeface="Consolas"/>
                        </a:rPr>
                        <a:t>继续抛出可能产生的异常，一旦出现异常则交由</a:t>
                      </a:r>
                      <a:r>
                        <a:rPr lang="en-US" sz="1400" kern="0">
                          <a:solidFill>
                            <a:srgbClr val="3F7F5F"/>
                          </a:solidFill>
                          <a:latin typeface="Consolas"/>
                          <a:ea typeface="宋体"/>
                          <a:cs typeface="Times New Roman"/>
                        </a:rPr>
                        <a:t>JVM</a:t>
                      </a:r>
                      <a:r>
                        <a:rPr lang="zh-CN" sz="1400" kern="0">
                          <a:solidFill>
                            <a:srgbClr val="3F7F5F"/>
                          </a:solidFill>
                          <a:latin typeface="Consolas"/>
                          <a:ea typeface="宋体"/>
                          <a:cs typeface="Consolas"/>
                        </a:rPr>
                        <a:t>进行默认异常处理</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main(String </a:t>
                      </a:r>
                      <a:r>
                        <a:rPr lang="en-US" sz="1400" kern="0">
                          <a:solidFill>
                            <a:srgbClr val="6A3E3E"/>
                          </a:solidFill>
                          <a:latin typeface="Consolas"/>
                          <a:ea typeface="宋体"/>
                          <a:cs typeface="Times New Roman"/>
                        </a:rPr>
                        <a:t>args</a:t>
                      </a:r>
                      <a:r>
                        <a:rPr lang="en-US" sz="1400" kern="0">
                          <a:solidFill>
                            <a:srgbClr val="000000"/>
                          </a:solidFill>
                          <a:latin typeface="Consolas"/>
                          <a:ea typeface="宋体"/>
                          <a:cs typeface="Times New Roman"/>
                        </a:rPr>
                        <a:t>[]) </a:t>
                      </a:r>
                      <a:r>
                        <a:rPr lang="en-US" sz="1400" b="1" u="sng" kern="0">
                          <a:solidFill>
                            <a:srgbClr val="7F0055"/>
                          </a:solidFill>
                          <a:latin typeface="Consolas"/>
                          <a:ea typeface="宋体"/>
                          <a:cs typeface="Times New Roman"/>
                        </a:rPr>
                        <a:t>throws</a:t>
                      </a:r>
                      <a:r>
                        <a:rPr lang="en-US" sz="1400" b="1" u="sng" kern="0">
                          <a:solidFill>
                            <a:srgbClr val="000000"/>
                          </a:solidFill>
                          <a:latin typeface="Consolas"/>
                          <a:ea typeface="宋体"/>
                          <a:cs typeface="Times New Roman"/>
                        </a:rPr>
                        <a:t> Exception</a:t>
                      </a: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b="1" u="sng" kern="0">
                          <a:solidFill>
                            <a:srgbClr val="000000"/>
                          </a:solidFill>
                          <a:latin typeface="Consolas"/>
                          <a:ea typeface="宋体"/>
                          <a:cs typeface="Times New Roman"/>
                        </a:rPr>
                        <a:t>MyMath.</a:t>
                      </a:r>
                      <a:r>
                        <a:rPr lang="en-US" sz="1400" b="1" i="1" u="sng" kern="0">
                          <a:solidFill>
                            <a:srgbClr val="000000"/>
                          </a:solidFill>
                          <a:latin typeface="Consolas"/>
                          <a:ea typeface="宋体"/>
                          <a:cs typeface="Times New Roman"/>
                        </a:rPr>
                        <a:t>div</a:t>
                      </a:r>
                      <a:r>
                        <a:rPr lang="en-US" sz="1400" b="1" u="sng" kern="0">
                          <a:solidFill>
                            <a:srgbClr val="000000"/>
                          </a:solidFill>
                          <a:latin typeface="Consolas"/>
                          <a:ea typeface="宋体"/>
                          <a:cs typeface="Times New Roman"/>
                        </a:rPr>
                        <a:t>(10, 0)</a:t>
                      </a: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just">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9585</TotalTime>
  <Words>109</Words>
  <Application>Microsoft Office PowerPoint</Application>
  <PresentationFormat>全屏显示(16:9)</PresentationFormat>
  <Paragraphs>27</Paragraphs>
  <Slides>3</Slides>
  <Notes>0</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Office 主题</vt:lpstr>
      <vt:lpstr>第11章：异常捕获与处理</vt:lpstr>
      <vt:lpstr>throws</vt:lpstr>
      <vt:lpstr>范例：在主方法中继续抛出异常</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pc</cp:lastModifiedBy>
  <cp:revision>729</cp:revision>
  <dcterms:created xsi:type="dcterms:W3CDTF">2015-01-02T11:02:54Z</dcterms:created>
  <dcterms:modified xsi:type="dcterms:W3CDTF">2018-12-10T00:57:03Z</dcterms:modified>
</cp:coreProperties>
</file>