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1" r:id="rId3"/>
    <p:sldId id="262" r:id="rId4"/>
    <p:sldId id="263" r:id="rId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12</a:t>
            </a:r>
            <a:r>
              <a:rPr lang="zh-CN" altLang="en-US" smtClean="0"/>
              <a:t>章：内部类</a:t>
            </a:r>
            <a:endParaRPr lang="zh-CN" altLang="en-US"/>
          </a:p>
        </p:txBody>
      </p:sp>
      <p:sp>
        <p:nvSpPr>
          <p:cNvPr id="5" name="副标题 4"/>
          <p:cNvSpPr>
            <a:spLocks noGrp="1"/>
          </p:cNvSpPr>
          <p:nvPr>
            <p:ph type="subTitle" idx="1"/>
          </p:nvPr>
        </p:nvSpPr>
        <p:spPr/>
        <p:txBody>
          <a:bodyPr/>
          <a:lstStyle/>
          <a:p>
            <a:r>
              <a:rPr lang="en-US" altLang="zh-CN" smtClean="0"/>
              <a:t>static</a:t>
            </a:r>
            <a:r>
              <a:rPr lang="zh-CN" altLang="en-US" smtClean="0"/>
              <a:t>定义内部类</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static</a:t>
            </a:r>
            <a:r>
              <a:rPr lang="zh-CN" altLang="en-US" smtClean="0"/>
              <a:t>内部类</a:t>
            </a:r>
            <a:endParaRPr lang="zh-CN" altLang="en-US"/>
          </a:p>
        </p:txBody>
      </p:sp>
      <p:sp>
        <p:nvSpPr>
          <p:cNvPr id="3" name="内容占位符 2"/>
          <p:cNvSpPr>
            <a:spLocks noGrp="1"/>
          </p:cNvSpPr>
          <p:nvPr>
            <p:ph idx="1"/>
          </p:nvPr>
        </p:nvSpPr>
        <p:spPr/>
        <p:txBody>
          <a:bodyPr/>
          <a:lstStyle/>
          <a:p>
            <a:r>
              <a:rPr lang="zh-CN" altLang="en-US" smtClean="0"/>
              <a:t>在进行内部类定义的时候，也可以通过</a:t>
            </a:r>
            <a:r>
              <a:rPr lang="en-US" smtClean="0"/>
              <a:t>static</a:t>
            </a:r>
            <a:r>
              <a:rPr lang="zh-CN" altLang="en-US" smtClean="0"/>
              <a:t>关键字来定义，此时的内部类不再受到外部类实例化对象的影响，所以等同于是一个“外部类”，内部类的名称为“外部类</a:t>
            </a:r>
            <a:r>
              <a:rPr lang="en-US" smtClean="0"/>
              <a:t>.</a:t>
            </a:r>
            <a:r>
              <a:rPr lang="zh-CN" altLang="en-US" smtClean="0"/>
              <a:t>内部类”。使用</a:t>
            </a:r>
            <a:r>
              <a:rPr lang="en-US" smtClean="0"/>
              <a:t>static</a:t>
            </a:r>
            <a:r>
              <a:rPr lang="zh-CN" altLang="en-US" smtClean="0"/>
              <a:t>定义的内部类只能够调用外部类中</a:t>
            </a:r>
            <a:r>
              <a:rPr lang="en-US" smtClean="0"/>
              <a:t>static</a:t>
            </a:r>
            <a:r>
              <a:rPr lang="zh-CN" altLang="en-US" smtClean="0"/>
              <a:t>定义的结构，并且在进行内部类实例化的时候也不再需要先获取外部类实例化对象，</a:t>
            </a:r>
            <a:r>
              <a:rPr lang="en-US" smtClean="0"/>
              <a:t>static</a:t>
            </a:r>
            <a:r>
              <a:rPr lang="zh-CN" altLang="en-US" smtClean="0"/>
              <a:t>内部类对象实例化</a:t>
            </a:r>
            <a:r>
              <a:rPr lang="zh-CN" altLang="en-US" smtClean="0"/>
              <a:t>格式</a:t>
            </a:r>
            <a:r>
              <a:rPr lang="zh-CN" altLang="en-US" smtClean="0"/>
              <a:t>为</a:t>
            </a:r>
            <a:endParaRPr lang="en-US" altLang="zh-CN" smtClean="0"/>
          </a:p>
          <a:p>
            <a:pPr lvl="1"/>
            <a:r>
              <a:rPr lang="zh-CN" altLang="en-US" smtClean="0"/>
              <a:t>外部类</a:t>
            </a:r>
            <a:r>
              <a:rPr lang="en-US" smtClean="0"/>
              <a:t>.</a:t>
            </a:r>
            <a:r>
              <a:rPr lang="zh-CN" altLang="en-US" smtClean="0"/>
              <a:t>内部类 内部类对象</a:t>
            </a:r>
            <a:r>
              <a:rPr lang="en-US" smtClean="0"/>
              <a:t> = new </a:t>
            </a:r>
            <a:r>
              <a:rPr lang="zh-CN" altLang="en-US" smtClean="0"/>
              <a:t>外部类</a:t>
            </a:r>
            <a:r>
              <a:rPr lang="en-US" smtClean="0"/>
              <a:t>.</a:t>
            </a:r>
            <a:r>
              <a:rPr lang="zh-CN" altLang="en-US" smtClean="0"/>
              <a:t>内部类</a:t>
            </a:r>
            <a:r>
              <a:rPr lang="en-US" smtClean="0"/>
              <a:t>() ;</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static</a:t>
            </a:r>
            <a:r>
              <a:rPr lang="zh-CN" altLang="en-US" smtClean="0"/>
              <a:t>定义内部类</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package</a:t>
                      </a:r>
                      <a:r>
                        <a:rPr lang="en-US" sz="1400" kern="0">
                          <a:solidFill>
                            <a:srgbClr val="000000"/>
                          </a:solidFill>
                          <a:latin typeface="Consolas"/>
                          <a:ea typeface="宋体"/>
                          <a:cs typeface="Times New Roman"/>
                        </a:rPr>
                        <a:t> cn.mldn.demo;</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Outer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private</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final</a:t>
                      </a:r>
                      <a:r>
                        <a:rPr lang="en-US" sz="1400" kern="0">
                          <a:solidFill>
                            <a:srgbClr val="000000"/>
                          </a:solidFill>
                          <a:latin typeface="Consolas"/>
                          <a:ea typeface="宋体"/>
                          <a:cs typeface="Times New Roman"/>
                        </a:rPr>
                        <a:t> String </a:t>
                      </a:r>
                      <a:r>
                        <a:rPr lang="en-US" sz="1400" b="1" i="1" kern="0">
                          <a:solidFill>
                            <a:srgbClr val="0000C0"/>
                          </a:solidFill>
                          <a:latin typeface="Consolas"/>
                          <a:ea typeface="宋体"/>
                          <a:cs typeface="Times New Roman"/>
                        </a:rPr>
                        <a:t>MSG</a:t>
                      </a:r>
                      <a:r>
                        <a:rPr lang="en-US" sz="1400" kern="0">
                          <a:solidFill>
                            <a:srgbClr val="000000"/>
                          </a:solidFill>
                          <a:latin typeface="Consolas"/>
                          <a:ea typeface="宋体"/>
                          <a:cs typeface="Times New Roman"/>
                        </a:rPr>
                        <a:t> = </a:t>
                      </a:r>
                      <a:r>
                        <a:rPr lang="en-US" sz="1400" kern="0">
                          <a:solidFill>
                            <a:srgbClr val="2A00FF"/>
                          </a:solidFill>
                          <a:latin typeface="Consolas"/>
                          <a:ea typeface="宋体"/>
                          <a:cs typeface="Times New Roman"/>
                        </a:rPr>
                        <a:t>"www.mldn.cn"</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static</a:t>
                      </a:r>
                      <a:r>
                        <a:rPr lang="zh-CN" sz="1400" kern="0">
                          <a:solidFill>
                            <a:srgbClr val="3F7F5F"/>
                          </a:solidFill>
                          <a:latin typeface="Consolas"/>
                          <a:ea typeface="宋体"/>
                          <a:cs typeface="Consolas"/>
                        </a:rPr>
                        <a:t>属性</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Inner </a:t>
                      </a:r>
                      <a:r>
                        <a:rPr lang="en-US" sz="1400" kern="0" smtClea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static</a:t>
                      </a:r>
                      <a:r>
                        <a:rPr lang="zh-CN" sz="1400" kern="0">
                          <a:solidFill>
                            <a:srgbClr val="3F7F5F"/>
                          </a:solidFill>
                          <a:latin typeface="Consolas"/>
                          <a:ea typeface="宋体"/>
                          <a:cs typeface="Consolas"/>
                        </a:rPr>
                        <a:t>内部类</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print()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.println(Outer.</a:t>
                      </a:r>
                      <a:r>
                        <a:rPr lang="en-US" sz="1400" b="1" i="1" kern="0">
                          <a:solidFill>
                            <a:srgbClr val="0000C0"/>
                          </a:solidFill>
                          <a:latin typeface="Consolas"/>
                          <a:ea typeface="宋体"/>
                          <a:cs typeface="Times New Roman"/>
                        </a:rPr>
                        <a:t>MSG</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访问</a:t>
                      </a:r>
                      <a:r>
                        <a:rPr lang="en-US" sz="1400" kern="0">
                          <a:solidFill>
                            <a:srgbClr val="3F7F5F"/>
                          </a:solidFill>
                          <a:latin typeface="Consolas"/>
                          <a:ea typeface="宋体"/>
                          <a:cs typeface="Times New Roman"/>
                        </a:rPr>
                        <a:t>static</a:t>
                      </a:r>
                      <a:r>
                        <a:rPr lang="zh-CN" sz="1400" kern="0">
                          <a:solidFill>
                            <a:srgbClr val="3F7F5F"/>
                          </a:solidFill>
                          <a:latin typeface="Consolas"/>
                          <a:ea typeface="宋体"/>
                          <a:cs typeface="Consolas"/>
                        </a:rPr>
                        <a:t>属性</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u="sng" kern="0">
                          <a:solidFill>
                            <a:srgbClr val="000000"/>
                          </a:solidFill>
                          <a:latin typeface="Consolas"/>
                          <a:ea typeface="宋体"/>
                          <a:cs typeface="Times New Roman"/>
                        </a:rPr>
                        <a:t>Outer.Inner </a:t>
                      </a:r>
                      <a:r>
                        <a:rPr lang="en-US" sz="1400" b="1" u="sng" kern="0">
                          <a:solidFill>
                            <a:srgbClr val="6A3E3E"/>
                          </a:solidFill>
                          <a:latin typeface="Consolas"/>
                          <a:ea typeface="宋体"/>
                          <a:cs typeface="Times New Roman"/>
                        </a:rPr>
                        <a:t>in</a:t>
                      </a:r>
                      <a:r>
                        <a:rPr lang="en-US" sz="1400" b="1" u="sng" kern="0">
                          <a:solidFill>
                            <a:srgbClr val="000000"/>
                          </a:solidFill>
                          <a:latin typeface="Consolas"/>
                          <a:ea typeface="宋体"/>
                          <a:cs typeface="Times New Roman"/>
                        </a:rPr>
                        <a:t> = </a:t>
                      </a:r>
                      <a:r>
                        <a:rPr lang="en-US" sz="1400" b="1" u="sng" kern="0">
                          <a:solidFill>
                            <a:srgbClr val="7F0055"/>
                          </a:solidFill>
                          <a:latin typeface="Consolas"/>
                          <a:ea typeface="宋体"/>
                          <a:cs typeface="Times New Roman"/>
                        </a:rPr>
                        <a:t>new</a:t>
                      </a:r>
                      <a:r>
                        <a:rPr lang="en-US" sz="1400" b="1" u="sng" kern="0">
                          <a:solidFill>
                            <a:srgbClr val="000000"/>
                          </a:solidFill>
                          <a:latin typeface="Consolas"/>
                          <a:ea typeface="宋体"/>
                          <a:cs typeface="Times New Roman"/>
                        </a:rPr>
                        <a:t> Outer.Inner();</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实例化内部类对象</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in</a:t>
                      </a:r>
                      <a:r>
                        <a:rPr lang="en-US" sz="1400" kern="0">
                          <a:solidFill>
                            <a:srgbClr val="000000"/>
                          </a:solidFill>
                          <a:latin typeface="Consolas"/>
                          <a:ea typeface="宋体"/>
                          <a:cs typeface="Times New Roman"/>
                        </a:rPr>
                        <a:t>.print();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调用方法</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a:t>
            </a:r>
            <a:r>
              <a:rPr lang="en-US" smtClean="0"/>
              <a:t>static</a:t>
            </a:r>
            <a:r>
              <a:rPr lang="zh-CN" altLang="en-US" smtClean="0"/>
              <a:t>定义内部接口</a:t>
            </a:r>
            <a:endParaRPr lang="zh-CN" altLang="en-US"/>
          </a:p>
        </p:txBody>
      </p:sp>
      <p:graphicFrame>
        <p:nvGraphicFramePr>
          <p:cNvPr id="4" name="表格 3"/>
          <p:cNvGraphicFramePr>
            <a:graphicFrameLocks noGrp="1"/>
          </p:cNvGraphicFramePr>
          <p:nvPr/>
        </p:nvGraphicFramePr>
        <p:xfrm>
          <a:off x="142844" y="857238"/>
          <a:ext cx="8786874" cy="3714776"/>
        </p:xfrm>
        <a:graphic>
          <a:graphicData uri="http://schemas.openxmlformats.org/drawingml/2006/table">
            <a:tbl>
              <a:tblPr/>
              <a:tblGrid>
                <a:gridCol w="8786874"/>
              </a:tblGrid>
              <a:tr h="3714776">
                <a:tc>
                  <a:txBody>
                    <a:bodyPr/>
                    <a:lstStyle/>
                    <a:p>
                      <a:pPr algn="l">
                        <a:spcAft>
                          <a:spcPts val="0"/>
                        </a:spcAft>
                      </a:pPr>
                      <a:r>
                        <a:rPr lang="en-US" sz="900" b="1" kern="0">
                          <a:solidFill>
                            <a:srgbClr val="7F0055"/>
                          </a:solidFill>
                          <a:latin typeface="Consolas"/>
                          <a:ea typeface="宋体"/>
                          <a:cs typeface="Times New Roman"/>
                        </a:rPr>
                        <a:t>package</a:t>
                      </a:r>
                      <a:r>
                        <a:rPr lang="en-US" sz="900" kern="0">
                          <a:solidFill>
                            <a:srgbClr val="000000"/>
                          </a:solidFill>
                          <a:latin typeface="Consolas"/>
                          <a:ea typeface="宋体"/>
                          <a:cs typeface="Times New Roman"/>
                        </a:rPr>
                        <a:t> cn.mldn.demo;</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interface</a:t>
                      </a:r>
                      <a:r>
                        <a:rPr lang="en-US" sz="900" kern="0">
                          <a:solidFill>
                            <a:srgbClr val="000000"/>
                          </a:solidFill>
                          <a:latin typeface="Consolas"/>
                          <a:ea typeface="宋体"/>
                          <a:cs typeface="Times New Roman"/>
                        </a:rPr>
                        <a:t> IMessageWarp </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消息包装接口</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interface</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IMessage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定义消息接口</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String </a:t>
                      </a:r>
                      <a:r>
                        <a:rPr lang="en-US" sz="900" kern="0">
                          <a:solidFill>
                            <a:srgbClr val="000000"/>
                          </a:solidFill>
                          <a:latin typeface="Consolas"/>
                          <a:ea typeface="宋体"/>
                          <a:cs typeface="Times New Roman"/>
                        </a:rPr>
                        <a:t>getContent</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【抽象方法】获取消息内容</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interface</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IChannel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消息通道接口</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boolean</a:t>
                      </a:r>
                      <a:r>
                        <a:rPr lang="en-US" sz="900" kern="0">
                          <a:solidFill>
                            <a:srgbClr val="000000"/>
                          </a:solidFill>
                          <a:latin typeface="Consolas"/>
                          <a:ea typeface="宋体"/>
                          <a:cs typeface="Times New Roman"/>
                        </a:rPr>
                        <a:t> connect</a:t>
                      </a:r>
                      <a:r>
                        <a:rPr lang="en-US" sz="900" kern="0">
                          <a:solidFill>
                            <a:srgbClr val="000000"/>
                          </a:solidFill>
                          <a:latin typeface="Consolas"/>
                          <a:ea typeface="宋体"/>
                          <a:cs typeface="Times New Roman"/>
                        </a:rPr>
                        <a:t>(); </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【抽象方法】通道连接</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send(IMessage </a:t>
                      </a:r>
                      <a:r>
                        <a:rPr lang="en-US" sz="900" kern="0">
                          <a:solidFill>
                            <a:srgbClr val="6A3E3E"/>
                          </a:solidFill>
                          <a:latin typeface="Consolas"/>
                          <a:ea typeface="宋体"/>
                          <a:cs typeface="Times New Roman"/>
                        </a:rPr>
                        <a:t>msg</a:t>
                      </a:r>
                      <a:r>
                        <a:rPr lang="en-US" sz="900" kern="0">
                          <a:solidFill>
                            <a:srgbClr val="000000"/>
                          </a:solidFill>
                          <a:latin typeface="Consolas"/>
                          <a:ea typeface="宋体"/>
                          <a:cs typeface="Times New Roman"/>
                        </a:rPr>
                        <a:t>, IChannel </a:t>
                      </a:r>
                      <a:r>
                        <a:rPr lang="en-US" sz="900" kern="0">
                          <a:solidFill>
                            <a:srgbClr val="6A3E3E"/>
                          </a:solidFill>
                          <a:latin typeface="Consolas"/>
                          <a:ea typeface="宋体"/>
                          <a:cs typeface="Times New Roman"/>
                        </a:rPr>
                        <a:t>channel</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if</a:t>
                      </a:r>
                      <a:r>
                        <a:rPr lang="en-US" sz="900" kern="0">
                          <a:solidFill>
                            <a:srgbClr val="000000"/>
                          </a:solidFill>
                          <a:latin typeface="Consolas"/>
                          <a:ea typeface="宋体"/>
                          <a:cs typeface="Times New Roman"/>
                        </a:rPr>
                        <a:t> (</a:t>
                      </a:r>
                      <a:r>
                        <a:rPr lang="en-US" sz="900" kern="0">
                          <a:solidFill>
                            <a:srgbClr val="6A3E3E"/>
                          </a:solidFill>
                          <a:latin typeface="Consolas"/>
                          <a:ea typeface="宋体"/>
                          <a:cs typeface="Times New Roman"/>
                        </a:rPr>
                        <a:t>channel</a:t>
                      </a:r>
                      <a:r>
                        <a:rPr lang="en-US" sz="900" kern="0">
                          <a:solidFill>
                            <a:srgbClr val="000000"/>
                          </a:solidFill>
                          <a:latin typeface="Consolas"/>
                          <a:ea typeface="宋体"/>
                          <a:cs typeface="Times New Roman"/>
                        </a:rPr>
                        <a:t>.connect</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通道已连接</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6A3E3E"/>
                          </a:solidFill>
                          <a:latin typeface="Consolas"/>
                          <a:ea typeface="宋体"/>
                          <a:cs typeface="Times New Roman"/>
                        </a:rPr>
                        <a:t>msg</a:t>
                      </a:r>
                      <a:r>
                        <a:rPr lang="en-US" sz="900" kern="0">
                          <a:solidFill>
                            <a:srgbClr val="000000"/>
                          </a:solidFill>
                          <a:latin typeface="Consolas"/>
                          <a:ea typeface="宋体"/>
                          <a:cs typeface="Times New Roman"/>
                        </a:rPr>
                        <a:t>.getContent());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 </a:t>
                      </a:r>
                      <a:r>
                        <a:rPr lang="en-US" sz="900" b="1" kern="0">
                          <a:solidFill>
                            <a:srgbClr val="7F0055"/>
                          </a:solidFill>
                          <a:latin typeface="Consolas"/>
                          <a:ea typeface="宋体"/>
                          <a:cs typeface="Times New Roman"/>
                        </a:rPr>
                        <a:t>else</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System.</a:t>
                      </a:r>
                      <a:r>
                        <a:rPr lang="en-US" sz="900" b="1" i="1" kern="0">
                          <a:solidFill>
                            <a:srgbClr val="0000C0"/>
                          </a:solidFill>
                          <a:latin typeface="Consolas"/>
                          <a:ea typeface="宋体"/>
                          <a:cs typeface="Times New Roman"/>
                        </a:rPr>
                        <a:t>out</a:t>
                      </a:r>
                      <a:r>
                        <a:rPr lang="en-US" sz="900" kern="0">
                          <a:solidFill>
                            <a:srgbClr val="000000"/>
                          </a:solidFill>
                          <a:latin typeface="Consolas"/>
                          <a:ea typeface="宋体"/>
                          <a:cs typeface="Times New Roman"/>
                        </a:rPr>
                        <a:t>.println(</a:t>
                      </a:r>
                      <a:r>
                        <a:rPr lang="en-US" sz="900" kern="0">
                          <a:solidFill>
                            <a:srgbClr val="2A00FF"/>
                          </a:solidFill>
                          <a:latin typeface="Consolas"/>
                          <a:ea typeface="宋体"/>
                          <a:cs typeface="Times New Roman"/>
                        </a:rPr>
                        <a:t>"</a:t>
                      </a:r>
                      <a:r>
                        <a:rPr lang="zh-CN" sz="900" kern="0">
                          <a:solidFill>
                            <a:srgbClr val="2A00FF"/>
                          </a:solidFill>
                          <a:latin typeface="Consolas"/>
                          <a:ea typeface="宋体"/>
                          <a:cs typeface="Consolas"/>
                        </a:rPr>
                        <a:t>消息通道无法建立，消息发送失败！</a:t>
                      </a:r>
                      <a:r>
                        <a:rPr lang="en-US" sz="900" kern="0">
                          <a:solidFill>
                            <a:srgbClr val="2A00FF"/>
                          </a:solidFill>
                          <a:latin typeface="Consolas"/>
                          <a:ea typeface="宋体"/>
                          <a:cs typeface="Times New Roman"/>
                        </a:rPr>
                        <a:t>"</a:t>
                      </a: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DefaultMessage </a:t>
                      </a:r>
                      <a:r>
                        <a:rPr lang="en-US" sz="900" b="1" kern="0">
                          <a:solidFill>
                            <a:srgbClr val="7F0055"/>
                          </a:solidFill>
                          <a:latin typeface="Consolas"/>
                          <a:ea typeface="宋体"/>
                          <a:cs typeface="Times New Roman"/>
                        </a:rPr>
                        <a:t>implements</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IMessageWarp.IMessage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消息实现子类</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String getContent()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kern="0" smtClean="0">
                          <a:solidFill>
                            <a:srgbClr val="2A00FF"/>
                          </a:solidFill>
                          <a:latin typeface="Consolas"/>
                          <a:ea typeface="宋体"/>
                          <a:cs typeface="Times New Roman"/>
                        </a:rPr>
                        <a:t>"www.mldn.cn"</a:t>
                      </a:r>
                      <a:r>
                        <a:rPr lang="en-US" sz="900" kern="0" smtClean="0">
                          <a:solidFill>
                            <a:srgbClr val="000000"/>
                          </a:solidFill>
                          <a:latin typeface="Consolas"/>
                          <a:ea typeface="宋体"/>
                          <a:cs typeface="Times New Roman"/>
                        </a:rPr>
                        <a:t>;</a:t>
                      </a:r>
                      <a:r>
                        <a:rPr lang="en-US" sz="900" kern="0">
                          <a:solidFill>
                            <a:srgbClr val="000000"/>
                          </a:solidFill>
                          <a:latin typeface="Consolas"/>
                          <a:ea typeface="宋体"/>
                          <a:cs typeface="Times New Roman"/>
                        </a:rPr>
                        <a:t>	</a:t>
                      </a:r>
                      <a:r>
                        <a:rPr lang="en-US" sz="900" kern="0" smtClea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NetChannel </a:t>
                      </a:r>
                      <a:r>
                        <a:rPr lang="en-US" sz="900" b="1" kern="0">
                          <a:solidFill>
                            <a:srgbClr val="7F0055"/>
                          </a:solidFill>
                          <a:latin typeface="Consolas"/>
                          <a:ea typeface="宋体"/>
                          <a:cs typeface="Times New Roman"/>
                        </a:rPr>
                        <a:t>implements</a:t>
                      </a:r>
                      <a:r>
                        <a:rPr lang="en-US" sz="900" kern="0">
                          <a:solidFill>
                            <a:srgbClr val="000000"/>
                          </a:solidFill>
                          <a:latin typeface="Consolas"/>
                          <a:ea typeface="宋体"/>
                          <a:cs typeface="Times New Roman"/>
                        </a:rPr>
                        <a:t> </a:t>
                      </a:r>
                      <a:r>
                        <a:rPr lang="en-US" sz="900" kern="0">
                          <a:solidFill>
                            <a:srgbClr val="000000"/>
                          </a:solidFill>
                          <a:latin typeface="Consolas"/>
                          <a:ea typeface="宋体"/>
                          <a:cs typeface="Times New Roman"/>
                        </a:rPr>
                        <a:t>IMessageWarp.IChannel </a:t>
                      </a:r>
                      <a:r>
                        <a:rPr lang="en-US" sz="900" kern="0" smtClean="0">
                          <a:solidFill>
                            <a:srgbClr val="000000"/>
                          </a:solidFill>
                          <a:latin typeface="Consolas"/>
                          <a:ea typeface="宋体"/>
                          <a:cs typeface="Times New Roman"/>
                        </a:rPr>
                        <a:t>{</a:t>
                      </a:r>
                      <a:r>
                        <a:rPr lang="en-US" sz="900" kern="0" smtClean="0">
                          <a:solidFill>
                            <a:srgbClr val="3F7F5F"/>
                          </a:solidFill>
                          <a:latin typeface="Consolas"/>
                          <a:ea typeface="宋体"/>
                          <a:cs typeface="Times New Roman"/>
                        </a:rPr>
                        <a:t>// </a:t>
                      </a:r>
                      <a:r>
                        <a:rPr lang="zh-CN" sz="900" kern="0">
                          <a:solidFill>
                            <a:srgbClr val="3F7F5F"/>
                          </a:solidFill>
                          <a:latin typeface="Consolas"/>
                          <a:ea typeface="宋体"/>
                          <a:cs typeface="Consolas"/>
                        </a:rPr>
                        <a:t>消息通道实现子类</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boolean</a:t>
                      </a:r>
                      <a:r>
                        <a:rPr lang="en-US" sz="900" kern="0">
                          <a:solidFill>
                            <a:srgbClr val="000000"/>
                          </a:solidFill>
                          <a:latin typeface="Consolas"/>
                          <a:ea typeface="宋体"/>
                          <a:cs typeface="Times New Roman"/>
                        </a:rPr>
                        <a:t> connect()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return</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true</a:t>
                      </a:r>
                      <a:r>
                        <a:rPr lang="en-US" sz="900" kern="0" smtClean="0">
                          <a:solidFill>
                            <a:srgbClr val="000000"/>
                          </a:solidFill>
                          <a:latin typeface="Consolas"/>
                          <a:ea typeface="宋体"/>
                          <a:cs typeface="Times New Roman"/>
                        </a:rPr>
                        <a:t>;}}</a:t>
                      </a:r>
                      <a:endParaRPr lang="zh-CN" sz="900" kern="100">
                        <a:latin typeface="Times New Roman"/>
                        <a:ea typeface="宋体"/>
                        <a:cs typeface="Times New Roman"/>
                      </a:endParaRPr>
                    </a:p>
                    <a:p>
                      <a:pPr algn="l">
                        <a:spcAft>
                          <a:spcPts val="0"/>
                        </a:spcAft>
                      </a:pP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class</a:t>
                      </a:r>
                      <a:r>
                        <a:rPr lang="en-US" sz="900" kern="0">
                          <a:solidFill>
                            <a:srgbClr val="000000"/>
                          </a:solidFill>
                          <a:latin typeface="Consolas"/>
                          <a:ea typeface="宋体"/>
                          <a:cs typeface="Times New Roman"/>
                        </a:rPr>
                        <a:t> JavaDemo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public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static</a:t>
                      </a:r>
                      <a:r>
                        <a:rPr lang="en-US" sz="900" kern="0">
                          <a:solidFill>
                            <a:srgbClr val="000000"/>
                          </a:solidFill>
                          <a:latin typeface="Consolas"/>
                          <a:ea typeface="宋体"/>
                          <a:cs typeface="Times New Roman"/>
                        </a:rPr>
                        <a:t> </a:t>
                      </a:r>
                      <a:r>
                        <a:rPr lang="en-US" sz="900" b="1" kern="0">
                          <a:solidFill>
                            <a:srgbClr val="7F0055"/>
                          </a:solidFill>
                          <a:latin typeface="Consolas"/>
                          <a:ea typeface="宋体"/>
                          <a:cs typeface="Times New Roman"/>
                        </a:rPr>
                        <a:t>void</a:t>
                      </a:r>
                      <a:r>
                        <a:rPr lang="en-US" sz="900" kern="0">
                          <a:solidFill>
                            <a:srgbClr val="000000"/>
                          </a:solidFill>
                          <a:latin typeface="Consolas"/>
                          <a:ea typeface="宋体"/>
                          <a:cs typeface="Times New Roman"/>
                        </a:rPr>
                        <a:t> main(String </a:t>
                      </a:r>
                      <a:r>
                        <a:rPr lang="en-US" sz="900" kern="0">
                          <a:solidFill>
                            <a:srgbClr val="6A3E3E"/>
                          </a:solidFill>
                          <a:latin typeface="Consolas"/>
                          <a:ea typeface="宋体"/>
                          <a:cs typeface="Times New Roman"/>
                        </a:rPr>
                        <a:t>args</a:t>
                      </a: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IMessageWarp.</a:t>
                      </a:r>
                      <a:r>
                        <a:rPr lang="en-US" sz="900" i="1" kern="0">
                          <a:solidFill>
                            <a:srgbClr val="000000"/>
                          </a:solidFill>
                          <a:latin typeface="Consolas"/>
                          <a:ea typeface="宋体"/>
                          <a:cs typeface="Times New Roman"/>
                        </a:rPr>
                        <a:t>send</a:t>
                      </a:r>
                      <a:r>
                        <a:rPr lang="en-US" sz="900" kern="0">
                          <a:solidFill>
                            <a:srgbClr val="000000"/>
                          </a:solidFill>
                          <a:latin typeface="Consolas"/>
                          <a:ea typeface="宋体"/>
                          <a:cs typeface="Times New Roman"/>
                        </a:rPr>
                        <a:t>(</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DefaultMessage(), </a:t>
                      </a:r>
                      <a:r>
                        <a:rPr lang="en-US" sz="900" b="1" kern="0">
                          <a:solidFill>
                            <a:srgbClr val="7F0055"/>
                          </a:solidFill>
                          <a:latin typeface="Consolas"/>
                          <a:ea typeface="宋体"/>
                          <a:cs typeface="Times New Roman"/>
                        </a:rPr>
                        <a:t>new</a:t>
                      </a:r>
                      <a:r>
                        <a:rPr lang="en-US" sz="900" kern="0">
                          <a:solidFill>
                            <a:srgbClr val="000000"/>
                          </a:solidFill>
                          <a:latin typeface="Consolas"/>
                          <a:ea typeface="宋体"/>
                          <a:cs typeface="Times New Roman"/>
                        </a:rPr>
                        <a:t> NetChannel());</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	}</a:t>
                      </a:r>
                      <a:endParaRPr lang="zh-CN" sz="900" kern="100">
                        <a:latin typeface="Times New Roman"/>
                        <a:ea typeface="宋体"/>
                        <a:cs typeface="Times New Roman"/>
                      </a:endParaRPr>
                    </a:p>
                    <a:p>
                      <a:pPr algn="l">
                        <a:spcAft>
                          <a:spcPts val="0"/>
                        </a:spcAft>
                      </a:pPr>
                      <a:r>
                        <a:rPr lang="en-US" sz="900" kern="0">
                          <a:solidFill>
                            <a:srgbClr val="000000"/>
                          </a:solidFill>
                          <a:latin typeface="Consolas"/>
                          <a:ea typeface="宋体"/>
                          <a:cs typeface="Times New Roman"/>
                        </a:rPr>
                        <a:t>}</a:t>
                      </a:r>
                      <a:endParaRPr lang="zh-CN" sz="900" kern="100">
                        <a:latin typeface="Times New Roman"/>
                        <a:ea typeface="宋体"/>
                        <a:cs typeface="Times New Roman"/>
                      </a:endParaRPr>
                    </a:p>
                  </a:txBody>
                  <a:tcPr marL="47256" marR="472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9586</TotalTime>
  <Words>150</Words>
  <Application>Microsoft Office PowerPoint</Application>
  <PresentationFormat>全屏显示(16:9)</PresentationFormat>
  <Paragraphs>49</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第12章：内部类</vt:lpstr>
      <vt:lpstr>static内部类</vt:lpstr>
      <vt:lpstr>范例：使用static定义内部类</vt:lpstr>
      <vt:lpstr>范例：使用static定义内部接口</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727</cp:revision>
  <dcterms:created xsi:type="dcterms:W3CDTF">2015-01-02T11:02:54Z</dcterms:created>
  <dcterms:modified xsi:type="dcterms:W3CDTF">2018-12-10T01:19:30Z</dcterms:modified>
</cp:coreProperties>
</file>