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1" r:id="rId3"/>
    <p:sldId id="262" r:id="rId4"/>
    <p:sldId id="263" r:id="rId5"/>
    <p:sldId id="264" r:id="rId6"/>
    <p:sldId id="265" r:id="rId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12</a:t>
            </a:r>
            <a:r>
              <a:rPr lang="zh-CN" altLang="en-US" smtClean="0"/>
              <a:t>章：内部类</a:t>
            </a:r>
            <a:endParaRPr lang="zh-CN" altLang="en-US"/>
          </a:p>
        </p:txBody>
      </p:sp>
      <p:sp>
        <p:nvSpPr>
          <p:cNvPr id="5" name="副标题 4"/>
          <p:cNvSpPr>
            <a:spLocks noGrp="1"/>
          </p:cNvSpPr>
          <p:nvPr>
            <p:ph type="subTitle" idx="1"/>
          </p:nvPr>
        </p:nvSpPr>
        <p:spPr/>
        <p:txBody>
          <a:bodyPr/>
          <a:lstStyle/>
          <a:p>
            <a:r>
              <a:rPr lang="zh-CN" altLang="en-US" smtClean="0"/>
              <a:t>方法引用</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方法引用</a:t>
            </a:r>
            <a:endParaRPr lang="zh-CN" altLang="en-US"/>
          </a:p>
        </p:txBody>
      </p:sp>
      <p:sp>
        <p:nvSpPr>
          <p:cNvPr id="3" name="内容占位符 2"/>
          <p:cNvSpPr>
            <a:spLocks noGrp="1"/>
          </p:cNvSpPr>
          <p:nvPr>
            <p:ph idx="1"/>
          </p:nvPr>
        </p:nvSpPr>
        <p:spPr/>
        <p:txBody>
          <a:bodyPr/>
          <a:lstStyle/>
          <a:p>
            <a:r>
              <a:rPr lang="zh-CN" altLang="en-US" smtClean="0"/>
              <a:t>在</a:t>
            </a:r>
            <a:r>
              <a:rPr lang="en-US" smtClean="0"/>
              <a:t>Java</a:t>
            </a:r>
            <a:r>
              <a:rPr lang="zh-CN" altLang="en-US" smtClean="0"/>
              <a:t>中利用对象的引用传递可以实现不同的对象名称操作同一块堆内存空间的操作，而从</a:t>
            </a:r>
            <a:r>
              <a:rPr lang="en-US" smtClean="0"/>
              <a:t>JDK 1.8</a:t>
            </a:r>
            <a:r>
              <a:rPr lang="zh-CN" altLang="en-US" smtClean="0"/>
              <a:t>开始，对于方法上也支持了引用操作，这样就相当于为方法定义了别名，对于方法引用的形式一共有如下四</a:t>
            </a:r>
            <a:r>
              <a:rPr lang="zh-CN" altLang="en-US" smtClean="0"/>
              <a:t>种</a:t>
            </a:r>
            <a:r>
              <a:rPr lang="zh-CN" altLang="en-US" smtClean="0"/>
              <a:t>：</a:t>
            </a:r>
            <a:endParaRPr lang="en-US" altLang="zh-CN" smtClean="0"/>
          </a:p>
          <a:p>
            <a:pPr lvl="1"/>
            <a:r>
              <a:rPr lang="zh-CN" altLang="en-US" b="1" smtClean="0"/>
              <a:t>引用静态方法：类名称</a:t>
            </a:r>
            <a:r>
              <a:rPr lang="en-US" b="1" smtClean="0"/>
              <a:t> :: static</a:t>
            </a:r>
            <a:r>
              <a:rPr lang="zh-CN" altLang="en-US" b="1" smtClean="0"/>
              <a:t>方法</a:t>
            </a:r>
            <a:r>
              <a:rPr lang="zh-CN" altLang="en-US" b="1" smtClean="0"/>
              <a:t>名称</a:t>
            </a:r>
            <a:r>
              <a:rPr lang="zh-CN" altLang="en-US" b="1" smtClean="0"/>
              <a:t>；</a:t>
            </a:r>
            <a:endParaRPr lang="en-US" altLang="zh-CN" b="1" smtClean="0"/>
          </a:p>
          <a:p>
            <a:pPr lvl="1"/>
            <a:r>
              <a:rPr lang="zh-CN" altLang="en-US" b="1" smtClean="0"/>
              <a:t>引用某个对象的方法：实例化对象</a:t>
            </a:r>
            <a:r>
              <a:rPr lang="en-US" b="1" smtClean="0"/>
              <a:t> :: </a:t>
            </a:r>
            <a:r>
              <a:rPr lang="zh-CN" altLang="en-US" b="1" smtClean="0"/>
              <a:t>普通</a:t>
            </a:r>
            <a:r>
              <a:rPr lang="zh-CN" altLang="en-US" b="1" smtClean="0"/>
              <a:t>方法</a:t>
            </a:r>
            <a:r>
              <a:rPr lang="zh-CN" altLang="en-US" b="1" smtClean="0"/>
              <a:t>；</a:t>
            </a:r>
            <a:endParaRPr lang="en-US" altLang="zh-CN" b="1" smtClean="0"/>
          </a:p>
          <a:p>
            <a:pPr lvl="1"/>
            <a:r>
              <a:rPr lang="zh-CN" altLang="en-US" b="1" smtClean="0"/>
              <a:t>引用特定类型的方法：特定类</a:t>
            </a:r>
            <a:r>
              <a:rPr lang="en-US" b="1" smtClean="0"/>
              <a:t> :: </a:t>
            </a:r>
            <a:r>
              <a:rPr lang="zh-CN" altLang="en-US" b="1" smtClean="0"/>
              <a:t>普通</a:t>
            </a:r>
            <a:r>
              <a:rPr lang="zh-CN" altLang="en-US" b="1" smtClean="0"/>
              <a:t>方法</a:t>
            </a:r>
            <a:r>
              <a:rPr lang="zh-CN" altLang="en-US" b="1" smtClean="0"/>
              <a:t>；</a:t>
            </a:r>
            <a:endParaRPr lang="en-US" altLang="zh-CN" b="1" smtClean="0"/>
          </a:p>
          <a:p>
            <a:pPr lvl="1"/>
            <a:r>
              <a:rPr lang="zh-CN" altLang="en-US" b="1" smtClean="0"/>
              <a:t>引用构造方法：类名称</a:t>
            </a:r>
            <a:r>
              <a:rPr lang="en-US" b="1" smtClean="0"/>
              <a:t> :: new</a:t>
            </a:r>
            <a:r>
              <a:rPr lang="zh-CN" altLang="en-US" b="1" smtClean="0"/>
              <a:t>。</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引用静态方法</a:t>
            </a:r>
            <a:endParaRPr lang="zh-CN" altLang="en-US"/>
          </a:p>
        </p:txBody>
      </p:sp>
      <p:sp>
        <p:nvSpPr>
          <p:cNvPr id="3" name="内容占位符 2"/>
          <p:cNvSpPr>
            <a:spLocks noGrp="1"/>
          </p:cNvSpPr>
          <p:nvPr>
            <p:ph idx="1"/>
          </p:nvPr>
        </p:nvSpPr>
        <p:spPr/>
        <p:txBody>
          <a:bodyPr/>
          <a:lstStyle/>
          <a:p>
            <a:r>
              <a:rPr lang="zh-CN" altLang="en-US" smtClean="0"/>
              <a:t>本次将引用在</a:t>
            </a:r>
            <a:r>
              <a:rPr lang="en-US" smtClean="0"/>
              <a:t>String</a:t>
            </a:r>
            <a:r>
              <a:rPr lang="zh-CN" altLang="en-US" smtClean="0"/>
              <a:t>类里面有一个</a:t>
            </a:r>
            <a:r>
              <a:rPr lang="en-US" smtClean="0"/>
              <a:t>valueOf()</a:t>
            </a:r>
            <a:r>
              <a:rPr lang="zh-CN" altLang="en-US" smtClean="0"/>
              <a:t>的静态方法（</a:t>
            </a:r>
            <a:r>
              <a:rPr lang="en-US" smtClean="0"/>
              <a:t>public static String valueOf(int x)</a:t>
            </a:r>
            <a:r>
              <a:rPr lang="zh-CN" altLang="en-US" smtClean="0"/>
              <a:t>）</a:t>
            </a:r>
            <a:endParaRPr lang="zh-CN" altLang="en-US"/>
          </a:p>
        </p:txBody>
      </p:sp>
      <p:graphicFrame>
        <p:nvGraphicFramePr>
          <p:cNvPr id="4" name="表格 3"/>
          <p:cNvGraphicFramePr>
            <a:graphicFrameLocks noGrp="1"/>
          </p:cNvGraphicFramePr>
          <p:nvPr/>
        </p:nvGraphicFramePr>
        <p:xfrm>
          <a:off x="214282" y="1714494"/>
          <a:ext cx="8715436" cy="2786082"/>
        </p:xfrm>
        <a:graphic>
          <a:graphicData uri="http://schemas.openxmlformats.org/drawingml/2006/table">
            <a:tbl>
              <a:tblPr/>
              <a:tblGrid>
                <a:gridCol w="8715436"/>
              </a:tblGrid>
              <a:tr h="2786082">
                <a:tc>
                  <a:txBody>
                    <a:bodyPr/>
                    <a:lstStyle/>
                    <a:p>
                      <a:pPr algn="l">
                        <a:spcAft>
                          <a:spcPts val="0"/>
                        </a:spcAft>
                      </a:pPr>
                      <a:r>
                        <a:rPr lang="en-US" sz="1200" b="1" kern="0">
                          <a:solidFill>
                            <a:srgbClr val="7F0055"/>
                          </a:solidFill>
                          <a:latin typeface="Consolas"/>
                          <a:ea typeface="宋体"/>
                          <a:cs typeface="Times New Roman"/>
                        </a:rPr>
                        <a:t>package</a:t>
                      </a:r>
                      <a:r>
                        <a:rPr lang="en-US" sz="1200" kern="0">
                          <a:solidFill>
                            <a:srgbClr val="000000"/>
                          </a:solidFill>
                          <a:latin typeface="Consolas"/>
                          <a:ea typeface="宋体"/>
                          <a:cs typeface="Times New Roman"/>
                        </a:rPr>
                        <a:t> cn.mldn.demo;</a:t>
                      </a:r>
                      <a:endParaRPr lang="zh-CN" sz="1200" kern="100">
                        <a:latin typeface="Times New Roman"/>
                        <a:ea typeface="宋体"/>
                        <a:cs typeface="Times New Roman"/>
                      </a:endParaRPr>
                    </a:p>
                    <a:p>
                      <a:pPr algn="l">
                        <a:spcAft>
                          <a:spcPts val="0"/>
                        </a:spcAft>
                      </a:pPr>
                      <a:r>
                        <a:rPr lang="en-US" sz="1200" kern="0">
                          <a:solidFill>
                            <a:srgbClr val="646464"/>
                          </a:solidFill>
                          <a:latin typeface="Consolas"/>
                          <a:ea typeface="宋体"/>
                          <a:cs typeface="Times New Roman"/>
                        </a:rPr>
                        <a:t>@FunctionalInterface</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函数式接口</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interface</a:t>
                      </a:r>
                      <a:r>
                        <a:rPr lang="en-US" sz="1200" kern="0">
                          <a:solidFill>
                            <a:srgbClr val="000000"/>
                          </a:solidFill>
                          <a:latin typeface="Consolas"/>
                          <a:ea typeface="宋体"/>
                          <a:cs typeface="Times New Roman"/>
                        </a:rPr>
                        <a:t> IFunction&lt;P, R&gt;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en-US" sz="1200" kern="0">
                          <a:solidFill>
                            <a:srgbClr val="3F7F5F"/>
                          </a:solidFill>
                          <a:latin typeface="Consolas"/>
                          <a:ea typeface="宋体"/>
                          <a:cs typeface="Times New Roman"/>
                        </a:rPr>
                        <a:t>P</a:t>
                      </a:r>
                      <a:r>
                        <a:rPr lang="zh-CN" sz="1200" kern="0">
                          <a:solidFill>
                            <a:srgbClr val="3F7F5F"/>
                          </a:solidFill>
                          <a:latin typeface="Consolas"/>
                          <a:ea typeface="宋体"/>
                          <a:cs typeface="Consolas"/>
                        </a:rPr>
                        <a:t>描述的是参数、</a:t>
                      </a:r>
                      <a:r>
                        <a:rPr lang="en-US" sz="1200" kern="0">
                          <a:solidFill>
                            <a:srgbClr val="3F7F5F"/>
                          </a:solidFill>
                          <a:latin typeface="Consolas"/>
                          <a:ea typeface="宋体"/>
                          <a:cs typeface="Times New Roman"/>
                        </a:rPr>
                        <a:t>R</a:t>
                      </a:r>
                      <a:r>
                        <a:rPr lang="zh-CN" sz="1200" kern="0">
                          <a:solidFill>
                            <a:srgbClr val="3F7F5F"/>
                          </a:solidFill>
                          <a:latin typeface="Consolas"/>
                          <a:ea typeface="宋体"/>
                          <a:cs typeface="Consolas"/>
                        </a:rPr>
                        <a:t>描述的是返回值</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R change(P </a:t>
                      </a:r>
                      <a:r>
                        <a:rPr lang="en-US" sz="1200" kern="0">
                          <a:solidFill>
                            <a:srgbClr val="6A3E3E"/>
                          </a:solidFill>
                          <a:latin typeface="Consolas"/>
                          <a:ea typeface="宋体"/>
                          <a:cs typeface="Times New Roman"/>
                        </a:rPr>
                        <a:t>p</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随意定义一个方法名称，进行方法引用</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引用</a:t>
                      </a:r>
                      <a:r>
                        <a:rPr lang="en-US" sz="1200" kern="0">
                          <a:solidFill>
                            <a:srgbClr val="3F7F5F"/>
                          </a:solidFill>
                          <a:latin typeface="Consolas"/>
                          <a:ea typeface="宋体"/>
                          <a:cs typeface="Times New Roman"/>
                        </a:rPr>
                        <a:t>String</a:t>
                      </a:r>
                      <a:r>
                        <a:rPr lang="zh-CN" sz="1200" kern="0">
                          <a:solidFill>
                            <a:srgbClr val="3F7F5F"/>
                          </a:solidFill>
                          <a:latin typeface="Consolas"/>
                          <a:ea typeface="宋体"/>
                          <a:cs typeface="Consolas"/>
                        </a:rPr>
                        <a:t>类中所提供的一个静态方法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IFunction&lt;Integer, String&gt; </a:t>
                      </a:r>
                      <a:r>
                        <a:rPr lang="en-US" sz="1200" kern="0">
                          <a:solidFill>
                            <a:srgbClr val="6A3E3E"/>
                          </a:solidFill>
                          <a:latin typeface="Consolas"/>
                          <a:ea typeface="宋体"/>
                          <a:cs typeface="Times New Roman"/>
                        </a:rPr>
                        <a:t>fun</a:t>
                      </a:r>
                      <a:r>
                        <a:rPr lang="en-US" sz="1200" kern="0">
                          <a:solidFill>
                            <a:srgbClr val="000000"/>
                          </a:solidFill>
                          <a:latin typeface="Consolas"/>
                          <a:ea typeface="宋体"/>
                          <a:cs typeface="Times New Roman"/>
                        </a:rPr>
                        <a:t> = String::</a:t>
                      </a:r>
                      <a:r>
                        <a:rPr lang="en-US" sz="1200" i="1" kern="0">
                          <a:solidFill>
                            <a:srgbClr val="000000"/>
                          </a:solidFill>
                          <a:latin typeface="Consolas"/>
                          <a:ea typeface="宋体"/>
                          <a:cs typeface="Times New Roman"/>
                        </a:rPr>
                        <a:t>valueOf</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String </a:t>
                      </a:r>
                      <a:r>
                        <a:rPr lang="en-US" sz="1200" kern="0">
                          <a:solidFill>
                            <a:srgbClr val="6A3E3E"/>
                          </a:solidFill>
                          <a:latin typeface="Consolas"/>
                          <a:ea typeface="宋体"/>
                          <a:cs typeface="Times New Roman"/>
                        </a:rPr>
                        <a:t>str</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fun</a:t>
                      </a:r>
                      <a:r>
                        <a:rPr lang="en-US" sz="1200" kern="0">
                          <a:solidFill>
                            <a:srgbClr val="000000"/>
                          </a:solidFill>
                          <a:latin typeface="Consolas"/>
                          <a:ea typeface="宋体"/>
                          <a:cs typeface="Times New Roman"/>
                        </a:rPr>
                        <a:t>.change(100</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利用</a:t>
                      </a:r>
                      <a:r>
                        <a:rPr lang="en-US" sz="1200" kern="0">
                          <a:solidFill>
                            <a:srgbClr val="3F7F5F"/>
                          </a:solidFill>
                          <a:latin typeface="Consolas"/>
                          <a:ea typeface="宋体"/>
                          <a:cs typeface="Times New Roman"/>
                        </a:rPr>
                        <a:t>change()</a:t>
                      </a:r>
                      <a:r>
                        <a:rPr lang="zh-CN" sz="1200" kern="0">
                          <a:solidFill>
                            <a:srgbClr val="3F7F5F"/>
                          </a:solidFill>
                          <a:latin typeface="Consolas"/>
                          <a:ea typeface="宋体"/>
                          <a:cs typeface="Consolas"/>
                        </a:rPr>
                        <a:t>表示</a:t>
                      </a:r>
                      <a:r>
                        <a:rPr lang="en-US" sz="1200" kern="0">
                          <a:solidFill>
                            <a:srgbClr val="3F7F5F"/>
                          </a:solidFill>
                          <a:latin typeface="Consolas"/>
                          <a:ea typeface="宋体"/>
                          <a:cs typeface="Times New Roman"/>
                        </a:rPr>
                        <a:t>valueOf()</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6A3E3E"/>
                          </a:solidFill>
                          <a:latin typeface="Consolas"/>
                          <a:ea typeface="宋体"/>
                          <a:cs typeface="Times New Roman"/>
                        </a:rPr>
                        <a:t>str</a:t>
                      </a:r>
                      <a:r>
                        <a:rPr lang="en-US" sz="1200" kern="0">
                          <a:solidFill>
                            <a:srgbClr val="000000"/>
                          </a:solidFill>
                          <a:latin typeface="Consolas"/>
                          <a:ea typeface="宋体"/>
                          <a:cs typeface="Times New Roman"/>
                        </a:rPr>
                        <a:t>.length</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调用</a:t>
                      </a:r>
                      <a:r>
                        <a:rPr lang="en-US" sz="1200" kern="0">
                          <a:solidFill>
                            <a:srgbClr val="3F7F5F"/>
                          </a:solidFill>
                          <a:latin typeface="Consolas"/>
                          <a:ea typeface="宋体"/>
                          <a:cs typeface="Times New Roman"/>
                        </a:rPr>
                        <a:t>String</a:t>
                      </a:r>
                      <a:r>
                        <a:rPr lang="zh-CN" sz="1200" kern="0">
                          <a:solidFill>
                            <a:srgbClr val="3F7F5F"/>
                          </a:solidFill>
                          <a:latin typeface="Consolas"/>
                          <a:ea typeface="宋体"/>
                          <a:cs typeface="Consolas"/>
                        </a:rPr>
                        <a:t>类方法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引用普通方法</a:t>
            </a:r>
            <a:endParaRPr lang="zh-CN" altLang="en-US"/>
          </a:p>
        </p:txBody>
      </p:sp>
      <p:sp>
        <p:nvSpPr>
          <p:cNvPr id="3" name="内容占位符 2"/>
          <p:cNvSpPr>
            <a:spLocks noGrp="1"/>
          </p:cNvSpPr>
          <p:nvPr>
            <p:ph idx="1"/>
          </p:nvPr>
        </p:nvSpPr>
        <p:spPr/>
        <p:txBody>
          <a:bodyPr/>
          <a:lstStyle/>
          <a:p>
            <a:r>
              <a:rPr lang="zh-CN" altLang="en-US" smtClean="0"/>
              <a:t>本次</a:t>
            </a:r>
            <a:r>
              <a:rPr lang="en-US" smtClean="0"/>
              <a:t>String</a:t>
            </a:r>
            <a:r>
              <a:rPr lang="zh-CN" altLang="en-US" smtClean="0"/>
              <a:t>类中的字符串转大写的方法：</a:t>
            </a:r>
            <a:r>
              <a:rPr lang="en-US" smtClean="0"/>
              <a:t>public String toUpperCase​()</a:t>
            </a:r>
            <a:endParaRPr lang="zh-CN" altLang="en-US"/>
          </a:p>
        </p:txBody>
      </p:sp>
      <p:graphicFrame>
        <p:nvGraphicFramePr>
          <p:cNvPr id="4" name="表格 3"/>
          <p:cNvGraphicFramePr>
            <a:graphicFrameLocks noGrp="1"/>
          </p:cNvGraphicFramePr>
          <p:nvPr/>
        </p:nvGraphicFramePr>
        <p:xfrm>
          <a:off x="214282" y="1714494"/>
          <a:ext cx="8715436" cy="2786082"/>
        </p:xfrm>
        <a:graphic>
          <a:graphicData uri="http://schemas.openxmlformats.org/drawingml/2006/table">
            <a:tbl>
              <a:tblPr/>
              <a:tblGrid>
                <a:gridCol w="8715436"/>
              </a:tblGrid>
              <a:tr h="2786082">
                <a:tc>
                  <a:txBody>
                    <a:bodyPr/>
                    <a:lstStyle/>
                    <a:p>
                      <a:pPr algn="l">
                        <a:spcAft>
                          <a:spcPts val="0"/>
                        </a:spcAft>
                      </a:pPr>
                      <a:r>
                        <a:rPr lang="en-US" sz="1400" b="1" kern="0">
                          <a:solidFill>
                            <a:srgbClr val="7F0055"/>
                          </a:solidFill>
                          <a:latin typeface="Consolas"/>
                          <a:ea typeface="宋体"/>
                          <a:cs typeface="Times New Roman"/>
                        </a:rPr>
                        <a:t>package</a:t>
                      </a:r>
                      <a:r>
                        <a:rPr lang="en-US" sz="1400" kern="0">
                          <a:solidFill>
                            <a:srgbClr val="000000"/>
                          </a:solidFill>
                          <a:latin typeface="Consolas"/>
                          <a:ea typeface="宋体"/>
                          <a:cs typeface="Times New Roman"/>
                        </a:rPr>
                        <a:t> cn.mldn.demo;</a:t>
                      </a:r>
                      <a:endParaRPr lang="zh-CN" sz="1400" kern="100">
                        <a:latin typeface="Times New Roman"/>
                        <a:ea typeface="宋体"/>
                        <a:cs typeface="Times New Roman"/>
                      </a:endParaRPr>
                    </a:p>
                    <a:p>
                      <a:pPr algn="l">
                        <a:spcAft>
                          <a:spcPts val="0"/>
                        </a:spcAft>
                      </a:pPr>
                      <a:r>
                        <a:rPr lang="en-US" sz="1400" kern="0">
                          <a:solidFill>
                            <a:srgbClr val="646464"/>
                          </a:solidFill>
                          <a:latin typeface="Consolas"/>
                          <a:ea typeface="宋体"/>
                          <a:cs typeface="Times New Roman"/>
                        </a:rPr>
                        <a:t>@FunctionalInterface</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函数式接口</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interface</a:t>
                      </a:r>
                      <a:r>
                        <a:rPr lang="en-US" sz="1400" kern="0">
                          <a:solidFill>
                            <a:srgbClr val="000000"/>
                          </a:solidFill>
                          <a:latin typeface="Consolas"/>
                          <a:ea typeface="宋体"/>
                          <a:cs typeface="Times New Roman"/>
                        </a:rPr>
                        <a:t> IFunction&lt;R&gt;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en-US" sz="1400" kern="0">
                          <a:solidFill>
                            <a:srgbClr val="3F7F5F"/>
                          </a:solidFill>
                          <a:latin typeface="Consolas"/>
                          <a:ea typeface="宋体"/>
                          <a:cs typeface="Times New Roman"/>
                        </a:rPr>
                        <a:t>toUpperCase()</a:t>
                      </a:r>
                      <a:r>
                        <a:rPr lang="zh-CN" sz="1400" kern="0">
                          <a:solidFill>
                            <a:srgbClr val="3F7F5F"/>
                          </a:solidFill>
                          <a:latin typeface="Consolas"/>
                          <a:ea typeface="宋体"/>
                          <a:cs typeface="Consolas"/>
                        </a:rPr>
                        <a:t>方法没有参数</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R upper();</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引用一个实例化对象中的普通方法</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IFunction&lt;String&gt; </a:t>
                      </a:r>
                      <a:r>
                        <a:rPr lang="en-US" sz="1400" kern="0">
                          <a:solidFill>
                            <a:srgbClr val="6A3E3E"/>
                          </a:solidFill>
                          <a:latin typeface="Consolas"/>
                          <a:ea typeface="宋体"/>
                          <a:cs typeface="Times New Roman"/>
                        </a:rPr>
                        <a:t>fun</a:t>
                      </a:r>
                      <a:r>
                        <a:rPr lang="en-US" sz="1400" kern="0">
                          <a:solidFill>
                            <a:srgbClr val="000000"/>
                          </a:solidFill>
                          <a:latin typeface="Consolas"/>
                          <a:ea typeface="宋体"/>
                          <a:cs typeface="Times New Roman"/>
                        </a:rPr>
                        <a:t> = </a:t>
                      </a:r>
                      <a:r>
                        <a:rPr lang="en-US" sz="1400" kern="0">
                          <a:solidFill>
                            <a:srgbClr val="2A00FF"/>
                          </a:solidFill>
                          <a:latin typeface="Consolas"/>
                          <a:ea typeface="宋体"/>
                          <a:cs typeface="Times New Roman"/>
                        </a:rPr>
                        <a:t>"www.mldn.cn"</a:t>
                      </a:r>
                      <a:r>
                        <a:rPr lang="en-US" sz="1400" kern="0">
                          <a:solidFill>
                            <a:srgbClr val="000000"/>
                          </a:solidFill>
                          <a:latin typeface="Consolas"/>
                          <a:ea typeface="宋体"/>
                          <a:cs typeface="Times New Roman"/>
                        </a:rPr>
                        <a:t>::toUpperCase;</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fun</a:t>
                      </a:r>
                      <a:r>
                        <a:rPr lang="en-US" sz="1400" kern="0">
                          <a:solidFill>
                            <a:srgbClr val="000000"/>
                          </a:solidFill>
                          <a:latin typeface="Consolas"/>
                          <a:ea typeface="宋体"/>
                          <a:cs typeface="Times New Roman"/>
                        </a:rPr>
                        <a:t>.upper</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转大写</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引用特定类的普通方法</a:t>
            </a:r>
            <a:endParaRPr lang="zh-CN" altLang="en-US"/>
          </a:p>
        </p:txBody>
      </p:sp>
      <p:sp>
        <p:nvSpPr>
          <p:cNvPr id="3" name="内容占位符 2"/>
          <p:cNvSpPr>
            <a:spLocks noGrp="1"/>
          </p:cNvSpPr>
          <p:nvPr>
            <p:ph idx="1"/>
          </p:nvPr>
        </p:nvSpPr>
        <p:spPr/>
        <p:txBody>
          <a:bodyPr/>
          <a:lstStyle/>
          <a:p>
            <a:r>
              <a:rPr lang="zh-CN" altLang="en-US" smtClean="0"/>
              <a:t>本次将引用</a:t>
            </a:r>
            <a:r>
              <a:rPr lang="en-US" smtClean="0"/>
              <a:t>String</a:t>
            </a:r>
            <a:r>
              <a:rPr lang="zh-CN" altLang="en-US" smtClean="0"/>
              <a:t>类的字符串大小比较方法：</a:t>
            </a:r>
            <a:r>
              <a:rPr lang="en-US" smtClean="0"/>
              <a:t>public int compareTo​(String anotherString)</a:t>
            </a:r>
            <a:endParaRPr lang="zh-CN" altLang="en-US"/>
          </a:p>
        </p:txBody>
      </p:sp>
      <p:graphicFrame>
        <p:nvGraphicFramePr>
          <p:cNvPr id="4" name="表格 3"/>
          <p:cNvGraphicFramePr>
            <a:graphicFrameLocks noGrp="1"/>
          </p:cNvGraphicFramePr>
          <p:nvPr/>
        </p:nvGraphicFramePr>
        <p:xfrm>
          <a:off x="214282" y="1714494"/>
          <a:ext cx="8715436" cy="2786082"/>
        </p:xfrm>
        <a:graphic>
          <a:graphicData uri="http://schemas.openxmlformats.org/drawingml/2006/table">
            <a:tbl>
              <a:tblPr/>
              <a:tblGrid>
                <a:gridCol w="8715436"/>
              </a:tblGrid>
              <a:tr h="2786082">
                <a:tc>
                  <a:txBody>
                    <a:bodyPr/>
                    <a:lstStyle/>
                    <a:p>
                      <a:pPr algn="l">
                        <a:spcAft>
                          <a:spcPts val="0"/>
                        </a:spcAft>
                      </a:pPr>
                      <a:r>
                        <a:rPr lang="en-US" sz="1200" b="1" kern="0">
                          <a:solidFill>
                            <a:srgbClr val="7F0055"/>
                          </a:solidFill>
                          <a:latin typeface="Consolas"/>
                          <a:ea typeface="宋体"/>
                          <a:cs typeface="Times New Roman"/>
                        </a:rPr>
                        <a:t>package</a:t>
                      </a:r>
                      <a:r>
                        <a:rPr lang="en-US" sz="1200" kern="0">
                          <a:solidFill>
                            <a:srgbClr val="000000"/>
                          </a:solidFill>
                          <a:latin typeface="Consolas"/>
                          <a:ea typeface="宋体"/>
                          <a:cs typeface="Times New Roman"/>
                        </a:rPr>
                        <a:t> cn.mldn.demo;</a:t>
                      </a:r>
                      <a:endParaRPr lang="zh-CN" sz="1200" kern="100">
                        <a:latin typeface="Times New Roman"/>
                        <a:ea typeface="宋体"/>
                        <a:cs typeface="Times New Roman"/>
                      </a:endParaRPr>
                    </a:p>
                    <a:p>
                      <a:pPr algn="l">
                        <a:spcAft>
                          <a:spcPts val="0"/>
                        </a:spcAft>
                      </a:pPr>
                      <a:r>
                        <a:rPr lang="en-US" sz="1200" kern="0">
                          <a:solidFill>
                            <a:srgbClr val="646464"/>
                          </a:solidFill>
                          <a:latin typeface="Consolas"/>
                          <a:ea typeface="宋体"/>
                          <a:cs typeface="Times New Roman"/>
                        </a:rPr>
                        <a:t>@FunctionalInterface</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函数式接口</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interface</a:t>
                      </a:r>
                      <a:r>
                        <a:rPr lang="en-US" sz="1200" kern="0">
                          <a:solidFill>
                            <a:srgbClr val="000000"/>
                          </a:solidFill>
                          <a:latin typeface="Consolas"/>
                          <a:ea typeface="宋体"/>
                          <a:cs typeface="Times New Roman"/>
                        </a:rPr>
                        <a:t> IFunction&lt;P&gt;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en-US" sz="1200" kern="0">
                          <a:solidFill>
                            <a:srgbClr val="3F7F5F"/>
                          </a:solidFill>
                          <a:latin typeface="Consolas"/>
                          <a:ea typeface="宋体"/>
                          <a:cs typeface="Times New Roman"/>
                        </a:rPr>
                        <a:t>compareTo()</a:t>
                      </a:r>
                      <a:r>
                        <a:rPr lang="zh-CN" sz="1200" kern="0">
                          <a:solidFill>
                            <a:srgbClr val="3F7F5F"/>
                          </a:solidFill>
                          <a:latin typeface="Consolas"/>
                          <a:ea typeface="宋体"/>
                          <a:cs typeface="Consolas"/>
                        </a:rPr>
                        <a:t>参数类型必须统一</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compare(P </a:t>
                      </a:r>
                      <a:r>
                        <a:rPr lang="en-US" sz="1200" kern="0">
                          <a:solidFill>
                            <a:srgbClr val="6A3E3E"/>
                          </a:solidFill>
                          <a:latin typeface="Consolas"/>
                          <a:ea typeface="宋体"/>
                          <a:cs typeface="Times New Roman"/>
                        </a:rPr>
                        <a:t>p1</a:t>
                      </a:r>
                      <a:r>
                        <a:rPr lang="en-US" sz="1200" kern="0">
                          <a:solidFill>
                            <a:srgbClr val="000000"/>
                          </a:solidFill>
                          <a:latin typeface="Consolas"/>
                          <a:ea typeface="宋体"/>
                          <a:cs typeface="Times New Roman"/>
                        </a:rPr>
                        <a:t>, P </a:t>
                      </a:r>
                      <a:r>
                        <a:rPr lang="en-US" sz="1200" kern="0">
                          <a:solidFill>
                            <a:srgbClr val="6A3E3E"/>
                          </a:solidFill>
                          <a:latin typeface="Consolas"/>
                          <a:ea typeface="宋体"/>
                          <a:cs typeface="Times New Roman"/>
                        </a:rPr>
                        <a:t>p2</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方法引用</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引用特定类的方法，此时就需要开发者传入实例化对象与参数</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IFunction&lt;String&gt; </a:t>
                      </a:r>
                      <a:r>
                        <a:rPr lang="en-US" sz="1200" kern="0">
                          <a:solidFill>
                            <a:srgbClr val="6A3E3E"/>
                          </a:solidFill>
                          <a:latin typeface="Consolas"/>
                          <a:ea typeface="宋体"/>
                          <a:cs typeface="Times New Roman"/>
                        </a:rPr>
                        <a:t>fun</a:t>
                      </a:r>
                      <a:r>
                        <a:rPr lang="en-US" sz="1200" kern="0">
                          <a:solidFill>
                            <a:srgbClr val="000000"/>
                          </a:solidFill>
                          <a:latin typeface="Consolas"/>
                          <a:ea typeface="宋体"/>
                          <a:cs typeface="Times New Roman"/>
                        </a:rPr>
                        <a:t> = String::compareTo;</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6A3E3E"/>
                          </a:solidFill>
                          <a:latin typeface="Consolas"/>
                          <a:ea typeface="宋体"/>
                          <a:cs typeface="Times New Roman"/>
                        </a:rPr>
                        <a:t>fun</a:t>
                      </a:r>
                      <a:r>
                        <a:rPr lang="en-US" sz="1200" kern="0">
                          <a:solidFill>
                            <a:srgbClr val="000000"/>
                          </a:solidFill>
                          <a:latin typeface="Consolas"/>
                          <a:ea typeface="宋体"/>
                          <a:cs typeface="Times New Roman"/>
                        </a:rPr>
                        <a:t>.compare(</a:t>
                      </a:r>
                      <a:r>
                        <a:rPr lang="en-US" sz="1200" kern="0">
                          <a:solidFill>
                            <a:srgbClr val="2A00FF"/>
                          </a:solidFill>
                          <a:latin typeface="Consolas"/>
                          <a:ea typeface="宋体"/>
                          <a:cs typeface="Times New Roman"/>
                        </a:rPr>
                        <a:t>"MLDN"</a:t>
                      </a:r>
                      <a:r>
                        <a:rPr lang="en-US" sz="1200" kern="0">
                          <a:solidFill>
                            <a:srgbClr val="000000"/>
                          </a:solidFill>
                          <a:latin typeface="Consolas"/>
                          <a:ea typeface="宋体"/>
                          <a:cs typeface="Times New Roman"/>
                        </a:rPr>
                        <a:t>, </a:t>
                      </a:r>
                      <a:r>
                        <a:rPr lang="en-US" sz="1200" kern="0">
                          <a:solidFill>
                            <a:srgbClr val="2A00FF"/>
                          </a:solidFill>
                          <a:latin typeface="Consolas"/>
                          <a:ea typeface="宋体"/>
                          <a:cs typeface="Times New Roman"/>
                        </a:rPr>
                        <a:t>"mldn"</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大小比较</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引用构造方法</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1000" b="1" kern="0">
                          <a:solidFill>
                            <a:srgbClr val="7F0055"/>
                          </a:solidFill>
                          <a:latin typeface="Consolas"/>
                          <a:ea typeface="宋体"/>
                          <a:cs typeface="Times New Roman"/>
                        </a:rPr>
                        <a:t>package</a:t>
                      </a:r>
                      <a:r>
                        <a:rPr lang="en-US" sz="1000" kern="0">
                          <a:solidFill>
                            <a:srgbClr val="000000"/>
                          </a:solidFill>
                          <a:latin typeface="Consolas"/>
                          <a:ea typeface="宋体"/>
                          <a:cs typeface="Times New Roman"/>
                        </a:rPr>
                        <a:t> cn.mldn.demo;</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Person {</a:t>
                      </a:r>
                      <a:r>
                        <a:rPr lang="en-US" sz="1000" kern="0">
                          <a:solidFill>
                            <a:srgbClr val="000000"/>
                          </a:solidFill>
                          <a:latin typeface="Consolas"/>
                          <a:ea typeface="宋体"/>
                          <a:cs typeface="Times New Roman"/>
                        </a:rPr>
                        <a:t>	</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随意定义一个类</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private</a:t>
                      </a:r>
                      <a:r>
                        <a:rPr lang="en-US" sz="1000" kern="0">
                          <a:solidFill>
                            <a:srgbClr val="000000"/>
                          </a:solidFill>
                          <a:latin typeface="Consolas"/>
                          <a:ea typeface="宋体"/>
                          <a:cs typeface="Times New Roman"/>
                        </a:rPr>
                        <a:t> String </a:t>
                      </a:r>
                      <a:r>
                        <a:rPr lang="en-US" sz="1000" kern="0">
                          <a:solidFill>
                            <a:srgbClr val="0000C0"/>
                          </a:solidFill>
                          <a:latin typeface="Consolas"/>
                          <a:ea typeface="宋体"/>
                          <a:cs typeface="Times New Roman"/>
                        </a:rPr>
                        <a:t>name</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private</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0000C0"/>
                          </a:solidFill>
                          <a:latin typeface="Consolas"/>
                          <a:ea typeface="宋体"/>
                          <a:cs typeface="Times New Roman"/>
                        </a:rPr>
                        <a:t>age</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Person(String </a:t>
                      </a:r>
                      <a:r>
                        <a:rPr lang="en-US" sz="1000" kern="0">
                          <a:solidFill>
                            <a:srgbClr val="6A3E3E"/>
                          </a:solidFill>
                          <a:latin typeface="Consolas"/>
                          <a:ea typeface="宋体"/>
                          <a:cs typeface="Times New Roman"/>
                        </a:rPr>
                        <a:t>name</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age</a:t>
                      </a:r>
                      <a:r>
                        <a:rPr lang="en-US" sz="1000" kern="0">
                          <a:solidFill>
                            <a:srgbClr val="000000"/>
                          </a:solidFill>
                          <a:latin typeface="Consolas"/>
                          <a:ea typeface="宋体"/>
                          <a:cs typeface="Times New Roman"/>
                        </a:rPr>
                        <a:t>) </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双参构造为属性初始化</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this</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name</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name</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this</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age</a:t>
                      </a:r>
                      <a:r>
                        <a:rPr lang="en-US" sz="1000" kern="0">
                          <a:solidFill>
                            <a:srgbClr val="000000"/>
                          </a:solidFill>
                          <a:latin typeface="Consolas"/>
                          <a:ea typeface="宋体"/>
                          <a:cs typeface="Times New Roman"/>
                        </a:rPr>
                        <a:t> = </a:t>
                      </a:r>
                      <a:r>
                        <a:rPr lang="en-US" sz="1000" kern="0">
                          <a:solidFill>
                            <a:srgbClr val="6A3E3E"/>
                          </a:solidFill>
                          <a:latin typeface="Consolas"/>
                          <a:ea typeface="宋体"/>
                          <a:cs typeface="Times New Roman"/>
                        </a:rPr>
                        <a:t>age</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String toString()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return</a:t>
                      </a:r>
                      <a:r>
                        <a:rPr lang="en-US" sz="1000" kern="0">
                          <a:solidFill>
                            <a:srgbClr val="000000"/>
                          </a:solidFill>
                          <a:latin typeface="Consolas"/>
                          <a:ea typeface="宋体"/>
                          <a:cs typeface="Times New Roman"/>
                        </a:rPr>
                        <a:t> </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姓名：</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 </a:t>
                      </a:r>
                      <a:r>
                        <a:rPr lang="en-US" sz="1000" b="1" kern="0">
                          <a:solidFill>
                            <a:srgbClr val="7F0055"/>
                          </a:solidFill>
                          <a:latin typeface="Consolas"/>
                          <a:ea typeface="宋体"/>
                          <a:cs typeface="Times New Roman"/>
                        </a:rPr>
                        <a:t>this</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name</a:t>
                      </a:r>
                      <a:r>
                        <a:rPr lang="en-US" sz="1000" kern="0">
                          <a:solidFill>
                            <a:srgbClr val="000000"/>
                          </a:solidFill>
                          <a:latin typeface="Consolas"/>
                          <a:ea typeface="宋体"/>
                          <a:cs typeface="Times New Roman"/>
                        </a:rPr>
                        <a:t> + </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、年龄：</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 </a:t>
                      </a:r>
                      <a:r>
                        <a:rPr lang="en-US" sz="1000" b="1" kern="0">
                          <a:solidFill>
                            <a:srgbClr val="7F0055"/>
                          </a:solidFill>
                          <a:latin typeface="Consolas"/>
                          <a:ea typeface="宋体"/>
                          <a:cs typeface="Times New Roman"/>
                        </a:rPr>
                        <a:t>this</a:t>
                      </a:r>
                      <a:r>
                        <a:rPr lang="en-US" sz="1000" kern="0">
                          <a:solidFill>
                            <a:srgbClr val="000000"/>
                          </a:solidFill>
                          <a:latin typeface="Consolas"/>
                          <a:ea typeface="宋体"/>
                          <a:cs typeface="Times New Roman"/>
                        </a:rPr>
                        <a:t>.</a:t>
                      </a:r>
                      <a:r>
                        <a:rPr lang="en-US" sz="1000" kern="0">
                          <a:solidFill>
                            <a:srgbClr val="0000C0"/>
                          </a:solidFill>
                          <a:latin typeface="Consolas"/>
                          <a:ea typeface="宋体"/>
                          <a:cs typeface="Times New Roman"/>
                        </a:rPr>
                        <a:t>age</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646464"/>
                          </a:solidFill>
                          <a:latin typeface="Consolas"/>
                          <a:ea typeface="宋体"/>
                          <a:cs typeface="Times New Roman"/>
                        </a:rPr>
                        <a:t>@</a:t>
                      </a:r>
                      <a:r>
                        <a:rPr lang="en-US" sz="1000" kern="0">
                          <a:solidFill>
                            <a:srgbClr val="646464"/>
                          </a:solidFill>
                          <a:latin typeface="Consolas"/>
                          <a:ea typeface="宋体"/>
                          <a:cs typeface="Times New Roman"/>
                        </a:rPr>
                        <a:t>FunctionalInterface</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函数式接口</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Times New Roman"/>
                        </a:rPr>
                        <a:t>interface</a:t>
                      </a:r>
                      <a:r>
                        <a:rPr lang="en-US" sz="1000" kern="0">
                          <a:solidFill>
                            <a:srgbClr val="000000"/>
                          </a:solidFill>
                          <a:latin typeface="Consolas"/>
                          <a:ea typeface="宋体"/>
                          <a:cs typeface="Times New Roman"/>
                        </a:rPr>
                        <a:t> IFunction&lt;R&gt;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R create(String </a:t>
                      </a:r>
                      <a:r>
                        <a:rPr lang="en-US" sz="1000" kern="0">
                          <a:solidFill>
                            <a:srgbClr val="6A3E3E"/>
                          </a:solidFill>
                          <a:latin typeface="Consolas"/>
                          <a:ea typeface="宋体"/>
                          <a:cs typeface="Times New Roman"/>
                        </a:rPr>
                        <a:t>s</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int</a:t>
                      </a: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a</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方法引用</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JavaDemo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main(String </a:t>
                      </a:r>
                      <a:r>
                        <a:rPr lang="en-US" sz="1000" kern="0">
                          <a:solidFill>
                            <a:srgbClr val="6A3E3E"/>
                          </a:solidFill>
                          <a:latin typeface="Consolas"/>
                          <a:ea typeface="宋体"/>
                          <a:cs typeface="Times New Roman"/>
                        </a:rPr>
                        <a:t>args</a:t>
                      </a: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IFunction&lt;Person&gt; </a:t>
                      </a:r>
                      <a:r>
                        <a:rPr lang="en-US" sz="1000" kern="0">
                          <a:solidFill>
                            <a:srgbClr val="6A3E3E"/>
                          </a:solidFill>
                          <a:latin typeface="Consolas"/>
                          <a:ea typeface="宋体"/>
                          <a:cs typeface="Times New Roman"/>
                        </a:rPr>
                        <a:t>fun</a:t>
                      </a:r>
                      <a:r>
                        <a:rPr lang="en-US" sz="1000" kern="0">
                          <a:solidFill>
                            <a:srgbClr val="000000"/>
                          </a:solidFill>
                          <a:latin typeface="Consolas"/>
                          <a:ea typeface="宋体"/>
                          <a:cs typeface="Times New Roman"/>
                        </a:rPr>
                        <a:t> = Person::</a:t>
                      </a:r>
                      <a:r>
                        <a:rPr lang="en-US" sz="1000" b="1" kern="0">
                          <a:solidFill>
                            <a:srgbClr val="7F0055"/>
                          </a:solidFill>
                          <a:latin typeface="Consolas"/>
                          <a:ea typeface="宋体"/>
                          <a:cs typeface="Times New Roman"/>
                        </a:rPr>
                        <a:t>new</a:t>
                      </a:r>
                      <a:r>
                        <a:rPr lang="en-US" sz="1000" kern="0" smtClean="0">
                          <a:solidFill>
                            <a:srgbClr val="000000"/>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引用构造方法</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调用</a:t>
                      </a:r>
                      <a:r>
                        <a:rPr lang="en-US" sz="1000" kern="0">
                          <a:solidFill>
                            <a:srgbClr val="3F7F5F"/>
                          </a:solidFill>
                          <a:latin typeface="Consolas"/>
                          <a:ea typeface="宋体"/>
                          <a:cs typeface="Times New Roman"/>
                        </a:rPr>
                        <a:t>create()</a:t>
                      </a:r>
                      <a:r>
                        <a:rPr lang="zh-CN" sz="1000" kern="0">
                          <a:solidFill>
                            <a:srgbClr val="3F7F5F"/>
                          </a:solidFill>
                          <a:latin typeface="Consolas"/>
                          <a:ea typeface="宋体"/>
                          <a:cs typeface="Consolas"/>
                        </a:rPr>
                        <a:t>就等价于调用</a:t>
                      </a:r>
                      <a:r>
                        <a:rPr lang="en-US" sz="1000" kern="0">
                          <a:solidFill>
                            <a:srgbClr val="3F7F5F"/>
                          </a:solidFill>
                          <a:latin typeface="Consolas"/>
                          <a:ea typeface="宋体"/>
                          <a:cs typeface="Times New Roman"/>
                        </a:rPr>
                        <a:t>new Person()</a:t>
                      </a:r>
                      <a:r>
                        <a:rPr lang="zh-CN" sz="1000" kern="0">
                          <a:solidFill>
                            <a:srgbClr val="3F7F5F"/>
                          </a:solidFill>
                          <a:latin typeface="Consolas"/>
                          <a:ea typeface="宋体"/>
                          <a:cs typeface="Consolas"/>
                        </a:rPr>
                        <a:t>，所以必须传入两个参数</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System.</a:t>
                      </a:r>
                      <a:r>
                        <a:rPr lang="en-US" sz="1000" b="1" i="1" kern="0">
                          <a:solidFill>
                            <a:srgbClr val="0000C0"/>
                          </a:solidFill>
                          <a:latin typeface="Consolas"/>
                          <a:ea typeface="宋体"/>
                          <a:cs typeface="Times New Roman"/>
                        </a:rPr>
                        <a:t>out</a:t>
                      </a:r>
                      <a:r>
                        <a:rPr lang="en-US" sz="1000" kern="0">
                          <a:solidFill>
                            <a:srgbClr val="000000"/>
                          </a:solidFill>
                          <a:latin typeface="Consolas"/>
                          <a:ea typeface="宋体"/>
                          <a:cs typeface="Times New Roman"/>
                        </a:rPr>
                        <a:t>.println(</a:t>
                      </a:r>
                      <a:r>
                        <a:rPr lang="en-US" sz="1000" kern="0">
                          <a:solidFill>
                            <a:srgbClr val="6A3E3E"/>
                          </a:solidFill>
                          <a:latin typeface="Consolas"/>
                          <a:ea typeface="宋体"/>
                          <a:cs typeface="Times New Roman"/>
                        </a:rPr>
                        <a:t>fun</a:t>
                      </a:r>
                      <a:r>
                        <a:rPr lang="en-US" sz="1000" kern="0">
                          <a:solidFill>
                            <a:srgbClr val="000000"/>
                          </a:solidFill>
                          <a:latin typeface="Consolas"/>
                          <a:ea typeface="宋体"/>
                          <a:cs typeface="Times New Roman"/>
                        </a:rPr>
                        <a:t>.create(</a:t>
                      </a:r>
                      <a:r>
                        <a:rPr lang="en-US" sz="1000" kern="0">
                          <a:solidFill>
                            <a:srgbClr val="2A00FF"/>
                          </a:solidFill>
                          <a:latin typeface="Consolas"/>
                          <a:ea typeface="宋体"/>
                          <a:cs typeface="Times New Roman"/>
                        </a:rPr>
                        <a:t>"</a:t>
                      </a:r>
                      <a:r>
                        <a:rPr lang="zh-CN" sz="1000" kern="0">
                          <a:solidFill>
                            <a:srgbClr val="2A00FF"/>
                          </a:solidFill>
                          <a:latin typeface="Consolas"/>
                          <a:ea typeface="宋体"/>
                          <a:cs typeface="Consolas"/>
                        </a:rPr>
                        <a:t>张三</a:t>
                      </a:r>
                      <a:r>
                        <a:rPr lang="en-US" sz="1000" kern="0">
                          <a:solidFill>
                            <a:srgbClr val="2A00FF"/>
                          </a:solidFill>
                          <a:latin typeface="Consolas"/>
                          <a:ea typeface="宋体"/>
                          <a:cs typeface="Times New Roman"/>
                        </a:rPr>
                        <a:t>"</a:t>
                      </a:r>
                      <a:r>
                        <a:rPr lang="en-US" sz="1000" kern="0">
                          <a:solidFill>
                            <a:srgbClr val="000000"/>
                          </a:solidFill>
                          <a:latin typeface="Consolas"/>
                          <a:ea typeface="宋体"/>
                          <a:cs typeface="Times New Roman"/>
                        </a:rPr>
                        <a:t>, 20));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直接输出实例化对象</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9592</TotalTime>
  <Words>216</Words>
  <Application>Microsoft Office PowerPoint</Application>
  <PresentationFormat>全屏显示(16:9)</PresentationFormat>
  <Paragraphs>74</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第12章：内部类</vt:lpstr>
      <vt:lpstr>方法引用</vt:lpstr>
      <vt:lpstr>范例：引用静态方法</vt:lpstr>
      <vt:lpstr>范例：引用普通方法</vt:lpstr>
      <vt:lpstr>范例：引用特定类的普通方法</vt:lpstr>
      <vt:lpstr>范例：引用构造方法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729</cp:revision>
  <dcterms:created xsi:type="dcterms:W3CDTF">2015-01-02T11:02:54Z</dcterms:created>
  <dcterms:modified xsi:type="dcterms:W3CDTF">2018-12-10T01:36:15Z</dcterms:modified>
</cp:coreProperties>
</file>