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12</a:t>
            </a:r>
            <a:r>
              <a:rPr lang="zh-CN" altLang="en-US" smtClean="0"/>
              <a:t>章：内部类</a:t>
            </a:r>
            <a:endParaRPr lang="zh-CN" altLang="en-US"/>
          </a:p>
        </p:txBody>
      </p:sp>
      <p:sp>
        <p:nvSpPr>
          <p:cNvPr id="5" name="副标题 4"/>
          <p:cNvSpPr>
            <a:spLocks noGrp="1"/>
          </p:cNvSpPr>
          <p:nvPr>
            <p:ph type="subTitle" idx="1"/>
          </p:nvPr>
        </p:nvSpPr>
        <p:spPr/>
        <p:txBody>
          <a:bodyPr/>
          <a:lstStyle/>
          <a:p>
            <a:r>
              <a:rPr lang="zh-CN" altLang="en-US" smtClean="0"/>
              <a:t>链表</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返回链表数据</a:t>
            </a:r>
            <a:endParaRPr lang="zh-CN" altLang="en-US"/>
          </a:p>
        </p:txBody>
      </p:sp>
      <p:pic>
        <p:nvPicPr>
          <p:cNvPr id="24578" name="图片 1"/>
          <p:cNvPicPr>
            <a:picLocks noChangeAspect="1" noChangeArrowheads="1"/>
          </p:cNvPicPr>
          <p:nvPr/>
        </p:nvPicPr>
        <p:blipFill>
          <a:blip r:embed="rId2"/>
          <a:srcRect/>
          <a:stretch>
            <a:fillRect/>
          </a:stretch>
        </p:blipFill>
        <p:spPr bwMode="auto">
          <a:xfrm>
            <a:off x="928662" y="857238"/>
            <a:ext cx="6858048" cy="2169972"/>
          </a:xfrm>
          <a:prstGeom prst="rect">
            <a:avLst/>
          </a:prstGeom>
          <a:noFill/>
          <a:ln w="9525">
            <a:noFill/>
            <a:miter lim="800000"/>
            <a:headEnd/>
            <a:tailEnd/>
          </a:ln>
        </p:spPr>
      </p:pic>
      <p:graphicFrame>
        <p:nvGraphicFramePr>
          <p:cNvPr id="5" name="表格 4"/>
          <p:cNvGraphicFramePr>
            <a:graphicFrameLocks noGrp="1"/>
          </p:cNvGraphicFramePr>
          <p:nvPr/>
        </p:nvGraphicFramePr>
        <p:xfrm>
          <a:off x="214282" y="3071816"/>
          <a:ext cx="8715436" cy="1463040"/>
        </p:xfrm>
        <a:graphic>
          <a:graphicData uri="http://schemas.openxmlformats.org/drawingml/2006/table">
            <a:tbl>
              <a:tblPr/>
              <a:tblGrid>
                <a:gridCol w="8715436"/>
              </a:tblGrid>
              <a:tr h="1428760">
                <a:tc>
                  <a:txBody>
                    <a:bodyPr/>
                    <a:lstStyle/>
                    <a:p>
                      <a:pPr algn="l">
                        <a:spcAft>
                          <a:spcPts val="0"/>
                        </a:spcAft>
                      </a:pPr>
                      <a:r>
                        <a:rPr lang="en-US" sz="1600" kern="0">
                          <a:solidFill>
                            <a:srgbClr val="000000"/>
                          </a:solidFill>
                          <a:latin typeface="Consolas"/>
                          <a:ea typeface="宋体"/>
                          <a:cs typeface="Times New Roman"/>
                        </a:rPr>
                        <a:t>	</a:t>
                      </a:r>
                      <a:r>
                        <a:rPr lang="en-US" sz="1600" kern="0">
                          <a:solidFill>
                            <a:srgbClr val="3F5FBF"/>
                          </a:solidFill>
                          <a:latin typeface="Consolas"/>
                          <a:ea typeface="宋体"/>
                          <a:cs typeface="Times New Roman"/>
                        </a:rPr>
                        <a:t>/**</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zh-CN" sz="1600" kern="0">
                          <a:solidFill>
                            <a:srgbClr val="3F5FBF"/>
                          </a:solidFill>
                          <a:latin typeface="Consolas"/>
                          <a:ea typeface="宋体"/>
                          <a:cs typeface="Consolas"/>
                        </a:rPr>
                        <a:t>获取链表中的全部内容，该内容将以数组的形式返回</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en-US" sz="1600" b="1" kern="0">
                          <a:solidFill>
                            <a:srgbClr val="7F9FBF"/>
                          </a:solidFill>
                          <a:latin typeface="Consolas"/>
                          <a:ea typeface="宋体"/>
                          <a:cs typeface="Times New Roman"/>
                        </a:rPr>
                        <a:t>@return</a:t>
                      </a:r>
                      <a:r>
                        <a:rPr lang="en-US" sz="1600" kern="0">
                          <a:solidFill>
                            <a:srgbClr val="3F5FBF"/>
                          </a:solidFill>
                          <a:latin typeface="Consolas"/>
                          <a:ea typeface="宋体"/>
                          <a:cs typeface="Times New Roman"/>
                        </a:rPr>
                        <a:t> </a:t>
                      </a:r>
                      <a:r>
                        <a:rPr lang="zh-CN" sz="1600" kern="0">
                          <a:solidFill>
                            <a:srgbClr val="3F5FBF"/>
                          </a:solidFill>
                          <a:latin typeface="Consolas"/>
                          <a:ea typeface="宋体"/>
                          <a:cs typeface="Consolas"/>
                        </a:rPr>
                        <a:t>如果链表有内容则返回与保存元素个数相当的数组，如果没有内容保存返回</a:t>
                      </a:r>
                      <a:r>
                        <a:rPr lang="en-US" sz="1600" kern="0">
                          <a:solidFill>
                            <a:srgbClr val="3F5FBF"/>
                          </a:solidFill>
                          <a:latin typeface="Consolas"/>
                          <a:ea typeface="宋体"/>
                          <a:cs typeface="Times New Roman"/>
                        </a:rPr>
                        <a:t>null</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a:t>
                      </a:r>
                      <a:endParaRPr lang="zh-CN" sz="1600" kern="100">
                        <a:latin typeface="Times New Roman"/>
                        <a:ea typeface="宋体"/>
                        <a:cs typeface="Times New Roman"/>
                      </a:endParaRPr>
                    </a:p>
                    <a:p>
                      <a:pPr algn="just">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Object[] toArray()</a:t>
                      </a:r>
                      <a:r>
                        <a:rPr lang="en-US" sz="1600" b="1" kern="0">
                          <a:solidFill>
                            <a:srgbClr val="7F0055"/>
                          </a:solidFill>
                          <a:latin typeface="Consolas"/>
                          <a:ea typeface="宋体"/>
                          <a:cs typeface="Times New Roman"/>
                        </a:rPr>
                        <a:t> </a:t>
                      </a:r>
                      <a:r>
                        <a:rPr lang="en-US" sz="1600" kern="0">
                          <a:solidFill>
                            <a:srgbClr val="000000"/>
                          </a:solidFill>
                          <a:latin typeface="Consolas"/>
                          <a:ea typeface="宋体"/>
                          <a:cs typeface="Times New Roman"/>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根据索引取得数据</a:t>
            </a:r>
            <a:endParaRPr lang="zh-CN" altLang="en-US"/>
          </a:p>
        </p:txBody>
      </p:sp>
      <p:pic>
        <p:nvPicPr>
          <p:cNvPr id="25602" name="图片 1"/>
          <p:cNvPicPr>
            <a:picLocks noChangeAspect="1" noChangeArrowheads="1"/>
          </p:cNvPicPr>
          <p:nvPr/>
        </p:nvPicPr>
        <p:blipFill>
          <a:blip r:embed="rId2"/>
          <a:srcRect/>
          <a:stretch>
            <a:fillRect/>
          </a:stretch>
        </p:blipFill>
        <p:spPr bwMode="auto">
          <a:xfrm>
            <a:off x="646582" y="785800"/>
            <a:ext cx="7425880" cy="2357454"/>
          </a:xfrm>
          <a:prstGeom prst="rect">
            <a:avLst/>
          </a:prstGeom>
          <a:noFill/>
          <a:ln w="9525">
            <a:noFill/>
            <a:miter lim="800000"/>
            <a:headEnd/>
            <a:tailEnd/>
          </a:ln>
        </p:spPr>
      </p:pic>
      <p:graphicFrame>
        <p:nvGraphicFramePr>
          <p:cNvPr id="5" name="表格 4"/>
          <p:cNvGraphicFramePr>
            <a:graphicFrameLocks noGrp="1"/>
          </p:cNvGraphicFramePr>
          <p:nvPr/>
        </p:nvGraphicFramePr>
        <p:xfrm>
          <a:off x="285720" y="3214692"/>
          <a:ext cx="8572560" cy="1280160"/>
        </p:xfrm>
        <a:graphic>
          <a:graphicData uri="http://schemas.openxmlformats.org/drawingml/2006/table">
            <a:tbl>
              <a:tblPr/>
              <a:tblGrid>
                <a:gridCol w="8572560"/>
              </a:tblGrid>
              <a:tr h="1214446">
                <a:tc>
                  <a:txBody>
                    <a:bodyPr/>
                    <a:lstStyle/>
                    <a:p>
                      <a:pPr algn="l">
                        <a:spcAft>
                          <a:spcPts val="0"/>
                        </a:spcAft>
                      </a:pPr>
                      <a:r>
                        <a:rPr lang="en-US" sz="1400" kern="0">
                          <a:solidFill>
                            <a:srgbClr val="000000"/>
                          </a:solidFill>
                          <a:latin typeface="Consolas"/>
                          <a:ea typeface="宋体"/>
                          <a:cs typeface="Times New Roman"/>
                        </a:rPr>
                        <a:t>	</a:t>
                      </a:r>
                      <a:r>
                        <a:rPr lang="en-US" sz="1400" kern="0">
                          <a:solidFill>
                            <a:srgbClr val="3F5FBF"/>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 </a:t>
                      </a:r>
                      <a:r>
                        <a:rPr lang="zh-CN" sz="1400" kern="0">
                          <a:solidFill>
                            <a:srgbClr val="3F5FBF"/>
                          </a:solidFill>
                          <a:latin typeface="Consolas"/>
                          <a:ea typeface="宋体"/>
                          <a:cs typeface="Consolas"/>
                        </a:rPr>
                        <a:t>根据索引获取链表中的指定元素内容</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 </a:t>
                      </a:r>
                      <a:r>
                        <a:rPr lang="en-US" sz="1400" b="1" kern="0">
                          <a:solidFill>
                            <a:srgbClr val="7F9FBF"/>
                          </a:solidFill>
                          <a:latin typeface="Consolas"/>
                          <a:ea typeface="宋体"/>
                          <a:cs typeface="Times New Roman"/>
                        </a:rPr>
                        <a:t>@param</a:t>
                      </a:r>
                      <a:r>
                        <a:rPr lang="en-US" sz="1400" kern="0">
                          <a:solidFill>
                            <a:srgbClr val="3F5FBF"/>
                          </a:solidFill>
                          <a:latin typeface="Consolas"/>
                          <a:ea typeface="宋体"/>
                          <a:cs typeface="Times New Roman"/>
                        </a:rPr>
                        <a:t> index </a:t>
                      </a:r>
                      <a:r>
                        <a:rPr lang="zh-CN" sz="1400" kern="0">
                          <a:solidFill>
                            <a:srgbClr val="3F5FBF"/>
                          </a:solidFill>
                          <a:latin typeface="Consolas"/>
                          <a:ea typeface="宋体"/>
                          <a:cs typeface="Consolas"/>
                        </a:rPr>
                        <a:t>要获取元素的索引</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 </a:t>
                      </a:r>
                      <a:r>
                        <a:rPr lang="en-US" sz="1400" b="1" kern="0">
                          <a:solidFill>
                            <a:srgbClr val="7F9FBF"/>
                          </a:solidFill>
                          <a:latin typeface="Consolas"/>
                          <a:ea typeface="宋体"/>
                          <a:cs typeface="Times New Roman"/>
                        </a:rPr>
                        <a:t>@return</a:t>
                      </a:r>
                      <a:r>
                        <a:rPr lang="en-US" sz="1400" kern="0">
                          <a:solidFill>
                            <a:srgbClr val="3F5FBF"/>
                          </a:solidFill>
                          <a:latin typeface="Consolas"/>
                          <a:ea typeface="宋体"/>
                          <a:cs typeface="Times New Roman"/>
                        </a:rPr>
                        <a:t> </a:t>
                      </a:r>
                      <a:r>
                        <a:rPr lang="zh-CN" sz="1400" kern="0">
                          <a:solidFill>
                            <a:srgbClr val="3F5FBF"/>
                          </a:solidFill>
                          <a:latin typeface="Consolas"/>
                          <a:ea typeface="宋体"/>
                          <a:cs typeface="Consolas"/>
                        </a:rPr>
                        <a:t>指定索引位置的数据</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a:t>
                      </a:r>
                      <a:endParaRPr lang="zh-CN" sz="1400" kern="100">
                        <a:latin typeface="Times New Roman"/>
                        <a:ea typeface="宋体"/>
                        <a:cs typeface="Times New Roman"/>
                      </a:endParaRPr>
                    </a:p>
                    <a:p>
                      <a:pPr algn="just">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E get(</a:t>
                      </a:r>
                      <a:r>
                        <a:rPr lang="en-US" sz="1400" b="1" kern="0">
                          <a:solidFill>
                            <a:srgbClr val="7F0055"/>
                          </a:solidFill>
                          <a:latin typeface="Consolas"/>
                          <a:ea typeface="宋体"/>
                          <a:cs typeface="Times New Roman"/>
                        </a:rPr>
                        <a:t>int</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index</a:t>
                      </a:r>
                      <a:r>
                        <a:rPr lang="en-US" sz="1400" kern="0">
                          <a:solidFill>
                            <a:srgbClr val="000000"/>
                          </a:solidFill>
                          <a:latin typeface="Consolas"/>
                          <a:ea typeface="宋体"/>
                          <a:cs typeface="Times New Roman"/>
                        </a:rPr>
                        <a:t>)</a:t>
                      </a:r>
                      <a:r>
                        <a:rPr lang="en-US" sz="1400" b="1" kern="0">
                          <a:solidFill>
                            <a:srgbClr val="7F0055"/>
                          </a:solidFill>
                          <a:latin typeface="Consolas"/>
                          <a:ea typeface="宋体"/>
                          <a:cs typeface="Times New Roman"/>
                        </a:rPr>
                        <a:t> </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修改链表数据</a:t>
            </a:r>
            <a:endParaRPr lang="zh-CN" altLang="en-US"/>
          </a:p>
        </p:txBody>
      </p:sp>
      <p:graphicFrame>
        <p:nvGraphicFramePr>
          <p:cNvPr id="4" name="表格 3"/>
          <p:cNvGraphicFramePr>
            <a:graphicFrameLocks noGrp="1"/>
          </p:cNvGraphicFramePr>
          <p:nvPr/>
        </p:nvGraphicFramePr>
        <p:xfrm>
          <a:off x="285720" y="928676"/>
          <a:ext cx="8643998" cy="3571900"/>
        </p:xfrm>
        <a:graphic>
          <a:graphicData uri="http://schemas.openxmlformats.org/drawingml/2006/table">
            <a:tbl>
              <a:tblPr/>
              <a:tblGrid>
                <a:gridCol w="8643998"/>
              </a:tblGrid>
              <a:tr h="3571900">
                <a:tc>
                  <a:txBody>
                    <a:bodyPr/>
                    <a:lstStyle/>
                    <a:p>
                      <a:pPr algn="l">
                        <a:spcAft>
                          <a:spcPts val="0"/>
                        </a:spcAft>
                      </a:pPr>
                      <a:r>
                        <a:rPr lang="en-US" sz="1600" kern="0">
                          <a:solidFill>
                            <a:srgbClr val="000000"/>
                          </a:solidFill>
                          <a:latin typeface="Consolas"/>
                          <a:ea typeface="宋体"/>
                          <a:cs typeface="Times New Roman"/>
                        </a:rPr>
                        <a:t>	</a:t>
                      </a:r>
                      <a:r>
                        <a:rPr lang="en-US" sz="1600" kern="0">
                          <a:solidFill>
                            <a:srgbClr val="3F5FBF"/>
                          </a:solidFill>
                          <a:latin typeface="Consolas"/>
                          <a:ea typeface="宋体"/>
                          <a:cs typeface="Times New Roman"/>
                        </a:rPr>
                        <a:t>/**</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zh-CN" sz="1600" kern="0">
                          <a:solidFill>
                            <a:srgbClr val="3F5FBF"/>
                          </a:solidFill>
                          <a:latin typeface="Consolas"/>
                          <a:ea typeface="宋体"/>
                          <a:cs typeface="Consolas"/>
                        </a:rPr>
                        <a:t>修改指定索引中的数据内容</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en-US" sz="1600" b="1" kern="0">
                          <a:solidFill>
                            <a:srgbClr val="7F9FBF"/>
                          </a:solidFill>
                          <a:latin typeface="Consolas"/>
                          <a:ea typeface="宋体"/>
                          <a:cs typeface="Times New Roman"/>
                        </a:rPr>
                        <a:t>@param</a:t>
                      </a:r>
                      <a:r>
                        <a:rPr lang="en-US" sz="1600" kern="0">
                          <a:solidFill>
                            <a:srgbClr val="3F5FBF"/>
                          </a:solidFill>
                          <a:latin typeface="Consolas"/>
                          <a:ea typeface="宋体"/>
                          <a:cs typeface="Times New Roman"/>
                        </a:rPr>
                        <a:t> index </a:t>
                      </a:r>
                      <a:r>
                        <a:rPr lang="zh-CN" sz="1600" kern="0">
                          <a:solidFill>
                            <a:srgbClr val="3F5FBF"/>
                          </a:solidFill>
                          <a:latin typeface="Consolas"/>
                          <a:ea typeface="宋体"/>
                          <a:cs typeface="Consolas"/>
                        </a:rPr>
                        <a:t>要修改的数据索引</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en-US" sz="1600" b="1" kern="0">
                          <a:solidFill>
                            <a:srgbClr val="7F9FBF"/>
                          </a:solidFill>
                          <a:latin typeface="Consolas"/>
                          <a:ea typeface="宋体"/>
                          <a:cs typeface="Times New Roman"/>
                        </a:rPr>
                        <a:t>@param</a:t>
                      </a:r>
                      <a:r>
                        <a:rPr lang="en-US" sz="1600" kern="0">
                          <a:solidFill>
                            <a:srgbClr val="3F5FBF"/>
                          </a:solidFill>
                          <a:latin typeface="Consolas"/>
                          <a:ea typeface="宋体"/>
                          <a:cs typeface="Times New Roman"/>
                        </a:rPr>
                        <a:t> data </a:t>
                      </a:r>
                      <a:r>
                        <a:rPr lang="zh-CN" sz="1600" kern="0">
                          <a:solidFill>
                            <a:srgbClr val="3F5FBF"/>
                          </a:solidFill>
                          <a:latin typeface="Consolas"/>
                          <a:ea typeface="宋体"/>
                          <a:cs typeface="Consolas"/>
                        </a:rPr>
                        <a:t>要替换的新内容</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a:t>
                      </a:r>
                      <a:endParaRPr lang="zh-CN" sz="1600" kern="100">
                        <a:latin typeface="Times New Roman"/>
                        <a:ea typeface="宋体"/>
                        <a:cs typeface="Times New Roman"/>
                      </a:endParaRPr>
                    </a:p>
                    <a:p>
                      <a:pPr algn="just">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void</a:t>
                      </a:r>
                      <a:r>
                        <a:rPr lang="en-US" sz="1600" kern="0">
                          <a:solidFill>
                            <a:srgbClr val="000000"/>
                          </a:solidFill>
                          <a:latin typeface="Consolas"/>
                          <a:ea typeface="宋体"/>
                          <a:cs typeface="Times New Roman"/>
                        </a:rPr>
                        <a:t> set(</a:t>
                      </a:r>
                      <a:r>
                        <a:rPr lang="en-US" sz="1600" b="1" kern="0">
                          <a:solidFill>
                            <a:srgbClr val="7F0055"/>
                          </a:solidFill>
                          <a:latin typeface="Consolas"/>
                          <a:ea typeface="宋体"/>
                          <a:cs typeface="Times New Roman"/>
                        </a:rPr>
                        <a:t>int</a:t>
                      </a:r>
                      <a:r>
                        <a:rPr lang="en-US" sz="1600" kern="0">
                          <a:solidFill>
                            <a:srgbClr val="000000"/>
                          </a:solidFill>
                          <a:latin typeface="Consolas"/>
                          <a:ea typeface="宋体"/>
                          <a:cs typeface="Times New Roman"/>
                        </a:rPr>
                        <a:t> </a:t>
                      </a:r>
                      <a:r>
                        <a:rPr lang="en-US" sz="1600" kern="0">
                          <a:solidFill>
                            <a:srgbClr val="6A3E3E"/>
                          </a:solidFill>
                          <a:latin typeface="Consolas"/>
                          <a:ea typeface="宋体"/>
                          <a:cs typeface="Times New Roman"/>
                        </a:rPr>
                        <a:t>index</a:t>
                      </a:r>
                      <a:r>
                        <a:rPr lang="en-US" sz="1600" kern="0">
                          <a:solidFill>
                            <a:srgbClr val="000000"/>
                          </a:solidFill>
                          <a:latin typeface="Consolas"/>
                          <a:ea typeface="宋体"/>
                          <a:cs typeface="Times New Roman"/>
                        </a:rPr>
                        <a:t>, E </a:t>
                      </a:r>
                      <a:r>
                        <a:rPr lang="en-US" sz="1600" kern="0">
                          <a:solidFill>
                            <a:srgbClr val="6A3E3E"/>
                          </a:solidFill>
                          <a:latin typeface="Consolas"/>
                          <a:ea typeface="宋体"/>
                          <a:cs typeface="Times New Roman"/>
                        </a:rPr>
                        <a:t>data</a:t>
                      </a:r>
                      <a:r>
                        <a:rPr lang="en-US" sz="1600" kern="0">
                          <a:solidFill>
                            <a:srgbClr val="000000"/>
                          </a:solidFill>
                          <a:latin typeface="Consolas"/>
                          <a:ea typeface="宋体"/>
                          <a:cs typeface="Times New Roman"/>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数据内容查询</a:t>
            </a:r>
            <a:endParaRPr lang="zh-CN" altLang="en-US"/>
          </a:p>
        </p:txBody>
      </p:sp>
      <p:graphicFrame>
        <p:nvGraphicFramePr>
          <p:cNvPr id="4" name="表格 3"/>
          <p:cNvGraphicFramePr>
            <a:graphicFrameLocks noGrp="1"/>
          </p:cNvGraphicFramePr>
          <p:nvPr/>
        </p:nvGraphicFramePr>
        <p:xfrm>
          <a:off x="214282" y="857238"/>
          <a:ext cx="8715436" cy="3571900"/>
        </p:xfrm>
        <a:graphic>
          <a:graphicData uri="http://schemas.openxmlformats.org/drawingml/2006/table">
            <a:tbl>
              <a:tblPr/>
              <a:tblGrid>
                <a:gridCol w="8715436"/>
              </a:tblGrid>
              <a:tr h="3571900">
                <a:tc>
                  <a:txBody>
                    <a:bodyPr/>
                    <a:lstStyle/>
                    <a:p>
                      <a:pPr algn="l">
                        <a:spcAft>
                          <a:spcPts val="0"/>
                        </a:spcAft>
                      </a:pPr>
                      <a:r>
                        <a:rPr lang="en-US" sz="1400" kern="0">
                          <a:solidFill>
                            <a:srgbClr val="000000"/>
                          </a:solidFill>
                          <a:latin typeface="Consolas"/>
                          <a:ea typeface="宋体"/>
                          <a:cs typeface="Times New Roman"/>
                        </a:rPr>
                        <a:t>	</a:t>
                      </a:r>
                      <a:r>
                        <a:rPr lang="en-US" sz="1400" kern="0">
                          <a:solidFill>
                            <a:srgbClr val="3F5FBF"/>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 </a:t>
                      </a:r>
                      <a:r>
                        <a:rPr lang="zh-CN" sz="1400" kern="0">
                          <a:solidFill>
                            <a:srgbClr val="3F5FBF"/>
                          </a:solidFill>
                          <a:latin typeface="Consolas"/>
                          <a:ea typeface="宋体"/>
                          <a:cs typeface="Consolas"/>
                        </a:rPr>
                        <a:t>查询指定内容是否存在，要求查询对象所在类覆写</a:t>
                      </a:r>
                      <a:r>
                        <a:rPr lang="en-US" sz="1400" kern="0">
                          <a:solidFill>
                            <a:srgbClr val="3F5FBF"/>
                          </a:solidFill>
                          <a:latin typeface="Consolas"/>
                          <a:ea typeface="宋体"/>
                          <a:cs typeface="Times New Roman"/>
                        </a:rPr>
                        <a:t>equals()</a:t>
                      </a:r>
                      <a:r>
                        <a:rPr lang="zh-CN" sz="1400" kern="0">
                          <a:solidFill>
                            <a:srgbClr val="3F5FBF"/>
                          </a:solidFill>
                          <a:latin typeface="Consolas"/>
                          <a:ea typeface="宋体"/>
                          <a:cs typeface="Consolas"/>
                        </a:rPr>
                        <a:t>方法</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 </a:t>
                      </a:r>
                      <a:r>
                        <a:rPr lang="en-US" sz="1400" b="1" kern="0">
                          <a:solidFill>
                            <a:srgbClr val="7F9FBF"/>
                          </a:solidFill>
                          <a:latin typeface="Consolas"/>
                          <a:ea typeface="宋体"/>
                          <a:cs typeface="Times New Roman"/>
                        </a:rPr>
                        <a:t>@param</a:t>
                      </a:r>
                      <a:r>
                        <a:rPr lang="en-US" sz="1400" kern="0">
                          <a:solidFill>
                            <a:srgbClr val="3F5FBF"/>
                          </a:solidFill>
                          <a:latin typeface="Consolas"/>
                          <a:ea typeface="宋体"/>
                          <a:cs typeface="Times New Roman"/>
                        </a:rPr>
                        <a:t> data </a:t>
                      </a:r>
                      <a:r>
                        <a:rPr lang="zh-CN" sz="1400" kern="0">
                          <a:solidFill>
                            <a:srgbClr val="3F5FBF"/>
                          </a:solidFill>
                          <a:latin typeface="Consolas"/>
                          <a:ea typeface="宋体"/>
                          <a:cs typeface="Consolas"/>
                        </a:rPr>
                        <a:t>要查找的数据</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 </a:t>
                      </a:r>
                      <a:r>
                        <a:rPr lang="en-US" sz="1400" b="1" kern="0">
                          <a:solidFill>
                            <a:srgbClr val="7F9FBF"/>
                          </a:solidFill>
                          <a:latin typeface="Consolas"/>
                          <a:ea typeface="宋体"/>
                          <a:cs typeface="Times New Roman"/>
                        </a:rPr>
                        <a:t>@return</a:t>
                      </a:r>
                      <a:r>
                        <a:rPr lang="en-US" sz="1400" kern="0">
                          <a:solidFill>
                            <a:srgbClr val="3F5FBF"/>
                          </a:solidFill>
                          <a:latin typeface="Consolas"/>
                          <a:ea typeface="宋体"/>
                          <a:cs typeface="Times New Roman"/>
                        </a:rPr>
                        <a:t> </a:t>
                      </a:r>
                      <a:r>
                        <a:rPr lang="zh-CN" sz="1400" kern="0">
                          <a:solidFill>
                            <a:srgbClr val="3F5FBF"/>
                          </a:solidFill>
                          <a:latin typeface="Consolas"/>
                          <a:ea typeface="宋体"/>
                          <a:cs typeface="Consolas"/>
                        </a:rPr>
                        <a:t>数据存在返回</a:t>
                      </a:r>
                      <a:r>
                        <a:rPr lang="en-US" sz="1400" kern="0">
                          <a:solidFill>
                            <a:srgbClr val="3F5FBF"/>
                          </a:solidFill>
                          <a:latin typeface="Consolas"/>
                          <a:ea typeface="宋体"/>
                          <a:cs typeface="Times New Roman"/>
                        </a:rPr>
                        <a:t>true</a:t>
                      </a:r>
                      <a:r>
                        <a:rPr lang="zh-CN" sz="1400" kern="0">
                          <a:solidFill>
                            <a:srgbClr val="3F5FBF"/>
                          </a:solidFill>
                          <a:latin typeface="Consolas"/>
                          <a:ea typeface="宋体"/>
                          <a:cs typeface="Consolas"/>
                        </a:rPr>
                        <a:t>，否则返回</a:t>
                      </a:r>
                      <a:r>
                        <a:rPr lang="en-US" sz="1400" kern="0">
                          <a:solidFill>
                            <a:srgbClr val="3F5FBF"/>
                          </a:solidFill>
                          <a:latin typeface="Consolas"/>
                          <a:ea typeface="宋体"/>
                          <a:cs typeface="Times New Roman"/>
                        </a:rPr>
                        <a:t>false</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a:t>
                      </a:r>
                      <a:endParaRPr lang="zh-CN" sz="1400" kern="100">
                        <a:latin typeface="Times New Roman"/>
                        <a:ea typeface="宋体"/>
                        <a:cs typeface="Times New Roman"/>
                      </a:endParaRPr>
                    </a:p>
                    <a:p>
                      <a:pPr algn="just">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boolean</a:t>
                      </a:r>
                      <a:r>
                        <a:rPr lang="en-US" sz="1400" kern="0">
                          <a:solidFill>
                            <a:srgbClr val="000000"/>
                          </a:solidFill>
                          <a:latin typeface="Consolas"/>
                          <a:ea typeface="宋体"/>
                          <a:cs typeface="Times New Roman"/>
                        </a:rPr>
                        <a:t> contains(E </a:t>
                      </a:r>
                      <a:r>
                        <a:rPr lang="en-US" sz="1400" kern="0">
                          <a:solidFill>
                            <a:srgbClr val="6A3E3E"/>
                          </a:solidFill>
                          <a:latin typeface="Consolas"/>
                          <a:ea typeface="宋体"/>
                          <a:cs typeface="Times New Roman"/>
                        </a:rPr>
                        <a:t>data</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删除链表数据</a:t>
            </a:r>
            <a:endParaRPr lang="zh-CN" altLang="en-US"/>
          </a:p>
        </p:txBody>
      </p:sp>
      <p:sp>
        <p:nvSpPr>
          <p:cNvPr id="3" name="内容占位符 2"/>
          <p:cNvSpPr>
            <a:spLocks noGrp="1"/>
          </p:cNvSpPr>
          <p:nvPr>
            <p:ph idx="1"/>
          </p:nvPr>
        </p:nvSpPr>
        <p:spPr/>
        <p:txBody>
          <a:bodyPr/>
          <a:lstStyle/>
          <a:p>
            <a:r>
              <a:rPr lang="zh-CN" altLang="en-US" smtClean="0"/>
              <a:t>删除根节点：</a:t>
            </a:r>
            <a:endParaRPr lang="zh-CN" altLang="en-US"/>
          </a:p>
        </p:txBody>
      </p:sp>
      <p:pic>
        <p:nvPicPr>
          <p:cNvPr id="28674" name="图片 1"/>
          <p:cNvPicPr>
            <a:picLocks noChangeAspect="1" noChangeArrowheads="1"/>
          </p:cNvPicPr>
          <p:nvPr/>
        </p:nvPicPr>
        <p:blipFill>
          <a:blip r:embed="rId2"/>
          <a:srcRect/>
          <a:stretch>
            <a:fillRect/>
          </a:stretch>
        </p:blipFill>
        <p:spPr bwMode="auto">
          <a:xfrm>
            <a:off x="428596" y="1428742"/>
            <a:ext cx="8340036" cy="214314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删除链表数据</a:t>
            </a:r>
            <a:endParaRPr lang="zh-CN" altLang="en-US"/>
          </a:p>
        </p:txBody>
      </p:sp>
      <p:sp>
        <p:nvSpPr>
          <p:cNvPr id="3" name="内容占位符 2"/>
          <p:cNvSpPr>
            <a:spLocks noGrp="1"/>
          </p:cNvSpPr>
          <p:nvPr>
            <p:ph idx="1"/>
          </p:nvPr>
        </p:nvSpPr>
        <p:spPr/>
        <p:txBody>
          <a:bodyPr/>
          <a:lstStyle/>
          <a:p>
            <a:r>
              <a:rPr lang="zh-CN" altLang="en-US" smtClean="0"/>
              <a:t>删除子节点：</a:t>
            </a:r>
            <a:endParaRPr lang="zh-CN" altLang="en-US"/>
          </a:p>
        </p:txBody>
      </p:sp>
      <p:pic>
        <p:nvPicPr>
          <p:cNvPr id="29698" name="图片 1"/>
          <p:cNvPicPr>
            <a:picLocks noChangeAspect="1" noChangeArrowheads="1"/>
          </p:cNvPicPr>
          <p:nvPr/>
        </p:nvPicPr>
        <p:blipFill>
          <a:blip r:embed="rId2"/>
          <a:srcRect/>
          <a:stretch>
            <a:fillRect/>
          </a:stretch>
        </p:blipFill>
        <p:spPr bwMode="auto">
          <a:xfrm>
            <a:off x="928662" y="1285866"/>
            <a:ext cx="7143800" cy="1862048"/>
          </a:xfrm>
          <a:prstGeom prst="rect">
            <a:avLst/>
          </a:prstGeom>
          <a:noFill/>
          <a:ln w="9525">
            <a:noFill/>
            <a:miter lim="800000"/>
            <a:headEnd/>
            <a:tailEnd/>
          </a:ln>
        </p:spPr>
      </p:pic>
      <p:graphicFrame>
        <p:nvGraphicFramePr>
          <p:cNvPr id="5" name="表格 4"/>
          <p:cNvGraphicFramePr>
            <a:graphicFrameLocks noGrp="1"/>
          </p:cNvGraphicFramePr>
          <p:nvPr/>
        </p:nvGraphicFramePr>
        <p:xfrm>
          <a:off x="214282" y="3143254"/>
          <a:ext cx="8572560" cy="1357322"/>
        </p:xfrm>
        <a:graphic>
          <a:graphicData uri="http://schemas.openxmlformats.org/drawingml/2006/table">
            <a:tbl>
              <a:tblPr/>
              <a:tblGrid>
                <a:gridCol w="8572560"/>
              </a:tblGrid>
              <a:tr h="1357322">
                <a:tc>
                  <a:txBody>
                    <a:bodyPr/>
                    <a:lstStyle/>
                    <a:p>
                      <a:pPr algn="l">
                        <a:spcAft>
                          <a:spcPts val="0"/>
                        </a:spcAft>
                      </a:pPr>
                      <a:r>
                        <a:rPr lang="en-US" sz="1600" kern="0">
                          <a:solidFill>
                            <a:srgbClr val="000000"/>
                          </a:solidFill>
                          <a:latin typeface="Consolas"/>
                          <a:ea typeface="宋体"/>
                          <a:cs typeface="Times New Roman"/>
                        </a:rPr>
                        <a:t>	</a:t>
                      </a:r>
                      <a:r>
                        <a:rPr lang="en-US" sz="1600" kern="0">
                          <a:solidFill>
                            <a:srgbClr val="3F5FBF"/>
                          </a:solidFill>
                          <a:latin typeface="Consolas"/>
                          <a:ea typeface="宋体"/>
                          <a:cs typeface="Times New Roman"/>
                        </a:rPr>
                        <a:t>/**</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zh-CN" sz="1600" kern="0">
                          <a:solidFill>
                            <a:srgbClr val="3F5FBF"/>
                          </a:solidFill>
                          <a:latin typeface="Consolas"/>
                          <a:ea typeface="宋体"/>
                          <a:cs typeface="Consolas"/>
                        </a:rPr>
                        <a:t>删除指定内容的数据，需要利用</a:t>
                      </a:r>
                      <a:r>
                        <a:rPr lang="en-US" sz="1600" kern="0">
                          <a:solidFill>
                            <a:srgbClr val="3F5FBF"/>
                          </a:solidFill>
                          <a:latin typeface="Consolas"/>
                          <a:ea typeface="宋体"/>
                          <a:cs typeface="Times New Roman"/>
                        </a:rPr>
                        <a:t>equals()</a:t>
                      </a:r>
                      <a:r>
                        <a:rPr lang="zh-CN" sz="1600" kern="0">
                          <a:solidFill>
                            <a:srgbClr val="3F5FBF"/>
                          </a:solidFill>
                          <a:latin typeface="Consolas"/>
                          <a:ea typeface="宋体"/>
                          <a:cs typeface="Consolas"/>
                        </a:rPr>
                        <a:t>方法进行比较</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en-US" sz="1600" b="1" kern="0">
                          <a:solidFill>
                            <a:srgbClr val="7F9FBF"/>
                          </a:solidFill>
                          <a:latin typeface="Consolas"/>
                          <a:ea typeface="宋体"/>
                          <a:cs typeface="Times New Roman"/>
                        </a:rPr>
                        <a:t>@param</a:t>
                      </a:r>
                      <a:r>
                        <a:rPr lang="en-US" sz="1600" kern="0">
                          <a:solidFill>
                            <a:srgbClr val="3F5FBF"/>
                          </a:solidFill>
                          <a:latin typeface="Consolas"/>
                          <a:ea typeface="宋体"/>
                          <a:cs typeface="Times New Roman"/>
                        </a:rPr>
                        <a:t> data </a:t>
                      </a:r>
                      <a:r>
                        <a:rPr lang="zh-CN" sz="1600" kern="0">
                          <a:solidFill>
                            <a:srgbClr val="3F5FBF"/>
                          </a:solidFill>
                          <a:latin typeface="Consolas"/>
                          <a:ea typeface="宋体"/>
                          <a:cs typeface="Consolas"/>
                        </a:rPr>
                        <a:t>要删除的数据</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a:t>
                      </a:r>
                      <a:endParaRPr lang="zh-CN" sz="1600" kern="100">
                        <a:latin typeface="Times New Roman"/>
                        <a:ea typeface="宋体"/>
                        <a:cs typeface="Times New Roman"/>
                      </a:endParaRPr>
                    </a:p>
                    <a:p>
                      <a:pPr algn="just">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void</a:t>
                      </a:r>
                      <a:r>
                        <a:rPr lang="en-US" sz="1600" kern="0">
                          <a:solidFill>
                            <a:srgbClr val="000000"/>
                          </a:solidFill>
                          <a:latin typeface="Consolas"/>
                          <a:ea typeface="宋体"/>
                          <a:cs typeface="Times New Roman"/>
                        </a:rPr>
                        <a:t> remove(E </a:t>
                      </a:r>
                      <a:r>
                        <a:rPr lang="en-US" sz="1600" kern="0">
                          <a:solidFill>
                            <a:srgbClr val="6A3E3E"/>
                          </a:solidFill>
                          <a:latin typeface="Consolas"/>
                          <a:ea typeface="宋体"/>
                          <a:cs typeface="Times New Roman"/>
                        </a:rPr>
                        <a:t>data</a:t>
                      </a:r>
                      <a:r>
                        <a:rPr lang="en-US" sz="1600" kern="0">
                          <a:solidFill>
                            <a:srgbClr val="000000"/>
                          </a:solidFill>
                          <a:latin typeface="Consolas"/>
                          <a:ea typeface="宋体"/>
                          <a:cs typeface="Times New Roman"/>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清空链表数据</a:t>
            </a:r>
            <a:endParaRPr lang="zh-CN" altLang="en-US"/>
          </a:p>
        </p:txBody>
      </p:sp>
      <p:graphicFrame>
        <p:nvGraphicFramePr>
          <p:cNvPr id="4" name="表格 3"/>
          <p:cNvGraphicFramePr>
            <a:graphicFrameLocks noGrp="1"/>
          </p:cNvGraphicFramePr>
          <p:nvPr/>
        </p:nvGraphicFramePr>
        <p:xfrm>
          <a:off x="214282" y="857238"/>
          <a:ext cx="8715436" cy="3571900"/>
        </p:xfrm>
        <a:graphic>
          <a:graphicData uri="http://schemas.openxmlformats.org/drawingml/2006/table">
            <a:tbl>
              <a:tblPr/>
              <a:tblGrid>
                <a:gridCol w="8715436"/>
              </a:tblGrid>
              <a:tr h="3571900">
                <a:tc>
                  <a:txBody>
                    <a:bodyPr/>
                    <a:lstStyle/>
                    <a:p>
                      <a:pPr algn="l">
                        <a:spcAft>
                          <a:spcPts val="0"/>
                        </a:spcAft>
                      </a:pPr>
                      <a:r>
                        <a:rPr lang="en-US" sz="1600" kern="0">
                          <a:solidFill>
                            <a:srgbClr val="000000"/>
                          </a:solidFill>
                          <a:latin typeface="Consolas"/>
                          <a:ea typeface="宋体"/>
                          <a:cs typeface="Times New Roman"/>
                        </a:rPr>
                        <a:t>	</a:t>
                      </a:r>
                      <a:r>
                        <a:rPr lang="en-US" sz="1600" kern="0">
                          <a:solidFill>
                            <a:srgbClr val="3F5FBF"/>
                          </a:solidFill>
                          <a:latin typeface="Consolas"/>
                          <a:ea typeface="宋体"/>
                          <a:cs typeface="Times New Roman"/>
                        </a:rPr>
                        <a:t>/**</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zh-CN" sz="1600" kern="0">
                          <a:solidFill>
                            <a:srgbClr val="3F5FBF"/>
                          </a:solidFill>
                          <a:latin typeface="Consolas"/>
                          <a:ea typeface="宋体"/>
                          <a:cs typeface="Consolas"/>
                        </a:rPr>
                        <a:t>清空链表中的所有元素</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a:t>
                      </a:r>
                      <a:endParaRPr lang="zh-CN" sz="1600" kern="100">
                        <a:latin typeface="Times New Roman"/>
                        <a:ea typeface="宋体"/>
                        <a:cs typeface="Times New Roman"/>
                      </a:endParaRPr>
                    </a:p>
                    <a:p>
                      <a:pPr algn="just">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void</a:t>
                      </a:r>
                      <a:r>
                        <a:rPr lang="en-US" sz="1600" kern="0">
                          <a:solidFill>
                            <a:srgbClr val="000000"/>
                          </a:solidFill>
                          <a:latin typeface="Consolas"/>
                          <a:ea typeface="宋体"/>
                          <a:cs typeface="Times New Roman"/>
                        </a:rPr>
                        <a:t> clean();</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链表</a:t>
            </a:r>
            <a:endParaRPr lang="zh-CN" altLang="en-US"/>
          </a:p>
        </p:txBody>
      </p:sp>
      <p:sp>
        <p:nvSpPr>
          <p:cNvPr id="3" name="内容占位符 2"/>
          <p:cNvSpPr>
            <a:spLocks noGrp="1"/>
          </p:cNvSpPr>
          <p:nvPr>
            <p:ph idx="1"/>
          </p:nvPr>
        </p:nvSpPr>
        <p:spPr/>
        <p:txBody>
          <a:bodyPr>
            <a:normAutofit/>
          </a:bodyPr>
          <a:lstStyle/>
          <a:p>
            <a:r>
              <a:rPr lang="zh-CN" altLang="en-US" sz="2000" smtClean="0"/>
              <a:t>链表是一种动态线性结构，与数组相比链表最大的特点是可以不受到长度的限制。</a:t>
            </a:r>
            <a:endParaRPr lang="en-US" altLang="zh-CN" sz="2000" smtClean="0"/>
          </a:p>
          <a:p>
            <a:r>
              <a:rPr lang="zh-CN" altLang="en-US" sz="2000" smtClean="0"/>
              <a:t>链表（动态数组）的本质是利用对象引用的逻辑关系来实现类似于数组的数据存储逻辑，一个链表上由若干个节点（</a:t>
            </a:r>
            <a:r>
              <a:rPr lang="en-US" sz="2000" smtClean="0"/>
              <a:t>Node</a:t>
            </a:r>
            <a:r>
              <a:rPr lang="zh-CN" altLang="en-US" sz="2000" smtClean="0"/>
              <a:t>）所组成，每一个节点依靠对上一个节点的引用形成一个“链”的形式</a:t>
            </a:r>
            <a:endParaRPr lang="zh-CN" altLang="en-US" sz="2000"/>
          </a:p>
        </p:txBody>
      </p:sp>
      <p:pic>
        <p:nvPicPr>
          <p:cNvPr id="1026" name="图片 1"/>
          <p:cNvPicPr>
            <a:picLocks noChangeAspect="1" noChangeArrowheads="1"/>
          </p:cNvPicPr>
          <p:nvPr/>
        </p:nvPicPr>
        <p:blipFill>
          <a:blip r:embed="rId2"/>
          <a:srcRect/>
          <a:stretch>
            <a:fillRect/>
          </a:stretch>
        </p:blipFill>
        <p:spPr bwMode="auto">
          <a:xfrm>
            <a:off x="473117" y="2643188"/>
            <a:ext cx="7956535" cy="157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Node</a:t>
            </a:r>
            <a:r>
              <a:rPr lang="zh-CN" altLang="en-US" smtClean="0"/>
              <a:t>类结构</a:t>
            </a:r>
            <a:endParaRPr lang="zh-CN" altLang="en-US"/>
          </a:p>
        </p:txBody>
      </p:sp>
      <p:sp>
        <p:nvSpPr>
          <p:cNvPr id="3" name="内容占位符 2"/>
          <p:cNvSpPr>
            <a:spLocks noGrp="1"/>
          </p:cNvSpPr>
          <p:nvPr>
            <p:ph idx="1"/>
          </p:nvPr>
        </p:nvSpPr>
        <p:spPr/>
        <p:txBody>
          <a:bodyPr/>
          <a:lstStyle/>
          <a:p>
            <a:r>
              <a:rPr lang="zh-CN" altLang="en-US" smtClean="0"/>
              <a:t>数组本身是需要进行多个数据的信息保存，但是数据本身并不能够描述出彼此间的先后顺序，所以就需要将数据包装在节点（</a:t>
            </a:r>
            <a:r>
              <a:rPr lang="en-US" smtClean="0"/>
              <a:t>Node</a:t>
            </a:r>
            <a:r>
              <a:rPr lang="zh-CN" altLang="en-US" smtClean="0"/>
              <a:t>）之中，每一个节点除了要保存数据信息之外，一定还要保存有下一个节点（</a:t>
            </a:r>
            <a:r>
              <a:rPr lang="en-US" smtClean="0"/>
              <a:t>Node</a:t>
            </a:r>
            <a:r>
              <a:rPr lang="zh-CN" altLang="en-US" smtClean="0"/>
              <a:t>）的引用，而在链表之中会保存有一系列的节点对象</a:t>
            </a:r>
            <a:endParaRPr lang="zh-CN" altLang="en-US"/>
          </a:p>
        </p:txBody>
      </p:sp>
      <p:pic>
        <p:nvPicPr>
          <p:cNvPr id="2050" name="图片 1"/>
          <p:cNvPicPr>
            <a:picLocks noChangeAspect="1" noChangeArrowheads="1"/>
          </p:cNvPicPr>
          <p:nvPr/>
        </p:nvPicPr>
        <p:blipFill>
          <a:blip r:embed="rId2"/>
          <a:srcRect/>
          <a:stretch>
            <a:fillRect/>
          </a:stretch>
        </p:blipFill>
        <p:spPr bwMode="auto">
          <a:xfrm>
            <a:off x="785786" y="2786064"/>
            <a:ext cx="7572079" cy="164307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链表设计实现</a:t>
            </a:r>
            <a:endParaRPr lang="zh-CN" altLang="en-US"/>
          </a:p>
        </p:txBody>
      </p:sp>
      <p:pic>
        <p:nvPicPr>
          <p:cNvPr id="3074" name="图片 1"/>
          <p:cNvPicPr>
            <a:picLocks noChangeAspect="1" noChangeArrowheads="1"/>
          </p:cNvPicPr>
          <p:nvPr/>
        </p:nvPicPr>
        <p:blipFill>
          <a:blip r:embed="rId2"/>
          <a:srcRect/>
          <a:stretch>
            <a:fillRect/>
          </a:stretch>
        </p:blipFill>
        <p:spPr bwMode="auto">
          <a:xfrm>
            <a:off x="214282" y="1000114"/>
            <a:ext cx="8715436" cy="310284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定义链表基本模型</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interface</a:t>
                      </a:r>
                      <a:r>
                        <a:rPr lang="en-US" sz="1400" kern="0">
                          <a:solidFill>
                            <a:srgbClr val="000000"/>
                          </a:solidFill>
                          <a:latin typeface="Consolas"/>
                          <a:ea typeface="宋体"/>
                          <a:cs typeface="Times New Roman"/>
                        </a:rPr>
                        <a:t> ILink&lt;E&gt; {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链表公共标准</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在此处定义若干链表操作方法</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LinkImpl&lt;E&gt; </a:t>
                      </a:r>
                      <a:r>
                        <a:rPr lang="en-US" sz="1400" b="1" kern="0">
                          <a:solidFill>
                            <a:srgbClr val="7F0055"/>
                          </a:solidFill>
                          <a:latin typeface="Consolas"/>
                          <a:ea typeface="宋体"/>
                          <a:cs typeface="Times New Roman"/>
                        </a:rPr>
                        <a:t>implements</a:t>
                      </a:r>
                      <a:r>
                        <a:rPr lang="en-US" sz="1400" kern="0">
                          <a:solidFill>
                            <a:srgbClr val="000000"/>
                          </a:solidFill>
                          <a:latin typeface="Consolas"/>
                          <a:ea typeface="宋体"/>
                          <a:cs typeface="Times New Roman"/>
                        </a:rPr>
                        <a:t> ILink&lt;E&gt;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使用内部类的结构进行定义，这样外部类与内部类可以直接进行私有成员访问</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private</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Node&lt;E</a:t>
                      </a:r>
                      <a:r>
                        <a:rPr lang="en-US" sz="1400" kern="0">
                          <a:solidFill>
                            <a:srgbClr val="000000"/>
                          </a:solidFill>
                          <a:latin typeface="Consolas"/>
                          <a:ea typeface="宋体"/>
                          <a:cs typeface="Times New Roman"/>
                        </a:rPr>
                        <a:t>&gt;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内部类封装，对外部不可用</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private</a:t>
                      </a:r>
                      <a:r>
                        <a:rPr lang="en-US" sz="1400" kern="0">
                          <a:solidFill>
                            <a:srgbClr val="000000"/>
                          </a:solidFill>
                          <a:latin typeface="Consolas"/>
                          <a:ea typeface="宋体"/>
                          <a:cs typeface="Times New Roman"/>
                        </a:rPr>
                        <a:t> E </a:t>
                      </a:r>
                      <a:r>
                        <a:rPr lang="en-US" sz="1400" kern="0">
                          <a:solidFill>
                            <a:srgbClr val="0000C0"/>
                          </a:solidFill>
                          <a:latin typeface="Consolas"/>
                          <a:ea typeface="宋体"/>
                          <a:cs typeface="Times New Roman"/>
                        </a:rPr>
                        <a:t>data</a:t>
                      </a:r>
                      <a:r>
                        <a:rPr lang="en-US" sz="1400" kern="0" smtClea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节点保存数据</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private</a:t>
                      </a:r>
                      <a:r>
                        <a:rPr lang="en-US" sz="1400" kern="0">
                          <a:solidFill>
                            <a:srgbClr val="000000"/>
                          </a:solidFill>
                          <a:latin typeface="Consolas"/>
                          <a:ea typeface="宋体"/>
                          <a:cs typeface="Times New Roman"/>
                        </a:rPr>
                        <a:t> Node&lt;E&gt; </a:t>
                      </a:r>
                      <a:r>
                        <a:rPr lang="en-US" sz="1400" kern="0">
                          <a:solidFill>
                            <a:srgbClr val="0000C0"/>
                          </a:solidFill>
                          <a:latin typeface="Consolas"/>
                          <a:ea typeface="宋体"/>
                          <a:cs typeface="Times New Roman"/>
                        </a:rPr>
                        <a:t>next</a:t>
                      </a:r>
                      <a:r>
                        <a:rPr lang="en-US" sz="1400" ker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保存节点引用</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Node(E </a:t>
                      </a:r>
                      <a:r>
                        <a:rPr lang="en-US" sz="1400" kern="0">
                          <a:solidFill>
                            <a:srgbClr val="6A3E3E"/>
                          </a:solidFill>
                          <a:latin typeface="Consolas"/>
                          <a:ea typeface="宋体"/>
                          <a:cs typeface="Times New Roman"/>
                        </a:rPr>
                        <a:t>data</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创建节点时保存数据</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this</a:t>
                      </a:r>
                      <a:r>
                        <a:rPr lang="en-US" sz="1400" kern="0">
                          <a:solidFill>
                            <a:srgbClr val="000000"/>
                          </a:solidFill>
                          <a:latin typeface="Consolas"/>
                          <a:ea typeface="宋体"/>
                          <a:cs typeface="Times New Roman"/>
                        </a:rPr>
                        <a:t>.</a:t>
                      </a:r>
                      <a:r>
                        <a:rPr lang="en-US" sz="1400" kern="0">
                          <a:solidFill>
                            <a:srgbClr val="0000C0"/>
                          </a:solidFill>
                          <a:latin typeface="Consolas"/>
                          <a:ea typeface="宋体"/>
                          <a:cs typeface="Times New Roman"/>
                        </a:rPr>
                        <a:t>data</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data</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 </a:t>
                      </a:r>
                      <a:r>
                        <a:rPr lang="zh-CN" sz="1400" kern="0">
                          <a:solidFill>
                            <a:srgbClr val="3F7F5F"/>
                          </a:solidFill>
                          <a:latin typeface="Consolas"/>
                          <a:ea typeface="宋体"/>
                          <a:cs typeface="Consolas"/>
                        </a:rPr>
                        <a:t>以下为</a:t>
                      </a:r>
                      <a:r>
                        <a:rPr lang="en-US" sz="1400" kern="0">
                          <a:solidFill>
                            <a:srgbClr val="3F7F5F"/>
                          </a:solidFill>
                          <a:latin typeface="Consolas"/>
                          <a:ea typeface="宋体"/>
                          <a:cs typeface="Times New Roman"/>
                        </a:rPr>
                        <a:t>Link</a:t>
                      </a:r>
                      <a:r>
                        <a:rPr lang="zh-CN" sz="1400" kern="0">
                          <a:solidFill>
                            <a:srgbClr val="3F7F5F"/>
                          </a:solidFill>
                          <a:latin typeface="Consolas"/>
                          <a:ea typeface="宋体"/>
                          <a:cs typeface="Consolas"/>
                        </a:rPr>
                        <a:t>类中定义的结构</a:t>
                      </a:r>
                      <a:r>
                        <a:rPr lang="en-US" sz="1400" kern="0">
                          <a:solidFill>
                            <a:srgbClr val="3F7F5F"/>
                          </a:solidFill>
                          <a:latin typeface="Consolas"/>
                          <a:ea typeface="宋体"/>
                          <a:cs typeface="Times New Roman"/>
                        </a:rPr>
                        <a:t> ------------------</a:t>
                      </a:r>
                      <a:endParaRPr lang="zh-CN" sz="1400" kern="100">
                        <a:latin typeface="Times New Roman"/>
                        <a:ea typeface="宋体"/>
                        <a:cs typeface="Times New Roman"/>
                      </a:endParaRPr>
                    </a:p>
                    <a:p>
                      <a:pPr algn="just">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ILink</a:t>
            </a:r>
            <a:r>
              <a:rPr lang="zh-CN" altLang="en-US" smtClean="0"/>
              <a:t>接口主要方法</a:t>
            </a:r>
            <a:endParaRPr lang="zh-CN" altLang="en-US"/>
          </a:p>
        </p:txBody>
      </p:sp>
      <p:graphicFrame>
        <p:nvGraphicFramePr>
          <p:cNvPr id="4" name="表格 3"/>
          <p:cNvGraphicFramePr>
            <a:graphicFrameLocks noGrp="1"/>
          </p:cNvGraphicFramePr>
          <p:nvPr/>
        </p:nvGraphicFramePr>
        <p:xfrm>
          <a:off x="285720" y="857238"/>
          <a:ext cx="8572559" cy="3643340"/>
        </p:xfrm>
        <a:graphic>
          <a:graphicData uri="http://schemas.openxmlformats.org/drawingml/2006/table">
            <a:tbl>
              <a:tblPr/>
              <a:tblGrid>
                <a:gridCol w="485239"/>
                <a:gridCol w="3208869"/>
                <a:gridCol w="637101"/>
                <a:gridCol w="4241350"/>
              </a:tblGrid>
              <a:tr h="364334">
                <a:tc>
                  <a:txBody>
                    <a:bodyPr/>
                    <a:lstStyle/>
                    <a:p>
                      <a:pPr algn="ctr">
                        <a:spcAft>
                          <a:spcPts val="0"/>
                        </a:spcAft>
                      </a:pPr>
                      <a:r>
                        <a:rPr lang="en-US" sz="1200" b="1" kern="100">
                          <a:latin typeface="Times New Roman"/>
                          <a:ea typeface="宋体"/>
                          <a:cs typeface="Times New Roman"/>
                        </a:rPr>
                        <a:t>No.</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方法名称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类型</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描述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334">
                <a:tc>
                  <a:txBody>
                    <a:bodyPr/>
                    <a:lstStyle/>
                    <a:p>
                      <a:pPr algn="ctr">
                        <a:spcAft>
                          <a:spcPts val="0"/>
                        </a:spcAft>
                      </a:pPr>
                      <a:r>
                        <a:rPr lang="en-US" sz="1200" kern="100">
                          <a:latin typeface="Times New Roman"/>
                          <a:ea typeface="宋体"/>
                          <a:cs typeface="Times New Roman"/>
                        </a:rPr>
                        <a:t>01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add(E 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向链表中追加新数据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334">
                <a:tc>
                  <a:txBody>
                    <a:bodyPr/>
                    <a:lstStyle/>
                    <a:p>
                      <a:pPr algn="ctr">
                        <a:spcAft>
                          <a:spcPts val="0"/>
                        </a:spcAft>
                      </a:pPr>
                      <a:r>
                        <a:rPr lang="en-US" sz="1200" kern="100">
                          <a:latin typeface="Times New Roman"/>
                          <a:ea typeface="宋体"/>
                          <a:cs typeface="Times New Roman"/>
                        </a:rPr>
                        <a:t>02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int size()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获取数据的长度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334">
                <a:tc>
                  <a:txBody>
                    <a:bodyPr/>
                    <a:lstStyle/>
                    <a:p>
                      <a:pPr algn="ctr">
                        <a:spcAft>
                          <a:spcPts val="0"/>
                        </a:spcAft>
                      </a:pPr>
                      <a:r>
                        <a:rPr lang="en-US" sz="1200" kern="100">
                          <a:latin typeface="Times New Roman"/>
                          <a:ea typeface="宋体"/>
                          <a:cs typeface="Times New Roman"/>
                        </a:rPr>
                        <a:t>03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boolean isEmpty()</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判断集合是否为空，主要是依据长度判断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334">
                <a:tc>
                  <a:txBody>
                    <a:bodyPr/>
                    <a:lstStyle/>
                    <a:p>
                      <a:pPr algn="ctr">
                        <a:spcAft>
                          <a:spcPts val="0"/>
                        </a:spcAft>
                      </a:pPr>
                      <a:r>
                        <a:rPr lang="en-US" sz="1200" kern="100">
                          <a:latin typeface="Times New Roman"/>
                          <a:ea typeface="宋体"/>
                          <a:cs typeface="Times New Roman"/>
                        </a:rPr>
                        <a:t>04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Object [] toArray()</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将集合以对象数组的形式返回</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334">
                <a:tc>
                  <a:txBody>
                    <a:bodyPr/>
                    <a:lstStyle/>
                    <a:p>
                      <a:pPr algn="ctr">
                        <a:spcAft>
                          <a:spcPts val="0"/>
                        </a:spcAft>
                      </a:pPr>
                      <a:r>
                        <a:rPr lang="en-US" sz="1200" kern="100">
                          <a:latin typeface="Times New Roman"/>
                          <a:ea typeface="宋体"/>
                          <a:cs typeface="Times New Roman"/>
                        </a:rPr>
                        <a:t>05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E get(int index)</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根据索引获取指定数据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334">
                <a:tc>
                  <a:txBody>
                    <a:bodyPr/>
                    <a:lstStyle/>
                    <a:p>
                      <a:pPr algn="ctr">
                        <a:spcAft>
                          <a:spcPts val="0"/>
                        </a:spcAft>
                      </a:pPr>
                      <a:r>
                        <a:rPr lang="en-US" sz="1200" kern="100">
                          <a:latin typeface="Times New Roman"/>
                          <a:ea typeface="宋体"/>
                          <a:cs typeface="Times New Roman"/>
                        </a:rPr>
                        <a:t>06</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set(int index,E data)</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修改指定索引数据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334">
                <a:tc>
                  <a:txBody>
                    <a:bodyPr/>
                    <a:lstStyle/>
                    <a:p>
                      <a:pPr algn="ctr">
                        <a:spcAft>
                          <a:spcPts val="0"/>
                        </a:spcAft>
                      </a:pPr>
                      <a:r>
                        <a:rPr lang="en-US" sz="1200" kern="100">
                          <a:latin typeface="Times New Roman"/>
                          <a:ea typeface="宋体"/>
                          <a:cs typeface="Times New Roman"/>
                        </a:rPr>
                        <a:t>07</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boolean contains(E data)</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判断数据是否存在，需要</a:t>
                      </a:r>
                      <a:r>
                        <a:rPr lang="en-US" sz="1200" kern="100">
                          <a:latin typeface="Times New Roman"/>
                          <a:ea typeface="宋体"/>
                          <a:cs typeface="Times New Roman"/>
                        </a:rPr>
                        <a:t>equals()</a:t>
                      </a:r>
                      <a:r>
                        <a:rPr lang="zh-CN" sz="1200" kern="100">
                          <a:latin typeface="Times New Roman"/>
                          <a:ea typeface="宋体"/>
                          <a:cs typeface="Times New Roman"/>
                        </a:rPr>
                        <a:t>对象比较方法的支持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334">
                <a:tc>
                  <a:txBody>
                    <a:bodyPr/>
                    <a:lstStyle/>
                    <a:p>
                      <a:pPr algn="ctr">
                        <a:spcAft>
                          <a:spcPts val="0"/>
                        </a:spcAft>
                      </a:pPr>
                      <a:r>
                        <a:rPr lang="en-US" sz="1200" kern="100">
                          <a:latin typeface="Times New Roman"/>
                          <a:ea typeface="宋体"/>
                          <a:cs typeface="Times New Roman"/>
                        </a:rPr>
                        <a:t>08</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remove(E 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删除数据，需要</a:t>
                      </a:r>
                      <a:r>
                        <a:rPr lang="en-US" sz="1200" kern="100">
                          <a:latin typeface="Times New Roman"/>
                          <a:ea typeface="宋体"/>
                          <a:cs typeface="Times New Roman"/>
                        </a:rPr>
                        <a:t>equals()</a:t>
                      </a:r>
                      <a:r>
                        <a:rPr lang="zh-CN" sz="1200" kern="100">
                          <a:latin typeface="Times New Roman"/>
                          <a:ea typeface="宋体"/>
                          <a:cs typeface="Times New Roman"/>
                        </a:rPr>
                        <a:t>对象比较方法的支持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334">
                <a:tc>
                  <a:txBody>
                    <a:bodyPr/>
                    <a:lstStyle/>
                    <a:p>
                      <a:pPr algn="ctr">
                        <a:spcAft>
                          <a:spcPts val="0"/>
                        </a:spcAft>
                      </a:pPr>
                      <a:r>
                        <a:rPr lang="en-US" sz="1200" kern="100">
                          <a:latin typeface="Times New Roman"/>
                          <a:ea typeface="宋体"/>
                          <a:cs typeface="Times New Roman"/>
                        </a:rPr>
                        <a:t>09</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clean()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清空集合，将根元素清空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链表数据增加</a:t>
            </a:r>
            <a:endParaRPr lang="zh-CN" altLang="en-US"/>
          </a:p>
        </p:txBody>
      </p:sp>
      <p:pic>
        <p:nvPicPr>
          <p:cNvPr id="21506" name="图片 1"/>
          <p:cNvPicPr>
            <a:picLocks noChangeAspect="1" noChangeArrowheads="1"/>
          </p:cNvPicPr>
          <p:nvPr/>
        </p:nvPicPr>
        <p:blipFill>
          <a:blip r:embed="rId2"/>
          <a:srcRect/>
          <a:stretch>
            <a:fillRect/>
          </a:stretch>
        </p:blipFill>
        <p:spPr bwMode="auto">
          <a:xfrm>
            <a:off x="428596" y="785800"/>
            <a:ext cx="8024760" cy="1857388"/>
          </a:xfrm>
          <a:prstGeom prst="rect">
            <a:avLst/>
          </a:prstGeom>
          <a:noFill/>
          <a:ln w="9525">
            <a:noFill/>
            <a:miter lim="800000"/>
            <a:headEnd/>
            <a:tailEnd/>
          </a:ln>
        </p:spPr>
      </p:pic>
      <p:graphicFrame>
        <p:nvGraphicFramePr>
          <p:cNvPr id="5" name="表格 4"/>
          <p:cNvGraphicFramePr>
            <a:graphicFrameLocks noGrp="1"/>
          </p:cNvGraphicFramePr>
          <p:nvPr/>
        </p:nvGraphicFramePr>
        <p:xfrm>
          <a:off x="214282" y="2714626"/>
          <a:ext cx="8643998" cy="1785950"/>
        </p:xfrm>
        <a:graphic>
          <a:graphicData uri="http://schemas.openxmlformats.org/drawingml/2006/table">
            <a:tbl>
              <a:tblPr/>
              <a:tblGrid>
                <a:gridCol w="8643998"/>
              </a:tblGrid>
              <a:tr h="1785950">
                <a:tc>
                  <a:txBody>
                    <a:bodyPr/>
                    <a:lstStyle/>
                    <a:p>
                      <a:pPr algn="l">
                        <a:spcAft>
                          <a:spcPts val="0"/>
                        </a:spcAft>
                      </a:pPr>
                      <a:r>
                        <a:rPr lang="en-US" sz="1400" kern="0">
                          <a:solidFill>
                            <a:srgbClr val="000000"/>
                          </a:solidFill>
                          <a:latin typeface="Consolas"/>
                          <a:ea typeface="宋体"/>
                          <a:cs typeface="Times New Roman"/>
                        </a:rPr>
                        <a:t>	</a:t>
                      </a:r>
                      <a:r>
                        <a:rPr lang="en-US" sz="1400" kern="0">
                          <a:solidFill>
                            <a:srgbClr val="3F5FBF"/>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 </a:t>
                      </a:r>
                      <a:r>
                        <a:rPr lang="zh-CN" sz="1400" kern="0">
                          <a:solidFill>
                            <a:srgbClr val="3F5FBF"/>
                          </a:solidFill>
                          <a:latin typeface="Consolas"/>
                          <a:ea typeface="宋体"/>
                          <a:cs typeface="Consolas"/>
                        </a:rPr>
                        <a:t>向链表中进行数据的存储，每个链表所保存的数据类型相同，不允许保存</a:t>
                      </a:r>
                      <a:r>
                        <a:rPr lang="en-US" sz="1400" kern="0">
                          <a:solidFill>
                            <a:srgbClr val="3F5FBF"/>
                          </a:solidFill>
                          <a:latin typeface="Consolas"/>
                          <a:ea typeface="宋体"/>
                          <a:cs typeface="Times New Roman"/>
                        </a:rPr>
                        <a:t>null</a:t>
                      </a:r>
                      <a:r>
                        <a:rPr lang="zh-CN" sz="1400" kern="0">
                          <a:solidFill>
                            <a:srgbClr val="3F5FBF"/>
                          </a:solidFill>
                          <a:latin typeface="Consolas"/>
                          <a:ea typeface="宋体"/>
                          <a:cs typeface="Consolas"/>
                        </a:rPr>
                        <a:t>数据</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 </a:t>
                      </a:r>
                      <a:r>
                        <a:rPr lang="en-US" sz="1400" b="1" kern="0">
                          <a:solidFill>
                            <a:srgbClr val="7F9FBF"/>
                          </a:solidFill>
                          <a:latin typeface="Consolas"/>
                          <a:ea typeface="宋体"/>
                          <a:cs typeface="Times New Roman"/>
                        </a:rPr>
                        <a:t>@param</a:t>
                      </a:r>
                      <a:r>
                        <a:rPr lang="en-US" sz="1400" kern="0">
                          <a:solidFill>
                            <a:srgbClr val="3F5FBF"/>
                          </a:solidFill>
                          <a:latin typeface="Consolas"/>
                          <a:ea typeface="宋体"/>
                          <a:cs typeface="Times New Roman"/>
                        </a:rPr>
                        <a:t> e </a:t>
                      </a:r>
                      <a:r>
                        <a:rPr lang="zh-CN" sz="1400" kern="0">
                          <a:solidFill>
                            <a:srgbClr val="3F5FBF"/>
                          </a:solidFill>
                          <a:latin typeface="Consolas"/>
                          <a:ea typeface="宋体"/>
                          <a:cs typeface="Consolas"/>
                        </a:rPr>
                        <a:t>要保存的数据</a:t>
                      </a:r>
                      <a:endParaRPr lang="zh-CN" sz="1400" kern="100">
                        <a:latin typeface="Times New Roman"/>
                        <a:ea typeface="宋体"/>
                        <a:cs typeface="Times New Roman"/>
                      </a:endParaRPr>
                    </a:p>
                    <a:p>
                      <a:pPr algn="l">
                        <a:spcAft>
                          <a:spcPts val="0"/>
                        </a:spcAft>
                      </a:pPr>
                      <a:r>
                        <a:rPr lang="en-US" sz="1400" kern="0">
                          <a:solidFill>
                            <a:srgbClr val="3F5FBF"/>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add(E </a:t>
                      </a:r>
                      <a:r>
                        <a:rPr lang="en-US" sz="1400" kern="0">
                          <a:solidFill>
                            <a:srgbClr val="6A3E3E"/>
                          </a:solidFill>
                          <a:latin typeface="Consolas"/>
                          <a:ea typeface="宋体"/>
                          <a:cs typeface="Times New Roman"/>
                        </a:rPr>
                        <a:t>e</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获取链表元素个数</a:t>
            </a:r>
            <a:endParaRPr lang="zh-CN" altLang="en-US"/>
          </a:p>
        </p:txBody>
      </p:sp>
      <p:graphicFrame>
        <p:nvGraphicFramePr>
          <p:cNvPr id="4" name="表格 3"/>
          <p:cNvGraphicFramePr>
            <a:graphicFrameLocks noGrp="1"/>
          </p:cNvGraphicFramePr>
          <p:nvPr/>
        </p:nvGraphicFramePr>
        <p:xfrm>
          <a:off x="214282" y="857238"/>
          <a:ext cx="8715436" cy="3571900"/>
        </p:xfrm>
        <a:graphic>
          <a:graphicData uri="http://schemas.openxmlformats.org/drawingml/2006/table">
            <a:tbl>
              <a:tblPr/>
              <a:tblGrid>
                <a:gridCol w="8715436"/>
              </a:tblGrid>
              <a:tr h="3571900">
                <a:tc>
                  <a:txBody>
                    <a:bodyPr/>
                    <a:lstStyle/>
                    <a:p>
                      <a:pPr algn="l">
                        <a:spcAft>
                          <a:spcPts val="0"/>
                        </a:spcAft>
                      </a:pPr>
                      <a:r>
                        <a:rPr lang="en-US" sz="1600" kern="0">
                          <a:solidFill>
                            <a:srgbClr val="000000"/>
                          </a:solidFill>
                          <a:latin typeface="Consolas"/>
                          <a:ea typeface="宋体"/>
                          <a:cs typeface="Times New Roman"/>
                        </a:rPr>
                        <a:t>	</a:t>
                      </a:r>
                      <a:r>
                        <a:rPr lang="en-US" sz="1600" kern="0">
                          <a:solidFill>
                            <a:srgbClr val="3F5FBF"/>
                          </a:solidFill>
                          <a:latin typeface="Consolas"/>
                          <a:ea typeface="宋体"/>
                          <a:cs typeface="Times New Roman"/>
                        </a:rPr>
                        <a:t>/**</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zh-CN" sz="1600" kern="0">
                          <a:solidFill>
                            <a:srgbClr val="3F5FBF"/>
                          </a:solidFill>
                          <a:latin typeface="Consolas"/>
                          <a:ea typeface="宋体"/>
                          <a:cs typeface="Consolas"/>
                        </a:rPr>
                        <a:t>获取链表中集合元素的保存个数</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en-US" sz="1600" b="1" kern="0">
                          <a:solidFill>
                            <a:srgbClr val="7F9FBF"/>
                          </a:solidFill>
                          <a:latin typeface="Consolas"/>
                          <a:ea typeface="宋体"/>
                          <a:cs typeface="Times New Roman"/>
                        </a:rPr>
                        <a:t>@return</a:t>
                      </a:r>
                      <a:r>
                        <a:rPr lang="en-US" sz="1600" kern="0">
                          <a:solidFill>
                            <a:srgbClr val="3F5FBF"/>
                          </a:solidFill>
                          <a:latin typeface="Consolas"/>
                          <a:ea typeface="宋体"/>
                          <a:cs typeface="Times New Roman"/>
                        </a:rPr>
                        <a:t> </a:t>
                      </a:r>
                      <a:r>
                        <a:rPr lang="zh-CN" sz="1600" kern="0">
                          <a:solidFill>
                            <a:srgbClr val="3F5FBF"/>
                          </a:solidFill>
                          <a:latin typeface="Consolas"/>
                          <a:ea typeface="宋体"/>
                          <a:cs typeface="Consolas"/>
                        </a:rPr>
                        <a:t>元素个数</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a:t>
                      </a:r>
                      <a:endParaRPr lang="zh-CN" sz="1600" kern="100">
                        <a:latin typeface="Times New Roman"/>
                        <a:ea typeface="宋体"/>
                        <a:cs typeface="Times New Roman"/>
                      </a:endParaRPr>
                    </a:p>
                    <a:p>
                      <a:pPr algn="just">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int</a:t>
                      </a:r>
                      <a:r>
                        <a:rPr lang="en-US" sz="1600" kern="0">
                          <a:solidFill>
                            <a:srgbClr val="000000"/>
                          </a:solidFill>
                          <a:latin typeface="Consolas"/>
                          <a:ea typeface="宋体"/>
                          <a:cs typeface="Times New Roman"/>
                        </a:rPr>
                        <a:t> size() ;</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空集合判断</a:t>
            </a:r>
            <a:endParaRPr lang="zh-CN" altLang="en-US"/>
          </a:p>
        </p:txBody>
      </p:sp>
      <p:graphicFrame>
        <p:nvGraphicFramePr>
          <p:cNvPr id="4" name="表格 3"/>
          <p:cNvGraphicFramePr>
            <a:graphicFrameLocks noGrp="1"/>
          </p:cNvGraphicFramePr>
          <p:nvPr/>
        </p:nvGraphicFramePr>
        <p:xfrm>
          <a:off x="214282" y="928676"/>
          <a:ext cx="8643998" cy="3500462"/>
        </p:xfrm>
        <a:graphic>
          <a:graphicData uri="http://schemas.openxmlformats.org/drawingml/2006/table">
            <a:tbl>
              <a:tblPr/>
              <a:tblGrid>
                <a:gridCol w="8643998"/>
              </a:tblGrid>
              <a:tr h="3500462">
                <a:tc>
                  <a:txBody>
                    <a:bodyPr/>
                    <a:lstStyle/>
                    <a:p>
                      <a:pPr algn="l">
                        <a:spcAft>
                          <a:spcPts val="0"/>
                        </a:spcAft>
                      </a:pPr>
                      <a:r>
                        <a:rPr lang="en-US" sz="1600" kern="0">
                          <a:solidFill>
                            <a:srgbClr val="000000"/>
                          </a:solidFill>
                          <a:latin typeface="Consolas"/>
                          <a:ea typeface="宋体"/>
                          <a:cs typeface="Times New Roman"/>
                        </a:rPr>
                        <a:t>	</a:t>
                      </a:r>
                      <a:r>
                        <a:rPr lang="en-US" sz="1600" kern="0">
                          <a:solidFill>
                            <a:srgbClr val="3F5FBF"/>
                          </a:solidFill>
                          <a:latin typeface="Consolas"/>
                          <a:ea typeface="宋体"/>
                          <a:cs typeface="Times New Roman"/>
                        </a:rPr>
                        <a:t>/**</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zh-CN" sz="1600" kern="0">
                          <a:solidFill>
                            <a:srgbClr val="3F5FBF"/>
                          </a:solidFill>
                          <a:latin typeface="Consolas"/>
                          <a:ea typeface="宋体"/>
                          <a:cs typeface="Consolas"/>
                        </a:rPr>
                        <a:t>判断当前是否为空链表（长度为</a:t>
                      </a:r>
                      <a:r>
                        <a:rPr lang="en-US" sz="1600" kern="0">
                          <a:solidFill>
                            <a:srgbClr val="3F5FBF"/>
                          </a:solidFill>
                          <a:latin typeface="Consolas"/>
                          <a:ea typeface="宋体"/>
                          <a:cs typeface="Times New Roman"/>
                        </a:rPr>
                        <a:t>0 </a:t>
                      </a:r>
                      <a:r>
                        <a:rPr lang="zh-CN" sz="1600" kern="0">
                          <a:solidFill>
                            <a:srgbClr val="3F5FBF"/>
                          </a:solidFill>
                          <a:latin typeface="Consolas"/>
                          <a:ea typeface="宋体"/>
                          <a:cs typeface="Consolas"/>
                        </a:rPr>
                        <a:t>）</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 </a:t>
                      </a:r>
                      <a:r>
                        <a:rPr lang="en-US" sz="1600" b="1" kern="0">
                          <a:solidFill>
                            <a:srgbClr val="7F9FBF"/>
                          </a:solidFill>
                          <a:latin typeface="Consolas"/>
                          <a:ea typeface="宋体"/>
                          <a:cs typeface="Times New Roman"/>
                        </a:rPr>
                        <a:t>@return</a:t>
                      </a:r>
                      <a:r>
                        <a:rPr lang="en-US" sz="1600" kern="0">
                          <a:solidFill>
                            <a:srgbClr val="3F5FBF"/>
                          </a:solidFill>
                          <a:latin typeface="Consolas"/>
                          <a:ea typeface="宋体"/>
                          <a:cs typeface="Times New Roman"/>
                        </a:rPr>
                        <a:t> </a:t>
                      </a:r>
                      <a:r>
                        <a:rPr lang="zh-CN" sz="1600" kern="0">
                          <a:solidFill>
                            <a:srgbClr val="3F5FBF"/>
                          </a:solidFill>
                          <a:latin typeface="Consolas"/>
                          <a:ea typeface="宋体"/>
                          <a:cs typeface="Consolas"/>
                        </a:rPr>
                        <a:t>如果是空链表返回</a:t>
                      </a:r>
                      <a:r>
                        <a:rPr lang="en-US" sz="1600" kern="0">
                          <a:solidFill>
                            <a:srgbClr val="3F5FBF"/>
                          </a:solidFill>
                          <a:latin typeface="Consolas"/>
                          <a:ea typeface="宋体"/>
                          <a:cs typeface="Times New Roman"/>
                        </a:rPr>
                        <a:t>true</a:t>
                      </a:r>
                      <a:r>
                        <a:rPr lang="zh-CN" sz="1600" kern="0">
                          <a:solidFill>
                            <a:srgbClr val="3F5FBF"/>
                          </a:solidFill>
                          <a:latin typeface="Consolas"/>
                          <a:ea typeface="宋体"/>
                          <a:cs typeface="Consolas"/>
                        </a:rPr>
                        <a:t>，否则返回</a:t>
                      </a:r>
                      <a:r>
                        <a:rPr lang="en-US" sz="1600" kern="0">
                          <a:solidFill>
                            <a:srgbClr val="3F5FBF"/>
                          </a:solidFill>
                          <a:latin typeface="Consolas"/>
                          <a:ea typeface="宋体"/>
                          <a:cs typeface="Times New Roman"/>
                        </a:rPr>
                        <a:t>false</a:t>
                      </a:r>
                      <a:endParaRPr lang="zh-CN" sz="1600" kern="100">
                        <a:latin typeface="Times New Roman"/>
                        <a:ea typeface="宋体"/>
                        <a:cs typeface="Times New Roman"/>
                      </a:endParaRPr>
                    </a:p>
                    <a:p>
                      <a:pPr algn="l">
                        <a:spcAft>
                          <a:spcPts val="0"/>
                        </a:spcAft>
                      </a:pPr>
                      <a:r>
                        <a:rPr lang="en-US" sz="1600" kern="0">
                          <a:solidFill>
                            <a:srgbClr val="3F5FBF"/>
                          </a:solidFill>
                          <a:latin typeface="Consolas"/>
                          <a:ea typeface="宋体"/>
                          <a:cs typeface="Times New Roman"/>
                        </a:rPr>
                        <a:t>	 */</a:t>
                      </a:r>
                      <a:endParaRPr lang="zh-CN" sz="1600" kern="100">
                        <a:latin typeface="Times New Roman"/>
                        <a:ea typeface="宋体"/>
                        <a:cs typeface="Times New Roman"/>
                      </a:endParaRPr>
                    </a:p>
                    <a:p>
                      <a:pPr algn="just">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boolean</a:t>
                      </a:r>
                      <a:r>
                        <a:rPr lang="en-US" sz="1600" kern="0">
                          <a:solidFill>
                            <a:srgbClr val="000000"/>
                          </a:solidFill>
                          <a:latin typeface="Consolas"/>
                          <a:ea typeface="宋体"/>
                          <a:cs typeface="Times New Roman"/>
                        </a:rPr>
                        <a:t> isEmpty();</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9595</TotalTime>
  <Words>357</Words>
  <Application>Microsoft Office PowerPoint</Application>
  <PresentationFormat>全屏显示(16:9)</PresentationFormat>
  <Paragraphs>123</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第12章：内部类</vt:lpstr>
      <vt:lpstr>链表</vt:lpstr>
      <vt:lpstr>Node类结构</vt:lpstr>
      <vt:lpstr>链表设计实现</vt:lpstr>
      <vt:lpstr>范例：定义链表基本模型</vt:lpstr>
      <vt:lpstr>ILink接口主要方法</vt:lpstr>
      <vt:lpstr>链表数据增加</vt:lpstr>
      <vt:lpstr>获取链表元素个数</vt:lpstr>
      <vt:lpstr>空集合判断</vt:lpstr>
      <vt:lpstr>返回链表数据</vt:lpstr>
      <vt:lpstr>根据索引取得数据</vt:lpstr>
      <vt:lpstr>修改链表数据</vt:lpstr>
      <vt:lpstr>数据内容查询</vt:lpstr>
      <vt:lpstr>删除链表数据</vt:lpstr>
      <vt:lpstr>删除链表数据</vt:lpstr>
      <vt:lpstr>清空链表数据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730</cp:revision>
  <dcterms:created xsi:type="dcterms:W3CDTF">2015-01-02T11:02:54Z</dcterms:created>
  <dcterms:modified xsi:type="dcterms:W3CDTF">2018-12-10T01:57:01Z</dcterms:modified>
</cp:coreProperties>
</file>