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1" r:id="rId3"/>
    <p:sldId id="262" r:id="rId4"/>
    <p:sldId id="263" r:id="rId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13</a:t>
            </a:r>
            <a:r>
              <a:rPr lang="zh-CN" altLang="en-US" smtClean="0"/>
              <a:t>章：</a:t>
            </a:r>
            <a:r>
              <a:rPr lang="en-US" altLang="zh-CN" smtClean="0"/>
              <a:t>Eclipse</a:t>
            </a:r>
            <a:r>
              <a:rPr lang="zh-CN" altLang="en-US" smtClean="0"/>
              <a:t>开发工具</a:t>
            </a:r>
            <a:endParaRPr lang="zh-CN" altLang="en-US"/>
          </a:p>
        </p:txBody>
      </p:sp>
      <p:sp>
        <p:nvSpPr>
          <p:cNvPr id="5" name="副标题 4"/>
          <p:cNvSpPr>
            <a:spLocks noGrp="1"/>
          </p:cNvSpPr>
          <p:nvPr>
            <p:ph type="subTitle" idx="1"/>
          </p:nvPr>
        </p:nvSpPr>
        <p:spPr/>
        <p:txBody>
          <a:bodyPr/>
          <a:lstStyle/>
          <a:p>
            <a:r>
              <a:rPr lang="en-US" altLang="zh-CN" smtClean="0"/>
              <a:t>debug</a:t>
            </a:r>
            <a:r>
              <a:rPr lang="zh-CN" altLang="en-US" smtClean="0"/>
              <a:t>调试工具</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Debug</a:t>
            </a:r>
            <a:endParaRPr lang="zh-CN" altLang="en-US"/>
          </a:p>
        </p:txBody>
      </p:sp>
      <p:sp>
        <p:nvSpPr>
          <p:cNvPr id="3" name="内容占位符 2"/>
          <p:cNvSpPr>
            <a:spLocks noGrp="1"/>
          </p:cNvSpPr>
          <p:nvPr>
            <p:ph idx="1"/>
          </p:nvPr>
        </p:nvSpPr>
        <p:spPr/>
        <p:txBody>
          <a:bodyPr/>
          <a:lstStyle/>
          <a:p>
            <a:r>
              <a:rPr lang="en-US" smtClean="0"/>
              <a:t>Debug</a:t>
            </a:r>
            <a:r>
              <a:rPr lang="zh-CN" altLang="en-US" smtClean="0"/>
              <a:t>是一个供程序员进行代码调试的工具，它可以跟踪每行代码的执行变化以验证程序执行的正确性，</a:t>
            </a:r>
            <a:r>
              <a:rPr lang="en-US" smtClean="0"/>
              <a:t>Eclipse</a:t>
            </a:r>
            <a:r>
              <a:rPr lang="zh-CN" altLang="en-US" smtClean="0"/>
              <a:t>中也支持有</a:t>
            </a:r>
            <a:r>
              <a:rPr lang="en-US" smtClean="0"/>
              <a:t>debug</a:t>
            </a:r>
            <a:r>
              <a:rPr lang="zh-CN" altLang="en-US" smtClean="0"/>
              <a:t>工具，开发者只需要设置好相应的断点并以调试模式运行程序即可启动此工具。</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定义一个用于调试的程序代码</a:t>
            </a:r>
            <a:endParaRPr lang="zh-CN" altLang="en-US"/>
          </a:p>
        </p:txBody>
      </p:sp>
      <p:graphicFrame>
        <p:nvGraphicFramePr>
          <p:cNvPr id="4" name="表格 3"/>
          <p:cNvGraphicFramePr>
            <a:graphicFrameLocks noGrp="1"/>
          </p:cNvGraphicFramePr>
          <p:nvPr/>
        </p:nvGraphicFramePr>
        <p:xfrm>
          <a:off x="214282" y="857238"/>
          <a:ext cx="8715436" cy="1645920"/>
        </p:xfrm>
        <a:graphic>
          <a:graphicData uri="http://schemas.openxmlformats.org/drawingml/2006/table">
            <a:tbl>
              <a:tblPr/>
              <a:tblGrid>
                <a:gridCol w="8715436"/>
              </a:tblGrid>
              <a:tr h="1357322">
                <a:tc>
                  <a:txBody>
                    <a:bodyPr/>
                    <a:lstStyle/>
                    <a:p>
                      <a:pPr algn="l">
                        <a:spcAft>
                          <a:spcPts val="0"/>
                        </a:spcAft>
                      </a:pPr>
                      <a:r>
                        <a:rPr lang="en-US" sz="1200" b="1" kern="0">
                          <a:solidFill>
                            <a:srgbClr val="7F0055"/>
                          </a:solidFill>
                          <a:latin typeface="Consolas"/>
                          <a:ea typeface="宋体"/>
                          <a:cs typeface="Times New Roman"/>
                        </a:rPr>
                        <a:t>package</a:t>
                      </a:r>
                      <a:r>
                        <a:rPr lang="en-US" sz="1200" kern="0">
                          <a:solidFill>
                            <a:srgbClr val="000000"/>
                          </a:solidFill>
                          <a:latin typeface="Consolas"/>
                          <a:ea typeface="宋体"/>
                          <a:cs typeface="Times New Roman"/>
                        </a:rPr>
                        <a:t> cn.mldn.util;</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Math {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private</a:t>
                      </a:r>
                      <a:r>
                        <a:rPr lang="en-US" sz="1200" kern="0">
                          <a:solidFill>
                            <a:srgbClr val="000000"/>
                          </a:solidFill>
                          <a:latin typeface="Consolas"/>
                          <a:ea typeface="宋体"/>
                          <a:cs typeface="Times New Roman"/>
                        </a:rPr>
                        <a:t> Math</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构造方法私有化</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add(</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y</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加法操作</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result</a:t>
                      </a:r>
                      <a:r>
                        <a:rPr lang="en-US" sz="1200" kern="0">
                          <a:solidFill>
                            <a:srgbClr val="000000"/>
                          </a:solidFill>
                          <a:latin typeface="Consolas"/>
                          <a:ea typeface="宋体"/>
                          <a:cs typeface="Times New Roman"/>
                        </a:rPr>
                        <a:t> = </a:t>
                      </a:r>
                      <a:r>
                        <a:rPr lang="en-US" sz="1200" kern="0">
                          <a:solidFill>
                            <a:srgbClr val="000000"/>
                          </a:solidFill>
                          <a:latin typeface="Consolas"/>
                          <a:ea typeface="宋体"/>
                          <a:cs typeface="Times New Roman"/>
                        </a:rPr>
                        <a:t>0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为方便观察，定义此变量</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result</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y</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加法计算</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return</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result</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返回计算结果</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214282" y="2571750"/>
          <a:ext cx="8715436" cy="1857388"/>
        </p:xfrm>
        <a:graphic>
          <a:graphicData uri="http://schemas.openxmlformats.org/drawingml/2006/table">
            <a:tbl>
              <a:tblPr/>
              <a:tblGrid>
                <a:gridCol w="8715436"/>
              </a:tblGrid>
              <a:tr h="1857388">
                <a:tc>
                  <a:txBody>
                    <a:bodyPr/>
                    <a:lstStyle/>
                    <a:p>
                      <a:pPr algn="l">
                        <a:spcAft>
                          <a:spcPts val="0"/>
                        </a:spcAft>
                      </a:pPr>
                      <a:r>
                        <a:rPr lang="en-US" sz="1200" b="1" kern="0">
                          <a:solidFill>
                            <a:srgbClr val="7F0055"/>
                          </a:solidFill>
                          <a:latin typeface="Consolas"/>
                          <a:ea typeface="宋体"/>
                          <a:cs typeface="Times New Roman"/>
                        </a:rPr>
                        <a:t>package</a:t>
                      </a:r>
                      <a:r>
                        <a:rPr lang="en-US" sz="1200" kern="0">
                          <a:solidFill>
                            <a:srgbClr val="000000"/>
                          </a:solidFill>
                          <a:latin typeface="Consolas"/>
                          <a:ea typeface="宋体"/>
                          <a:cs typeface="Times New Roman"/>
                        </a:rPr>
                        <a:t> cn.mldn.test;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TestMath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numA</a:t>
                      </a:r>
                      <a:r>
                        <a:rPr lang="en-US" sz="1200" kern="0">
                          <a:solidFill>
                            <a:srgbClr val="000000"/>
                          </a:solidFill>
                          <a:latin typeface="Consolas"/>
                          <a:ea typeface="宋体"/>
                          <a:cs typeface="Times New Roman"/>
                        </a:rPr>
                        <a:t> = 10;</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计算数字</a:t>
                      </a:r>
                      <a:r>
                        <a:rPr lang="en-US" sz="1200" kern="0">
                          <a:solidFill>
                            <a:srgbClr val="3F7F5F"/>
                          </a:solidFill>
                          <a:latin typeface="Consolas"/>
                          <a:ea typeface="宋体"/>
                          <a:cs typeface="Times New Roman"/>
                        </a:rPr>
                        <a:t>1</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numB</a:t>
                      </a:r>
                      <a:r>
                        <a:rPr lang="en-US" sz="1200" kern="0">
                          <a:solidFill>
                            <a:srgbClr val="000000"/>
                          </a:solidFill>
                          <a:latin typeface="Consolas"/>
                          <a:ea typeface="宋体"/>
                          <a:cs typeface="Times New Roman"/>
                        </a:rPr>
                        <a:t> = 20;</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计算数字</a:t>
                      </a:r>
                      <a:r>
                        <a:rPr lang="en-US" sz="1200" kern="0">
                          <a:solidFill>
                            <a:srgbClr val="3F7F5F"/>
                          </a:solidFill>
                          <a:latin typeface="Consolas"/>
                          <a:ea typeface="宋体"/>
                          <a:cs typeface="Times New Roman"/>
                        </a:rPr>
                        <a:t>2</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System.</a:t>
                      </a:r>
                      <a:r>
                        <a:rPr lang="en-US" sz="1200" b="1" i="1" kern="0" smtClean="0">
                          <a:solidFill>
                            <a:srgbClr val="0000C0"/>
                          </a:solidFill>
                          <a:latin typeface="Consolas"/>
                          <a:ea typeface="宋体"/>
                          <a:cs typeface="Times New Roman"/>
                        </a:rPr>
                        <a:t>out</a:t>
                      </a:r>
                      <a:r>
                        <a:rPr lang="en-US" sz="1200" kern="0" smtClean="0">
                          <a:solidFill>
                            <a:srgbClr val="000000"/>
                          </a:solidFill>
                          <a:latin typeface="Consolas"/>
                          <a:ea typeface="宋体"/>
                          <a:cs typeface="Times New Roman"/>
                        </a:rPr>
                        <a:t>.println(cn.mldn.util.Math.</a:t>
                      </a:r>
                      <a:r>
                        <a:rPr lang="en-US" sz="1200" i="1" kern="0" smtClean="0">
                          <a:solidFill>
                            <a:srgbClr val="000000"/>
                          </a:solidFill>
                          <a:latin typeface="Consolas"/>
                          <a:ea typeface="宋体"/>
                          <a:cs typeface="Times New Roman"/>
                        </a:rPr>
                        <a:t>add</a:t>
                      </a:r>
                      <a:r>
                        <a:rPr lang="en-US" sz="1200" kern="0" smtClean="0">
                          <a:solidFill>
                            <a:srgbClr val="000000"/>
                          </a:solidFill>
                          <a:latin typeface="Consolas"/>
                          <a:ea typeface="宋体"/>
                          <a:cs typeface="Times New Roman"/>
                        </a:rPr>
                        <a:t>(</a:t>
                      </a:r>
                      <a:r>
                        <a:rPr lang="en-US" sz="1200" kern="0" smtClean="0">
                          <a:solidFill>
                            <a:srgbClr val="6A3E3E"/>
                          </a:solidFill>
                          <a:latin typeface="Consolas"/>
                          <a:ea typeface="宋体"/>
                          <a:cs typeface="Times New Roman"/>
                        </a:rPr>
                        <a:t>numA</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numB</a:t>
                      </a:r>
                      <a:r>
                        <a:rPr lang="en-US" sz="1200" kern="0">
                          <a:solidFill>
                            <a:srgbClr val="000000"/>
                          </a:solidFill>
                          <a:latin typeface="Consolas"/>
                          <a:ea typeface="宋体"/>
                          <a:cs typeface="Times New Roman"/>
                        </a:rPr>
                        <a:t>));	</a:t>
                      </a:r>
                      <a:r>
                        <a:rPr lang="en-US" sz="1200" kern="0">
                          <a:solidFill>
                            <a:srgbClr val="3F7F5F"/>
                          </a:solidFill>
                          <a:latin typeface="Consolas"/>
                          <a:ea typeface="宋体"/>
                          <a:cs typeface="Times New Roman"/>
                        </a:rPr>
                        <a:t>// </a:t>
                      </a:r>
                      <a:r>
                        <a:rPr lang="zh-CN" sz="1200" kern="0">
                          <a:solidFill>
                            <a:srgbClr val="3F7F5F"/>
                          </a:solidFill>
                          <a:latin typeface="Consolas"/>
                          <a:ea typeface="宋体"/>
                          <a:cs typeface="Consolas"/>
                        </a:rPr>
                        <a:t>【断点】加法计算</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25" name="图片 1"/>
          <p:cNvPicPr>
            <a:picLocks noChangeAspect="1" noChangeArrowheads="1"/>
          </p:cNvPicPr>
          <p:nvPr/>
        </p:nvPicPr>
        <p:blipFill>
          <a:blip r:embed="rId2"/>
          <a:srcRect/>
          <a:stretch>
            <a:fillRect/>
          </a:stretch>
        </p:blipFill>
        <p:spPr bwMode="auto">
          <a:xfrm>
            <a:off x="4286248" y="1714494"/>
            <a:ext cx="4572000" cy="144992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debug</a:t>
            </a:r>
            <a:r>
              <a:rPr lang="zh-CN" altLang="en-US" smtClean="0"/>
              <a:t>操作</a:t>
            </a:r>
            <a:endParaRPr lang="zh-CN" altLang="en-US"/>
          </a:p>
        </p:txBody>
      </p:sp>
      <p:sp>
        <p:nvSpPr>
          <p:cNvPr id="3" name="内容占位符 2"/>
          <p:cNvSpPr>
            <a:spLocks noGrp="1"/>
          </p:cNvSpPr>
          <p:nvPr>
            <p:ph idx="1"/>
          </p:nvPr>
        </p:nvSpPr>
        <p:spPr/>
        <p:txBody>
          <a:bodyPr/>
          <a:lstStyle/>
          <a:p>
            <a:r>
              <a:rPr lang="zh-CN" altLang="en-US" smtClean="0"/>
              <a:t>单步进入（</a:t>
            </a:r>
            <a:r>
              <a:rPr lang="en-US" smtClean="0"/>
              <a:t>Step Into</a:t>
            </a:r>
            <a:r>
              <a:rPr lang="zh-CN" altLang="en-US" smtClean="0"/>
              <a:t>）：指的是进入到执行的方法之中观察方法的执行效果，快捷键：</a:t>
            </a:r>
            <a:r>
              <a:rPr lang="en-US" altLang="zh-CN" smtClean="0"/>
              <a:t>【</a:t>
            </a:r>
            <a:r>
              <a:rPr lang="en-US" smtClean="0"/>
              <a:t>F5</a:t>
            </a:r>
            <a:r>
              <a:rPr lang="en-US" altLang="zh-CN" smtClean="0"/>
              <a:t>】</a:t>
            </a:r>
            <a:r>
              <a:rPr lang="zh-CN" altLang="en-US" smtClean="0"/>
              <a:t>；</a:t>
            </a:r>
            <a:endParaRPr lang="en-US" altLang="zh-CN" smtClean="0"/>
          </a:p>
          <a:p>
            <a:r>
              <a:rPr lang="zh-CN" altLang="en-US" smtClean="0"/>
              <a:t>单步跳过（</a:t>
            </a:r>
            <a:r>
              <a:rPr lang="en-US" smtClean="0"/>
              <a:t>Step Over</a:t>
            </a:r>
            <a:r>
              <a:rPr lang="zh-CN" altLang="en-US" smtClean="0"/>
              <a:t>）：在当前代码的表面上执行，快捷键：</a:t>
            </a:r>
            <a:r>
              <a:rPr lang="en-US" altLang="zh-CN" smtClean="0"/>
              <a:t>【</a:t>
            </a:r>
            <a:r>
              <a:rPr lang="en-US" smtClean="0"/>
              <a:t>F6</a:t>
            </a:r>
            <a:r>
              <a:rPr lang="en-US" altLang="zh-CN" smtClean="0"/>
              <a:t>】</a:t>
            </a:r>
            <a:r>
              <a:rPr lang="zh-CN" altLang="en-US" smtClean="0"/>
              <a:t>；</a:t>
            </a:r>
            <a:endParaRPr lang="en-US" altLang="zh-CN" b="1" smtClean="0"/>
          </a:p>
          <a:p>
            <a:r>
              <a:rPr lang="zh-CN" altLang="en-US" smtClean="0"/>
              <a:t>单步返回（</a:t>
            </a:r>
            <a:r>
              <a:rPr lang="en-US" smtClean="0"/>
              <a:t>Step Return</a:t>
            </a:r>
            <a:r>
              <a:rPr lang="zh-CN" altLang="en-US" smtClean="0"/>
              <a:t>）：不再观察了，而返回到进入处，快捷键：</a:t>
            </a:r>
            <a:r>
              <a:rPr lang="en-US" altLang="zh-CN" smtClean="0"/>
              <a:t>【</a:t>
            </a:r>
            <a:r>
              <a:rPr lang="en-US" smtClean="0"/>
              <a:t>F7</a:t>
            </a:r>
            <a:r>
              <a:rPr lang="en-US" altLang="zh-CN" smtClean="0"/>
              <a:t>】</a:t>
            </a:r>
            <a:r>
              <a:rPr lang="zh-CN" altLang="en-US" smtClean="0"/>
              <a:t>；</a:t>
            </a:r>
            <a:endParaRPr lang="en-US" altLang="zh-CN" smtClean="0"/>
          </a:p>
          <a:p>
            <a:r>
              <a:rPr lang="zh-CN" altLang="en-US" smtClean="0"/>
              <a:t>恢复执行（</a:t>
            </a:r>
            <a:r>
              <a:rPr lang="en-US" smtClean="0"/>
              <a:t>Resume</a:t>
            </a:r>
            <a:r>
              <a:rPr lang="zh-CN" altLang="en-US" smtClean="0"/>
              <a:t>）：停止调试，而直接正常执行完毕，快捷键：</a:t>
            </a:r>
            <a:r>
              <a:rPr lang="en-US" altLang="zh-CN" smtClean="0"/>
              <a:t>【</a:t>
            </a:r>
            <a:r>
              <a:rPr lang="en-US" smtClean="0"/>
              <a:t>F8</a:t>
            </a:r>
            <a:r>
              <a:rPr lang="en-US" altLang="zh-CN" smtClean="0"/>
              <a:t>】</a:t>
            </a:r>
            <a:r>
              <a:rPr lang="zh-CN" altLang="en-US" smtClean="0"/>
              <a: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9585</TotalTime>
  <Words>189</Words>
  <Application>Microsoft Office PowerPoint</Application>
  <PresentationFormat>全屏显示(16:9)</PresentationFormat>
  <Paragraphs>27</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第13章：Eclipse开发工具</vt:lpstr>
      <vt:lpstr>Debug</vt:lpstr>
      <vt:lpstr>范例：定义一个用于调试的程序代码</vt:lpstr>
      <vt:lpstr>debug操作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728</cp:revision>
  <dcterms:created xsi:type="dcterms:W3CDTF">2015-01-02T11:02:54Z</dcterms:created>
  <dcterms:modified xsi:type="dcterms:W3CDTF">2018-12-10T02:19:33Z</dcterms:modified>
</cp:coreProperties>
</file>