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61" r:id="rId3"/>
    <p:sldId id="262" r:id="rId4"/>
    <p:sldId id="263" r:id="rId5"/>
    <p:sldId id="264" r:id="rId6"/>
    <p:sldId id="265" r:id="rId7"/>
    <p:sldId id="266" r:id="rId8"/>
    <p:sldId id="267" r:id="rId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324" autoAdjust="0"/>
    <p:restoredTop sz="87570" autoAdjust="0"/>
  </p:normalViewPr>
  <p:slideViewPr>
    <p:cSldViewPr>
      <p:cViewPr varScale="1">
        <p:scale>
          <a:sx n="119" d="100"/>
          <a:sy n="119" d="100"/>
        </p:scale>
        <p:origin x="-348" y="-90"/>
      </p:cViewPr>
      <p:guideLst>
        <p:guide orient="horz" pos="1620"/>
        <p:guide pos="2880"/>
      </p:guideLst>
    </p:cSldViewPr>
  </p:slideViewPr>
  <p:notesTextViewPr>
    <p:cViewPr>
      <p:scale>
        <a:sx n="66" d="100"/>
        <a:sy n="66"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2018/12/10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E6515-34FF-4A53-9B23-04DDFDAD3187}" type="datetimeFigureOut">
              <a:rPr lang="zh-CN" altLang="en-US" smtClean="0"/>
              <a:pPr/>
              <a:t>2018/12/10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1D333-E956-431F-AB61-55C00916D5B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933"/>
            <a:ext cx="9144000" cy="5140990"/>
          </a:xfrm>
          <a:prstGeom prst="rect">
            <a:avLst/>
          </a:prstGeom>
        </p:spPr>
      </p:pic>
      <p:sp>
        <p:nvSpPr>
          <p:cNvPr id="2" name="标题 1"/>
          <p:cNvSpPr>
            <a:spLocks noGrp="1"/>
          </p:cNvSpPr>
          <p:nvPr>
            <p:ph type="ctrTitle"/>
          </p:nvPr>
        </p:nvSpPr>
        <p:spPr>
          <a:xfrm>
            <a:off x="2483768" y="2410127"/>
            <a:ext cx="6423781" cy="877035"/>
          </a:xfrm>
          <a:noFill/>
          <a:ln>
            <a:noFill/>
          </a:ln>
        </p:spPr>
        <p:txBody>
          <a:bodyPr>
            <a:noAutofit/>
          </a:bodyPr>
          <a:lstStyle>
            <a:lvl1pPr algn="l">
              <a:defRPr sz="3200" b="1">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483762" y="3285156"/>
            <a:ext cx="6423820" cy="696607"/>
          </a:xfrm>
          <a:noFill/>
          <a:ln>
            <a:noFill/>
          </a:ln>
        </p:spPr>
        <p:txBody>
          <a:bodyPr>
            <a:normAutofit/>
          </a:bodyPr>
          <a:lstStyle>
            <a:lvl1pPr marL="0" indent="0" algn="l">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TextBox 6"/>
          <p:cNvSpPr txBox="1"/>
          <p:nvPr userDrawn="1"/>
        </p:nvSpPr>
        <p:spPr>
          <a:xfrm>
            <a:off x="6876256" y="4155926"/>
            <a:ext cx="2031325" cy="461665"/>
          </a:xfrm>
          <a:prstGeom prst="rect">
            <a:avLst/>
          </a:prstGeom>
          <a:noFill/>
        </p:spPr>
        <p:txBody>
          <a:bodyPr wrap="none" rtlCol="0">
            <a:spAutoFit/>
          </a:bodyPr>
          <a:lstStyle/>
          <a:p>
            <a:r>
              <a:rPr lang="zh-CN" altLang="en-US" sz="2400" b="1" smtClean="0">
                <a:solidFill>
                  <a:schemeClr val="bg1"/>
                </a:solidFill>
                <a:latin typeface="微软雅黑" pitchFamily="34" charset="-122"/>
                <a:ea typeface="微软雅黑" pitchFamily="34" charset="-122"/>
              </a:rPr>
              <a:t>讲师：李兴华</a:t>
            </a:r>
            <a:endParaRPr lang="zh-CN" altLang="en-US" sz="2400" b="1">
              <a:solidFill>
                <a:schemeClr val="bg1"/>
              </a:solidFill>
              <a:latin typeface="微软雅黑" pitchFamily="34" charset="-122"/>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13">
            <a:extLst>
              <a:ext uri="{28A0092B-C50C-407E-A947-70E740481C1C}">
                <a14:useLocalDpi xmlns="" xmlns:a14="http://schemas.microsoft.com/office/drawing/2010/main" val="0"/>
              </a:ext>
            </a:extLst>
          </a:blip>
          <a:stretch>
            <a:fillRect/>
          </a:stretch>
        </p:blipFill>
        <p:spPr>
          <a:xfrm>
            <a:off x="0" y="0"/>
            <a:ext cx="9144000" cy="5140990"/>
          </a:xfrm>
          <a:prstGeom prst="rect">
            <a:avLst/>
          </a:prstGeom>
        </p:spPr>
      </p:pic>
      <p:sp>
        <p:nvSpPr>
          <p:cNvPr id="8" name="矩形 7"/>
          <p:cNvSpPr/>
          <p:nvPr userDrawn="1"/>
        </p:nvSpPr>
        <p:spPr>
          <a:xfrm>
            <a:off x="107504" y="142858"/>
            <a:ext cx="8928992" cy="4445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179512" y="214297"/>
            <a:ext cx="8784976" cy="642942"/>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79512" y="857238"/>
            <a:ext cx="8784976" cy="358672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a:t>
            </a:r>
            <a:r>
              <a:rPr lang="en-US" altLang="zh-CN" smtClean="0"/>
              <a:t>14</a:t>
            </a:r>
            <a:r>
              <a:rPr lang="zh-CN" altLang="en-US" smtClean="0"/>
              <a:t>章：多线程编程</a:t>
            </a:r>
            <a:endParaRPr lang="zh-CN" altLang="en-US"/>
          </a:p>
        </p:txBody>
      </p:sp>
      <p:sp>
        <p:nvSpPr>
          <p:cNvPr id="5" name="副标题 4"/>
          <p:cNvSpPr>
            <a:spLocks noGrp="1"/>
          </p:cNvSpPr>
          <p:nvPr>
            <p:ph type="subTitle" idx="1"/>
          </p:nvPr>
        </p:nvSpPr>
        <p:spPr/>
        <p:txBody>
          <a:bodyPr/>
          <a:lstStyle/>
          <a:p>
            <a:r>
              <a:rPr lang="zh-CN" altLang="en-US" smtClean="0"/>
              <a:t>线程同步与死锁</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单线程与多线程的执行区别</a:t>
            </a:r>
            <a:endParaRPr lang="zh-CN" altLang="en-US"/>
          </a:p>
        </p:txBody>
      </p:sp>
      <p:sp>
        <p:nvSpPr>
          <p:cNvPr id="3" name="内容占位符 2"/>
          <p:cNvSpPr>
            <a:spLocks noGrp="1"/>
          </p:cNvSpPr>
          <p:nvPr>
            <p:ph idx="1"/>
          </p:nvPr>
        </p:nvSpPr>
        <p:spPr/>
        <p:txBody>
          <a:bodyPr/>
          <a:lstStyle/>
          <a:p>
            <a:r>
              <a:rPr lang="zh-CN" altLang="en-US" smtClean="0"/>
              <a:t>单线程：操作安全，性能低；</a:t>
            </a:r>
            <a:endParaRPr lang="en-US" altLang="zh-CN" smtClean="0"/>
          </a:p>
          <a:p>
            <a:r>
              <a:rPr lang="zh-CN" altLang="en-US" smtClean="0"/>
              <a:t>多</a:t>
            </a:r>
            <a:r>
              <a:rPr lang="zh-CN" altLang="en-US" smtClean="0"/>
              <a:t>线程：操作不安全，性能高。</a:t>
            </a:r>
            <a:endParaRPr lang="zh-CN" altLang="en-US"/>
          </a:p>
        </p:txBody>
      </p:sp>
      <p:pic>
        <p:nvPicPr>
          <p:cNvPr id="1026" name="Picture 2"/>
          <p:cNvPicPr>
            <a:picLocks noChangeAspect="1" noChangeArrowheads="1"/>
          </p:cNvPicPr>
          <p:nvPr/>
        </p:nvPicPr>
        <p:blipFill>
          <a:blip r:embed="rId2"/>
          <a:srcRect/>
          <a:stretch>
            <a:fillRect/>
          </a:stretch>
        </p:blipFill>
        <p:spPr bwMode="auto">
          <a:xfrm>
            <a:off x="1596126" y="2000245"/>
            <a:ext cx="1357322" cy="2357055"/>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3382076" y="2000246"/>
            <a:ext cx="4190320" cy="23318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同步问题引出</a:t>
            </a:r>
            <a:endParaRPr lang="zh-CN" altLang="en-US"/>
          </a:p>
        </p:txBody>
      </p:sp>
      <p:graphicFrame>
        <p:nvGraphicFramePr>
          <p:cNvPr id="4" name="表格 3"/>
          <p:cNvGraphicFramePr>
            <a:graphicFrameLocks noGrp="1"/>
          </p:cNvGraphicFramePr>
          <p:nvPr/>
        </p:nvGraphicFramePr>
        <p:xfrm>
          <a:off x="214282" y="857238"/>
          <a:ext cx="8715436" cy="3643338"/>
        </p:xfrm>
        <a:graphic>
          <a:graphicData uri="http://schemas.openxmlformats.org/drawingml/2006/table">
            <a:tbl>
              <a:tblPr/>
              <a:tblGrid>
                <a:gridCol w="8715436"/>
              </a:tblGrid>
              <a:tr h="3643338">
                <a:tc>
                  <a:txBody>
                    <a:bodyPr/>
                    <a:lstStyle/>
                    <a:p>
                      <a:pPr algn="l">
                        <a:spcAft>
                          <a:spcPts val="0"/>
                        </a:spcAft>
                      </a:pPr>
                      <a:r>
                        <a:rPr lang="en-US" sz="1100" b="1" kern="0">
                          <a:solidFill>
                            <a:srgbClr val="7F0055"/>
                          </a:solidFill>
                          <a:latin typeface="Consolas"/>
                          <a:ea typeface="宋体"/>
                          <a:cs typeface="Times New Roman"/>
                        </a:rPr>
                        <a:t>package</a:t>
                      </a:r>
                      <a:r>
                        <a:rPr lang="en-US" sz="1100" kern="0">
                          <a:solidFill>
                            <a:srgbClr val="000000"/>
                          </a:solidFill>
                          <a:latin typeface="Consolas"/>
                          <a:ea typeface="宋体"/>
                          <a:cs typeface="Times New Roman"/>
                        </a:rPr>
                        <a:t> cn.mldn.demo;</a:t>
                      </a:r>
                      <a:endParaRPr lang="zh-CN" sz="1100" kern="100">
                        <a:latin typeface="Times New Roman"/>
                        <a:ea typeface="宋体"/>
                        <a:cs typeface="Times New Roman"/>
                      </a:endParaRPr>
                    </a:p>
                    <a:p>
                      <a:pPr algn="l">
                        <a:spcAft>
                          <a:spcPts val="0"/>
                        </a:spcAft>
                      </a:pPr>
                      <a:r>
                        <a:rPr lang="en-US" sz="1100" b="1" kern="0">
                          <a:solidFill>
                            <a:srgbClr val="7F0055"/>
                          </a:solidFill>
                          <a:latin typeface="Consolas"/>
                          <a:ea typeface="宋体"/>
                          <a:cs typeface="Times New Roman"/>
                        </a:rPr>
                        <a:t>class</a:t>
                      </a:r>
                      <a:r>
                        <a:rPr lang="en-US" sz="1100" kern="0">
                          <a:solidFill>
                            <a:srgbClr val="000000"/>
                          </a:solidFill>
                          <a:latin typeface="Consolas"/>
                          <a:ea typeface="宋体"/>
                          <a:cs typeface="Times New Roman"/>
                        </a:rPr>
                        <a:t> MyThread </a:t>
                      </a:r>
                      <a:r>
                        <a:rPr lang="en-US" sz="1100" b="1" kern="0">
                          <a:solidFill>
                            <a:srgbClr val="7F0055"/>
                          </a:solidFill>
                          <a:latin typeface="Consolas"/>
                          <a:ea typeface="宋体"/>
                          <a:cs typeface="Times New Roman"/>
                        </a:rPr>
                        <a:t>implements</a:t>
                      </a:r>
                      <a:r>
                        <a:rPr lang="en-US" sz="1100" kern="0">
                          <a:solidFill>
                            <a:srgbClr val="000000"/>
                          </a:solidFill>
                          <a:latin typeface="Consolas"/>
                          <a:ea typeface="宋体"/>
                          <a:cs typeface="Times New Roman"/>
                        </a:rPr>
                        <a:t> </a:t>
                      </a:r>
                      <a:r>
                        <a:rPr lang="en-US" sz="1100" kern="0">
                          <a:solidFill>
                            <a:srgbClr val="000000"/>
                          </a:solidFill>
                          <a:latin typeface="Consolas"/>
                          <a:ea typeface="宋体"/>
                          <a:cs typeface="Times New Roman"/>
                        </a:rPr>
                        <a:t>Runnable </a:t>
                      </a:r>
                      <a:r>
                        <a:rPr lang="en-US" sz="1100" kern="0" smtClean="0">
                          <a:solidFill>
                            <a:srgbClr val="000000"/>
                          </a:solidFill>
                          <a:latin typeface="Consolas"/>
                          <a:ea typeface="宋体"/>
                          <a:cs typeface="Times New Roman"/>
                        </a:rPr>
                        <a:t>{</a:t>
                      </a:r>
                      <a:r>
                        <a:rPr lang="en-US" sz="1100" kern="0">
                          <a:solidFill>
                            <a:srgbClr val="000000"/>
                          </a:solidFill>
                          <a:latin typeface="Consolas"/>
                          <a:ea typeface="宋体"/>
                          <a:cs typeface="Times New Roman"/>
                        </a:rPr>
                        <a:t>	</a:t>
                      </a:r>
                      <a:r>
                        <a:rPr lang="en-US" sz="1100" kern="0">
                          <a:solidFill>
                            <a:srgbClr val="3F7F5F"/>
                          </a:solidFill>
                          <a:latin typeface="Consolas"/>
                          <a:ea typeface="宋体"/>
                          <a:cs typeface="Times New Roman"/>
                        </a:rPr>
                        <a:t>// </a:t>
                      </a:r>
                      <a:r>
                        <a:rPr lang="zh-CN" sz="1100" kern="0">
                          <a:solidFill>
                            <a:srgbClr val="3F7F5F"/>
                          </a:solidFill>
                          <a:latin typeface="Consolas"/>
                          <a:ea typeface="宋体"/>
                          <a:cs typeface="Consolas"/>
                        </a:rPr>
                        <a:t>定义线程执行类</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private</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int</a:t>
                      </a:r>
                      <a:r>
                        <a:rPr lang="en-US" sz="1100" kern="0">
                          <a:solidFill>
                            <a:srgbClr val="000000"/>
                          </a:solidFill>
                          <a:latin typeface="Consolas"/>
                          <a:ea typeface="宋体"/>
                          <a:cs typeface="Times New Roman"/>
                        </a:rPr>
                        <a:t> </a:t>
                      </a:r>
                      <a:r>
                        <a:rPr lang="en-US" sz="1100" kern="0">
                          <a:solidFill>
                            <a:srgbClr val="0000C0"/>
                          </a:solidFill>
                          <a:latin typeface="Consolas"/>
                          <a:ea typeface="宋体"/>
                          <a:cs typeface="Times New Roman"/>
                        </a:rPr>
                        <a:t>ticket</a:t>
                      </a:r>
                      <a:r>
                        <a:rPr lang="en-US" sz="1100" kern="0">
                          <a:solidFill>
                            <a:srgbClr val="000000"/>
                          </a:solidFill>
                          <a:latin typeface="Consolas"/>
                          <a:ea typeface="宋体"/>
                          <a:cs typeface="Times New Roman"/>
                        </a:rPr>
                        <a:t> = </a:t>
                      </a:r>
                      <a:r>
                        <a:rPr lang="en-US" sz="1100" kern="0">
                          <a:solidFill>
                            <a:srgbClr val="000000"/>
                          </a:solidFill>
                          <a:latin typeface="Consolas"/>
                          <a:ea typeface="宋体"/>
                          <a:cs typeface="Times New Roman"/>
                        </a:rPr>
                        <a:t>3</a:t>
                      </a:r>
                      <a:r>
                        <a:rPr lang="en-US" sz="1100" kern="0" smtClean="0">
                          <a:solidFill>
                            <a:srgbClr val="000000"/>
                          </a:solidFill>
                          <a:latin typeface="Consolas"/>
                          <a:ea typeface="宋体"/>
                          <a:cs typeface="Times New Roman"/>
                        </a:rPr>
                        <a:t>;</a:t>
                      </a:r>
                      <a:r>
                        <a:rPr lang="en-US" sz="1100" kern="0">
                          <a:solidFill>
                            <a:srgbClr val="000000"/>
                          </a:solidFill>
                          <a:latin typeface="Consolas"/>
                          <a:ea typeface="宋体"/>
                          <a:cs typeface="Times New Roman"/>
                        </a:rPr>
                        <a:t>	</a:t>
                      </a:r>
                      <a:r>
                        <a:rPr lang="en-US" sz="1100" kern="0">
                          <a:solidFill>
                            <a:srgbClr val="3F7F5F"/>
                          </a:solidFill>
                          <a:latin typeface="Consolas"/>
                          <a:ea typeface="宋体"/>
                          <a:cs typeface="Times New Roman"/>
                        </a:rPr>
                        <a:t>// </a:t>
                      </a:r>
                      <a:r>
                        <a:rPr lang="zh-CN" sz="1100" kern="0">
                          <a:solidFill>
                            <a:srgbClr val="3F7F5F"/>
                          </a:solidFill>
                          <a:latin typeface="Consolas"/>
                          <a:ea typeface="宋体"/>
                          <a:cs typeface="Consolas"/>
                        </a:rPr>
                        <a:t>总票数为</a:t>
                      </a:r>
                      <a:r>
                        <a:rPr lang="en-US" sz="1100" kern="0">
                          <a:solidFill>
                            <a:srgbClr val="3F7F5F"/>
                          </a:solidFill>
                          <a:latin typeface="Consolas"/>
                          <a:ea typeface="宋体"/>
                          <a:cs typeface="Times New Roman"/>
                        </a:rPr>
                        <a:t>6</a:t>
                      </a:r>
                      <a:r>
                        <a:rPr lang="zh-CN" sz="1100" kern="0">
                          <a:solidFill>
                            <a:srgbClr val="3F7F5F"/>
                          </a:solidFill>
                          <a:latin typeface="Consolas"/>
                          <a:ea typeface="宋体"/>
                          <a:cs typeface="Consolas"/>
                        </a:rPr>
                        <a:t>张</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kern="0">
                          <a:solidFill>
                            <a:srgbClr val="646464"/>
                          </a:solidFill>
                          <a:latin typeface="Consolas"/>
                          <a:ea typeface="宋体"/>
                          <a:cs typeface="Times New Roman"/>
                        </a:rPr>
                        <a:t>@Override</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void</a:t>
                      </a:r>
                      <a:r>
                        <a:rPr lang="en-US" sz="1100" kern="0">
                          <a:solidFill>
                            <a:srgbClr val="000000"/>
                          </a:solidFill>
                          <a:latin typeface="Consolas"/>
                          <a:ea typeface="宋体"/>
                          <a:cs typeface="Times New Roman"/>
                        </a:rPr>
                        <a:t> run()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while</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true</a:t>
                      </a:r>
                      <a:r>
                        <a:rPr lang="en-US" sz="1100" kern="0">
                          <a:solidFill>
                            <a:srgbClr val="000000"/>
                          </a:solidFill>
                          <a:latin typeface="Consolas"/>
                          <a:ea typeface="宋体"/>
                          <a:cs typeface="Times New Roman"/>
                        </a:rPr>
                        <a:t>) </a:t>
                      </a:r>
                      <a:r>
                        <a:rPr lang="en-US" sz="1100" kern="0" smtClean="0">
                          <a:solidFill>
                            <a:srgbClr val="000000"/>
                          </a:solidFill>
                          <a:latin typeface="Consolas"/>
                          <a:ea typeface="宋体"/>
                          <a:cs typeface="Times New Roman"/>
                        </a:rPr>
                        <a:t>{</a:t>
                      </a:r>
                      <a:r>
                        <a:rPr lang="en-US" sz="1100" kern="0">
                          <a:solidFill>
                            <a:srgbClr val="000000"/>
                          </a:solidFill>
                          <a:latin typeface="Consolas"/>
                          <a:ea typeface="宋体"/>
                          <a:cs typeface="Times New Roman"/>
                        </a:rPr>
                        <a:t>	</a:t>
                      </a:r>
                      <a:r>
                        <a:rPr lang="en-US" sz="1100" kern="0">
                          <a:solidFill>
                            <a:srgbClr val="3F7F5F"/>
                          </a:solidFill>
                          <a:latin typeface="Consolas"/>
                          <a:ea typeface="宋体"/>
                          <a:cs typeface="Times New Roman"/>
                        </a:rPr>
                        <a:t>// </a:t>
                      </a:r>
                      <a:r>
                        <a:rPr lang="zh-CN" sz="1100" kern="0">
                          <a:solidFill>
                            <a:srgbClr val="3F7F5F"/>
                          </a:solidFill>
                          <a:latin typeface="Consolas"/>
                          <a:ea typeface="宋体"/>
                          <a:cs typeface="Consolas"/>
                        </a:rPr>
                        <a:t>持续卖票</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if</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this</a:t>
                      </a:r>
                      <a:r>
                        <a:rPr lang="en-US" sz="1100" kern="0">
                          <a:solidFill>
                            <a:srgbClr val="000000"/>
                          </a:solidFill>
                          <a:latin typeface="Consolas"/>
                          <a:ea typeface="宋体"/>
                          <a:cs typeface="Times New Roman"/>
                        </a:rPr>
                        <a:t>.</a:t>
                      </a:r>
                      <a:r>
                        <a:rPr lang="en-US" sz="1100" kern="0">
                          <a:solidFill>
                            <a:srgbClr val="0000C0"/>
                          </a:solidFill>
                          <a:latin typeface="Consolas"/>
                          <a:ea typeface="宋体"/>
                          <a:cs typeface="Times New Roman"/>
                        </a:rPr>
                        <a:t>ticket</a:t>
                      </a:r>
                      <a:r>
                        <a:rPr lang="en-US" sz="1100" kern="0">
                          <a:solidFill>
                            <a:srgbClr val="000000"/>
                          </a:solidFill>
                          <a:latin typeface="Consolas"/>
                          <a:ea typeface="宋体"/>
                          <a:cs typeface="Times New Roman"/>
                        </a:rPr>
                        <a:t> &gt; 0</a:t>
                      </a:r>
                      <a:r>
                        <a:rPr lang="en-US" sz="1100" kern="0">
                          <a:solidFill>
                            <a:srgbClr val="000000"/>
                          </a:solidFill>
                          <a:latin typeface="Consolas"/>
                          <a:ea typeface="宋体"/>
                          <a:cs typeface="Times New Roman"/>
                        </a:rPr>
                        <a:t>) </a:t>
                      </a:r>
                      <a:r>
                        <a:rPr lang="en-US" sz="1100" kern="0" smtClean="0">
                          <a:solidFill>
                            <a:srgbClr val="000000"/>
                          </a:solidFill>
                          <a:latin typeface="Consolas"/>
                          <a:ea typeface="宋体"/>
                          <a:cs typeface="Times New Roman"/>
                        </a:rPr>
                        <a:t>{</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还有剩余票</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try</a:t>
                      </a: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kern="0">
                          <a:solidFill>
                            <a:srgbClr val="000000"/>
                          </a:solidFill>
                          <a:latin typeface="Consolas"/>
                          <a:ea typeface="宋体"/>
                          <a:cs typeface="Times New Roman"/>
                        </a:rPr>
                        <a:t>Thread.</a:t>
                      </a:r>
                      <a:r>
                        <a:rPr lang="en-US" sz="1100" i="1" kern="0">
                          <a:solidFill>
                            <a:srgbClr val="000000"/>
                          </a:solidFill>
                          <a:latin typeface="Consolas"/>
                          <a:ea typeface="宋体"/>
                          <a:cs typeface="Times New Roman"/>
                        </a:rPr>
                        <a:t>sleep</a:t>
                      </a:r>
                      <a:r>
                        <a:rPr lang="en-US" sz="1100" kern="0">
                          <a:solidFill>
                            <a:srgbClr val="000000"/>
                          </a:solidFill>
                          <a:latin typeface="Consolas"/>
                          <a:ea typeface="宋体"/>
                          <a:cs typeface="Times New Roman"/>
                        </a:rPr>
                        <a:t>(100</a:t>
                      </a:r>
                      <a:r>
                        <a:rPr lang="en-US" sz="1100" kern="0" smtClean="0">
                          <a:solidFill>
                            <a:srgbClr val="000000"/>
                          </a:solidFill>
                          <a:latin typeface="Consolas"/>
                          <a:ea typeface="宋体"/>
                          <a:cs typeface="Times New Roman"/>
                        </a:rPr>
                        <a:t>);</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模拟网络延迟</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 </a:t>
                      </a:r>
                      <a:r>
                        <a:rPr lang="en-US" sz="1100" b="1" kern="0">
                          <a:solidFill>
                            <a:srgbClr val="7F0055"/>
                          </a:solidFill>
                          <a:latin typeface="Consolas"/>
                          <a:ea typeface="宋体"/>
                          <a:cs typeface="Times New Roman"/>
                        </a:rPr>
                        <a:t>catch</a:t>
                      </a:r>
                      <a:r>
                        <a:rPr lang="en-US" sz="1100" kern="0">
                          <a:solidFill>
                            <a:srgbClr val="000000"/>
                          </a:solidFill>
                          <a:latin typeface="Consolas"/>
                          <a:ea typeface="宋体"/>
                          <a:cs typeface="Times New Roman"/>
                        </a:rPr>
                        <a:t> (InterruptedException </a:t>
                      </a:r>
                      <a:r>
                        <a:rPr lang="en-US" sz="1100" kern="0">
                          <a:solidFill>
                            <a:srgbClr val="6A3E3E"/>
                          </a:solidFill>
                          <a:latin typeface="Consolas"/>
                          <a:ea typeface="宋体"/>
                          <a:cs typeface="Times New Roman"/>
                        </a:rPr>
                        <a:t>e</a:t>
                      </a: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kern="0">
                          <a:solidFill>
                            <a:srgbClr val="6A3E3E"/>
                          </a:solidFill>
                          <a:latin typeface="Consolas"/>
                          <a:ea typeface="宋体"/>
                          <a:cs typeface="Times New Roman"/>
                        </a:rPr>
                        <a:t>e</a:t>
                      </a:r>
                      <a:r>
                        <a:rPr lang="en-US" sz="1100" kern="0">
                          <a:solidFill>
                            <a:srgbClr val="000000"/>
                          </a:solidFill>
                          <a:latin typeface="Consolas"/>
                          <a:ea typeface="宋体"/>
                          <a:cs typeface="Times New Roman"/>
                        </a:rPr>
                        <a:t>.printStackTrace();</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System.</a:t>
                      </a:r>
                      <a:r>
                        <a:rPr lang="en-US" sz="1100" b="1" i="1" kern="0">
                          <a:solidFill>
                            <a:srgbClr val="0000C0"/>
                          </a:solidFill>
                          <a:latin typeface="Consolas"/>
                          <a:ea typeface="宋体"/>
                          <a:cs typeface="Times New Roman"/>
                        </a:rPr>
                        <a:t>out</a:t>
                      </a:r>
                      <a:r>
                        <a:rPr lang="en-US" sz="1100" kern="0">
                          <a:solidFill>
                            <a:srgbClr val="000000"/>
                          </a:solidFill>
                          <a:latin typeface="Consolas"/>
                          <a:ea typeface="宋体"/>
                          <a:cs typeface="Times New Roman"/>
                        </a:rPr>
                        <a:t>.println(Thread.</a:t>
                      </a:r>
                      <a:r>
                        <a:rPr lang="en-US" sz="1100" i="1" kern="0">
                          <a:solidFill>
                            <a:srgbClr val="000000"/>
                          </a:solidFill>
                          <a:latin typeface="Consolas"/>
                          <a:ea typeface="宋体"/>
                          <a:cs typeface="Times New Roman"/>
                        </a:rPr>
                        <a:t>currentThread</a:t>
                      </a:r>
                      <a:r>
                        <a:rPr lang="en-US" sz="1100" kern="0">
                          <a:solidFill>
                            <a:srgbClr val="000000"/>
                          </a:solidFill>
                          <a:latin typeface="Consolas"/>
                          <a:ea typeface="宋体"/>
                          <a:cs typeface="Times New Roman"/>
                        </a:rPr>
                        <a:t>().getName() +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kern="0">
                          <a:solidFill>
                            <a:srgbClr val="2A00FF"/>
                          </a:solidFill>
                          <a:latin typeface="Consolas"/>
                          <a:ea typeface="宋体"/>
                          <a:cs typeface="Times New Roman"/>
                        </a:rPr>
                        <a:t>"</a:t>
                      </a:r>
                      <a:r>
                        <a:rPr lang="zh-CN" sz="1100" kern="0">
                          <a:solidFill>
                            <a:srgbClr val="2A00FF"/>
                          </a:solidFill>
                          <a:latin typeface="Consolas"/>
                          <a:ea typeface="宋体"/>
                          <a:cs typeface="Consolas"/>
                        </a:rPr>
                        <a:t>卖票，</a:t>
                      </a:r>
                      <a:r>
                        <a:rPr lang="en-US" sz="1100" kern="0">
                          <a:solidFill>
                            <a:srgbClr val="2A00FF"/>
                          </a:solidFill>
                          <a:latin typeface="Consolas"/>
                          <a:ea typeface="宋体"/>
                          <a:cs typeface="Times New Roman"/>
                        </a:rPr>
                        <a:t>ticket = "</a:t>
                      </a:r>
                      <a:r>
                        <a:rPr lang="en-US" sz="1100" kern="0">
                          <a:solidFill>
                            <a:srgbClr val="000000"/>
                          </a:solidFill>
                          <a:latin typeface="Consolas"/>
                          <a:ea typeface="宋体"/>
                          <a:cs typeface="Times New Roman"/>
                        </a:rPr>
                        <a:t> + </a:t>
                      </a:r>
                      <a:r>
                        <a:rPr lang="en-US" sz="1100" b="1" kern="0">
                          <a:solidFill>
                            <a:srgbClr val="7F0055"/>
                          </a:solidFill>
                          <a:latin typeface="Consolas"/>
                          <a:ea typeface="宋体"/>
                          <a:cs typeface="Times New Roman"/>
                        </a:rPr>
                        <a:t>this</a:t>
                      </a:r>
                      <a:r>
                        <a:rPr lang="en-US" sz="1100" kern="0">
                          <a:solidFill>
                            <a:srgbClr val="000000"/>
                          </a:solidFill>
                          <a:latin typeface="Consolas"/>
                          <a:ea typeface="宋体"/>
                          <a:cs typeface="Times New Roman"/>
                        </a:rPr>
                        <a:t>.</a:t>
                      </a:r>
                      <a:r>
                        <a:rPr lang="en-US" sz="1100" kern="0">
                          <a:solidFill>
                            <a:srgbClr val="0000C0"/>
                          </a:solidFill>
                          <a:latin typeface="Consolas"/>
                          <a:ea typeface="宋体"/>
                          <a:cs typeface="Times New Roman"/>
                        </a:rPr>
                        <a:t>ticket</a:t>
                      </a: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 </a:t>
                      </a:r>
                      <a:r>
                        <a:rPr lang="en-US" sz="1100" b="1" kern="0">
                          <a:solidFill>
                            <a:srgbClr val="7F0055"/>
                          </a:solidFill>
                          <a:latin typeface="Consolas"/>
                          <a:ea typeface="宋体"/>
                          <a:cs typeface="Times New Roman"/>
                        </a:rPr>
                        <a:t>else</a:t>
                      </a: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System.</a:t>
                      </a:r>
                      <a:r>
                        <a:rPr lang="en-US" sz="1100" b="1" i="1" kern="0">
                          <a:solidFill>
                            <a:srgbClr val="0000C0"/>
                          </a:solidFill>
                          <a:latin typeface="Consolas"/>
                          <a:ea typeface="宋体"/>
                          <a:cs typeface="Times New Roman"/>
                        </a:rPr>
                        <a:t>out</a:t>
                      </a:r>
                      <a:r>
                        <a:rPr lang="en-US" sz="1100" kern="0">
                          <a:solidFill>
                            <a:srgbClr val="000000"/>
                          </a:solidFill>
                          <a:latin typeface="Consolas"/>
                          <a:ea typeface="宋体"/>
                          <a:cs typeface="Times New Roman"/>
                        </a:rPr>
                        <a:t>.println(</a:t>
                      </a:r>
                      <a:r>
                        <a:rPr lang="en-US" sz="1100" kern="0">
                          <a:solidFill>
                            <a:srgbClr val="2A00FF"/>
                          </a:solidFill>
                          <a:latin typeface="Consolas"/>
                          <a:ea typeface="宋体"/>
                          <a:cs typeface="Times New Roman"/>
                        </a:rPr>
                        <a:t>"***** </a:t>
                      </a:r>
                      <a:r>
                        <a:rPr lang="zh-CN" sz="1100" kern="0">
                          <a:solidFill>
                            <a:srgbClr val="2A00FF"/>
                          </a:solidFill>
                          <a:latin typeface="Consolas"/>
                          <a:ea typeface="宋体"/>
                          <a:cs typeface="Consolas"/>
                        </a:rPr>
                        <a:t>票已经卖光了</a:t>
                      </a:r>
                      <a:r>
                        <a:rPr lang="en-US" sz="1100" kern="0">
                          <a:solidFill>
                            <a:srgbClr val="2A00FF"/>
                          </a:solidFill>
                          <a:latin typeface="Consolas"/>
                          <a:ea typeface="宋体"/>
                          <a:cs typeface="Times New Roman"/>
                        </a:rPr>
                        <a:t> *****"</a:t>
                      </a: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break</a:t>
                      </a:r>
                      <a:r>
                        <a:rPr lang="en-US" sz="1100" kern="0">
                          <a:solidFill>
                            <a:srgbClr val="000000"/>
                          </a:solidFill>
                          <a:latin typeface="Consolas"/>
                          <a:ea typeface="宋体"/>
                          <a:cs typeface="Times New Roman"/>
                        </a:rPr>
                        <a:t>;</a:t>
                      </a:r>
                      <a:r>
                        <a:rPr lang="en-US" sz="1100" kern="0">
                          <a:solidFill>
                            <a:srgbClr val="000000"/>
                          </a:solidFill>
                          <a:latin typeface="Consolas"/>
                          <a:ea typeface="宋体"/>
                          <a:cs typeface="Times New Roman"/>
                        </a:rPr>
                        <a:t>	</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跳出循环</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smtClean="0">
                          <a:solidFill>
                            <a:srgbClr val="000000"/>
                          </a:solidFill>
                          <a:latin typeface="Consolas"/>
                          <a:ea typeface="宋体"/>
                          <a:cs typeface="Times New Roman"/>
                        </a:rPr>
                        <a:t>}</a:t>
                      </a:r>
                      <a:endParaRPr lang="zh-CN" sz="1100" kern="100">
                        <a:latin typeface="Times New Roman"/>
                        <a:ea typeface="宋体"/>
                        <a:cs typeface="Times New Roman"/>
                      </a:endParaRPr>
                    </a:p>
                  </a:txBody>
                  <a:tcPr marL="48381" marR="48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049" name="图片 1"/>
          <p:cNvPicPr>
            <a:picLocks noChangeAspect="1" noChangeArrowheads="1"/>
          </p:cNvPicPr>
          <p:nvPr/>
        </p:nvPicPr>
        <p:blipFill>
          <a:blip r:embed="rId2"/>
          <a:srcRect/>
          <a:stretch>
            <a:fillRect/>
          </a:stretch>
        </p:blipFill>
        <p:spPr bwMode="auto">
          <a:xfrm>
            <a:off x="5643570" y="357172"/>
            <a:ext cx="3214678" cy="1790856"/>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线程</a:t>
            </a:r>
            <a:r>
              <a:rPr lang="zh-CN" altLang="en-US" smtClean="0"/>
              <a:t>同步操作</a:t>
            </a:r>
            <a:endParaRPr lang="zh-CN" altLang="en-US"/>
          </a:p>
        </p:txBody>
      </p:sp>
      <p:sp>
        <p:nvSpPr>
          <p:cNvPr id="3" name="内容占位符 2"/>
          <p:cNvSpPr>
            <a:spLocks noGrp="1"/>
          </p:cNvSpPr>
          <p:nvPr>
            <p:ph idx="1"/>
          </p:nvPr>
        </p:nvSpPr>
        <p:spPr/>
        <p:txBody>
          <a:bodyPr/>
          <a:lstStyle/>
          <a:p>
            <a:r>
              <a:rPr lang="zh-CN" altLang="en-US" smtClean="0"/>
              <a:t>造成并发资源访问不同步的主要原因在于没有将若干个程序逻辑单元进行整体性的锁定，即：当判断数据和修改数据时只允许一个线程进行处理，而其它线程需要等待当前线程执行完毕后才可以继续执行，这样就使得在同一个时间段内，只允许一个线程执行操作，从而就实现了同步</a:t>
            </a:r>
            <a:r>
              <a:rPr lang="zh-CN" altLang="en-US" smtClean="0"/>
              <a:t>的</a:t>
            </a:r>
            <a:r>
              <a:rPr lang="zh-CN" altLang="en-US" smtClean="0"/>
              <a:t>处理</a:t>
            </a:r>
            <a:endParaRPr lang="zh-CN" altLang="en-US"/>
          </a:p>
        </p:txBody>
      </p:sp>
      <p:pic>
        <p:nvPicPr>
          <p:cNvPr id="18434" name="Picture 2" descr="0905"/>
          <p:cNvPicPr>
            <a:picLocks noChangeAspect="1" noChangeArrowheads="1"/>
          </p:cNvPicPr>
          <p:nvPr/>
        </p:nvPicPr>
        <p:blipFill>
          <a:blip r:embed="rId2"/>
          <a:srcRect/>
          <a:stretch>
            <a:fillRect/>
          </a:stretch>
        </p:blipFill>
        <p:spPr bwMode="auto">
          <a:xfrm>
            <a:off x="1000100" y="2838065"/>
            <a:ext cx="3357586" cy="1340247"/>
          </a:xfrm>
          <a:prstGeom prst="rect">
            <a:avLst/>
          </a:prstGeom>
          <a:noFill/>
          <a:ln w="9525">
            <a:noFill/>
            <a:miter lim="800000"/>
            <a:headEnd/>
            <a:tailEnd/>
          </a:ln>
        </p:spPr>
      </p:pic>
      <p:pic>
        <p:nvPicPr>
          <p:cNvPr id="18435" name="Picture 3" descr="0905B"/>
          <p:cNvPicPr>
            <a:picLocks noChangeAspect="1" noChangeArrowheads="1"/>
          </p:cNvPicPr>
          <p:nvPr/>
        </p:nvPicPr>
        <p:blipFill>
          <a:blip r:embed="rId3"/>
          <a:srcRect/>
          <a:stretch>
            <a:fillRect/>
          </a:stretch>
        </p:blipFill>
        <p:spPr bwMode="auto">
          <a:xfrm>
            <a:off x="4786314" y="2828774"/>
            <a:ext cx="3431270" cy="13860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使用同步代码块</a:t>
            </a:r>
            <a:endParaRPr lang="zh-CN" altLang="en-US"/>
          </a:p>
        </p:txBody>
      </p:sp>
      <p:graphicFrame>
        <p:nvGraphicFramePr>
          <p:cNvPr id="4" name="表格 3"/>
          <p:cNvGraphicFramePr>
            <a:graphicFrameLocks noGrp="1"/>
          </p:cNvGraphicFramePr>
          <p:nvPr/>
        </p:nvGraphicFramePr>
        <p:xfrm>
          <a:off x="214282" y="857238"/>
          <a:ext cx="8715436" cy="3643338"/>
        </p:xfrm>
        <a:graphic>
          <a:graphicData uri="http://schemas.openxmlformats.org/drawingml/2006/table">
            <a:tbl>
              <a:tblPr/>
              <a:tblGrid>
                <a:gridCol w="8715436"/>
              </a:tblGrid>
              <a:tr h="3643338">
                <a:tc>
                  <a:txBody>
                    <a:bodyPr/>
                    <a:lstStyle/>
                    <a:p>
                      <a:pPr algn="l">
                        <a:spcAft>
                          <a:spcPts val="0"/>
                        </a:spcAft>
                      </a:pPr>
                      <a:r>
                        <a:rPr lang="en-US" sz="1050" b="1" kern="0">
                          <a:solidFill>
                            <a:srgbClr val="7F0055"/>
                          </a:solidFill>
                          <a:latin typeface="Consolas"/>
                          <a:ea typeface="宋体"/>
                          <a:cs typeface="Times New Roman"/>
                        </a:rPr>
                        <a:t>class</a:t>
                      </a:r>
                      <a:r>
                        <a:rPr lang="en-US" sz="1050" kern="0">
                          <a:solidFill>
                            <a:srgbClr val="000000"/>
                          </a:solidFill>
                          <a:latin typeface="Consolas"/>
                          <a:ea typeface="宋体"/>
                          <a:cs typeface="Times New Roman"/>
                        </a:rPr>
                        <a:t> MyThread </a:t>
                      </a:r>
                      <a:r>
                        <a:rPr lang="en-US" sz="1050" b="1" kern="0">
                          <a:solidFill>
                            <a:srgbClr val="7F0055"/>
                          </a:solidFill>
                          <a:latin typeface="Consolas"/>
                          <a:ea typeface="宋体"/>
                          <a:cs typeface="Times New Roman"/>
                        </a:rPr>
                        <a:t>implements</a:t>
                      </a:r>
                      <a:r>
                        <a:rPr lang="en-US" sz="1050" kern="0">
                          <a:solidFill>
                            <a:srgbClr val="000000"/>
                          </a:solidFill>
                          <a:latin typeface="Consolas"/>
                          <a:ea typeface="宋体"/>
                          <a:cs typeface="Times New Roman"/>
                        </a:rPr>
                        <a:t> Runnable {</a:t>
                      </a:r>
                      <a:r>
                        <a:rPr lang="en-US" sz="1050" kern="0">
                          <a:solidFill>
                            <a:srgbClr val="000000"/>
                          </a:solidFill>
                          <a:latin typeface="Consolas"/>
                          <a:ea typeface="宋体"/>
                          <a:cs typeface="Times New Roman"/>
                        </a:rPr>
                        <a:t>	</a:t>
                      </a:r>
                      <a:r>
                        <a:rPr lang="en-US" sz="1050" kern="0" smtClean="0">
                          <a:solidFill>
                            <a:srgbClr val="3F7F5F"/>
                          </a:solidFill>
                          <a:latin typeface="Consolas"/>
                          <a:ea typeface="宋体"/>
                          <a:cs typeface="Times New Roman"/>
                        </a:rPr>
                        <a:t>// </a:t>
                      </a:r>
                      <a:r>
                        <a:rPr lang="zh-CN" sz="1050" kern="0">
                          <a:solidFill>
                            <a:srgbClr val="3F7F5F"/>
                          </a:solidFill>
                          <a:latin typeface="Consolas"/>
                          <a:ea typeface="宋体"/>
                          <a:cs typeface="Consolas"/>
                        </a:rPr>
                        <a:t>定义线程执行类</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private</a:t>
                      </a: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int</a:t>
                      </a:r>
                      <a:r>
                        <a:rPr lang="en-US" sz="1050" kern="0">
                          <a:solidFill>
                            <a:srgbClr val="000000"/>
                          </a:solidFill>
                          <a:latin typeface="Consolas"/>
                          <a:ea typeface="宋体"/>
                          <a:cs typeface="Times New Roman"/>
                        </a:rPr>
                        <a:t> </a:t>
                      </a:r>
                      <a:r>
                        <a:rPr lang="en-US" sz="1050" kern="0">
                          <a:solidFill>
                            <a:srgbClr val="0000C0"/>
                          </a:solidFill>
                          <a:latin typeface="Consolas"/>
                          <a:ea typeface="宋体"/>
                          <a:cs typeface="Times New Roman"/>
                        </a:rPr>
                        <a:t>ticket</a:t>
                      </a:r>
                      <a:r>
                        <a:rPr lang="en-US" sz="1050" kern="0">
                          <a:solidFill>
                            <a:srgbClr val="000000"/>
                          </a:solidFill>
                          <a:latin typeface="Consolas"/>
                          <a:ea typeface="宋体"/>
                          <a:cs typeface="Times New Roman"/>
                        </a:rPr>
                        <a:t> = 3</a:t>
                      </a:r>
                      <a:r>
                        <a:rPr lang="en-US" sz="1050" kern="0">
                          <a:solidFill>
                            <a:srgbClr val="000000"/>
                          </a:solidFill>
                          <a:latin typeface="Consolas"/>
                          <a:ea typeface="宋体"/>
                          <a:cs typeface="Times New Roman"/>
                        </a:rPr>
                        <a:t>; </a:t>
                      </a:r>
                      <a:r>
                        <a:rPr lang="en-US" sz="1050" kern="0" smtClean="0">
                          <a:solidFill>
                            <a:srgbClr val="3F7F5F"/>
                          </a:solidFill>
                          <a:latin typeface="Consolas"/>
                          <a:ea typeface="宋体"/>
                          <a:cs typeface="Times New Roman"/>
                        </a:rPr>
                        <a:t>// </a:t>
                      </a:r>
                      <a:r>
                        <a:rPr lang="zh-CN" sz="1050" kern="0">
                          <a:solidFill>
                            <a:srgbClr val="3F7F5F"/>
                          </a:solidFill>
                          <a:latin typeface="Consolas"/>
                          <a:ea typeface="宋体"/>
                          <a:cs typeface="Consolas"/>
                        </a:rPr>
                        <a:t>总票数为</a:t>
                      </a:r>
                      <a:r>
                        <a:rPr lang="en-US" sz="1050" kern="0">
                          <a:solidFill>
                            <a:srgbClr val="3F7F5F"/>
                          </a:solidFill>
                          <a:latin typeface="Consolas"/>
                          <a:ea typeface="宋体"/>
                          <a:cs typeface="Times New Roman"/>
                        </a:rPr>
                        <a:t>6</a:t>
                      </a:r>
                      <a:r>
                        <a:rPr lang="zh-CN" sz="1050" kern="0">
                          <a:solidFill>
                            <a:srgbClr val="3F7F5F"/>
                          </a:solidFill>
                          <a:latin typeface="Consolas"/>
                          <a:ea typeface="宋体"/>
                          <a:cs typeface="Consolas"/>
                        </a:rPr>
                        <a:t>张</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r>
                        <a:rPr lang="en-US" sz="1050" kern="0">
                          <a:solidFill>
                            <a:srgbClr val="646464"/>
                          </a:solidFill>
                          <a:latin typeface="Consolas"/>
                          <a:ea typeface="宋体"/>
                          <a:cs typeface="Times New Roman"/>
                        </a:rPr>
                        <a:t>@Override</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public</a:t>
                      </a: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void</a:t>
                      </a:r>
                      <a:r>
                        <a:rPr lang="en-US" sz="1050" kern="0">
                          <a:solidFill>
                            <a:srgbClr val="000000"/>
                          </a:solidFill>
                          <a:latin typeface="Consolas"/>
                          <a:ea typeface="宋体"/>
                          <a:cs typeface="Times New Roman"/>
                        </a:rPr>
                        <a:t> run()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while</a:t>
                      </a: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true</a:t>
                      </a:r>
                      <a:r>
                        <a:rPr lang="en-US" sz="1050" kern="0">
                          <a:solidFill>
                            <a:srgbClr val="000000"/>
                          </a:solidFill>
                          <a:latin typeface="Consolas"/>
                          <a:ea typeface="宋体"/>
                          <a:cs typeface="Times New Roman"/>
                        </a:rPr>
                        <a:t>) </a:t>
                      </a:r>
                      <a:r>
                        <a:rPr lang="en-US" sz="1050" kern="0" smtClean="0">
                          <a:solidFill>
                            <a:srgbClr val="000000"/>
                          </a:solidFill>
                          <a:latin typeface="Consolas"/>
                          <a:ea typeface="宋体"/>
                          <a:cs typeface="Times New Roman"/>
                        </a:rPr>
                        <a:t>{</a:t>
                      </a:r>
                      <a:r>
                        <a:rPr lang="en-US" sz="1050" kern="0" smtClean="0">
                          <a:solidFill>
                            <a:srgbClr val="3F7F5F"/>
                          </a:solidFill>
                          <a:latin typeface="Consolas"/>
                          <a:ea typeface="宋体"/>
                          <a:cs typeface="Times New Roman"/>
                        </a:rPr>
                        <a:t>// </a:t>
                      </a:r>
                      <a:r>
                        <a:rPr lang="zh-CN" sz="1050" kern="0">
                          <a:solidFill>
                            <a:srgbClr val="3F7F5F"/>
                          </a:solidFill>
                          <a:latin typeface="Consolas"/>
                          <a:ea typeface="宋体"/>
                          <a:cs typeface="Consolas"/>
                        </a:rPr>
                        <a:t>持续卖票</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synchronized</a:t>
                      </a:r>
                      <a:r>
                        <a:rPr lang="en-US" sz="1050" b="1" kern="0">
                          <a:solidFill>
                            <a:srgbClr val="000000"/>
                          </a:solidFill>
                          <a:latin typeface="Consolas"/>
                          <a:ea typeface="宋体"/>
                          <a:cs typeface="Times New Roman"/>
                        </a:rPr>
                        <a:t>(</a:t>
                      </a:r>
                      <a:r>
                        <a:rPr lang="en-US" sz="1050" b="1" kern="0">
                          <a:solidFill>
                            <a:srgbClr val="7F0055"/>
                          </a:solidFill>
                          <a:latin typeface="Consolas"/>
                          <a:ea typeface="宋体"/>
                          <a:cs typeface="Times New Roman"/>
                        </a:rPr>
                        <a:t>this</a:t>
                      </a:r>
                      <a:r>
                        <a:rPr lang="en-US" sz="1050" b="1" kern="0">
                          <a:solidFill>
                            <a:srgbClr val="000000"/>
                          </a:solidFill>
                          <a:latin typeface="Consolas"/>
                          <a:ea typeface="宋体"/>
                          <a:cs typeface="Times New Roman"/>
                        </a:rPr>
                        <a:t>)</a:t>
                      </a:r>
                      <a:r>
                        <a:rPr lang="en-US" sz="1050" kern="0">
                          <a:solidFill>
                            <a:srgbClr val="000000"/>
                          </a:solidFill>
                          <a:latin typeface="Consolas"/>
                          <a:ea typeface="宋体"/>
                          <a:cs typeface="Times New Roman"/>
                        </a:rPr>
                        <a:t> {</a:t>
                      </a:r>
                      <a:r>
                        <a:rPr lang="en-US" sz="1050" kern="0">
                          <a:solidFill>
                            <a:srgbClr val="000000"/>
                          </a:solidFill>
                          <a:latin typeface="Consolas"/>
                          <a:ea typeface="宋体"/>
                          <a:cs typeface="Times New Roman"/>
                        </a:rPr>
                        <a:t>	</a:t>
                      </a:r>
                      <a:r>
                        <a:rPr lang="en-US" sz="1050" kern="0" smtClean="0">
                          <a:solidFill>
                            <a:srgbClr val="3F7F5F"/>
                          </a:solidFill>
                          <a:latin typeface="Consolas"/>
                          <a:ea typeface="宋体"/>
                          <a:cs typeface="Times New Roman"/>
                        </a:rPr>
                        <a:t>// </a:t>
                      </a:r>
                      <a:r>
                        <a:rPr lang="zh-CN" sz="1050" kern="0">
                          <a:solidFill>
                            <a:srgbClr val="3F7F5F"/>
                          </a:solidFill>
                          <a:latin typeface="Consolas"/>
                          <a:ea typeface="宋体"/>
                          <a:cs typeface="Consolas"/>
                        </a:rPr>
                        <a:t>同步代码块</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if</a:t>
                      </a: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this</a:t>
                      </a:r>
                      <a:r>
                        <a:rPr lang="en-US" sz="1050" kern="0">
                          <a:solidFill>
                            <a:srgbClr val="000000"/>
                          </a:solidFill>
                          <a:latin typeface="Consolas"/>
                          <a:ea typeface="宋体"/>
                          <a:cs typeface="Times New Roman"/>
                        </a:rPr>
                        <a:t>.</a:t>
                      </a:r>
                      <a:r>
                        <a:rPr lang="en-US" sz="1050" kern="0">
                          <a:solidFill>
                            <a:srgbClr val="0000C0"/>
                          </a:solidFill>
                          <a:latin typeface="Consolas"/>
                          <a:ea typeface="宋体"/>
                          <a:cs typeface="Times New Roman"/>
                        </a:rPr>
                        <a:t>ticket</a:t>
                      </a:r>
                      <a:r>
                        <a:rPr lang="en-US" sz="1050" kern="0">
                          <a:solidFill>
                            <a:srgbClr val="000000"/>
                          </a:solidFill>
                          <a:latin typeface="Consolas"/>
                          <a:ea typeface="宋体"/>
                          <a:cs typeface="Times New Roman"/>
                        </a:rPr>
                        <a:t> &gt; 0) {</a:t>
                      </a:r>
                      <a:r>
                        <a:rPr lang="en-US" sz="1050" kern="0">
                          <a:solidFill>
                            <a:srgbClr val="000000"/>
                          </a:solidFill>
                          <a:latin typeface="Consolas"/>
                          <a:ea typeface="宋体"/>
                          <a:cs typeface="Times New Roman"/>
                        </a:rPr>
                        <a:t>	</a:t>
                      </a:r>
                      <a:r>
                        <a:rPr lang="en-US" sz="1050" kern="0" smtClean="0">
                          <a:solidFill>
                            <a:srgbClr val="3F7F5F"/>
                          </a:solidFill>
                          <a:latin typeface="Consolas"/>
                          <a:ea typeface="宋体"/>
                          <a:cs typeface="Times New Roman"/>
                        </a:rPr>
                        <a:t>// </a:t>
                      </a:r>
                      <a:r>
                        <a:rPr lang="zh-CN" sz="1050" kern="0">
                          <a:solidFill>
                            <a:srgbClr val="3F7F5F"/>
                          </a:solidFill>
                          <a:latin typeface="Consolas"/>
                          <a:ea typeface="宋体"/>
                          <a:cs typeface="Consolas"/>
                        </a:rPr>
                        <a:t>还有剩余票</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try</a:t>
                      </a:r>
                      <a:r>
                        <a:rPr lang="en-US" sz="1050" kern="0">
                          <a:solidFill>
                            <a:srgbClr val="000000"/>
                          </a:solidFill>
                          <a:latin typeface="Consolas"/>
                          <a:ea typeface="宋体"/>
                          <a:cs typeface="Times New Roman"/>
                        </a:rPr>
                        <a:t>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Thread.</a:t>
                      </a:r>
                      <a:r>
                        <a:rPr lang="en-US" sz="1050" i="1" kern="0">
                          <a:solidFill>
                            <a:srgbClr val="000000"/>
                          </a:solidFill>
                          <a:latin typeface="Consolas"/>
                          <a:ea typeface="宋体"/>
                          <a:cs typeface="Times New Roman"/>
                        </a:rPr>
                        <a:t>sleep</a:t>
                      </a:r>
                      <a:r>
                        <a:rPr lang="en-US" sz="1050" kern="0">
                          <a:solidFill>
                            <a:srgbClr val="000000"/>
                          </a:solidFill>
                          <a:latin typeface="Consolas"/>
                          <a:ea typeface="宋体"/>
                          <a:cs typeface="Times New Roman"/>
                        </a:rPr>
                        <a:t>(100);</a:t>
                      </a:r>
                      <a:r>
                        <a:rPr lang="en-US" sz="1050" kern="0">
                          <a:solidFill>
                            <a:srgbClr val="000000"/>
                          </a:solidFill>
                          <a:latin typeface="Consolas"/>
                          <a:ea typeface="宋体"/>
                          <a:cs typeface="Times New Roman"/>
                        </a:rPr>
                        <a:t>	</a:t>
                      </a:r>
                      <a:r>
                        <a:rPr lang="en-US" sz="1050" kern="0" smtClean="0">
                          <a:solidFill>
                            <a:srgbClr val="3F7F5F"/>
                          </a:solidFill>
                          <a:latin typeface="Consolas"/>
                          <a:ea typeface="宋体"/>
                          <a:cs typeface="Times New Roman"/>
                        </a:rPr>
                        <a:t>// </a:t>
                      </a:r>
                      <a:r>
                        <a:rPr lang="zh-CN" sz="1050" kern="0">
                          <a:solidFill>
                            <a:srgbClr val="3F7F5F"/>
                          </a:solidFill>
                          <a:latin typeface="Consolas"/>
                          <a:ea typeface="宋体"/>
                          <a:cs typeface="Consolas"/>
                        </a:rPr>
                        <a:t>模拟网络延迟</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 </a:t>
                      </a:r>
                      <a:r>
                        <a:rPr lang="en-US" sz="1050" b="1" kern="0">
                          <a:solidFill>
                            <a:srgbClr val="7F0055"/>
                          </a:solidFill>
                          <a:latin typeface="Consolas"/>
                          <a:ea typeface="宋体"/>
                          <a:cs typeface="Times New Roman"/>
                        </a:rPr>
                        <a:t>catch</a:t>
                      </a:r>
                      <a:r>
                        <a:rPr lang="en-US" sz="1050" kern="0">
                          <a:solidFill>
                            <a:srgbClr val="000000"/>
                          </a:solidFill>
                          <a:latin typeface="Consolas"/>
                          <a:ea typeface="宋体"/>
                          <a:cs typeface="Times New Roman"/>
                        </a:rPr>
                        <a:t> (InterruptedException </a:t>
                      </a:r>
                      <a:r>
                        <a:rPr lang="en-US" sz="1050" kern="0">
                          <a:solidFill>
                            <a:srgbClr val="6A3E3E"/>
                          </a:solidFill>
                          <a:latin typeface="Consolas"/>
                          <a:ea typeface="宋体"/>
                          <a:cs typeface="Times New Roman"/>
                        </a:rPr>
                        <a:t>e</a:t>
                      </a:r>
                      <a:r>
                        <a:rPr lang="en-US" sz="1050" kern="0">
                          <a:solidFill>
                            <a:srgbClr val="000000"/>
                          </a:solidFill>
                          <a:latin typeface="Consolas"/>
                          <a:ea typeface="宋体"/>
                          <a:cs typeface="Times New Roman"/>
                        </a:rPr>
                        <a:t>)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r>
                        <a:rPr lang="en-US" sz="1050" kern="0">
                          <a:solidFill>
                            <a:srgbClr val="6A3E3E"/>
                          </a:solidFill>
                          <a:latin typeface="Consolas"/>
                          <a:ea typeface="宋体"/>
                          <a:cs typeface="Times New Roman"/>
                        </a:rPr>
                        <a:t>e</a:t>
                      </a:r>
                      <a:r>
                        <a:rPr lang="en-US" sz="1050" kern="0">
                          <a:solidFill>
                            <a:srgbClr val="000000"/>
                          </a:solidFill>
                          <a:latin typeface="Consolas"/>
                          <a:ea typeface="宋体"/>
                          <a:cs typeface="Times New Roman"/>
                        </a:rPr>
                        <a:t>.printStackTrace();</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System.</a:t>
                      </a:r>
                      <a:r>
                        <a:rPr lang="en-US" sz="1050" b="1" i="1" kern="0">
                          <a:solidFill>
                            <a:srgbClr val="0000C0"/>
                          </a:solidFill>
                          <a:latin typeface="Consolas"/>
                          <a:ea typeface="宋体"/>
                          <a:cs typeface="Times New Roman"/>
                        </a:rPr>
                        <a:t>out</a:t>
                      </a:r>
                      <a:r>
                        <a:rPr lang="en-US" sz="1050" kern="0">
                          <a:solidFill>
                            <a:srgbClr val="000000"/>
                          </a:solidFill>
                          <a:latin typeface="Consolas"/>
                          <a:ea typeface="宋体"/>
                          <a:cs typeface="Times New Roman"/>
                        </a:rPr>
                        <a:t>.println(Thread.</a:t>
                      </a:r>
                      <a:r>
                        <a:rPr lang="en-US" sz="1050" i="1" kern="0">
                          <a:solidFill>
                            <a:srgbClr val="000000"/>
                          </a:solidFill>
                          <a:latin typeface="Consolas"/>
                          <a:ea typeface="宋体"/>
                          <a:cs typeface="Times New Roman"/>
                        </a:rPr>
                        <a:t>currentThread</a:t>
                      </a:r>
                      <a:r>
                        <a:rPr lang="en-US" sz="1050" kern="0">
                          <a:solidFill>
                            <a:srgbClr val="000000"/>
                          </a:solidFill>
                          <a:latin typeface="Consolas"/>
                          <a:ea typeface="宋体"/>
                          <a:cs typeface="Times New Roman"/>
                        </a:rPr>
                        <a:t>().getName() +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r>
                        <a:rPr lang="en-US" sz="1050" kern="0">
                          <a:solidFill>
                            <a:srgbClr val="000000"/>
                          </a:solidFill>
                          <a:latin typeface="Consolas"/>
                          <a:ea typeface="宋体"/>
                          <a:cs typeface="Times New Roman"/>
                        </a:rPr>
                        <a:t>	</a:t>
                      </a:r>
                      <a:r>
                        <a:rPr lang="en-US" sz="1050" kern="0" smtClean="0">
                          <a:solidFill>
                            <a:srgbClr val="2A00FF"/>
                          </a:solidFill>
                          <a:latin typeface="Consolas"/>
                          <a:ea typeface="宋体"/>
                          <a:cs typeface="Times New Roman"/>
                        </a:rPr>
                        <a:t>"</a:t>
                      </a:r>
                      <a:r>
                        <a:rPr lang="zh-CN" sz="1050" kern="0">
                          <a:solidFill>
                            <a:srgbClr val="2A00FF"/>
                          </a:solidFill>
                          <a:latin typeface="Consolas"/>
                          <a:ea typeface="宋体"/>
                          <a:cs typeface="Consolas"/>
                        </a:rPr>
                        <a:t>卖票，</a:t>
                      </a:r>
                      <a:r>
                        <a:rPr lang="en-US" sz="1050" kern="0">
                          <a:solidFill>
                            <a:srgbClr val="2A00FF"/>
                          </a:solidFill>
                          <a:latin typeface="Consolas"/>
                          <a:ea typeface="宋体"/>
                          <a:cs typeface="Times New Roman"/>
                        </a:rPr>
                        <a:t>ticket = "</a:t>
                      </a:r>
                      <a:r>
                        <a:rPr lang="en-US" sz="1050" kern="0">
                          <a:solidFill>
                            <a:srgbClr val="000000"/>
                          </a:solidFill>
                          <a:latin typeface="Consolas"/>
                          <a:ea typeface="宋体"/>
                          <a:cs typeface="Times New Roman"/>
                        </a:rPr>
                        <a:t> + </a:t>
                      </a:r>
                      <a:r>
                        <a:rPr lang="en-US" sz="1050" b="1" kern="0">
                          <a:solidFill>
                            <a:srgbClr val="7F0055"/>
                          </a:solidFill>
                          <a:latin typeface="Consolas"/>
                          <a:ea typeface="宋体"/>
                          <a:cs typeface="Times New Roman"/>
                        </a:rPr>
                        <a:t>this</a:t>
                      </a:r>
                      <a:r>
                        <a:rPr lang="en-US" sz="1050" kern="0">
                          <a:solidFill>
                            <a:srgbClr val="000000"/>
                          </a:solidFill>
                          <a:latin typeface="Consolas"/>
                          <a:ea typeface="宋体"/>
                          <a:cs typeface="Times New Roman"/>
                        </a:rPr>
                        <a:t>.</a:t>
                      </a:r>
                      <a:r>
                        <a:rPr lang="en-US" sz="1050" kern="0">
                          <a:solidFill>
                            <a:srgbClr val="0000C0"/>
                          </a:solidFill>
                          <a:latin typeface="Consolas"/>
                          <a:ea typeface="宋体"/>
                          <a:cs typeface="Times New Roman"/>
                        </a:rPr>
                        <a:t>ticket</a:t>
                      </a:r>
                      <a:r>
                        <a:rPr lang="en-US" sz="1050" kern="0">
                          <a:solidFill>
                            <a:srgbClr val="000000"/>
                          </a:solidFill>
                          <a:latin typeface="Consolas"/>
                          <a:ea typeface="宋体"/>
                          <a:cs typeface="Times New Roman"/>
                        </a:rPr>
                        <a:t>--);</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 </a:t>
                      </a:r>
                      <a:r>
                        <a:rPr lang="en-US" sz="1050" b="1" kern="0">
                          <a:solidFill>
                            <a:srgbClr val="7F0055"/>
                          </a:solidFill>
                          <a:latin typeface="Consolas"/>
                          <a:ea typeface="宋体"/>
                          <a:cs typeface="Times New Roman"/>
                        </a:rPr>
                        <a:t>else</a:t>
                      </a:r>
                      <a:r>
                        <a:rPr lang="en-US" sz="1050" kern="0">
                          <a:solidFill>
                            <a:srgbClr val="000000"/>
                          </a:solidFill>
                          <a:latin typeface="Consolas"/>
                          <a:ea typeface="宋体"/>
                          <a:cs typeface="Times New Roman"/>
                        </a:rPr>
                        <a:t>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System.</a:t>
                      </a:r>
                      <a:r>
                        <a:rPr lang="en-US" sz="1050" b="1" i="1" kern="0">
                          <a:solidFill>
                            <a:srgbClr val="0000C0"/>
                          </a:solidFill>
                          <a:latin typeface="Consolas"/>
                          <a:ea typeface="宋体"/>
                          <a:cs typeface="Times New Roman"/>
                        </a:rPr>
                        <a:t>out</a:t>
                      </a:r>
                      <a:r>
                        <a:rPr lang="en-US" sz="1050" kern="0">
                          <a:solidFill>
                            <a:srgbClr val="000000"/>
                          </a:solidFill>
                          <a:latin typeface="Consolas"/>
                          <a:ea typeface="宋体"/>
                          <a:cs typeface="Times New Roman"/>
                        </a:rPr>
                        <a:t>.println(</a:t>
                      </a:r>
                      <a:r>
                        <a:rPr lang="en-US" sz="1050" kern="0">
                          <a:solidFill>
                            <a:srgbClr val="2A00FF"/>
                          </a:solidFill>
                          <a:latin typeface="Consolas"/>
                          <a:ea typeface="宋体"/>
                          <a:cs typeface="Times New Roman"/>
                        </a:rPr>
                        <a:t>"***** </a:t>
                      </a:r>
                      <a:r>
                        <a:rPr lang="zh-CN" sz="1050" kern="0">
                          <a:solidFill>
                            <a:srgbClr val="2A00FF"/>
                          </a:solidFill>
                          <a:latin typeface="Consolas"/>
                          <a:ea typeface="宋体"/>
                          <a:cs typeface="Consolas"/>
                        </a:rPr>
                        <a:t>票已经卖光了</a:t>
                      </a:r>
                      <a:r>
                        <a:rPr lang="en-US" sz="1050" kern="0">
                          <a:solidFill>
                            <a:srgbClr val="2A00FF"/>
                          </a:solidFill>
                          <a:latin typeface="Consolas"/>
                          <a:ea typeface="宋体"/>
                          <a:cs typeface="Times New Roman"/>
                        </a:rPr>
                        <a:t> *****"</a:t>
                      </a:r>
                      <a:r>
                        <a:rPr lang="en-US" sz="1050" kern="0">
                          <a:solidFill>
                            <a:srgbClr val="000000"/>
                          </a:solidFill>
                          <a:latin typeface="Consolas"/>
                          <a:ea typeface="宋体"/>
                          <a:cs typeface="Times New Roman"/>
                        </a:rPr>
                        <a:t>);</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break</a:t>
                      </a:r>
                      <a:r>
                        <a:rPr lang="en-US" sz="1050" kern="0" smtClean="0">
                          <a:solidFill>
                            <a:srgbClr val="000000"/>
                          </a:solidFill>
                          <a:latin typeface="Consolas"/>
                          <a:ea typeface="宋体"/>
                          <a:cs typeface="Times New Roman"/>
                        </a:rPr>
                        <a:t>;</a:t>
                      </a:r>
                      <a:r>
                        <a:rPr lang="en-US" sz="1050" kern="0" smtClean="0">
                          <a:solidFill>
                            <a:srgbClr val="3F7F5F"/>
                          </a:solidFill>
                          <a:latin typeface="Consolas"/>
                          <a:ea typeface="宋体"/>
                          <a:cs typeface="Times New Roman"/>
                        </a:rPr>
                        <a:t>// </a:t>
                      </a:r>
                      <a:r>
                        <a:rPr lang="zh-CN" sz="1050" kern="0">
                          <a:solidFill>
                            <a:srgbClr val="3F7F5F"/>
                          </a:solidFill>
                          <a:latin typeface="Consolas"/>
                          <a:ea typeface="宋体"/>
                          <a:cs typeface="Consolas"/>
                        </a:rPr>
                        <a:t>跳出循环</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endParaRPr lang="zh-CN" sz="1050" kern="100">
                        <a:latin typeface="Times New Roman"/>
                        <a:ea typeface="宋体"/>
                        <a:cs typeface="Times New Roman"/>
                      </a:endParaRPr>
                    </a:p>
                    <a:p>
                      <a:pPr algn="just">
                        <a:spcAft>
                          <a:spcPts val="0"/>
                        </a:spcAft>
                      </a:pPr>
                      <a:r>
                        <a:rPr lang="en-US" sz="1050" kern="0" smtClean="0">
                          <a:solidFill>
                            <a:srgbClr val="000000"/>
                          </a:solidFill>
                          <a:latin typeface="Consolas"/>
                          <a:ea typeface="宋体"/>
                          <a:cs typeface="Times New Roman"/>
                        </a:rPr>
                        <a:t>}</a:t>
                      </a:r>
                      <a:endParaRPr lang="zh-CN" sz="1050" kern="100">
                        <a:latin typeface="Times New Roman"/>
                        <a:ea typeface="宋体"/>
                        <a:cs typeface="Times New Roman"/>
                      </a:endParaRPr>
                    </a:p>
                  </a:txBody>
                  <a:tcPr marL="43234" marR="43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使用同步方法</a:t>
            </a:r>
            <a:endParaRPr lang="zh-CN" altLang="en-US"/>
          </a:p>
        </p:txBody>
      </p:sp>
      <p:graphicFrame>
        <p:nvGraphicFramePr>
          <p:cNvPr id="4" name="表格 3"/>
          <p:cNvGraphicFramePr>
            <a:graphicFrameLocks noGrp="1"/>
          </p:cNvGraphicFramePr>
          <p:nvPr/>
        </p:nvGraphicFramePr>
        <p:xfrm>
          <a:off x="214282" y="857238"/>
          <a:ext cx="8715436" cy="3643338"/>
        </p:xfrm>
        <a:graphic>
          <a:graphicData uri="http://schemas.openxmlformats.org/drawingml/2006/table">
            <a:tbl>
              <a:tblPr/>
              <a:tblGrid>
                <a:gridCol w="8715436"/>
              </a:tblGrid>
              <a:tr h="3643338">
                <a:tc>
                  <a:txBody>
                    <a:bodyPr/>
                    <a:lstStyle/>
                    <a:p>
                      <a:pPr algn="l">
                        <a:spcAft>
                          <a:spcPts val="0"/>
                        </a:spcAft>
                      </a:pPr>
                      <a:r>
                        <a:rPr lang="en-US" sz="900" b="1" kern="0">
                          <a:solidFill>
                            <a:srgbClr val="7F0055"/>
                          </a:solidFill>
                          <a:latin typeface="Consolas"/>
                          <a:ea typeface="宋体"/>
                          <a:cs typeface="Times New Roman"/>
                        </a:rPr>
                        <a:t>package</a:t>
                      </a:r>
                      <a:r>
                        <a:rPr lang="en-US" sz="900" kern="0">
                          <a:solidFill>
                            <a:srgbClr val="000000"/>
                          </a:solidFill>
                          <a:latin typeface="Consolas"/>
                          <a:ea typeface="宋体"/>
                          <a:cs typeface="Times New Roman"/>
                        </a:rPr>
                        <a:t> cn.mldn.demo;</a:t>
                      </a:r>
                      <a:endParaRPr lang="zh-CN" sz="900" kern="100">
                        <a:latin typeface="Times New Roman"/>
                        <a:ea typeface="宋体"/>
                        <a:cs typeface="Times New Roman"/>
                      </a:endParaRPr>
                    </a:p>
                    <a:p>
                      <a:pPr algn="l">
                        <a:spcAft>
                          <a:spcPts val="0"/>
                        </a:spcAft>
                      </a:pPr>
                      <a:r>
                        <a:rPr lang="en-US" sz="900" b="1" kern="0">
                          <a:solidFill>
                            <a:srgbClr val="7F0055"/>
                          </a:solidFill>
                          <a:latin typeface="Consolas"/>
                          <a:ea typeface="宋体"/>
                          <a:cs typeface="Times New Roman"/>
                        </a:rPr>
                        <a:t>class</a:t>
                      </a:r>
                      <a:r>
                        <a:rPr lang="en-US" sz="900" kern="0">
                          <a:solidFill>
                            <a:srgbClr val="000000"/>
                          </a:solidFill>
                          <a:latin typeface="Consolas"/>
                          <a:ea typeface="宋体"/>
                          <a:cs typeface="Times New Roman"/>
                        </a:rPr>
                        <a:t> MyThread </a:t>
                      </a:r>
                      <a:r>
                        <a:rPr lang="en-US" sz="900" b="1" kern="0">
                          <a:solidFill>
                            <a:srgbClr val="7F0055"/>
                          </a:solidFill>
                          <a:latin typeface="Consolas"/>
                          <a:ea typeface="宋体"/>
                          <a:cs typeface="Times New Roman"/>
                        </a:rPr>
                        <a:t>implements</a:t>
                      </a:r>
                      <a:r>
                        <a:rPr lang="en-US" sz="900" kern="0">
                          <a:solidFill>
                            <a:srgbClr val="000000"/>
                          </a:solidFill>
                          <a:latin typeface="Consolas"/>
                          <a:ea typeface="宋体"/>
                          <a:cs typeface="Times New Roman"/>
                        </a:rPr>
                        <a:t> Runnable {</a:t>
                      </a:r>
                      <a:r>
                        <a:rPr lang="en-US" sz="900" kern="0">
                          <a:solidFill>
                            <a:srgbClr val="000000"/>
                          </a:solidFill>
                          <a:latin typeface="Consolas"/>
                          <a:ea typeface="宋体"/>
                          <a:cs typeface="Times New Roman"/>
                        </a:rPr>
                        <a:t>	</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定义线程执行类</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private</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int</a:t>
                      </a:r>
                      <a:r>
                        <a:rPr lang="en-US" sz="900" kern="0">
                          <a:solidFill>
                            <a:srgbClr val="000000"/>
                          </a:solidFill>
                          <a:latin typeface="Consolas"/>
                          <a:ea typeface="宋体"/>
                          <a:cs typeface="Times New Roman"/>
                        </a:rPr>
                        <a:t> </a:t>
                      </a:r>
                      <a:r>
                        <a:rPr lang="en-US" sz="900" kern="0">
                          <a:solidFill>
                            <a:srgbClr val="0000C0"/>
                          </a:solidFill>
                          <a:latin typeface="Consolas"/>
                          <a:ea typeface="宋体"/>
                          <a:cs typeface="Times New Roman"/>
                        </a:rPr>
                        <a:t>ticket</a:t>
                      </a:r>
                      <a:r>
                        <a:rPr lang="en-US" sz="900" kern="0">
                          <a:solidFill>
                            <a:srgbClr val="000000"/>
                          </a:solidFill>
                          <a:latin typeface="Consolas"/>
                          <a:ea typeface="宋体"/>
                          <a:cs typeface="Times New Roman"/>
                        </a:rPr>
                        <a:t> = 3</a:t>
                      </a:r>
                      <a:r>
                        <a:rPr lang="en-US" sz="900" kern="0">
                          <a:solidFill>
                            <a:srgbClr val="000000"/>
                          </a:solidFill>
                          <a:latin typeface="Consolas"/>
                          <a:ea typeface="宋体"/>
                          <a:cs typeface="Times New Roman"/>
                        </a:rPr>
                        <a:t>; </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总票数为</a:t>
                      </a:r>
                      <a:r>
                        <a:rPr lang="en-US" sz="900" kern="0">
                          <a:solidFill>
                            <a:srgbClr val="3F7F5F"/>
                          </a:solidFill>
                          <a:latin typeface="Consolas"/>
                          <a:ea typeface="宋体"/>
                          <a:cs typeface="Times New Roman"/>
                        </a:rPr>
                        <a:t>6</a:t>
                      </a:r>
                      <a:r>
                        <a:rPr lang="zh-CN" sz="900" kern="0">
                          <a:solidFill>
                            <a:srgbClr val="3F7F5F"/>
                          </a:solidFill>
                          <a:latin typeface="Consolas"/>
                          <a:ea typeface="宋体"/>
                          <a:cs typeface="Consolas"/>
                        </a:rPr>
                        <a:t>张</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kern="0">
                          <a:solidFill>
                            <a:srgbClr val="646464"/>
                          </a:solidFill>
                          <a:latin typeface="Consolas"/>
                          <a:ea typeface="宋体"/>
                          <a:cs typeface="Times New Roman"/>
                        </a:rPr>
                        <a:t>@Override</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void</a:t>
                      </a:r>
                      <a:r>
                        <a:rPr lang="en-US" sz="900" kern="0">
                          <a:solidFill>
                            <a:srgbClr val="000000"/>
                          </a:solidFill>
                          <a:latin typeface="Consolas"/>
                          <a:ea typeface="宋体"/>
                          <a:cs typeface="Times New Roman"/>
                        </a:rPr>
                        <a:t> run()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while</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this</a:t>
                      </a:r>
                      <a:r>
                        <a:rPr lang="en-US" sz="900" kern="0">
                          <a:solidFill>
                            <a:srgbClr val="000000"/>
                          </a:solidFill>
                          <a:latin typeface="Consolas"/>
                          <a:ea typeface="宋体"/>
                          <a:cs typeface="Times New Roman"/>
                        </a:rPr>
                        <a:t>.sale()) {</a:t>
                      </a:r>
                      <a:r>
                        <a:rPr lang="en-US" sz="900" kern="0">
                          <a:solidFill>
                            <a:srgbClr val="000000"/>
                          </a:solidFill>
                          <a:latin typeface="Consolas"/>
                          <a:ea typeface="宋体"/>
                          <a:cs typeface="Times New Roman"/>
                        </a:rPr>
                        <a:t>	</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调用同步方法</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synchronized</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boolean</a:t>
                      </a:r>
                      <a:r>
                        <a:rPr lang="en-US" sz="900" kern="0">
                          <a:solidFill>
                            <a:srgbClr val="000000"/>
                          </a:solidFill>
                          <a:latin typeface="Consolas"/>
                          <a:ea typeface="宋体"/>
                          <a:cs typeface="Times New Roman"/>
                        </a:rPr>
                        <a:t> sale() {</a:t>
                      </a:r>
                      <a:r>
                        <a:rPr lang="en-US" sz="900" kern="0">
                          <a:solidFill>
                            <a:srgbClr val="000000"/>
                          </a:solidFill>
                          <a:latin typeface="Consolas"/>
                          <a:ea typeface="宋体"/>
                          <a:cs typeface="Times New Roman"/>
                        </a:rPr>
                        <a:t>	</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售票操作</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if</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this</a:t>
                      </a:r>
                      <a:r>
                        <a:rPr lang="en-US" sz="900" kern="0">
                          <a:solidFill>
                            <a:srgbClr val="000000"/>
                          </a:solidFill>
                          <a:latin typeface="Consolas"/>
                          <a:ea typeface="宋体"/>
                          <a:cs typeface="Times New Roman"/>
                        </a:rPr>
                        <a:t>.</a:t>
                      </a:r>
                      <a:r>
                        <a:rPr lang="en-US" sz="900" kern="0">
                          <a:solidFill>
                            <a:srgbClr val="0000C0"/>
                          </a:solidFill>
                          <a:latin typeface="Consolas"/>
                          <a:ea typeface="宋体"/>
                          <a:cs typeface="Times New Roman"/>
                        </a:rPr>
                        <a:t>ticket</a:t>
                      </a:r>
                      <a:r>
                        <a:rPr lang="en-US" sz="900" kern="0">
                          <a:solidFill>
                            <a:srgbClr val="000000"/>
                          </a:solidFill>
                          <a:latin typeface="Consolas"/>
                          <a:ea typeface="宋体"/>
                          <a:cs typeface="Times New Roman"/>
                        </a:rPr>
                        <a:t> &gt; 0)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try</a:t>
                      </a: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Thread.</a:t>
                      </a:r>
                      <a:r>
                        <a:rPr lang="en-US" sz="900" i="1" kern="0">
                          <a:solidFill>
                            <a:srgbClr val="000000"/>
                          </a:solidFill>
                          <a:latin typeface="Consolas"/>
                          <a:ea typeface="宋体"/>
                          <a:cs typeface="Times New Roman"/>
                        </a:rPr>
                        <a:t>sleep</a:t>
                      </a:r>
                      <a:r>
                        <a:rPr lang="en-US" sz="900" kern="0">
                          <a:solidFill>
                            <a:srgbClr val="000000"/>
                          </a:solidFill>
                          <a:latin typeface="Consolas"/>
                          <a:ea typeface="宋体"/>
                          <a:cs typeface="Times New Roman"/>
                        </a:rPr>
                        <a:t>(100</a:t>
                      </a:r>
                      <a:r>
                        <a:rPr lang="en-US" sz="900" kern="0">
                          <a:solidFill>
                            <a:srgbClr val="000000"/>
                          </a:solidFill>
                          <a:latin typeface="Consolas"/>
                          <a:ea typeface="宋体"/>
                          <a:cs typeface="Times New Roman"/>
                        </a:rPr>
                        <a:t>); </a:t>
                      </a:r>
                      <a:r>
                        <a:rPr lang="en-US" sz="900" kern="0">
                          <a:solidFill>
                            <a:srgbClr val="000000"/>
                          </a:solidFill>
                          <a:latin typeface="Consolas"/>
                          <a:ea typeface="宋体"/>
                          <a:cs typeface="Times New Roman"/>
                        </a:rPr>
                        <a:t>	</a:t>
                      </a:r>
                      <a:r>
                        <a:rPr lang="en-US" sz="900" kern="0">
                          <a:solidFill>
                            <a:srgbClr val="3F7F5F"/>
                          </a:solidFill>
                          <a:latin typeface="Consolas"/>
                          <a:ea typeface="宋体"/>
                          <a:cs typeface="Times New Roman"/>
                        </a:rPr>
                        <a:t>// </a:t>
                      </a:r>
                      <a:r>
                        <a:rPr lang="zh-CN" sz="900" kern="0">
                          <a:solidFill>
                            <a:srgbClr val="3F7F5F"/>
                          </a:solidFill>
                          <a:latin typeface="Consolas"/>
                          <a:ea typeface="宋体"/>
                          <a:cs typeface="Consolas"/>
                        </a:rPr>
                        <a:t>模拟网络延迟</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 </a:t>
                      </a:r>
                      <a:r>
                        <a:rPr lang="en-US" sz="900" b="1" kern="0">
                          <a:solidFill>
                            <a:srgbClr val="7F0055"/>
                          </a:solidFill>
                          <a:latin typeface="Consolas"/>
                          <a:ea typeface="宋体"/>
                          <a:cs typeface="Times New Roman"/>
                        </a:rPr>
                        <a:t>catch</a:t>
                      </a:r>
                      <a:r>
                        <a:rPr lang="en-US" sz="900" kern="0">
                          <a:solidFill>
                            <a:srgbClr val="000000"/>
                          </a:solidFill>
                          <a:latin typeface="Consolas"/>
                          <a:ea typeface="宋体"/>
                          <a:cs typeface="Times New Roman"/>
                        </a:rPr>
                        <a:t> (InterruptedException </a:t>
                      </a:r>
                      <a:r>
                        <a:rPr lang="en-US" sz="900" kern="0">
                          <a:solidFill>
                            <a:srgbClr val="6A3E3E"/>
                          </a:solidFill>
                          <a:latin typeface="Consolas"/>
                          <a:ea typeface="宋体"/>
                          <a:cs typeface="Times New Roman"/>
                        </a:rPr>
                        <a:t>e</a:t>
                      </a: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kern="0">
                          <a:solidFill>
                            <a:srgbClr val="6A3E3E"/>
                          </a:solidFill>
                          <a:latin typeface="Consolas"/>
                          <a:ea typeface="宋体"/>
                          <a:cs typeface="Times New Roman"/>
                        </a:rPr>
                        <a:t>e</a:t>
                      </a:r>
                      <a:r>
                        <a:rPr lang="en-US" sz="900" kern="0">
                          <a:solidFill>
                            <a:srgbClr val="000000"/>
                          </a:solidFill>
                          <a:latin typeface="Consolas"/>
                          <a:ea typeface="宋体"/>
                          <a:cs typeface="Times New Roman"/>
                        </a:rPr>
                        <a:t>.printStackTrace();</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System.</a:t>
                      </a:r>
                      <a:r>
                        <a:rPr lang="en-US" sz="900" b="1" i="1" kern="0">
                          <a:solidFill>
                            <a:srgbClr val="0000C0"/>
                          </a:solidFill>
                          <a:latin typeface="Consolas"/>
                          <a:ea typeface="宋体"/>
                          <a:cs typeface="Times New Roman"/>
                        </a:rPr>
                        <a:t>out</a:t>
                      </a:r>
                      <a:r>
                        <a:rPr lang="en-US" sz="900" kern="0">
                          <a:solidFill>
                            <a:srgbClr val="000000"/>
                          </a:solidFill>
                          <a:latin typeface="Consolas"/>
                          <a:ea typeface="宋体"/>
                          <a:cs typeface="Times New Roman"/>
                        </a:rPr>
                        <a:t>.println(Thread.</a:t>
                      </a:r>
                      <a:r>
                        <a:rPr lang="en-US" sz="900" i="1" kern="0">
                          <a:solidFill>
                            <a:srgbClr val="000000"/>
                          </a:solidFill>
                          <a:latin typeface="Consolas"/>
                          <a:ea typeface="宋体"/>
                          <a:cs typeface="Times New Roman"/>
                        </a:rPr>
                        <a:t>currentThread</a:t>
                      </a:r>
                      <a:r>
                        <a:rPr lang="en-US" sz="900" kern="0">
                          <a:solidFill>
                            <a:srgbClr val="000000"/>
                          </a:solidFill>
                          <a:latin typeface="Consolas"/>
                          <a:ea typeface="宋体"/>
                          <a:cs typeface="Times New Roman"/>
                        </a:rPr>
                        <a:t>().getName() +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kern="0">
                          <a:solidFill>
                            <a:srgbClr val="2A00FF"/>
                          </a:solidFill>
                          <a:latin typeface="Consolas"/>
                          <a:ea typeface="宋体"/>
                          <a:cs typeface="Times New Roman"/>
                        </a:rPr>
                        <a:t>"</a:t>
                      </a:r>
                      <a:r>
                        <a:rPr lang="zh-CN" sz="900" kern="0">
                          <a:solidFill>
                            <a:srgbClr val="2A00FF"/>
                          </a:solidFill>
                          <a:latin typeface="Consolas"/>
                          <a:ea typeface="宋体"/>
                          <a:cs typeface="Consolas"/>
                        </a:rPr>
                        <a:t>卖票，</a:t>
                      </a:r>
                      <a:r>
                        <a:rPr lang="en-US" sz="900" kern="0">
                          <a:solidFill>
                            <a:srgbClr val="2A00FF"/>
                          </a:solidFill>
                          <a:latin typeface="Consolas"/>
                          <a:ea typeface="宋体"/>
                          <a:cs typeface="Times New Roman"/>
                        </a:rPr>
                        <a:t>ticket = "</a:t>
                      </a:r>
                      <a:r>
                        <a:rPr lang="en-US" sz="900" kern="0">
                          <a:solidFill>
                            <a:srgbClr val="000000"/>
                          </a:solidFill>
                          <a:latin typeface="Consolas"/>
                          <a:ea typeface="宋体"/>
                          <a:cs typeface="Times New Roman"/>
                        </a:rPr>
                        <a:t> + </a:t>
                      </a:r>
                      <a:r>
                        <a:rPr lang="en-US" sz="900" b="1" kern="0">
                          <a:solidFill>
                            <a:srgbClr val="7F0055"/>
                          </a:solidFill>
                          <a:latin typeface="Consolas"/>
                          <a:ea typeface="宋体"/>
                          <a:cs typeface="Times New Roman"/>
                        </a:rPr>
                        <a:t>this</a:t>
                      </a:r>
                      <a:r>
                        <a:rPr lang="en-US" sz="900" kern="0">
                          <a:solidFill>
                            <a:srgbClr val="000000"/>
                          </a:solidFill>
                          <a:latin typeface="Consolas"/>
                          <a:ea typeface="宋体"/>
                          <a:cs typeface="Times New Roman"/>
                        </a:rPr>
                        <a:t>.</a:t>
                      </a:r>
                      <a:r>
                        <a:rPr lang="en-US" sz="900" kern="0">
                          <a:solidFill>
                            <a:srgbClr val="0000C0"/>
                          </a:solidFill>
                          <a:latin typeface="Consolas"/>
                          <a:ea typeface="宋体"/>
                          <a:cs typeface="Times New Roman"/>
                        </a:rPr>
                        <a:t>ticket</a:t>
                      </a: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return</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true</a:t>
                      </a: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 </a:t>
                      </a:r>
                      <a:r>
                        <a:rPr lang="en-US" sz="900" b="1" kern="0">
                          <a:solidFill>
                            <a:srgbClr val="7F0055"/>
                          </a:solidFill>
                          <a:latin typeface="Consolas"/>
                          <a:ea typeface="宋体"/>
                          <a:cs typeface="Times New Roman"/>
                        </a:rPr>
                        <a:t>else</a:t>
                      </a: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System.</a:t>
                      </a:r>
                      <a:r>
                        <a:rPr lang="en-US" sz="900" b="1" i="1" kern="0">
                          <a:solidFill>
                            <a:srgbClr val="0000C0"/>
                          </a:solidFill>
                          <a:latin typeface="Consolas"/>
                          <a:ea typeface="宋体"/>
                          <a:cs typeface="Times New Roman"/>
                        </a:rPr>
                        <a:t>out</a:t>
                      </a:r>
                      <a:r>
                        <a:rPr lang="en-US" sz="900" kern="0">
                          <a:solidFill>
                            <a:srgbClr val="000000"/>
                          </a:solidFill>
                          <a:latin typeface="Consolas"/>
                          <a:ea typeface="宋体"/>
                          <a:cs typeface="Times New Roman"/>
                        </a:rPr>
                        <a:t>.println(</a:t>
                      </a:r>
                      <a:r>
                        <a:rPr lang="en-US" sz="900" kern="0">
                          <a:solidFill>
                            <a:srgbClr val="2A00FF"/>
                          </a:solidFill>
                          <a:latin typeface="Consolas"/>
                          <a:ea typeface="宋体"/>
                          <a:cs typeface="Times New Roman"/>
                        </a:rPr>
                        <a:t>"***** </a:t>
                      </a:r>
                      <a:r>
                        <a:rPr lang="zh-CN" sz="900" kern="0">
                          <a:solidFill>
                            <a:srgbClr val="2A00FF"/>
                          </a:solidFill>
                          <a:latin typeface="Consolas"/>
                          <a:ea typeface="宋体"/>
                          <a:cs typeface="Consolas"/>
                        </a:rPr>
                        <a:t>票已经卖光了</a:t>
                      </a:r>
                      <a:r>
                        <a:rPr lang="en-US" sz="900" kern="0">
                          <a:solidFill>
                            <a:srgbClr val="2A00FF"/>
                          </a:solidFill>
                          <a:latin typeface="Consolas"/>
                          <a:ea typeface="宋体"/>
                          <a:cs typeface="Times New Roman"/>
                        </a:rPr>
                        <a:t> *****"</a:t>
                      </a: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return</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false</a:t>
                      </a: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smtClean="0">
                          <a:solidFill>
                            <a:srgbClr val="000000"/>
                          </a:solidFill>
                          <a:latin typeface="Consolas"/>
                          <a:ea typeface="宋体"/>
                          <a:cs typeface="Times New Roman"/>
                        </a:rPr>
                        <a:t>}</a:t>
                      </a:r>
                      <a:endParaRPr lang="zh-CN" sz="900" kern="100">
                        <a:latin typeface="Times New Roman"/>
                        <a:ea typeface="宋体"/>
                        <a:cs typeface="Times New Roman"/>
                      </a:endParaRPr>
                    </a:p>
                  </a:txBody>
                  <a:tcPr marL="48381" marR="48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同步产生的问题</a:t>
            </a:r>
            <a:endParaRPr lang="zh-CN" altLang="en-US"/>
          </a:p>
        </p:txBody>
      </p:sp>
      <p:sp>
        <p:nvSpPr>
          <p:cNvPr id="3" name="内容占位符 2"/>
          <p:cNvSpPr>
            <a:spLocks noGrp="1"/>
          </p:cNvSpPr>
          <p:nvPr>
            <p:ph idx="1"/>
          </p:nvPr>
        </p:nvSpPr>
        <p:spPr/>
        <p:txBody>
          <a:bodyPr/>
          <a:lstStyle/>
          <a:p>
            <a:r>
              <a:rPr lang="zh-CN" altLang="en-US" smtClean="0"/>
              <a:t>不同线程相互等待造成死锁</a:t>
            </a:r>
            <a:endParaRPr lang="zh-CN" altLang="en-US"/>
          </a:p>
        </p:txBody>
      </p:sp>
      <p:pic>
        <p:nvPicPr>
          <p:cNvPr id="21506" name="图片 1"/>
          <p:cNvPicPr>
            <a:picLocks noChangeAspect="1" noChangeArrowheads="1"/>
          </p:cNvPicPr>
          <p:nvPr/>
        </p:nvPicPr>
        <p:blipFill>
          <a:blip r:embed="rId2"/>
          <a:srcRect/>
          <a:stretch>
            <a:fillRect/>
          </a:stretch>
        </p:blipFill>
        <p:spPr bwMode="auto">
          <a:xfrm>
            <a:off x="571472" y="1500180"/>
            <a:ext cx="7927766" cy="1928826"/>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观察线程死锁</a:t>
            </a:r>
            <a:endParaRPr lang="zh-CN" altLang="en-US"/>
          </a:p>
        </p:txBody>
      </p:sp>
      <p:graphicFrame>
        <p:nvGraphicFramePr>
          <p:cNvPr id="4" name="表格 3"/>
          <p:cNvGraphicFramePr>
            <a:graphicFrameLocks noGrp="1"/>
          </p:cNvGraphicFramePr>
          <p:nvPr/>
        </p:nvGraphicFramePr>
        <p:xfrm>
          <a:off x="214282" y="785800"/>
          <a:ext cx="8715436" cy="3714776"/>
        </p:xfrm>
        <a:graphic>
          <a:graphicData uri="http://schemas.openxmlformats.org/drawingml/2006/table">
            <a:tbl>
              <a:tblPr/>
              <a:tblGrid>
                <a:gridCol w="8715436"/>
              </a:tblGrid>
              <a:tr h="3714776">
                <a:tc>
                  <a:txBody>
                    <a:bodyPr/>
                    <a:lstStyle/>
                    <a:p>
                      <a:pPr algn="l">
                        <a:spcAft>
                          <a:spcPts val="0"/>
                        </a:spcAft>
                      </a:pPr>
                      <a:r>
                        <a:rPr lang="en-US" sz="700" b="1" kern="0">
                          <a:solidFill>
                            <a:srgbClr val="7F0055"/>
                          </a:solidFill>
                          <a:latin typeface="Consolas"/>
                          <a:ea typeface="宋体"/>
                          <a:cs typeface="Times New Roman"/>
                        </a:rPr>
                        <a:t>package</a:t>
                      </a:r>
                      <a:r>
                        <a:rPr lang="en-US" sz="700" kern="0">
                          <a:solidFill>
                            <a:srgbClr val="000000"/>
                          </a:solidFill>
                          <a:latin typeface="Consolas"/>
                          <a:ea typeface="宋体"/>
                          <a:cs typeface="Times New Roman"/>
                        </a:rPr>
                        <a:t> cn.mldn.demo;</a:t>
                      </a:r>
                      <a:endParaRPr lang="zh-CN" sz="800" kern="100">
                        <a:latin typeface="Times New Roman"/>
                        <a:ea typeface="宋体"/>
                        <a:cs typeface="Times New Roman"/>
                      </a:endParaRPr>
                    </a:p>
                    <a:p>
                      <a:pPr algn="l">
                        <a:spcAft>
                          <a:spcPts val="0"/>
                        </a:spcAft>
                      </a:pPr>
                      <a:r>
                        <a:rPr lang="en-US" sz="700" b="1" kern="0">
                          <a:solidFill>
                            <a:srgbClr val="7F0055"/>
                          </a:solidFill>
                          <a:latin typeface="Consolas"/>
                          <a:ea typeface="宋体"/>
                          <a:cs typeface="Times New Roman"/>
                        </a:rPr>
                        <a:t>class</a:t>
                      </a:r>
                      <a:r>
                        <a:rPr lang="en-US" sz="700" kern="0">
                          <a:solidFill>
                            <a:srgbClr val="000000"/>
                          </a:solidFill>
                          <a:latin typeface="Consolas"/>
                          <a:ea typeface="宋体"/>
                          <a:cs typeface="Times New Roman"/>
                        </a:rPr>
                        <a:t> Book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public</a:t>
                      </a: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synchronized</a:t>
                      </a: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void</a:t>
                      </a:r>
                      <a:r>
                        <a:rPr lang="en-US" sz="700" kern="0">
                          <a:solidFill>
                            <a:srgbClr val="000000"/>
                          </a:solidFill>
                          <a:latin typeface="Consolas"/>
                          <a:ea typeface="宋体"/>
                          <a:cs typeface="Times New Roman"/>
                        </a:rPr>
                        <a:t> tell(Painting </a:t>
                      </a:r>
                      <a:r>
                        <a:rPr lang="en-US" sz="700" kern="0">
                          <a:solidFill>
                            <a:srgbClr val="6A3E3E"/>
                          </a:solidFill>
                          <a:latin typeface="Consolas"/>
                          <a:ea typeface="宋体"/>
                          <a:cs typeface="Times New Roman"/>
                        </a:rPr>
                        <a:t>paint</a:t>
                      </a:r>
                      <a:r>
                        <a:rPr lang="en-US" sz="700" kern="0">
                          <a:solidFill>
                            <a:srgbClr val="000000"/>
                          </a:solidFill>
                          <a:latin typeface="Consolas"/>
                          <a:ea typeface="宋体"/>
                          <a:cs typeface="Times New Roman"/>
                        </a:rPr>
                        <a:t>) </a:t>
                      </a:r>
                      <a:r>
                        <a:rPr lang="en-US" sz="700" kern="0" smtClean="0">
                          <a:solidFill>
                            <a:srgbClr val="000000"/>
                          </a:solidFill>
                          <a:latin typeface="Consolas"/>
                          <a:ea typeface="宋体"/>
                          <a:cs typeface="Times New Roman"/>
                        </a:rPr>
                        <a:t>{</a:t>
                      </a:r>
                      <a:r>
                        <a:rPr lang="en-US" sz="700" kern="0" smtClean="0">
                          <a:solidFill>
                            <a:srgbClr val="3F7F5F"/>
                          </a:solidFill>
                          <a:latin typeface="Consolas"/>
                          <a:ea typeface="宋体"/>
                          <a:cs typeface="Times New Roman"/>
                        </a:rPr>
                        <a:t>// </a:t>
                      </a:r>
                      <a:r>
                        <a:rPr lang="zh-CN" sz="700" kern="0">
                          <a:solidFill>
                            <a:srgbClr val="3F7F5F"/>
                          </a:solidFill>
                          <a:latin typeface="Consolas"/>
                          <a:ea typeface="宋体"/>
                          <a:cs typeface="Consolas"/>
                        </a:rPr>
                        <a:t>同步方法</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System.</a:t>
                      </a:r>
                      <a:r>
                        <a:rPr lang="en-US" sz="700" b="1" i="1" kern="0">
                          <a:solidFill>
                            <a:srgbClr val="0000C0"/>
                          </a:solidFill>
                          <a:latin typeface="Consolas"/>
                          <a:ea typeface="宋体"/>
                          <a:cs typeface="Times New Roman"/>
                        </a:rPr>
                        <a:t>out</a:t>
                      </a:r>
                      <a:r>
                        <a:rPr lang="en-US" sz="700" kern="0">
                          <a:solidFill>
                            <a:srgbClr val="000000"/>
                          </a:solidFill>
                          <a:latin typeface="Consolas"/>
                          <a:ea typeface="宋体"/>
                          <a:cs typeface="Times New Roman"/>
                        </a:rPr>
                        <a:t>.println(</a:t>
                      </a:r>
                      <a:r>
                        <a:rPr lang="en-US" sz="700" kern="0">
                          <a:solidFill>
                            <a:srgbClr val="2A00FF"/>
                          </a:solidFill>
                          <a:latin typeface="Consolas"/>
                          <a:ea typeface="宋体"/>
                          <a:cs typeface="Times New Roman"/>
                        </a:rPr>
                        <a:t>"</a:t>
                      </a:r>
                      <a:r>
                        <a:rPr lang="zh-CN" sz="700" kern="0">
                          <a:solidFill>
                            <a:srgbClr val="2A00FF"/>
                          </a:solidFill>
                          <a:latin typeface="Consolas"/>
                          <a:ea typeface="宋体"/>
                          <a:cs typeface="Consolas"/>
                        </a:rPr>
                        <a:t>张三对李四说：把你的画给我，我就给你书，不给画不给书！</a:t>
                      </a:r>
                      <a:r>
                        <a:rPr lang="en-US" sz="700" kern="0">
                          <a:solidFill>
                            <a:srgbClr val="2A00FF"/>
                          </a:solidFill>
                          <a:latin typeface="Consolas"/>
                          <a:ea typeface="宋体"/>
                          <a:cs typeface="Times New Roman"/>
                        </a:rPr>
                        <a:t>"</a:t>
                      </a:r>
                      <a:r>
                        <a:rPr lang="en-US" sz="700" kern="0">
                          <a:solidFill>
                            <a:srgbClr val="000000"/>
                          </a:solidFill>
                          <a:latin typeface="Consolas"/>
                          <a:ea typeface="宋体"/>
                          <a:cs typeface="Times New Roman"/>
                        </a:rPr>
                        <a:t>);</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kern="0">
                          <a:solidFill>
                            <a:srgbClr val="6A3E3E"/>
                          </a:solidFill>
                          <a:latin typeface="Consolas"/>
                          <a:ea typeface="宋体"/>
                          <a:cs typeface="Times New Roman"/>
                        </a:rPr>
                        <a:t>paint</a:t>
                      </a:r>
                      <a:r>
                        <a:rPr lang="en-US" sz="700" kern="0">
                          <a:solidFill>
                            <a:srgbClr val="000000"/>
                          </a:solidFill>
                          <a:latin typeface="Consolas"/>
                          <a:ea typeface="宋体"/>
                          <a:cs typeface="Times New Roman"/>
                        </a:rPr>
                        <a:t>.get();</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public</a:t>
                      </a: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synchronized</a:t>
                      </a: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void</a:t>
                      </a:r>
                      <a:r>
                        <a:rPr lang="en-US" sz="700" kern="0">
                          <a:solidFill>
                            <a:srgbClr val="000000"/>
                          </a:solidFill>
                          <a:latin typeface="Consolas"/>
                          <a:ea typeface="宋体"/>
                          <a:cs typeface="Times New Roman"/>
                        </a:rPr>
                        <a:t> get() {</a:t>
                      </a:r>
                      <a:r>
                        <a:rPr lang="en-US" sz="700" kern="0">
                          <a:solidFill>
                            <a:srgbClr val="000000"/>
                          </a:solidFill>
                          <a:latin typeface="Consolas"/>
                          <a:ea typeface="宋体"/>
                          <a:cs typeface="Times New Roman"/>
                        </a:rPr>
                        <a:t>	</a:t>
                      </a:r>
                      <a:r>
                        <a:rPr lang="en-US" sz="700" kern="0" smtClean="0">
                          <a:solidFill>
                            <a:srgbClr val="3F7F5F"/>
                          </a:solidFill>
                          <a:latin typeface="Consolas"/>
                          <a:ea typeface="宋体"/>
                          <a:cs typeface="Times New Roman"/>
                        </a:rPr>
                        <a:t>// </a:t>
                      </a:r>
                      <a:r>
                        <a:rPr lang="zh-CN" sz="700" kern="0">
                          <a:solidFill>
                            <a:srgbClr val="3F7F5F"/>
                          </a:solidFill>
                          <a:latin typeface="Consolas"/>
                          <a:ea typeface="宋体"/>
                          <a:cs typeface="Consolas"/>
                        </a:rPr>
                        <a:t>同步方法</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System.</a:t>
                      </a:r>
                      <a:r>
                        <a:rPr lang="en-US" sz="700" b="1" i="1" kern="0">
                          <a:solidFill>
                            <a:srgbClr val="0000C0"/>
                          </a:solidFill>
                          <a:latin typeface="Consolas"/>
                          <a:ea typeface="宋体"/>
                          <a:cs typeface="Times New Roman"/>
                        </a:rPr>
                        <a:t>out</a:t>
                      </a:r>
                      <a:r>
                        <a:rPr lang="en-US" sz="700" kern="0">
                          <a:solidFill>
                            <a:srgbClr val="000000"/>
                          </a:solidFill>
                          <a:latin typeface="Consolas"/>
                          <a:ea typeface="宋体"/>
                          <a:cs typeface="Times New Roman"/>
                        </a:rPr>
                        <a:t>.println(</a:t>
                      </a:r>
                      <a:r>
                        <a:rPr lang="en-US" sz="700" kern="0">
                          <a:solidFill>
                            <a:srgbClr val="2A00FF"/>
                          </a:solidFill>
                          <a:latin typeface="Consolas"/>
                          <a:ea typeface="宋体"/>
                          <a:cs typeface="Times New Roman"/>
                        </a:rPr>
                        <a:t>"</a:t>
                      </a:r>
                      <a:r>
                        <a:rPr lang="zh-CN" sz="700" kern="0">
                          <a:solidFill>
                            <a:srgbClr val="2A00FF"/>
                          </a:solidFill>
                          <a:latin typeface="Consolas"/>
                          <a:ea typeface="宋体"/>
                          <a:cs typeface="Consolas"/>
                        </a:rPr>
                        <a:t>张三得到了李四的画开始认真欣赏。</a:t>
                      </a:r>
                      <a:r>
                        <a:rPr lang="en-US" sz="700" kern="0">
                          <a:solidFill>
                            <a:srgbClr val="2A00FF"/>
                          </a:solidFill>
                          <a:latin typeface="Consolas"/>
                          <a:ea typeface="宋体"/>
                          <a:cs typeface="Times New Roman"/>
                        </a:rPr>
                        <a:t>"</a:t>
                      </a:r>
                      <a:r>
                        <a:rPr lang="en-US" sz="700" kern="0">
                          <a:solidFill>
                            <a:srgbClr val="000000"/>
                          </a:solidFill>
                          <a:latin typeface="Consolas"/>
                          <a:ea typeface="宋体"/>
                          <a:cs typeface="Times New Roman"/>
                        </a:rPr>
                        <a:t>);</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a:t>
                      </a:r>
                      <a:endParaRPr lang="zh-CN" sz="800" kern="100">
                        <a:latin typeface="Times New Roman"/>
                        <a:ea typeface="宋体"/>
                        <a:cs typeface="Times New Roman"/>
                      </a:endParaRPr>
                    </a:p>
                    <a:p>
                      <a:pPr algn="l">
                        <a:spcAft>
                          <a:spcPts val="0"/>
                        </a:spcAft>
                      </a:pPr>
                      <a:r>
                        <a:rPr lang="en-US" sz="700" b="1" kern="0">
                          <a:solidFill>
                            <a:srgbClr val="7F0055"/>
                          </a:solidFill>
                          <a:latin typeface="Consolas"/>
                          <a:ea typeface="宋体"/>
                          <a:cs typeface="Times New Roman"/>
                        </a:rPr>
                        <a:t>class</a:t>
                      </a:r>
                      <a:r>
                        <a:rPr lang="en-US" sz="700" kern="0">
                          <a:solidFill>
                            <a:srgbClr val="000000"/>
                          </a:solidFill>
                          <a:latin typeface="Consolas"/>
                          <a:ea typeface="宋体"/>
                          <a:cs typeface="Times New Roman"/>
                        </a:rPr>
                        <a:t> Painting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public</a:t>
                      </a: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synchronized</a:t>
                      </a: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void</a:t>
                      </a:r>
                      <a:r>
                        <a:rPr lang="en-US" sz="700" kern="0">
                          <a:solidFill>
                            <a:srgbClr val="000000"/>
                          </a:solidFill>
                          <a:latin typeface="Consolas"/>
                          <a:ea typeface="宋体"/>
                          <a:cs typeface="Times New Roman"/>
                        </a:rPr>
                        <a:t> tell(Book </a:t>
                      </a:r>
                      <a:r>
                        <a:rPr lang="en-US" sz="700" kern="0">
                          <a:solidFill>
                            <a:srgbClr val="6A3E3E"/>
                          </a:solidFill>
                          <a:latin typeface="Consolas"/>
                          <a:ea typeface="宋体"/>
                          <a:cs typeface="Times New Roman"/>
                        </a:rPr>
                        <a:t>book</a:t>
                      </a:r>
                      <a:r>
                        <a:rPr lang="en-US" sz="700" kern="0">
                          <a:solidFill>
                            <a:srgbClr val="000000"/>
                          </a:solidFill>
                          <a:latin typeface="Consolas"/>
                          <a:ea typeface="宋体"/>
                          <a:cs typeface="Times New Roman"/>
                        </a:rPr>
                        <a:t>) </a:t>
                      </a:r>
                      <a:r>
                        <a:rPr lang="en-US" sz="700" kern="0" smtClean="0">
                          <a:solidFill>
                            <a:srgbClr val="000000"/>
                          </a:solidFill>
                          <a:latin typeface="Consolas"/>
                          <a:ea typeface="宋体"/>
                          <a:cs typeface="Times New Roman"/>
                        </a:rPr>
                        <a:t>{</a:t>
                      </a:r>
                      <a:r>
                        <a:rPr lang="en-US" sz="700" kern="0" smtClean="0">
                          <a:solidFill>
                            <a:srgbClr val="3F7F5F"/>
                          </a:solidFill>
                          <a:latin typeface="Consolas"/>
                          <a:ea typeface="宋体"/>
                          <a:cs typeface="Times New Roman"/>
                        </a:rPr>
                        <a:t>// </a:t>
                      </a:r>
                      <a:r>
                        <a:rPr lang="zh-CN" sz="700" kern="0">
                          <a:solidFill>
                            <a:srgbClr val="3F7F5F"/>
                          </a:solidFill>
                          <a:latin typeface="Consolas"/>
                          <a:ea typeface="宋体"/>
                          <a:cs typeface="Consolas"/>
                        </a:rPr>
                        <a:t>同步方法</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System.</a:t>
                      </a:r>
                      <a:r>
                        <a:rPr lang="en-US" sz="700" b="1" i="1" kern="0">
                          <a:solidFill>
                            <a:srgbClr val="0000C0"/>
                          </a:solidFill>
                          <a:latin typeface="Consolas"/>
                          <a:ea typeface="宋体"/>
                          <a:cs typeface="Times New Roman"/>
                        </a:rPr>
                        <a:t>out</a:t>
                      </a:r>
                      <a:r>
                        <a:rPr lang="en-US" sz="700" kern="0">
                          <a:solidFill>
                            <a:srgbClr val="000000"/>
                          </a:solidFill>
                          <a:latin typeface="Consolas"/>
                          <a:ea typeface="宋体"/>
                          <a:cs typeface="Times New Roman"/>
                        </a:rPr>
                        <a:t>.println(</a:t>
                      </a:r>
                      <a:r>
                        <a:rPr lang="en-US" sz="700" kern="0">
                          <a:solidFill>
                            <a:srgbClr val="2A00FF"/>
                          </a:solidFill>
                          <a:latin typeface="Consolas"/>
                          <a:ea typeface="宋体"/>
                          <a:cs typeface="Times New Roman"/>
                        </a:rPr>
                        <a:t>"</a:t>
                      </a:r>
                      <a:r>
                        <a:rPr lang="zh-CN" sz="700" kern="0">
                          <a:solidFill>
                            <a:srgbClr val="2A00FF"/>
                          </a:solidFill>
                          <a:latin typeface="Consolas"/>
                          <a:ea typeface="宋体"/>
                          <a:cs typeface="Consolas"/>
                        </a:rPr>
                        <a:t>李四对张三说：把你的书给我，我就给你画，不给书不给画！</a:t>
                      </a:r>
                      <a:r>
                        <a:rPr lang="en-US" sz="700" kern="0">
                          <a:solidFill>
                            <a:srgbClr val="2A00FF"/>
                          </a:solidFill>
                          <a:latin typeface="Consolas"/>
                          <a:ea typeface="宋体"/>
                          <a:cs typeface="Times New Roman"/>
                        </a:rPr>
                        <a:t>"</a:t>
                      </a:r>
                      <a:r>
                        <a:rPr lang="en-US" sz="700" kern="0">
                          <a:solidFill>
                            <a:srgbClr val="000000"/>
                          </a:solidFill>
                          <a:latin typeface="Consolas"/>
                          <a:ea typeface="宋体"/>
                          <a:cs typeface="Times New Roman"/>
                        </a:rPr>
                        <a:t>);</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kern="0">
                          <a:solidFill>
                            <a:srgbClr val="6A3E3E"/>
                          </a:solidFill>
                          <a:latin typeface="Consolas"/>
                          <a:ea typeface="宋体"/>
                          <a:cs typeface="Times New Roman"/>
                        </a:rPr>
                        <a:t>book</a:t>
                      </a:r>
                      <a:r>
                        <a:rPr lang="en-US" sz="700" kern="0">
                          <a:solidFill>
                            <a:srgbClr val="000000"/>
                          </a:solidFill>
                          <a:latin typeface="Consolas"/>
                          <a:ea typeface="宋体"/>
                          <a:cs typeface="Times New Roman"/>
                        </a:rPr>
                        <a:t>.get();</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public</a:t>
                      </a: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synchronized</a:t>
                      </a: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void</a:t>
                      </a:r>
                      <a:r>
                        <a:rPr lang="en-US" sz="700" kern="0">
                          <a:solidFill>
                            <a:srgbClr val="000000"/>
                          </a:solidFill>
                          <a:latin typeface="Consolas"/>
                          <a:ea typeface="宋体"/>
                          <a:cs typeface="Times New Roman"/>
                        </a:rPr>
                        <a:t> get() {</a:t>
                      </a:r>
                      <a:r>
                        <a:rPr lang="en-US" sz="700" kern="0">
                          <a:solidFill>
                            <a:srgbClr val="000000"/>
                          </a:solidFill>
                          <a:latin typeface="Consolas"/>
                          <a:ea typeface="宋体"/>
                          <a:cs typeface="Times New Roman"/>
                        </a:rPr>
                        <a:t>	</a:t>
                      </a:r>
                      <a:r>
                        <a:rPr lang="en-US" sz="700" kern="0" smtClean="0">
                          <a:solidFill>
                            <a:srgbClr val="3F7F5F"/>
                          </a:solidFill>
                          <a:latin typeface="Consolas"/>
                          <a:ea typeface="宋体"/>
                          <a:cs typeface="Times New Roman"/>
                        </a:rPr>
                        <a:t>// </a:t>
                      </a:r>
                      <a:r>
                        <a:rPr lang="zh-CN" sz="700" kern="0">
                          <a:solidFill>
                            <a:srgbClr val="3F7F5F"/>
                          </a:solidFill>
                          <a:latin typeface="Consolas"/>
                          <a:ea typeface="宋体"/>
                          <a:cs typeface="Consolas"/>
                        </a:rPr>
                        <a:t>同步方法</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System.</a:t>
                      </a:r>
                      <a:r>
                        <a:rPr lang="en-US" sz="700" b="1" i="1" kern="0">
                          <a:solidFill>
                            <a:srgbClr val="0000C0"/>
                          </a:solidFill>
                          <a:latin typeface="Consolas"/>
                          <a:ea typeface="宋体"/>
                          <a:cs typeface="Times New Roman"/>
                        </a:rPr>
                        <a:t>out</a:t>
                      </a:r>
                      <a:r>
                        <a:rPr lang="en-US" sz="700" kern="0">
                          <a:solidFill>
                            <a:srgbClr val="000000"/>
                          </a:solidFill>
                          <a:latin typeface="Consolas"/>
                          <a:ea typeface="宋体"/>
                          <a:cs typeface="Times New Roman"/>
                        </a:rPr>
                        <a:t>.println(</a:t>
                      </a:r>
                      <a:r>
                        <a:rPr lang="en-US" sz="700" kern="0">
                          <a:solidFill>
                            <a:srgbClr val="2A00FF"/>
                          </a:solidFill>
                          <a:latin typeface="Consolas"/>
                          <a:ea typeface="宋体"/>
                          <a:cs typeface="Times New Roman"/>
                        </a:rPr>
                        <a:t>"</a:t>
                      </a:r>
                      <a:r>
                        <a:rPr lang="zh-CN" sz="700" kern="0">
                          <a:solidFill>
                            <a:srgbClr val="2A00FF"/>
                          </a:solidFill>
                          <a:latin typeface="Consolas"/>
                          <a:ea typeface="宋体"/>
                          <a:cs typeface="Consolas"/>
                        </a:rPr>
                        <a:t>李四得到了张三的书开始认真阅读。</a:t>
                      </a:r>
                      <a:r>
                        <a:rPr lang="en-US" sz="700" kern="0">
                          <a:solidFill>
                            <a:srgbClr val="2A00FF"/>
                          </a:solidFill>
                          <a:latin typeface="Consolas"/>
                          <a:ea typeface="宋体"/>
                          <a:cs typeface="Times New Roman"/>
                        </a:rPr>
                        <a:t>"</a:t>
                      </a:r>
                      <a:r>
                        <a:rPr lang="en-US" sz="700" kern="0">
                          <a:solidFill>
                            <a:srgbClr val="000000"/>
                          </a:solidFill>
                          <a:latin typeface="Consolas"/>
                          <a:ea typeface="宋体"/>
                          <a:cs typeface="Times New Roman"/>
                        </a:rPr>
                        <a:t>);</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a:t>
                      </a:r>
                      <a:endParaRPr lang="zh-CN" sz="800" kern="100">
                        <a:latin typeface="Times New Roman"/>
                        <a:ea typeface="宋体"/>
                        <a:cs typeface="Times New Roman"/>
                      </a:endParaRPr>
                    </a:p>
                    <a:p>
                      <a:pPr algn="l">
                        <a:spcAft>
                          <a:spcPts val="0"/>
                        </a:spcAft>
                      </a:pPr>
                      <a:r>
                        <a:rPr lang="en-US" sz="700" b="1" kern="0">
                          <a:solidFill>
                            <a:srgbClr val="7F0055"/>
                          </a:solidFill>
                          <a:latin typeface="Consolas"/>
                          <a:ea typeface="宋体"/>
                          <a:cs typeface="Times New Roman"/>
                        </a:rPr>
                        <a:t>public</a:t>
                      </a: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class</a:t>
                      </a:r>
                      <a:r>
                        <a:rPr lang="en-US" sz="700" kern="0">
                          <a:solidFill>
                            <a:srgbClr val="000000"/>
                          </a:solidFill>
                          <a:latin typeface="Consolas"/>
                          <a:ea typeface="宋体"/>
                          <a:cs typeface="Times New Roman"/>
                        </a:rPr>
                        <a:t> DeadLock </a:t>
                      </a:r>
                      <a:r>
                        <a:rPr lang="en-US" sz="700" b="1" kern="0">
                          <a:solidFill>
                            <a:srgbClr val="7F0055"/>
                          </a:solidFill>
                          <a:latin typeface="Consolas"/>
                          <a:ea typeface="宋体"/>
                          <a:cs typeface="Times New Roman"/>
                        </a:rPr>
                        <a:t>implements</a:t>
                      </a:r>
                      <a:r>
                        <a:rPr lang="en-US" sz="700" kern="0">
                          <a:solidFill>
                            <a:srgbClr val="000000"/>
                          </a:solidFill>
                          <a:latin typeface="Consolas"/>
                          <a:ea typeface="宋体"/>
                          <a:cs typeface="Times New Roman"/>
                        </a:rPr>
                        <a:t> Runnable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private</a:t>
                      </a:r>
                      <a:r>
                        <a:rPr lang="en-US" sz="700" kern="0">
                          <a:solidFill>
                            <a:srgbClr val="000000"/>
                          </a:solidFill>
                          <a:latin typeface="Consolas"/>
                          <a:ea typeface="宋体"/>
                          <a:cs typeface="Times New Roman"/>
                        </a:rPr>
                        <a:t> Book </a:t>
                      </a:r>
                      <a:r>
                        <a:rPr lang="en-US" sz="700" kern="0">
                          <a:solidFill>
                            <a:srgbClr val="0000C0"/>
                          </a:solidFill>
                          <a:latin typeface="Consolas"/>
                          <a:ea typeface="宋体"/>
                          <a:cs typeface="Times New Roman"/>
                        </a:rPr>
                        <a:t>book</a:t>
                      </a:r>
                      <a:r>
                        <a:rPr lang="en-US" sz="700" kern="0">
                          <a:solidFill>
                            <a:srgbClr val="000000"/>
                          </a:solidFill>
                          <a:latin typeface="Consolas"/>
                          <a:ea typeface="宋体"/>
                          <a:cs typeface="Times New Roman"/>
                        </a:rPr>
                        <a:t> = </a:t>
                      </a:r>
                      <a:r>
                        <a:rPr lang="en-US" sz="700" b="1" kern="0">
                          <a:solidFill>
                            <a:srgbClr val="7F0055"/>
                          </a:solidFill>
                          <a:latin typeface="Consolas"/>
                          <a:ea typeface="宋体"/>
                          <a:cs typeface="Times New Roman"/>
                        </a:rPr>
                        <a:t>new</a:t>
                      </a:r>
                      <a:r>
                        <a:rPr lang="en-US" sz="700" kern="0">
                          <a:solidFill>
                            <a:srgbClr val="000000"/>
                          </a:solidFill>
                          <a:latin typeface="Consolas"/>
                          <a:ea typeface="宋体"/>
                          <a:cs typeface="Times New Roman"/>
                        </a:rPr>
                        <a:t> Book();</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private</a:t>
                      </a:r>
                      <a:r>
                        <a:rPr lang="en-US" sz="700" kern="0">
                          <a:solidFill>
                            <a:srgbClr val="000000"/>
                          </a:solidFill>
                          <a:latin typeface="Consolas"/>
                          <a:ea typeface="宋体"/>
                          <a:cs typeface="Times New Roman"/>
                        </a:rPr>
                        <a:t> Painting </a:t>
                      </a:r>
                      <a:r>
                        <a:rPr lang="en-US" sz="700" kern="0">
                          <a:solidFill>
                            <a:srgbClr val="0000C0"/>
                          </a:solidFill>
                          <a:latin typeface="Consolas"/>
                          <a:ea typeface="宋体"/>
                          <a:cs typeface="Times New Roman"/>
                        </a:rPr>
                        <a:t>paint</a:t>
                      </a:r>
                      <a:r>
                        <a:rPr lang="en-US" sz="700" kern="0">
                          <a:solidFill>
                            <a:srgbClr val="000000"/>
                          </a:solidFill>
                          <a:latin typeface="Consolas"/>
                          <a:ea typeface="宋体"/>
                          <a:cs typeface="Times New Roman"/>
                        </a:rPr>
                        <a:t> = </a:t>
                      </a:r>
                      <a:r>
                        <a:rPr lang="en-US" sz="700" b="1" kern="0">
                          <a:solidFill>
                            <a:srgbClr val="7F0055"/>
                          </a:solidFill>
                          <a:latin typeface="Consolas"/>
                          <a:ea typeface="宋体"/>
                          <a:cs typeface="Times New Roman"/>
                        </a:rPr>
                        <a:t>new</a:t>
                      </a:r>
                      <a:r>
                        <a:rPr lang="en-US" sz="700" kern="0">
                          <a:solidFill>
                            <a:srgbClr val="000000"/>
                          </a:solidFill>
                          <a:latin typeface="Consolas"/>
                          <a:ea typeface="宋体"/>
                          <a:cs typeface="Times New Roman"/>
                        </a:rPr>
                        <a:t> Painting();</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public</a:t>
                      </a:r>
                      <a:r>
                        <a:rPr lang="en-US" sz="700" kern="0">
                          <a:solidFill>
                            <a:srgbClr val="000000"/>
                          </a:solidFill>
                          <a:latin typeface="Consolas"/>
                          <a:ea typeface="宋体"/>
                          <a:cs typeface="Times New Roman"/>
                        </a:rPr>
                        <a:t> DeadLock()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new</a:t>
                      </a:r>
                      <a:r>
                        <a:rPr lang="en-US" sz="700" kern="0">
                          <a:solidFill>
                            <a:srgbClr val="000000"/>
                          </a:solidFill>
                          <a:latin typeface="Consolas"/>
                          <a:ea typeface="宋体"/>
                          <a:cs typeface="Times New Roman"/>
                        </a:rPr>
                        <a:t> Thread(</a:t>
                      </a:r>
                      <a:r>
                        <a:rPr lang="en-US" sz="700" b="1" kern="0">
                          <a:solidFill>
                            <a:srgbClr val="7F0055"/>
                          </a:solidFill>
                          <a:latin typeface="Consolas"/>
                          <a:ea typeface="宋体"/>
                          <a:cs typeface="Times New Roman"/>
                        </a:rPr>
                        <a:t>this</a:t>
                      </a:r>
                      <a:r>
                        <a:rPr lang="en-US" sz="700" kern="0">
                          <a:solidFill>
                            <a:srgbClr val="000000"/>
                          </a:solidFill>
                          <a:latin typeface="Consolas"/>
                          <a:ea typeface="宋体"/>
                          <a:cs typeface="Times New Roman"/>
                        </a:rPr>
                        <a:t>).start();</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kern="0">
                          <a:solidFill>
                            <a:srgbClr val="0000C0"/>
                          </a:solidFill>
                          <a:latin typeface="Consolas"/>
                          <a:ea typeface="宋体"/>
                          <a:cs typeface="Times New Roman"/>
                        </a:rPr>
                        <a:t>book</a:t>
                      </a:r>
                      <a:r>
                        <a:rPr lang="en-US" sz="700" kern="0">
                          <a:solidFill>
                            <a:srgbClr val="000000"/>
                          </a:solidFill>
                          <a:latin typeface="Consolas"/>
                          <a:ea typeface="宋体"/>
                          <a:cs typeface="Times New Roman"/>
                        </a:rPr>
                        <a:t>.tell(</a:t>
                      </a:r>
                      <a:r>
                        <a:rPr lang="en-US" sz="700" kern="0">
                          <a:solidFill>
                            <a:srgbClr val="0000C0"/>
                          </a:solidFill>
                          <a:latin typeface="Consolas"/>
                          <a:ea typeface="宋体"/>
                          <a:cs typeface="Times New Roman"/>
                        </a:rPr>
                        <a:t>paint</a:t>
                      </a:r>
                      <a:r>
                        <a:rPr lang="en-US" sz="700" kern="0">
                          <a:solidFill>
                            <a:srgbClr val="000000"/>
                          </a:solidFill>
                          <a:latin typeface="Consolas"/>
                          <a:ea typeface="宋体"/>
                          <a:cs typeface="Times New Roman"/>
                        </a:rPr>
                        <a:t>);</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kern="0">
                          <a:solidFill>
                            <a:srgbClr val="646464"/>
                          </a:solidFill>
                          <a:latin typeface="Consolas"/>
                          <a:ea typeface="宋体"/>
                          <a:cs typeface="Times New Roman"/>
                        </a:rPr>
                        <a:t>@Override</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public</a:t>
                      </a: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void</a:t>
                      </a:r>
                      <a:r>
                        <a:rPr lang="en-US" sz="700" kern="0">
                          <a:solidFill>
                            <a:srgbClr val="000000"/>
                          </a:solidFill>
                          <a:latin typeface="Consolas"/>
                          <a:ea typeface="宋体"/>
                          <a:cs typeface="Times New Roman"/>
                        </a:rPr>
                        <a:t> run()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kern="0">
                          <a:solidFill>
                            <a:srgbClr val="0000C0"/>
                          </a:solidFill>
                          <a:latin typeface="Consolas"/>
                          <a:ea typeface="宋体"/>
                          <a:cs typeface="Times New Roman"/>
                        </a:rPr>
                        <a:t>paint</a:t>
                      </a:r>
                      <a:r>
                        <a:rPr lang="en-US" sz="700" kern="0">
                          <a:solidFill>
                            <a:srgbClr val="000000"/>
                          </a:solidFill>
                          <a:latin typeface="Consolas"/>
                          <a:ea typeface="宋体"/>
                          <a:cs typeface="Times New Roman"/>
                        </a:rPr>
                        <a:t>.tell(</a:t>
                      </a:r>
                      <a:r>
                        <a:rPr lang="en-US" sz="700" kern="0">
                          <a:solidFill>
                            <a:srgbClr val="0000C0"/>
                          </a:solidFill>
                          <a:latin typeface="Consolas"/>
                          <a:ea typeface="宋体"/>
                          <a:cs typeface="Times New Roman"/>
                        </a:rPr>
                        <a:t>book</a:t>
                      </a:r>
                      <a:r>
                        <a:rPr lang="en-US" sz="700" kern="0">
                          <a:solidFill>
                            <a:srgbClr val="000000"/>
                          </a:solidFill>
                          <a:latin typeface="Consolas"/>
                          <a:ea typeface="宋体"/>
                          <a:cs typeface="Times New Roman"/>
                        </a:rPr>
                        <a:t>);</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public</a:t>
                      </a: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static</a:t>
                      </a: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void</a:t>
                      </a:r>
                      <a:r>
                        <a:rPr lang="en-US" sz="700" kern="0">
                          <a:solidFill>
                            <a:srgbClr val="000000"/>
                          </a:solidFill>
                          <a:latin typeface="Consolas"/>
                          <a:ea typeface="宋体"/>
                          <a:cs typeface="Times New Roman"/>
                        </a:rPr>
                        <a:t> main(String[] </a:t>
                      </a:r>
                      <a:r>
                        <a:rPr lang="en-US" sz="700" kern="0">
                          <a:solidFill>
                            <a:srgbClr val="6A3E3E"/>
                          </a:solidFill>
                          <a:latin typeface="Consolas"/>
                          <a:ea typeface="宋体"/>
                          <a:cs typeface="Times New Roman"/>
                        </a:rPr>
                        <a:t>args</a:t>
                      </a:r>
                      <a:r>
                        <a:rPr lang="en-US" sz="7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r>
                        <a:rPr lang="en-US" sz="700" b="1" kern="0">
                          <a:solidFill>
                            <a:srgbClr val="7F0055"/>
                          </a:solidFill>
                          <a:latin typeface="Consolas"/>
                          <a:ea typeface="宋体"/>
                          <a:cs typeface="Times New Roman"/>
                        </a:rPr>
                        <a:t>new</a:t>
                      </a:r>
                      <a:r>
                        <a:rPr lang="en-US" sz="700" kern="0">
                          <a:solidFill>
                            <a:srgbClr val="000000"/>
                          </a:solidFill>
                          <a:latin typeface="Consolas"/>
                          <a:ea typeface="宋体"/>
                          <a:cs typeface="Times New Roman"/>
                        </a:rPr>
                        <a:t> DeadLock()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Times New Roman"/>
                        </a:rPr>
                        <a:t>}</a:t>
                      </a:r>
                      <a:endParaRPr lang="zh-CN" sz="800" kern="100">
                        <a:latin typeface="Times New Roman"/>
                        <a:ea typeface="宋体"/>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tlCol="0" anchor="ctr"/>
      <a:lstStyle>
        <a:defPPr algn="ctr">
          <a:defRPr sz="1200" b="1" smtClean="0"/>
        </a:defPPr>
      </a:lstStyle>
      <a:style>
        <a:lnRef idx="1">
          <a:schemeClr val="accent6"/>
        </a:lnRef>
        <a:fillRef idx="2">
          <a:schemeClr val="accent6"/>
        </a:fillRef>
        <a:effectRef idx="1">
          <a:schemeClr val="accent6"/>
        </a:effectRef>
        <a:fontRef idx="minor">
          <a:schemeClr val="dk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9590</TotalTime>
  <Words>174</Words>
  <Application>Microsoft Office PowerPoint</Application>
  <PresentationFormat>全屏显示(16:9)</PresentationFormat>
  <Paragraphs>115</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第14章：多线程编程</vt:lpstr>
      <vt:lpstr>单线程与多线程的执行区别</vt:lpstr>
      <vt:lpstr>同步问题引出</vt:lpstr>
      <vt:lpstr>线程同步操作</vt:lpstr>
      <vt:lpstr>范例：使用同步代码块</vt:lpstr>
      <vt:lpstr>范例：使用同步方法</vt:lpstr>
      <vt:lpstr>同步产生的问题</vt:lpstr>
      <vt:lpstr>范例：观察线程死锁</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pc</cp:lastModifiedBy>
  <cp:revision>734</cp:revision>
  <dcterms:created xsi:type="dcterms:W3CDTF">2015-01-02T11:02:54Z</dcterms:created>
  <dcterms:modified xsi:type="dcterms:W3CDTF">2018-12-10T05:51:16Z</dcterms:modified>
</cp:coreProperties>
</file>