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6" r:id="rId2"/>
    <p:sldId id="261" r:id="rId3"/>
    <p:sldId id="262" r:id="rId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24" autoAdjust="0"/>
    <p:restoredTop sz="87570" autoAdjust="0"/>
  </p:normalViewPr>
  <p:slideViewPr>
    <p:cSldViewPr>
      <p:cViewPr varScale="1">
        <p:scale>
          <a:sx n="119" d="100"/>
          <a:sy n="119" d="100"/>
        </p:scale>
        <p:origin x="-348" y="-90"/>
      </p:cViewPr>
      <p:guideLst>
        <p:guide orient="horz" pos="1620"/>
        <p:guide pos="2880"/>
      </p:guideLst>
    </p:cSldViewPr>
  </p:slideViewPr>
  <p:notesTextViewPr>
    <p:cViewPr>
      <p:scale>
        <a:sx n="66" d="100"/>
        <a:sy n="66"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2018/12/10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2018/12/10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15</a:t>
            </a:r>
            <a:r>
              <a:rPr lang="zh-CN" altLang="en-US" smtClean="0"/>
              <a:t>章：常用类库</a:t>
            </a:r>
            <a:endParaRPr lang="zh-CN" altLang="en-US"/>
          </a:p>
        </p:txBody>
      </p:sp>
      <p:sp>
        <p:nvSpPr>
          <p:cNvPr id="5" name="副标题 4"/>
          <p:cNvSpPr>
            <a:spLocks noGrp="1"/>
          </p:cNvSpPr>
          <p:nvPr>
            <p:ph type="subTitle" idx="1"/>
          </p:nvPr>
        </p:nvSpPr>
        <p:spPr/>
        <p:txBody>
          <a:bodyPr/>
          <a:lstStyle/>
          <a:p>
            <a:r>
              <a:rPr lang="en-US" altLang="zh-CN" smtClean="0"/>
              <a:t>AutoCloseable</a:t>
            </a:r>
            <a:r>
              <a:rPr lang="zh-CN" altLang="en-US" smtClean="0"/>
              <a:t>接口</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AutoCloseable</a:t>
            </a:r>
            <a:endParaRPr lang="zh-CN" altLang="en-US"/>
          </a:p>
        </p:txBody>
      </p:sp>
      <p:sp>
        <p:nvSpPr>
          <p:cNvPr id="3" name="内容占位符 2"/>
          <p:cNvSpPr>
            <a:spLocks noGrp="1"/>
          </p:cNvSpPr>
          <p:nvPr>
            <p:ph idx="1"/>
          </p:nvPr>
        </p:nvSpPr>
        <p:spPr/>
        <p:txBody>
          <a:bodyPr>
            <a:normAutofit/>
          </a:bodyPr>
          <a:lstStyle/>
          <a:p>
            <a:r>
              <a:rPr lang="zh-CN" altLang="en-US" sz="2000" smtClean="0"/>
              <a:t>在项目开发中，网络服务器或数据库的资源都是极为宝贵的，在每次操作完成后一定要及时释放后才可以供更多的用户所使用，在最初的</a:t>
            </a:r>
            <a:r>
              <a:rPr lang="en-US" sz="2000" smtClean="0"/>
              <a:t>JDK</a:t>
            </a:r>
            <a:r>
              <a:rPr lang="zh-CN" altLang="en-US" sz="2000" smtClean="0"/>
              <a:t>设计版本都是各个程序类中提供有相应的资源释放操作，而从</a:t>
            </a:r>
            <a:r>
              <a:rPr lang="en-US" sz="2000" smtClean="0"/>
              <a:t>JDK 1.7</a:t>
            </a:r>
            <a:r>
              <a:rPr lang="zh-CN" altLang="en-US" sz="2000" smtClean="0"/>
              <a:t>版本开始提供有一个</a:t>
            </a:r>
            <a:r>
              <a:rPr lang="en-US" sz="2000" smtClean="0"/>
              <a:t>AutoCloseable</a:t>
            </a:r>
            <a:r>
              <a:rPr lang="zh-CN" altLang="en-US" sz="2000" smtClean="0"/>
              <a:t>接口，该接口的主要功能是结合异常处理结构在资源操作完成后实现自动释放功能，该接口定义</a:t>
            </a:r>
            <a:r>
              <a:rPr lang="zh-CN" altLang="en-US" sz="2000" smtClean="0"/>
              <a:t>如下</a:t>
            </a:r>
            <a:r>
              <a:rPr lang="zh-CN" altLang="en-US" sz="2000" smtClean="0"/>
              <a:t>：</a:t>
            </a:r>
            <a:endParaRPr lang="en-US" altLang="zh-CN" sz="2000" smtClean="0"/>
          </a:p>
          <a:p>
            <a:pPr lvl="1"/>
            <a:r>
              <a:rPr lang="en-US" sz="1600" b="1" smtClean="0"/>
              <a:t>public</a:t>
            </a:r>
            <a:r>
              <a:rPr lang="en-US" sz="1600" smtClean="0"/>
              <a:t> </a:t>
            </a:r>
            <a:r>
              <a:rPr lang="en-US" sz="1600" b="1" smtClean="0"/>
              <a:t>interface</a:t>
            </a:r>
            <a:r>
              <a:rPr lang="en-US" sz="1600" smtClean="0"/>
              <a:t> AutoCloseable {</a:t>
            </a:r>
            <a:endParaRPr lang="zh-CN" altLang="en-US" sz="1600" smtClean="0"/>
          </a:p>
          <a:p>
            <a:pPr lvl="1">
              <a:buNone/>
            </a:pPr>
            <a:r>
              <a:rPr lang="en-US" sz="1600" smtClean="0"/>
              <a:t>	</a:t>
            </a:r>
            <a:r>
              <a:rPr lang="en-US" sz="1600" smtClean="0"/>
              <a:t>	</a:t>
            </a:r>
            <a:r>
              <a:rPr lang="en-US" sz="1600" b="1" smtClean="0"/>
              <a:t>public</a:t>
            </a:r>
            <a:r>
              <a:rPr lang="en-US" sz="1600" smtClean="0"/>
              <a:t> </a:t>
            </a:r>
            <a:r>
              <a:rPr lang="en-US" sz="1600" b="1" smtClean="0"/>
              <a:t>void</a:t>
            </a:r>
            <a:r>
              <a:rPr lang="en-US" sz="1600" smtClean="0"/>
              <a:t> close() </a:t>
            </a:r>
            <a:r>
              <a:rPr lang="en-US" sz="1600" b="1" smtClean="0"/>
              <a:t>throws</a:t>
            </a:r>
            <a:r>
              <a:rPr lang="en-US" sz="1600" smtClean="0"/>
              <a:t> Exception;</a:t>
            </a:r>
            <a:r>
              <a:rPr lang="en-US" sz="1600" smtClean="0"/>
              <a:t>	</a:t>
            </a:r>
            <a:r>
              <a:rPr lang="en-US" sz="1600" smtClean="0"/>
              <a:t>	// </a:t>
            </a:r>
            <a:r>
              <a:rPr lang="zh-CN" altLang="en-US" sz="1600" smtClean="0"/>
              <a:t>资源释放</a:t>
            </a:r>
          </a:p>
          <a:p>
            <a:pPr lvl="1">
              <a:buNone/>
            </a:pPr>
            <a:r>
              <a:rPr lang="en-US" sz="1600" smtClean="0"/>
              <a:t>	}</a:t>
            </a:r>
            <a:endParaRPr lang="zh-CN" altLang="en-US" sz="1600"/>
          </a:p>
        </p:txBody>
      </p:sp>
      <p:pic>
        <p:nvPicPr>
          <p:cNvPr id="1026" name="图片 1"/>
          <p:cNvPicPr>
            <a:picLocks noChangeAspect="1" noChangeArrowheads="1"/>
          </p:cNvPicPr>
          <p:nvPr/>
        </p:nvPicPr>
        <p:blipFill>
          <a:blip r:embed="rId2"/>
          <a:srcRect/>
          <a:stretch>
            <a:fillRect/>
          </a:stretch>
        </p:blipFill>
        <p:spPr bwMode="auto">
          <a:xfrm>
            <a:off x="4071934" y="3071816"/>
            <a:ext cx="47117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使用</a:t>
            </a:r>
            <a:r>
              <a:rPr lang="en-US" smtClean="0"/>
              <a:t>AutoCloseable</a:t>
            </a:r>
            <a:r>
              <a:rPr lang="zh-CN" altLang="en-US" smtClean="0"/>
              <a:t>自动释放资源</a:t>
            </a:r>
            <a:endParaRPr lang="zh-CN" altLang="en-US"/>
          </a:p>
        </p:txBody>
      </p:sp>
      <p:graphicFrame>
        <p:nvGraphicFramePr>
          <p:cNvPr id="4" name="表格 3"/>
          <p:cNvGraphicFramePr>
            <a:graphicFrameLocks noGrp="1"/>
          </p:cNvGraphicFramePr>
          <p:nvPr/>
        </p:nvGraphicFramePr>
        <p:xfrm>
          <a:off x="214282" y="792494"/>
          <a:ext cx="8715436" cy="3779520"/>
        </p:xfrm>
        <a:graphic>
          <a:graphicData uri="http://schemas.openxmlformats.org/drawingml/2006/table">
            <a:tbl>
              <a:tblPr/>
              <a:tblGrid>
                <a:gridCol w="8715436"/>
              </a:tblGrid>
              <a:tr h="3714776">
                <a:tc>
                  <a:txBody>
                    <a:bodyPr/>
                    <a:lstStyle/>
                    <a:p>
                      <a:pPr algn="l">
                        <a:spcAft>
                          <a:spcPts val="0"/>
                        </a:spcAft>
                      </a:pPr>
                      <a:r>
                        <a:rPr lang="en-US" sz="800" b="1" kern="0">
                          <a:solidFill>
                            <a:srgbClr val="7F0055"/>
                          </a:solidFill>
                          <a:latin typeface="Consolas"/>
                          <a:ea typeface="宋体"/>
                          <a:cs typeface="Times New Roman"/>
                        </a:rPr>
                        <a:t>package</a:t>
                      </a:r>
                      <a:r>
                        <a:rPr lang="en-US" sz="800" kern="0">
                          <a:solidFill>
                            <a:srgbClr val="000000"/>
                          </a:solidFill>
                          <a:latin typeface="Consolas"/>
                          <a:ea typeface="宋体"/>
                          <a:cs typeface="Times New Roman"/>
                        </a:rPr>
                        <a:t> cn.mldn.demo;</a:t>
                      </a:r>
                      <a:endParaRPr lang="zh-CN" sz="800" kern="100">
                        <a:latin typeface="Times New Roman"/>
                        <a:ea typeface="宋体"/>
                        <a:cs typeface="Times New Roman"/>
                      </a:endParaRPr>
                    </a:p>
                    <a:p>
                      <a:pPr algn="l">
                        <a:spcAft>
                          <a:spcPts val="0"/>
                        </a:spcAft>
                      </a:pPr>
                      <a:r>
                        <a:rPr lang="en-US" sz="800" b="1" kern="0">
                          <a:solidFill>
                            <a:srgbClr val="7F0055"/>
                          </a:solidFill>
                          <a:latin typeface="Consolas"/>
                          <a:ea typeface="宋体"/>
                          <a:cs typeface="Times New Roman"/>
                        </a:rPr>
                        <a:t>public</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class</a:t>
                      </a:r>
                      <a:r>
                        <a:rPr lang="en-US" sz="800" kern="0">
                          <a:solidFill>
                            <a:srgbClr val="000000"/>
                          </a:solidFill>
                          <a:latin typeface="Consolas"/>
                          <a:ea typeface="宋体"/>
                          <a:cs typeface="Times New Roman"/>
                        </a:rPr>
                        <a:t> JavaAPIDemo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public</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static</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void</a:t>
                      </a:r>
                      <a:r>
                        <a:rPr lang="en-US" sz="800" kern="0">
                          <a:solidFill>
                            <a:srgbClr val="000000"/>
                          </a:solidFill>
                          <a:latin typeface="Consolas"/>
                          <a:ea typeface="宋体"/>
                          <a:cs typeface="Times New Roman"/>
                        </a:rPr>
                        <a:t> main(String[] </a:t>
                      </a:r>
                      <a:r>
                        <a:rPr lang="en-US" sz="800" kern="0">
                          <a:solidFill>
                            <a:srgbClr val="6A3E3E"/>
                          </a:solidFill>
                          <a:latin typeface="Consolas"/>
                          <a:ea typeface="宋体"/>
                          <a:cs typeface="Times New Roman"/>
                        </a:rPr>
                        <a:t>args</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throws</a:t>
                      </a:r>
                      <a:r>
                        <a:rPr lang="en-US" sz="800" kern="0">
                          <a:solidFill>
                            <a:srgbClr val="000000"/>
                          </a:solidFill>
                          <a:latin typeface="Consolas"/>
                          <a:ea typeface="宋体"/>
                          <a:cs typeface="Times New Roman"/>
                        </a:rPr>
                        <a:t> Exception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try</a:t>
                      </a:r>
                      <a:r>
                        <a:rPr lang="en-US" sz="800" kern="0">
                          <a:solidFill>
                            <a:srgbClr val="000000"/>
                          </a:solidFill>
                          <a:latin typeface="Consolas"/>
                          <a:ea typeface="宋体"/>
                          <a:cs typeface="Times New Roman"/>
                        </a:rPr>
                        <a:t> (</a:t>
                      </a:r>
                      <a:r>
                        <a:rPr lang="en-US" sz="800" b="1" u="sng" kern="0">
                          <a:solidFill>
                            <a:srgbClr val="000000"/>
                          </a:solidFill>
                          <a:latin typeface="Consolas"/>
                          <a:ea typeface="宋体"/>
                          <a:cs typeface="Times New Roman"/>
                        </a:rPr>
                        <a:t>IMessage </a:t>
                      </a:r>
                      <a:r>
                        <a:rPr lang="en-US" sz="800" b="1" u="sng" kern="0">
                          <a:solidFill>
                            <a:srgbClr val="6A3E3E"/>
                          </a:solidFill>
                          <a:latin typeface="Consolas"/>
                          <a:ea typeface="宋体"/>
                          <a:cs typeface="Times New Roman"/>
                        </a:rPr>
                        <a:t>nm</a:t>
                      </a:r>
                      <a:r>
                        <a:rPr lang="en-US" sz="800" b="1" u="sng" kern="0">
                          <a:solidFill>
                            <a:srgbClr val="000000"/>
                          </a:solidFill>
                          <a:latin typeface="Consolas"/>
                          <a:ea typeface="宋体"/>
                          <a:cs typeface="Times New Roman"/>
                        </a:rPr>
                        <a:t> = </a:t>
                      </a:r>
                      <a:r>
                        <a:rPr lang="en-US" sz="800" b="1" u="sng" kern="0">
                          <a:solidFill>
                            <a:srgbClr val="7F0055"/>
                          </a:solidFill>
                          <a:latin typeface="Consolas"/>
                          <a:ea typeface="宋体"/>
                          <a:cs typeface="Times New Roman"/>
                        </a:rPr>
                        <a:t>new</a:t>
                      </a:r>
                      <a:r>
                        <a:rPr lang="en-US" sz="800" b="1" u="sng" kern="0">
                          <a:solidFill>
                            <a:srgbClr val="000000"/>
                          </a:solidFill>
                          <a:latin typeface="Consolas"/>
                          <a:ea typeface="宋体"/>
                          <a:cs typeface="Times New Roman"/>
                        </a:rPr>
                        <a:t> NetMessage(</a:t>
                      </a:r>
                      <a:r>
                        <a:rPr lang="en-US" sz="800" b="1" u="sng" kern="0">
                          <a:solidFill>
                            <a:srgbClr val="2A00FF"/>
                          </a:solidFill>
                          <a:latin typeface="Consolas"/>
                          <a:ea typeface="宋体"/>
                          <a:cs typeface="Times New Roman"/>
                        </a:rPr>
                        <a:t>"www.mldn.cn"</a:t>
                      </a:r>
                      <a:r>
                        <a:rPr lang="en-US" sz="800" b="1" u="sng" kern="0">
                          <a:solidFill>
                            <a:srgbClr val="000000"/>
                          </a:solidFill>
                          <a:latin typeface="Consolas"/>
                          <a:ea typeface="宋体"/>
                          <a:cs typeface="Times New Roman"/>
                        </a:rPr>
                        <a:t>)</a:t>
                      </a:r>
                      <a:r>
                        <a:rPr lang="en-US" sz="8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kern="0">
                          <a:solidFill>
                            <a:srgbClr val="6A3E3E"/>
                          </a:solidFill>
                          <a:latin typeface="Consolas"/>
                          <a:ea typeface="宋体"/>
                          <a:cs typeface="Times New Roman"/>
                        </a:rPr>
                        <a:t>nm</a:t>
                      </a:r>
                      <a:r>
                        <a:rPr lang="en-US" sz="800" kern="0">
                          <a:solidFill>
                            <a:srgbClr val="000000"/>
                          </a:solidFill>
                          <a:latin typeface="Consolas"/>
                          <a:ea typeface="宋体"/>
                          <a:cs typeface="Times New Roman"/>
                        </a:rPr>
                        <a:t>.send</a:t>
                      </a:r>
                      <a:r>
                        <a:rPr lang="en-US" sz="800" kern="0" smtClean="0">
                          <a:solidFill>
                            <a:srgbClr val="000000"/>
                          </a:solidFill>
                          <a:latin typeface="Consolas"/>
                          <a:ea typeface="宋体"/>
                          <a:cs typeface="Times New Roman"/>
                        </a:rPr>
                        <a:t>();</a:t>
                      </a:r>
                      <a:r>
                        <a:rPr lang="en-US" sz="800" kern="0">
                          <a:solidFill>
                            <a:srgbClr val="000000"/>
                          </a:solidFill>
                          <a:latin typeface="Consolas"/>
                          <a:ea typeface="宋体"/>
                          <a:cs typeface="Times New Roman"/>
                        </a:rPr>
                        <a:t>	</a:t>
                      </a:r>
                      <a:r>
                        <a:rPr lang="en-US" sz="800" kern="0">
                          <a:solidFill>
                            <a:srgbClr val="3F7F5F"/>
                          </a:solidFill>
                          <a:latin typeface="Consolas"/>
                          <a:ea typeface="宋体"/>
                          <a:cs typeface="Times New Roman"/>
                        </a:rPr>
                        <a:t>// </a:t>
                      </a:r>
                      <a:r>
                        <a:rPr lang="zh-CN" sz="800" kern="0">
                          <a:solidFill>
                            <a:srgbClr val="3F7F5F"/>
                          </a:solidFill>
                          <a:latin typeface="Consolas"/>
                          <a:ea typeface="宋体"/>
                          <a:cs typeface="Consolas"/>
                        </a:rPr>
                        <a:t>发送消息</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 </a:t>
                      </a:r>
                      <a:r>
                        <a:rPr lang="en-US" sz="800" b="1" kern="0">
                          <a:solidFill>
                            <a:srgbClr val="7F0055"/>
                          </a:solidFill>
                          <a:latin typeface="Consolas"/>
                          <a:ea typeface="宋体"/>
                          <a:cs typeface="Times New Roman"/>
                        </a:rPr>
                        <a:t>catch</a:t>
                      </a:r>
                      <a:r>
                        <a:rPr lang="en-US" sz="800" kern="0">
                          <a:solidFill>
                            <a:srgbClr val="000000"/>
                          </a:solidFill>
                          <a:latin typeface="Consolas"/>
                          <a:ea typeface="宋体"/>
                          <a:cs typeface="Times New Roman"/>
                        </a:rPr>
                        <a:t> (Exception </a:t>
                      </a:r>
                      <a:r>
                        <a:rPr lang="en-US" sz="800" kern="0">
                          <a:solidFill>
                            <a:srgbClr val="6A3E3E"/>
                          </a:solidFill>
                          <a:latin typeface="Consolas"/>
                          <a:ea typeface="宋体"/>
                          <a:cs typeface="Times New Roman"/>
                        </a:rPr>
                        <a:t>e</a:t>
                      </a:r>
                      <a:r>
                        <a:rPr lang="en-US" sz="8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kern="0">
                          <a:solidFill>
                            <a:srgbClr val="6A3E3E"/>
                          </a:solidFill>
                          <a:latin typeface="Consolas"/>
                          <a:ea typeface="宋体"/>
                          <a:cs typeface="Times New Roman"/>
                        </a:rPr>
                        <a:t>e</a:t>
                      </a:r>
                      <a:r>
                        <a:rPr lang="en-US" sz="800" kern="0">
                          <a:solidFill>
                            <a:srgbClr val="000000"/>
                          </a:solidFill>
                          <a:latin typeface="Consolas"/>
                          <a:ea typeface="宋体"/>
                          <a:cs typeface="Times New Roman"/>
                        </a:rPr>
                        <a:t>.printStackTrace();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kern="0">
                          <a:solidFill>
                            <a:srgbClr val="000000"/>
                          </a:solidFill>
                          <a:latin typeface="Consolas"/>
                          <a:ea typeface="宋体"/>
                          <a:cs typeface="Times New Roman"/>
                        </a:rPr>
                        <a:t>	</a:t>
                      </a:r>
                      <a:r>
                        <a:rPr lang="en-US" sz="800" kern="0" smtClean="0">
                          <a:solidFill>
                            <a:srgbClr val="000000"/>
                          </a:solidFill>
                          <a:latin typeface="Consolas"/>
                          <a:ea typeface="宋体"/>
                          <a:cs typeface="Times New Roman"/>
                        </a:rPr>
                        <a:t>}</a:t>
                      </a:r>
                      <a:r>
                        <a:rPr lang="en-US" sz="800" kern="0">
                          <a:solidFill>
                            <a:srgbClr val="000000"/>
                          </a:solidFill>
                          <a:latin typeface="Consolas"/>
                          <a:ea typeface="宋体"/>
                          <a:cs typeface="Times New Roman"/>
                        </a:rPr>
                        <a:t>	</a:t>
                      </a:r>
                      <a:r>
                        <a:rPr lang="en-US" sz="800" kern="0" smtClea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800" b="1" kern="0">
                          <a:solidFill>
                            <a:srgbClr val="7F0055"/>
                          </a:solidFill>
                          <a:latin typeface="Consolas"/>
                          <a:ea typeface="宋体"/>
                          <a:cs typeface="Times New Roman"/>
                        </a:rPr>
                        <a:t>interface</a:t>
                      </a:r>
                      <a:r>
                        <a:rPr lang="en-US" sz="800" kern="0">
                          <a:solidFill>
                            <a:srgbClr val="000000"/>
                          </a:solidFill>
                          <a:latin typeface="Consolas"/>
                          <a:ea typeface="宋体"/>
                          <a:cs typeface="Times New Roman"/>
                        </a:rPr>
                        <a:t> IMessage </a:t>
                      </a:r>
                      <a:r>
                        <a:rPr lang="en-US" sz="800" b="1" kern="0">
                          <a:solidFill>
                            <a:srgbClr val="7F0055"/>
                          </a:solidFill>
                          <a:latin typeface="Consolas"/>
                          <a:ea typeface="宋体"/>
                          <a:cs typeface="Times New Roman"/>
                        </a:rPr>
                        <a:t>extends</a:t>
                      </a:r>
                      <a:r>
                        <a:rPr lang="en-US" sz="800" kern="0">
                          <a:solidFill>
                            <a:srgbClr val="000000"/>
                          </a:solidFill>
                          <a:latin typeface="Consolas"/>
                          <a:ea typeface="宋体"/>
                          <a:cs typeface="Times New Roman"/>
                        </a:rPr>
                        <a:t> </a:t>
                      </a:r>
                      <a:r>
                        <a:rPr lang="en-US" sz="800" kern="0">
                          <a:solidFill>
                            <a:srgbClr val="000000"/>
                          </a:solidFill>
                          <a:latin typeface="Consolas"/>
                          <a:ea typeface="宋体"/>
                          <a:cs typeface="Times New Roman"/>
                        </a:rPr>
                        <a:t>AutoCloseable </a:t>
                      </a:r>
                      <a:r>
                        <a:rPr lang="en-US" sz="800" kern="0" smtClean="0">
                          <a:solidFill>
                            <a:srgbClr val="000000"/>
                          </a:solidFill>
                          <a:latin typeface="Consolas"/>
                          <a:ea typeface="宋体"/>
                          <a:cs typeface="Times New Roman"/>
                        </a:rPr>
                        <a:t>{</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继承自动关闭接口</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public</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void</a:t>
                      </a:r>
                      <a:r>
                        <a:rPr lang="en-US" sz="800" kern="0">
                          <a:solidFill>
                            <a:srgbClr val="000000"/>
                          </a:solidFill>
                          <a:latin typeface="Consolas"/>
                          <a:ea typeface="宋体"/>
                          <a:cs typeface="Times New Roman"/>
                        </a:rPr>
                        <a:t> send</a:t>
                      </a:r>
                      <a:r>
                        <a:rPr lang="en-US" sz="800" kern="0">
                          <a:solidFill>
                            <a:srgbClr val="000000"/>
                          </a:solidFill>
                          <a:latin typeface="Consolas"/>
                          <a:ea typeface="宋体"/>
                          <a:cs typeface="Times New Roman"/>
                        </a:rPr>
                        <a:t>(); </a:t>
                      </a:r>
                      <a:r>
                        <a:rPr lang="en-US" sz="800" kern="0">
                          <a:solidFill>
                            <a:srgbClr val="000000"/>
                          </a:solidFill>
                          <a:latin typeface="Consolas"/>
                          <a:ea typeface="宋体"/>
                          <a:cs typeface="Times New Roman"/>
                        </a:rPr>
                        <a:t>	</a:t>
                      </a:r>
                      <a:r>
                        <a:rPr lang="en-US" sz="800" kern="0">
                          <a:solidFill>
                            <a:srgbClr val="3F7F5F"/>
                          </a:solidFill>
                          <a:latin typeface="Consolas"/>
                          <a:ea typeface="宋体"/>
                          <a:cs typeface="Times New Roman"/>
                        </a:rPr>
                        <a:t>// </a:t>
                      </a:r>
                      <a:r>
                        <a:rPr lang="zh-CN" sz="800" kern="0">
                          <a:solidFill>
                            <a:srgbClr val="3F7F5F"/>
                          </a:solidFill>
                          <a:latin typeface="Consolas"/>
                          <a:ea typeface="宋体"/>
                          <a:cs typeface="Consolas"/>
                        </a:rPr>
                        <a:t>消息发送</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800" b="1" kern="0">
                          <a:solidFill>
                            <a:srgbClr val="7F0055"/>
                          </a:solidFill>
                          <a:latin typeface="Consolas"/>
                          <a:ea typeface="宋体"/>
                          <a:cs typeface="Times New Roman"/>
                        </a:rPr>
                        <a:t>class</a:t>
                      </a:r>
                      <a:r>
                        <a:rPr lang="en-US" sz="800" kern="0">
                          <a:solidFill>
                            <a:srgbClr val="000000"/>
                          </a:solidFill>
                          <a:latin typeface="Consolas"/>
                          <a:ea typeface="宋体"/>
                          <a:cs typeface="Times New Roman"/>
                        </a:rPr>
                        <a:t> NetMessage </a:t>
                      </a:r>
                      <a:r>
                        <a:rPr lang="en-US" sz="800" b="1" kern="0">
                          <a:solidFill>
                            <a:srgbClr val="7F0055"/>
                          </a:solidFill>
                          <a:latin typeface="Consolas"/>
                          <a:ea typeface="宋体"/>
                          <a:cs typeface="Times New Roman"/>
                        </a:rPr>
                        <a:t>implements</a:t>
                      </a:r>
                      <a:r>
                        <a:rPr lang="en-US" sz="800" kern="0">
                          <a:solidFill>
                            <a:srgbClr val="000000"/>
                          </a:solidFill>
                          <a:latin typeface="Consolas"/>
                          <a:ea typeface="宋体"/>
                          <a:cs typeface="Times New Roman"/>
                        </a:rPr>
                        <a:t> IMessage </a:t>
                      </a:r>
                      <a:r>
                        <a:rPr lang="en-US" sz="800" kern="0">
                          <a:solidFill>
                            <a:srgbClr val="000000"/>
                          </a:solidFill>
                          <a:latin typeface="Consolas"/>
                          <a:ea typeface="宋体"/>
                          <a:cs typeface="Times New Roman"/>
                        </a:rPr>
                        <a:t>{ </a:t>
                      </a:r>
                      <a:r>
                        <a:rPr lang="en-US" sz="800" kern="0">
                          <a:solidFill>
                            <a:srgbClr val="000000"/>
                          </a:solidFill>
                          <a:latin typeface="Consolas"/>
                          <a:ea typeface="宋体"/>
                          <a:cs typeface="Times New Roman"/>
                        </a:rPr>
                        <a:t>	</a:t>
                      </a:r>
                      <a:r>
                        <a:rPr lang="en-US" sz="800" kern="0">
                          <a:solidFill>
                            <a:srgbClr val="3F7F5F"/>
                          </a:solidFill>
                          <a:latin typeface="Consolas"/>
                          <a:ea typeface="宋体"/>
                          <a:cs typeface="Times New Roman"/>
                        </a:rPr>
                        <a:t>// </a:t>
                      </a:r>
                      <a:r>
                        <a:rPr lang="zh-CN" sz="800" kern="0">
                          <a:solidFill>
                            <a:srgbClr val="3F7F5F"/>
                          </a:solidFill>
                          <a:latin typeface="Consolas"/>
                          <a:ea typeface="宋体"/>
                          <a:cs typeface="Consolas"/>
                        </a:rPr>
                        <a:t>实现消息的处理机制</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private</a:t>
                      </a:r>
                      <a:r>
                        <a:rPr lang="en-US" sz="800" kern="0">
                          <a:solidFill>
                            <a:srgbClr val="000000"/>
                          </a:solidFill>
                          <a:latin typeface="Consolas"/>
                          <a:ea typeface="宋体"/>
                          <a:cs typeface="Times New Roman"/>
                        </a:rPr>
                        <a:t> String </a:t>
                      </a:r>
                      <a:r>
                        <a:rPr lang="en-US" sz="800" kern="0">
                          <a:solidFill>
                            <a:srgbClr val="0000C0"/>
                          </a:solidFill>
                          <a:latin typeface="Consolas"/>
                          <a:ea typeface="宋体"/>
                          <a:cs typeface="Times New Roman"/>
                        </a:rPr>
                        <a:t>msg</a:t>
                      </a:r>
                      <a:r>
                        <a:rPr lang="en-US" sz="800" kern="0">
                          <a:solidFill>
                            <a:srgbClr val="000000"/>
                          </a:solidFill>
                          <a:latin typeface="Consolas"/>
                          <a:ea typeface="宋体"/>
                          <a:cs typeface="Times New Roman"/>
                        </a:rPr>
                        <a:t>;</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消息内容</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public</a:t>
                      </a:r>
                      <a:r>
                        <a:rPr lang="en-US" sz="800" kern="0">
                          <a:solidFill>
                            <a:srgbClr val="000000"/>
                          </a:solidFill>
                          <a:latin typeface="Consolas"/>
                          <a:ea typeface="宋体"/>
                          <a:cs typeface="Times New Roman"/>
                        </a:rPr>
                        <a:t> NetMessage(String </a:t>
                      </a:r>
                      <a:r>
                        <a:rPr lang="en-US" sz="800" kern="0">
                          <a:solidFill>
                            <a:srgbClr val="6A3E3E"/>
                          </a:solidFill>
                          <a:latin typeface="Consolas"/>
                          <a:ea typeface="宋体"/>
                          <a:cs typeface="Times New Roman"/>
                        </a:rPr>
                        <a:t>msg</a:t>
                      </a:r>
                      <a:r>
                        <a:rPr lang="en-US" sz="800" kern="0">
                          <a:solidFill>
                            <a:srgbClr val="000000"/>
                          </a:solidFill>
                          <a:latin typeface="Consolas"/>
                          <a:ea typeface="宋体"/>
                          <a:cs typeface="Times New Roman"/>
                        </a:rPr>
                        <a:t>) </a:t>
                      </a:r>
                      <a:r>
                        <a:rPr lang="en-US" sz="800" kern="0" smtClean="0">
                          <a:solidFill>
                            <a:srgbClr val="000000"/>
                          </a:solidFill>
                          <a:latin typeface="Consolas"/>
                          <a:ea typeface="宋体"/>
                          <a:cs typeface="Times New Roman"/>
                        </a:rPr>
                        <a:t>{</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保存消息内容</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this</a:t>
                      </a:r>
                      <a:r>
                        <a:rPr lang="en-US" sz="800" kern="0">
                          <a:solidFill>
                            <a:srgbClr val="000000"/>
                          </a:solidFill>
                          <a:latin typeface="Consolas"/>
                          <a:ea typeface="宋体"/>
                          <a:cs typeface="Times New Roman"/>
                        </a:rPr>
                        <a:t>.</a:t>
                      </a:r>
                      <a:r>
                        <a:rPr lang="en-US" sz="800" kern="0">
                          <a:solidFill>
                            <a:srgbClr val="0000C0"/>
                          </a:solidFill>
                          <a:latin typeface="Consolas"/>
                          <a:ea typeface="宋体"/>
                          <a:cs typeface="Times New Roman"/>
                        </a:rPr>
                        <a:t>msg</a:t>
                      </a:r>
                      <a:r>
                        <a:rPr lang="en-US" sz="800" kern="0">
                          <a:solidFill>
                            <a:srgbClr val="000000"/>
                          </a:solidFill>
                          <a:latin typeface="Consolas"/>
                          <a:ea typeface="宋体"/>
                          <a:cs typeface="Times New Roman"/>
                        </a:rPr>
                        <a:t> </a:t>
                      </a:r>
                      <a:r>
                        <a:rPr lang="en-US" sz="800" kern="0">
                          <a:solidFill>
                            <a:srgbClr val="000000"/>
                          </a:solidFill>
                          <a:latin typeface="Consolas"/>
                          <a:ea typeface="宋体"/>
                          <a:cs typeface="Times New Roman"/>
                        </a:rPr>
                        <a:t>= </a:t>
                      </a:r>
                      <a:r>
                        <a:rPr lang="en-US" sz="800" kern="0" smtClean="0">
                          <a:solidFill>
                            <a:srgbClr val="6A3E3E"/>
                          </a:solidFill>
                          <a:latin typeface="Consolas"/>
                          <a:ea typeface="宋体"/>
                          <a:cs typeface="Times New Roman"/>
                        </a:rPr>
                        <a:t>msg</a:t>
                      </a:r>
                      <a:r>
                        <a:rPr lang="en-US" sz="800" kern="0" smtClean="0">
                          <a:solidFill>
                            <a:srgbClr val="000000"/>
                          </a:solidFill>
                          <a:latin typeface="Consolas"/>
                          <a:ea typeface="宋体"/>
                          <a:cs typeface="Times New Roman"/>
                        </a:rPr>
                        <a:t>;}</a:t>
                      </a:r>
                      <a:endParaRPr lang="zh-CN" sz="800" kern="100" smtClean="0">
                        <a:latin typeface="Times New Roman"/>
                        <a:ea typeface="宋体"/>
                        <a:cs typeface="Times New Roman"/>
                      </a:endParaRPr>
                    </a:p>
                    <a:p>
                      <a:pPr algn="l">
                        <a:spcAft>
                          <a:spcPts val="0"/>
                        </a:spcAft>
                      </a:pPr>
                      <a:r>
                        <a:rPr lang="en-US" sz="800" kern="0" smtClean="0">
                          <a:solidFill>
                            <a:srgbClr val="000000"/>
                          </a:solidFill>
                          <a:latin typeface="Consolas"/>
                          <a:ea typeface="宋体"/>
                          <a:cs typeface="Times New Roman"/>
                        </a:rPr>
                        <a:t>	</a:t>
                      </a:r>
                      <a:r>
                        <a:rPr lang="en-US" sz="800" b="1" kern="0" smtClean="0">
                          <a:solidFill>
                            <a:srgbClr val="7F0055"/>
                          </a:solidFill>
                          <a:latin typeface="Consolas"/>
                          <a:ea typeface="宋体"/>
                          <a:cs typeface="Times New Roman"/>
                        </a:rPr>
                        <a:t>public</a:t>
                      </a:r>
                      <a:r>
                        <a:rPr lang="en-US" sz="800" kern="0" smtClean="0">
                          <a:solidFill>
                            <a:srgbClr val="000000"/>
                          </a:solidFill>
                          <a:latin typeface="Consolas"/>
                          <a:ea typeface="宋体"/>
                          <a:cs typeface="Times New Roman"/>
                        </a:rPr>
                        <a:t> </a:t>
                      </a:r>
                      <a:r>
                        <a:rPr lang="en-US" sz="800" b="1" kern="0" smtClean="0">
                          <a:solidFill>
                            <a:srgbClr val="7F0055"/>
                          </a:solidFill>
                          <a:latin typeface="Consolas"/>
                          <a:ea typeface="宋体"/>
                          <a:cs typeface="Times New Roman"/>
                        </a:rPr>
                        <a:t>boolean</a:t>
                      </a:r>
                      <a:r>
                        <a:rPr lang="en-US" sz="800" kern="0" smtClean="0">
                          <a:solidFill>
                            <a:srgbClr val="000000"/>
                          </a:solidFill>
                          <a:latin typeface="Consolas"/>
                          <a:ea typeface="宋体"/>
                          <a:cs typeface="Times New Roman"/>
                        </a:rPr>
                        <a:t> open() { 	</a:t>
                      </a:r>
                      <a:r>
                        <a:rPr lang="en-US" sz="800" kern="0" smtClean="0">
                          <a:solidFill>
                            <a:srgbClr val="3F7F5F"/>
                          </a:solidFill>
                          <a:latin typeface="Consolas"/>
                          <a:ea typeface="宋体"/>
                          <a:cs typeface="Times New Roman"/>
                        </a:rPr>
                        <a:t>// </a:t>
                      </a:r>
                      <a:r>
                        <a:rPr lang="zh-CN" sz="800" kern="0" smtClean="0">
                          <a:solidFill>
                            <a:srgbClr val="3F7F5F"/>
                          </a:solidFill>
                          <a:latin typeface="Consolas"/>
                          <a:ea typeface="宋体"/>
                          <a:cs typeface="Consolas"/>
                        </a:rPr>
                        <a:t>获取资源连接</a:t>
                      </a:r>
                      <a:endParaRPr lang="zh-CN" sz="800" kern="100" smtClean="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System.</a:t>
                      </a:r>
                      <a:r>
                        <a:rPr lang="en-US" sz="800" b="1" i="1" kern="0">
                          <a:solidFill>
                            <a:srgbClr val="0000C0"/>
                          </a:solidFill>
                          <a:latin typeface="Consolas"/>
                          <a:ea typeface="宋体"/>
                          <a:cs typeface="Times New Roman"/>
                        </a:rPr>
                        <a:t>out</a:t>
                      </a:r>
                      <a:r>
                        <a:rPr lang="en-US" sz="800" kern="0">
                          <a:solidFill>
                            <a:srgbClr val="000000"/>
                          </a:solidFill>
                          <a:latin typeface="Consolas"/>
                          <a:ea typeface="宋体"/>
                          <a:cs typeface="Times New Roman"/>
                        </a:rPr>
                        <a:t>.println(</a:t>
                      </a:r>
                      <a:r>
                        <a:rPr lang="en-US" sz="800" kern="0">
                          <a:solidFill>
                            <a:srgbClr val="2A00FF"/>
                          </a:solidFill>
                          <a:latin typeface="Consolas"/>
                          <a:ea typeface="宋体"/>
                          <a:cs typeface="Times New Roman"/>
                        </a:rPr>
                        <a:t>"</a:t>
                      </a:r>
                      <a:r>
                        <a:rPr lang="zh-CN" sz="800" kern="0">
                          <a:solidFill>
                            <a:srgbClr val="2A00FF"/>
                          </a:solidFill>
                          <a:latin typeface="Consolas"/>
                          <a:ea typeface="宋体"/>
                          <a:cs typeface="Consolas"/>
                        </a:rPr>
                        <a:t>【</a:t>
                      </a:r>
                      <a:r>
                        <a:rPr lang="en-US" sz="800" kern="0">
                          <a:solidFill>
                            <a:srgbClr val="2A00FF"/>
                          </a:solidFill>
                          <a:latin typeface="Consolas"/>
                          <a:ea typeface="宋体"/>
                          <a:cs typeface="Times New Roman"/>
                        </a:rPr>
                        <a:t>OPEN</a:t>
                      </a:r>
                      <a:r>
                        <a:rPr lang="zh-CN" sz="800" kern="0">
                          <a:solidFill>
                            <a:srgbClr val="2A00FF"/>
                          </a:solidFill>
                          <a:latin typeface="Consolas"/>
                          <a:ea typeface="宋体"/>
                          <a:cs typeface="Consolas"/>
                        </a:rPr>
                        <a:t>】获取消息发送连接资源。</a:t>
                      </a:r>
                      <a:r>
                        <a:rPr lang="en-US" sz="800" kern="0">
                          <a:solidFill>
                            <a:srgbClr val="2A00FF"/>
                          </a:solidFill>
                          <a:latin typeface="Consolas"/>
                          <a:ea typeface="宋体"/>
                          <a:cs typeface="Times New Roman"/>
                        </a:rPr>
                        <a:t>"</a:t>
                      </a:r>
                      <a:r>
                        <a:rPr lang="en-US" sz="800" ker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return</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true</a:t>
                      </a:r>
                      <a:r>
                        <a:rPr lang="en-US" sz="800" kern="0" smtClean="0">
                          <a:solidFill>
                            <a:srgbClr val="000000"/>
                          </a:solidFill>
                          <a:latin typeface="Consolas"/>
                          <a:ea typeface="宋体"/>
                          <a:cs typeface="Times New Roman"/>
                        </a:rPr>
                        <a:t>;</a:t>
                      </a:r>
                      <a:r>
                        <a:rPr lang="en-US" sz="800" kern="0">
                          <a:solidFill>
                            <a:srgbClr val="000000"/>
                          </a:solidFill>
                          <a:latin typeface="Consolas"/>
                          <a:ea typeface="宋体"/>
                          <a:cs typeface="Times New Roman"/>
                        </a:rPr>
                        <a:t>	</a:t>
                      </a:r>
                      <a:r>
                        <a:rPr lang="en-US" sz="800" kern="0">
                          <a:solidFill>
                            <a:srgbClr val="3F7F5F"/>
                          </a:solidFill>
                          <a:latin typeface="Consolas"/>
                          <a:ea typeface="宋体"/>
                          <a:cs typeface="Times New Roman"/>
                        </a:rPr>
                        <a:t>// </a:t>
                      </a:r>
                      <a:r>
                        <a:rPr lang="zh-CN" sz="800" kern="0">
                          <a:solidFill>
                            <a:srgbClr val="3F7F5F"/>
                          </a:solidFill>
                          <a:latin typeface="Consolas"/>
                          <a:ea typeface="宋体"/>
                          <a:cs typeface="Consolas"/>
                        </a:rPr>
                        <a:t>返回连接成功的标记</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kern="0">
                          <a:solidFill>
                            <a:srgbClr val="646464"/>
                          </a:solidFill>
                          <a:latin typeface="Consolas"/>
                          <a:ea typeface="宋体"/>
                          <a:cs typeface="Times New Roman"/>
                        </a:rPr>
                        <a:t>@Override</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public</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void</a:t>
                      </a:r>
                      <a:r>
                        <a:rPr lang="en-US" sz="800" kern="0">
                          <a:solidFill>
                            <a:srgbClr val="000000"/>
                          </a:solidFill>
                          <a:latin typeface="Consolas"/>
                          <a:ea typeface="宋体"/>
                          <a:cs typeface="Times New Roman"/>
                        </a:rPr>
                        <a:t> send()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if</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this</a:t>
                      </a:r>
                      <a:r>
                        <a:rPr lang="en-US" sz="800" kern="0">
                          <a:solidFill>
                            <a:srgbClr val="000000"/>
                          </a:solidFill>
                          <a:latin typeface="Consolas"/>
                          <a:ea typeface="宋体"/>
                          <a:cs typeface="Times New Roman"/>
                        </a:rPr>
                        <a:t>.open()) {</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通道已连接</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if</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this</a:t>
                      </a:r>
                      <a:r>
                        <a:rPr lang="en-US" sz="800" kern="0">
                          <a:solidFill>
                            <a:srgbClr val="000000"/>
                          </a:solidFill>
                          <a:latin typeface="Consolas"/>
                          <a:ea typeface="宋体"/>
                          <a:cs typeface="Times New Roman"/>
                        </a:rPr>
                        <a:t>.</a:t>
                      </a:r>
                      <a:r>
                        <a:rPr lang="en-US" sz="800" kern="0">
                          <a:solidFill>
                            <a:srgbClr val="0000C0"/>
                          </a:solidFill>
                          <a:latin typeface="Consolas"/>
                          <a:ea typeface="宋体"/>
                          <a:cs typeface="Times New Roman"/>
                        </a:rPr>
                        <a:t>msg</a:t>
                      </a:r>
                      <a:r>
                        <a:rPr lang="en-US" sz="800" kern="0">
                          <a:solidFill>
                            <a:srgbClr val="000000"/>
                          </a:solidFill>
                          <a:latin typeface="Consolas"/>
                          <a:ea typeface="宋体"/>
                          <a:cs typeface="Times New Roman"/>
                        </a:rPr>
                        <a:t>.contains(</a:t>
                      </a:r>
                      <a:r>
                        <a:rPr lang="en-US" sz="800" kern="0">
                          <a:solidFill>
                            <a:srgbClr val="2A00FF"/>
                          </a:solidFill>
                          <a:latin typeface="Consolas"/>
                          <a:ea typeface="宋体"/>
                          <a:cs typeface="Times New Roman"/>
                        </a:rPr>
                        <a:t>"mldn</a:t>
                      </a:r>
                      <a:r>
                        <a:rPr lang="en-US" sz="800" kern="0">
                          <a:solidFill>
                            <a:srgbClr val="2A00FF"/>
                          </a:solidFill>
                          <a:latin typeface="Consolas"/>
                          <a:ea typeface="宋体"/>
                          <a:cs typeface="Times New Roman"/>
                        </a:rPr>
                        <a:t>"</a:t>
                      </a:r>
                      <a:r>
                        <a:rPr lang="en-US" sz="800" kern="0">
                          <a:solidFill>
                            <a:srgbClr val="000000"/>
                          </a:solidFill>
                          <a:latin typeface="Consolas"/>
                          <a:ea typeface="宋体"/>
                          <a:cs typeface="Times New Roman"/>
                        </a:rPr>
                        <a:t>)) </a:t>
                      </a:r>
                      <a:r>
                        <a:rPr lang="en-US" sz="800" kern="0" smtClean="0">
                          <a:solidFill>
                            <a:srgbClr val="000000"/>
                          </a:solidFill>
                          <a:latin typeface="Consolas"/>
                          <a:ea typeface="宋体"/>
                          <a:cs typeface="Times New Roman"/>
                        </a:rPr>
                        <a:t>{</a:t>
                      </a:r>
                      <a:r>
                        <a:rPr lang="en-US" sz="800" kern="0">
                          <a:solidFill>
                            <a:srgbClr val="000000"/>
                          </a:solidFill>
                          <a:latin typeface="Consolas"/>
                          <a:ea typeface="宋体"/>
                          <a:cs typeface="Times New Roman"/>
                        </a:rPr>
                        <a:t>	</a:t>
                      </a:r>
                      <a:r>
                        <a:rPr lang="en-US" sz="800" kern="0">
                          <a:solidFill>
                            <a:srgbClr val="3F7F5F"/>
                          </a:solidFill>
                          <a:latin typeface="Consolas"/>
                          <a:ea typeface="宋体"/>
                          <a:cs typeface="Times New Roman"/>
                        </a:rPr>
                        <a:t>// </a:t>
                      </a:r>
                      <a:r>
                        <a:rPr lang="zh-CN" sz="800" kern="0">
                          <a:solidFill>
                            <a:srgbClr val="3F7F5F"/>
                          </a:solidFill>
                          <a:latin typeface="Consolas"/>
                          <a:ea typeface="宋体"/>
                          <a:cs typeface="Consolas"/>
                        </a:rPr>
                        <a:t>抛出异常</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throw</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new</a:t>
                      </a:r>
                      <a:r>
                        <a:rPr lang="en-US" sz="800" kern="0">
                          <a:solidFill>
                            <a:srgbClr val="000000"/>
                          </a:solidFill>
                          <a:latin typeface="Consolas"/>
                          <a:ea typeface="宋体"/>
                          <a:cs typeface="Times New Roman"/>
                        </a:rPr>
                        <a:t> RuntimeException(</a:t>
                      </a:r>
                      <a:r>
                        <a:rPr lang="en-US" sz="800" kern="0">
                          <a:solidFill>
                            <a:srgbClr val="2A00FF"/>
                          </a:solidFill>
                          <a:latin typeface="Consolas"/>
                          <a:ea typeface="宋体"/>
                          <a:cs typeface="Times New Roman"/>
                        </a:rPr>
                        <a:t>"</a:t>
                      </a:r>
                      <a:r>
                        <a:rPr lang="zh-CN" sz="800" kern="0">
                          <a:solidFill>
                            <a:srgbClr val="2A00FF"/>
                          </a:solidFill>
                          <a:latin typeface="Consolas"/>
                          <a:ea typeface="宋体"/>
                          <a:cs typeface="Consolas"/>
                        </a:rPr>
                        <a:t>魔乐科技（</a:t>
                      </a:r>
                      <a:r>
                        <a:rPr lang="en-US" sz="800" kern="0">
                          <a:solidFill>
                            <a:srgbClr val="2A00FF"/>
                          </a:solidFill>
                          <a:latin typeface="Consolas"/>
                          <a:ea typeface="宋体"/>
                          <a:cs typeface="Times New Roman"/>
                        </a:rPr>
                        <a:t>www.mldn.cn</a:t>
                      </a:r>
                      <a:r>
                        <a:rPr lang="zh-CN" sz="800" kern="0">
                          <a:solidFill>
                            <a:srgbClr val="2A00FF"/>
                          </a:solidFill>
                          <a:latin typeface="Consolas"/>
                          <a:ea typeface="宋体"/>
                          <a:cs typeface="Consolas"/>
                        </a:rPr>
                        <a:t>）</a:t>
                      </a:r>
                      <a:r>
                        <a:rPr lang="en-US" sz="800" kern="0">
                          <a:solidFill>
                            <a:srgbClr val="2A00FF"/>
                          </a:solidFill>
                          <a:latin typeface="Consolas"/>
                          <a:ea typeface="宋体"/>
                          <a:cs typeface="Times New Roman"/>
                        </a:rPr>
                        <a:t>"</a:t>
                      </a:r>
                      <a:r>
                        <a:rPr lang="en-US" sz="800" kern="0">
                          <a:solidFill>
                            <a:srgbClr val="000000"/>
                          </a:solidFill>
                          <a:latin typeface="Consolas"/>
                          <a:ea typeface="宋体"/>
                          <a:cs typeface="Times New Roman"/>
                        </a:rPr>
                        <a:t>) </a:t>
                      </a:r>
                      <a:r>
                        <a:rPr lang="en-US" sz="800" kern="0" smtClea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System.</a:t>
                      </a:r>
                      <a:r>
                        <a:rPr lang="en-US" sz="800" b="1" i="1" kern="0">
                          <a:solidFill>
                            <a:srgbClr val="0000C0"/>
                          </a:solidFill>
                          <a:latin typeface="Consolas"/>
                          <a:ea typeface="宋体"/>
                          <a:cs typeface="Times New Roman"/>
                        </a:rPr>
                        <a:t>out</a:t>
                      </a:r>
                      <a:r>
                        <a:rPr lang="en-US" sz="800" kern="0">
                          <a:solidFill>
                            <a:srgbClr val="000000"/>
                          </a:solidFill>
                          <a:latin typeface="Consolas"/>
                          <a:ea typeface="宋体"/>
                          <a:cs typeface="Times New Roman"/>
                        </a:rPr>
                        <a:t>.println(</a:t>
                      </a:r>
                      <a:r>
                        <a:rPr lang="en-US" sz="800" kern="0">
                          <a:solidFill>
                            <a:srgbClr val="2A00FF"/>
                          </a:solidFill>
                          <a:latin typeface="Consolas"/>
                          <a:ea typeface="宋体"/>
                          <a:cs typeface="Times New Roman"/>
                        </a:rPr>
                        <a:t>"</a:t>
                      </a:r>
                      <a:r>
                        <a:rPr lang="zh-CN" sz="800" kern="0">
                          <a:solidFill>
                            <a:srgbClr val="2A00FF"/>
                          </a:solidFill>
                          <a:latin typeface="Consolas"/>
                          <a:ea typeface="宋体"/>
                          <a:cs typeface="Consolas"/>
                        </a:rPr>
                        <a:t>【</a:t>
                      </a:r>
                      <a:r>
                        <a:rPr lang="en-US" sz="800" kern="0">
                          <a:solidFill>
                            <a:srgbClr val="2A00FF"/>
                          </a:solidFill>
                          <a:latin typeface="Consolas"/>
                          <a:ea typeface="宋体"/>
                          <a:cs typeface="Times New Roman"/>
                        </a:rPr>
                        <a:t>*** </a:t>
                      </a:r>
                      <a:r>
                        <a:rPr lang="zh-CN" sz="800" kern="0">
                          <a:solidFill>
                            <a:srgbClr val="2A00FF"/>
                          </a:solidFill>
                          <a:latin typeface="Consolas"/>
                          <a:ea typeface="宋体"/>
                          <a:cs typeface="Consolas"/>
                        </a:rPr>
                        <a:t>发送消息</a:t>
                      </a:r>
                      <a:r>
                        <a:rPr lang="en-US" sz="800" kern="0">
                          <a:solidFill>
                            <a:srgbClr val="2A00FF"/>
                          </a:solidFill>
                          <a:latin typeface="Consolas"/>
                          <a:ea typeface="宋体"/>
                          <a:cs typeface="Times New Roman"/>
                        </a:rPr>
                        <a:t> ***</a:t>
                      </a:r>
                      <a:r>
                        <a:rPr lang="zh-CN" sz="800" kern="0">
                          <a:solidFill>
                            <a:srgbClr val="2A00FF"/>
                          </a:solidFill>
                          <a:latin typeface="Consolas"/>
                          <a:ea typeface="宋体"/>
                          <a:cs typeface="Consolas"/>
                        </a:rPr>
                        <a:t>】</a:t>
                      </a:r>
                      <a:r>
                        <a:rPr lang="en-US" sz="800" kern="0">
                          <a:solidFill>
                            <a:srgbClr val="2A00FF"/>
                          </a:solidFill>
                          <a:latin typeface="Consolas"/>
                          <a:ea typeface="宋体"/>
                          <a:cs typeface="Times New Roman"/>
                        </a:rPr>
                        <a:t>"</a:t>
                      </a:r>
                      <a:r>
                        <a:rPr lang="en-US" sz="800" kern="0">
                          <a:solidFill>
                            <a:srgbClr val="000000"/>
                          </a:solidFill>
                          <a:latin typeface="Consolas"/>
                          <a:ea typeface="宋体"/>
                          <a:cs typeface="Times New Roman"/>
                        </a:rPr>
                        <a:t> + </a:t>
                      </a:r>
                      <a:r>
                        <a:rPr lang="en-US" sz="800" b="1" kern="0">
                          <a:solidFill>
                            <a:srgbClr val="7F0055"/>
                          </a:solidFill>
                          <a:latin typeface="Consolas"/>
                          <a:ea typeface="宋体"/>
                          <a:cs typeface="Times New Roman"/>
                        </a:rPr>
                        <a:t>this</a:t>
                      </a:r>
                      <a:r>
                        <a:rPr lang="en-US" sz="800" kern="0">
                          <a:solidFill>
                            <a:srgbClr val="000000"/>
                          </a:solidFill>
                          <a:latin typeface="Consolas"/>
                          <a:ea typeface="宋体"/>
                          <a:cs typeface="Times New Roman"/>
                        </a:rPr>
                        <a:t>.</a:t>
                      </a:r>
                      <a:r>
                        <a:rPr lang="en-US" sz="800" kern="0">
                          <a:solidFill>
                            <a:srgbClr val="0000C0"/>
                          </a:solidFill>
                          <a:latin typeface="Consolas"/>
                          <a:ea typeface="宋体"/>
                          <a:cs typeface="Times New Roman"/>
                        </a:rPr>
                        <a:t>msg</a:t>
                      </a:r>
                      <a:r>
                        <a:rPr lang="en-US" sz="800" ker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public</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void</a:t>
                      </a:r>
                      <a:r>
                        <a:rPr lang="en-US" sz="800" kern="0">
                          <a:solidFill>
                            <a:srgbClr val="000000"/>
                          </a:solidFill>
                          <a:latin typeface="Consolas"/>
                          <a:ea typeface="宋体"/>
                          <a:cs typeface="Times New Roman"/>
                        </a:rPr>
                        <a:t> close() </a:t>
                      </a:r>
                      <a:r>
                        <a:rPr lang="en-US" sz="800" b="1" kern="0">
                          <a:solidFill>
                            <a:srgbClr val="7F0055"/>
                          </a:solidFill>
                          <a:latin typeface="Consolas"/>
                          <a:ea typeface="宋体"/>
                          <a:cs typeface="Times New Roman"/>
                        </a:rPr>
                        <a:t>throws</a:t>
                      </a:r>
                      <a:r>
                        <a:rPr lang="en-US" sz="800" kern="0">
                          <a:solidFill>
                            <a:srgbClr val="000000"/>
                          </a:solidFill>
                          <a:latin typeface="Consolas"/>
                          <a:ea typeface="宋体"/>
                          <a:cs typeface="Times New Roman"/>
                        </a:rPr>
                        <a:t> </a:t>
                      </a:r>
                      <a:r>
                        <a:rPr lang="en-US" sz="800" kern="0">
                          <a:solidFill>
                            <a:srgbClr val="000000"/>
                          </a:solidFill>
                          <a:latin typeface="Consolas"/>
                          <a:ea typeface="宋体"/>
                          <a:cs typeface="Times New Roman"/>
                        </a:rPr>
                        <a:t>Exception </a:t>
                      </a:r>
                      <a:r>
                        <a:rPr lang="en-US" sz="800" kern="0" smtClean="0">
                          <a:solidFill>
                            <a:srgbClr val="000000"/>
                          </a:solidFill>
                          <a:latin typeface="Consolas"/>
                          <a:ea typeface="宋体"/>
                          <a:cs typeface="Times New Roman"/>
                        </a:rPr>
                        <a:t>{</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【覆写】自动关闭</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System.</a:t>
                      </a:r>
                      <a:r>
                        <a:rPr lang="en-US" sz="800" b="1" i="1" kern="0">
                          <a:solidFill>
                            <a:srgbClr val="0000C0"/>
                          </a:solidFill>
                          <a:latin typeface="Consolas"/>
                          <a:ea typeface="宋体"/>
                          <a:cs typeface="Times New Roman"/>
                        </a:rPr>
                        <a:t>out</a:t>
                      </a:r>
                      <a:r>
                        <a:rPr lang="en-US" sz="800" kern="0">
                          <a:solidFill>
                            <a:srgbClr val="000000"/>
                          </a:solidFill>
                          <a:latin typeface="Consolas"/>
                          <a:ea typeface="宋体"/>
                          <a:cs typeface="Times New Roman"/>
                        </a:rPr>
                        <a:t>.println(</a:t>
                      </a:r>
                      <a:r>
                        <a:rPr lang="en-US" sz="800" kern="0">
                          <a:solidFill>
                            <a:srgbClr val="2A00FF"/>
                          </a:solidFill>
                          <a:latin typeface="Consolas"/>
                          <a:ea typeface="宋体"/>
                          <a:cs typeface="Times New Roman"/>
                        </a:rPr>
                        <a:t>"</a:t>
                      </a:r>
                      <a:r>
                        <a:rPr lang="zh-CN" sz="800" kern="0">
                          <a:solidFill>
                            <a:srgbClr val="2A00FF"/>
                          </a:solidFill>
                          <a:latin typeface="Consolas"/>
                          <a:ea typeface="宋体"/>
                          <a:cs typeface="Consolas"/>
                        </a:rPr>
                        <a:t>【</a:t>
                      </a:r>
                      <a:r>
                        <a:rPr lang="en-US" sz="800" kern="0">
                          <a:solidFill>
                            <a:srgbClr val="2A00FF"/>
                          </a:solidFill>
                          <a:latin typeface="Consolas"/>
                          <a:ea typeface="宋体"/>
                          <a:cs typeface="Times New Roman"/>
                        </a:rPr>
                        <a:t>CLOSE</a:t>
                      </a:r>
                      <a:r>
                        <a:rPr lang="zh-CN" sz="800" kern="0">
                          <a:solidFill>
                            <a:srgbClr val="2A00FF"/>
                          </a:solidFill>
                          <a:latin typeface="Consolas"/>
                          <a:ea typeface="宋体"/>
                          <a:cs typeface="Consolas"/>
                        </a:rPr>
                        <a:t>】关闭消息发送通道。</a:t>
                      </a:r>
                      <a:r>
                        <a:rPr lang="en-US" sz="800" kern="0">
                          <a:solidFill>
                            <a:srgbClr val="2A00FF"/>
                          </a:solidFill>
                          <a:latin typeface="Consolas"/>
                          <a:ea typeface="宋体"/>
                          <a:cs typeface="Times New Roman"/>
                        </a:rPr>
                        <a:t>"</a:t>
                      </a:r>
                      <a:r>
                        <a:rPr lang="en-US" sz="800" ker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a:t>
                      </a:r>
                      <a:endParaRPr lang="zh-CN" sz="800" kern="100">
                        <a:latin typeface="Times New Roman"/>
                        <a:ea typeface="宋体"/>
                        <a:cs typeface="Times New Roman"/>
                      </a:endParaRPr>
                    </a:p>
                  </a:txBody>
                  <a:tcPr marL="38340" marR="38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9586</TotalTime>
  <Words>118</Words>
  <Application>Microsoft Office PowerPoint</Application>
  <PresentationFormat>全屏显示(16:9)</PresentationFormat>
  <Paragraphs>39</Paragraphs>
  <Slides>3</Slides>
  <Notes>0</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Office 主题</vt:lpstr>
      <vt:lpstr>第15章：常用类库</vt:lpstr>
      <vt:lpstr>AutoCloseable</vt:lpstr>
      <vt:lpstr>范例：使用AutoCloseable自动释放资源</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pc</cp:lastModifiedBy>
  <cp:revision>729</cp:revision>
  <dcterms:created xsi:type="dcterms:W3CDTF">2015-01-02T11:02:54Z</dcterms:created>
  <dcterms:modified xsi:type="dcterms:W3CDTF">2018-12-10T06:25:31Z</dcterms:modified>
</cp:coreProperties>
</file>