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61" r:id="rId3"/>
    <p:sldId id="262" r:id="rId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15</a:t>
            </a:r>
            <a:r>
              <a:rPr lang="zh-CN" altLang="en-US" smtClean="0"/>
              <a:t>章：常用类库</a:t>
            </a:r>
            <a:endParaRPr lang="zh-CN" altLang="en-US"/>
          </a:p>
        </p:txBody>
      </p:sp>
      <p:sp>
        <p:nvSpPr>
          <p:cNvPr id="5" name="副标题 4"/>
          <p:cNvSpPr>
            <a:spLocks noGrp="1"/>
          </p:cNvSpPr>
          <p:nvPr>
            <p:ph type="subTitle" idx="1"/>
          </p:nvPr>
        </p:nvSpPr>
        <p:spPr/>
        <p:txBody>
          <a:bodyPr/>
          <a:lstStyle/>
          <a:p>
            <a:r>
              <a:rPr lang="zh-CN" altLang="en-US" smtClean="0"/>
              <a:t>对象克隆</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对象克隆</a:t>
            </a:r>
            <a:endParaRPr lang="zh-CN" altLang="en-US"/>
          </a:p>
        </p:txBody>
      </p:sp>
      <p:sp>
        <p:nvSpPr>
          <p:cNvPr id="3" name="内容占位符 2"/>
          <p:cNvSpPr>
            <a:spLocks noGrp="1"/>
          </p:cNvSpPr>
          <p:nvPr>
            <p:ph idx="1"/>
          </p:nvPr>
        </p:nvSpPr>
        <p:spPr/>
        <p:txBody>
          <a:bodyPr>
            <a:normAutofit fontScale="92500"/>
          </a:bodyPr>
          <a:lstStyle/>
          <a:p>
            <a:r>
              <a:rPr lang="en-US" smtClean="0"/>
              <a:t>Java</a:t>
            </a:r>
            <a:r>
              <a:rPr lang="zh-CN" altLang="en-US" smtClean="0"/>
              <a:t>中支持对象的复制（克隆）处理操作，可以直接利用已有的对象克隆出一个成员属性内容完全相同的实例化对象，对象的克隆可以使用</a:t>
            </a:r>
            <a:r>
              <a:rPr lang="en-US" smtClean="0"/>
              <a:t>Object</a:t>
            </a:r>
            <a:r>
              <a:rPr lang="zh-CN" altLang="en-US" smtClean="0"/>
              <a:t>类中提供的</a:t>
            </a:r>
            <a:r>
              <a:rPr lang="en-US" smtClean="0"/>
              <a:t>clone()</a:t>
            </a:r>
            <a:r>
              <a:rPr lang="zh-CN" altLang="en-US" smtClean="0"/>
              <a:t>方法，此方法定义</a:t>
            </a:r>
            <a:r>
              <a:rPr lang="zh-CN" altLang="en-US" smtClean="0"/>
              <a:t>如下</a:t>
            </a:r>
            <a:r>
              <a:rPr lang="zh-CN" altLang="en-US" smtClean="0"/>
              <a:t>：</a:t>
            </a:r>
            <a:endParaRPr lang="en-US" altLang="zh-CN" smtClean="0"/>
          </a:p>
          <a:p>
            <a:pPr lvl="1"/>
            <a:r>
              <a:rPr lang="zh-CN" altLang="en-US" b="1" smtClean="0"/>
              <a:t>克隆方法：</a:t>
            </a:r>
            <a:r>
              <a:rPr lang="en-US" b="1" smtClean="0"/>
              <a:t>protected</a:t>
            </a:r>
            <a:r>
              <a:rPr lang="en-US" smtClean="0"/>
              <a:t> Object clone() throws CloneNotSupportedException</a:t>
            </a:r>
            <a:r>
              <a:rPr lang="zh-CN" altLang="en-US" smtClean="0"/>
              <a:t>；</a:t>
            </a:r>
            <a:endParaRPr lang="en-US" altLang="zh-CN" smtClean="0"/>
          </a:p>
          <a:p>
            <a:r>
              <a:rPr lang="en-US" smtClean="0"/>
              <a:t>clone()</a:t>
            </a:r>
            <a:r>
              <a:rPr lang="zh-CN" altLang="en-US" smtClean="0"/>
              <a:t>此方法上抛出了一个“</a:t>
            </a:r>
            <a:r>
              <a:rPr lang="en-US" smtClean="0"/>
              <a:t>CloneNotSupportedException</a:t>
            </a:r>
            <a:r>
              <a:rPr lang="zh-CN" altLang="en-US" smtClean="0"/>
              <a:t>”（不支持的克隆异常），这个异常表示的是，要克隆对象的类必须实现</a:t>
            </a:r>
            <a:r>
              <a:rPr lang="en-US" smtClean="0"/>
              <a:t>Cloneable</a:t>
            </a:r>
            <a:r>
              <a:rPr lang="zh-CN" altLang="en-US" smtClean="0"/>
              <a:t>接口，但是</a:t>
            </a:r>
            <a:r>
              <a:rPr lang="en-US" smtClean="0"/>
              <a:t>Cloneable</a:t>
            </a:r>
            <a:r>
              <a:rPr lang="zh-CN" altLang="en-US" smtClean="0"/>
              <a:t>接口没有任何的方法，所以这个接口属于</a:t>
            </a:r>
            <a:r>
              <a:rPr lang="zh-CN" altLang="en-US" b="1" smtClean="0"/>
              <a:t>标识接口</a:t>
            </a:r>
            <a:r>
              <a:rPr lang="zh-CN" altLang="en-US" smtClean="0"/>
              <a:t>，只</a:t>
            </a:r>
            <a:r>
              <a:rPr lang="zh-CN" altLang="en-US" b="1" smtClean="0"/>
              <a:t>表示一种能力</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实现对象克隆</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900" b="1" kern="0">
                          <a:solidFill>
                            <a:srgbClr val="931A68"/>
                          </a:solidFill>
                          <a:latin typeface="Menlo"/>
                          <a:ea typeface="宋体"/>
                          <a:cs typeface="Times New Roman"/>
                        </a:rPr>
                        <a:t>package</a:t>
                      </a:r>
                      <a:r>
                        <a:rPr lang="en-US" sz="900" kern="0">
                          <a:latin typeface="Menlo"/>
                          <a:ea typeface="宋体"/>
                          <a:cs typeface="Times New Roman"/>
                        </a:rPr>
                        <a:t> cn.mldn.demo;</a:t>
                      </a:r>
                      <a:endParaRPr lang="zh-CN" sz="900" kern="100">
                        <a:latin typeface="Times New Roman"/>
                        <a:ea typeface="宋体"/>
                        <a:cs typeface="Times New Roman"/>
                      </a:endParaRPr>
                    </a:p>
                    <a:p>
                      <a:pPr algn="l">
                        <a:spcAft>
                          <a:spcPts val="0"/>
                        </a:spcAft>
                      </a:pPr>
                      <a:r>
                        <a:rPr lang="en-US" sz="900" b="1" kern="0">
                          <a:solidFill>
                            <a:srgbClr val="931A68"/>
                          </a:solidFill>
                          <a:latin typeface="Menlo"/>
                          <a:ea typeface="宋体"/>
                          <a:cs typeface="Times New Roman"/>
                        </a:rPr>
                        <a:t>public</a:t>
                      </a:r>
                      <a:r>
                        <a:rPr lang="en-US" sz="900" kern="0">
                          <a:latin typeface="Menlo"/>
                          <a:ea typeface="宋体"/>
                          <a:cs typeface="Times New Roman"/>
                        </a:rPr>
                        <a:t> </a:t>
                      </a:r>
                      <a:r>
                        <a:rPr lang="en-US" sz="900" b="1" kern="0">
                          <a:solidFill>
                            <a:srgbClr val="931A68"/>
                          </a:solidFill>
                          <a:latin typeface="Menlo"/>
                          <a:ea typeface="宋体"/>
                          <a:cs typeface="Times New Roman"/>
                        </a:rPr>
                        <a:t>class</a:t>
                      </a:r>
                      <a:r>
                        <a:rPr lang="en-US" sz="900" kern="0">
                          <a:latin typeface="Menlo"/>
                          <a:ea typeface="宋体"/>
                          <a:cs typeface="Times New Roman"/>
                        </a:rPr>
                        <a:t> JavaAPIDemo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r>
                        <a:rPr lang="en-US" sz="900" b="1" kern="0">
                          <a:solidFill>
                            <a:srgbClr val="931A68"/>
                          </a:solidFill>
                          <a:latin typeface="Menlo"/>
                          <a:ea typeface="宋体"/>
                          <a:cs typeface="Times New Roman"/>
                        </a:rPr>
                        <a:t>public</a:t>
                      </a:r>
                      <a:r>
                        <a:rPr lang="en-US" sz="900" kern="0">
                          <a:latin typeface="Menlo"/>
                          <a:ea typeface="宋体"/>
                          <a:cs typeface="Times New Roman"/>
                        </a:rPr>
                        <a:t> </a:t>
                      </a:r>
                      <a:r>
                        <a:rPr lang="en-US" sz="900" b="1" kern="0">
                          <a:solidFill>
                            <a:srgbClr val="931A68"/>
                          </a:solidFill>
                          <a:latin typeface="Menlo"/>
                          <a:ea typeface="宋体"/>
                          <a:cs typeface="Times New Roman"/>
                        </a:rPr>
                        <a:t>static</a:t>
                      </a:r>
                      <a:r>
                        <a:rPr lang="en-US" sz="900" kern="0">
                          <a:latin typeface="Menlo"/>
                          <a:ea typeface="宋体"/>
                          <a:cs typeface="Times New Roman"/>
                        </a:rPr>
                        <a:t> </a:t>
                      </a:r>
                      <a:r>
                        <a:rPr lang="en-US" sz="900" b="1" kern="0">
                          <a:solidFill>
                            <a:srgbClr val="931A68"/>
                          </a:solidFill>
                          <a:latin typeface="Menlo"/>
                          <a:ea typeface="宋体"/>
                          <a:cs typeface="Times New Roman"/>
                        </a:rPr>
                        <a:t>void</a:t>
                      </a:r>
                      <a:r>
                        <a:rPr lang="en-US" sz="900" kern="0">
                          <a:latin typeface="Menlo"/>
                          <a:ea typeface="宋体"/>
                          <a:cs typeface="Times New Roman"/>
                        </a:rPr>
                        <a:t> main(String[] </a:t>
                      </a:r>
                      <a:r>
                        <a:rPr lang="en-US" sz="900" kern="0">
                          <a:solidFill>
                            <a:srgbClr val="7E504F"/>
                          </a:solidFill>
                          <a:latin typeface="Menlo"/>
                          <a:ea typeface="宋体"/>
                          <a:cs typeface="Times New Roman"/>
                        </a:rPr>
                        <a:t>args</a:t>
                      </a:r>
                      <a:r>
                        <a:rPr lang="en-US" sz="900" kern="0">
                          <a:latin typeface="Menlo"/>
                          <a:ea typeface="宋体"/>
                          <a:cs typeface="Times New Roman"/>
                        </a:rPr>
                        <a:t>) </a:t>
                      </a:r>
                      <a:r>
                        <a:rPr lang="en-US" sz="900" b="1" kern="0">
                          <a:solidFill>
                            <a:srgbClr val="931A68"/>
                          </a:solidFill>
                          <a:latin typeface="Menlo"/>
                          <a:ea typeface="宋体"/>
                          <a:cs typeface="Times New Roman"/>
                        </a:rPr>
                        <a:t>throws</a:t>
                      </a:r>
                      <a:r>
                        <a:rPr lang="en-US" sz="900" kern="0">
                          <a:latin typeface="Menlo"/>
                          <a:ea typeface="宋体"/>
                          <a:cs typeface="Times New Roman"/>
                        </a:rPr>
                        <a:t> Exception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Member </a:t>
                      </a:r>
                      <a:r>
                        <a:rPr lang="en-US" sz="900" kern="0">
                          <a:solidFill>
                            <a:srgbClr val="7E504F"/>
                          </a:solidFill>
                          <a:latin typeface="Menlo"/>
                          <a:ea typeface="宋体"/>
                          <a:cs typeface="Times New Roman"/>
                        </a:rPr>
                        <a:t>memberA</a:t>
                      </a:r>
                      <a:r>
                        <a:rPr lang="en-US" sz="900" kern="0">
                          <a:latin typeface="Menlo"/>
                          <a:ea typeface="宋体"/>
                          <a:cs typeface="Times New Roman"/>
                        </a:rPr>
                        <a:t> = </a:t>
                      </a:r>
                      <a:r>
                        <a:rPr lang="en-US" sz="900" b="1" kern="0">
                          <a:solidFill>
                            <a:srgbClr val="931A68"/>
                          </a:solidFill>
                          <a:latin typeface="Menlo"/>
                          <a:ea typeface="宋体"/>
                          <a:cs typeface="Times New Roman"/>
                        </a:rPr>
                        <a:t>new</a:t>
                      </a:r>
                      <a:r>
                        <a:rPr lang="en-US" sz="900" kern="0">
                          <a:latin typeface="Menlo"/>
                          <a:ea typeface="宋体"/>
                          <a:cs typeface="Times New Roman"/>
                        </a:rPr>
                        <a:t> Member(</a:t>
                      </a:r>
                      <a:r>
                        <a:rPr lang="en-US" sz="900" kern="0">
                          <a:solidFill>
                            <a:srgbClr val="3933FF"/>
                          </a:solidFill>
                          <a:latin typeface="Menlo"/>
                          <a:ea typeface="宋体"/>
                          <a:cs typeface="Times New Roman"/>
                        </a:rPr>
                        <a:t>"MLDN"</a:t>
                      </a:r>
                      <a:r>
                        <a:rPr lang="en-US" sz="900" kern="0">
                          <a:latin typeface="Menlo"/>
                          <a:ea typeface="宋体"/>
                          <a:cs typeface="Times New Roman"/>
                        </a:rPr>
                        <a:t>,30</a:t>
                      </a:r>
                      <a:r>
                        <a:rPr lang="en-US" sz="900" kern="0">
                          <a:latin typeface="Menlo"/>
                          <a:ea typeface="宋体"/>
                          <a:cs typeface="Times New Roman"/>
                        </a:rPr>
                        <a:t>) </a:t>
                      </a:r>
                      <a:r>
                        <a:rPr lang="en-US" sz="900" kern="0" smtClean="0">
                          <a:latin typeface="Menlo"/>
                          <a:ea typeface="宋体"/>
                          <a:cs typeface="Times New Roman"/>
                        </a:rPr>
                        <a:t>;</a:t>
                      </a:r>
                      <a:r>
                        <a:rPr lang="en-US" sz="900" kern="0">
                          <a:latin typeface="Menlo"/>
                          <a:ea typeface="宋体"/>
                          <a:cs typeface="Times New Roman"/>
                        </a:rPr>
                        <a:t>	</a:t>
                      </a:r>
                      <a:r>
                        <a:rPr lang="en-US" sz="900" kern="0">
                          <a:solidFill>
                            <a:srgbClr val="4E9072"/>
                          </a:solidFill>
                          <a:latin typeface="Menlo"/>
                          <a:ea typeface="宋体"/>
                          <a:cs typeface="Times New Roman"/>
                        </a:rPr>
                        <a:t>// </a:t>
                      </a:r>
                      <a:r>
                        <a:rPr lang="zh-CN" sz="900" kern="0">
                          <a:solidFill>
                            <a:srgbClr val="4E9072"/>
                          </a:solidFill>
                          <a:latin typeface="Menlo"/>
                          <a:ea typeface="宋体"/>
                          <a:cs typeface="Menlo"/>
                        </a:rPr>
                        <a:t>实例化对象</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Member </a:t>
                      </a:r>
                      <a:r>
                        <a:rPr lang="en-US" sz="900" kern="0">
                          <a:solidFill>
                            <a:srgbClr val="7E504F"/>
                          </a:solidFill>
                          <a:latin typeface="Menlo"/>
                          <a:ea typeface="宋体"/>
                          <a:cs typeface="Times New Roman"/>
                        </a:rPr>
                        <a:t>memberB</a:t>
                      </a:r>
                      <a:r>
                        <a:rPr lang="en-US" sz="900" kern="0">
                          <a:latin typeface="Menlo"/>
                          <a:ea typeface="宋体"/>
                          <a:cs typeface="Times New Roman"/>
                        </a:rPr>
                        <a:t> = (Member) </a:t>
                      </a:r>
                      <a:r>
                        <a:rPr lang="en-US" sz="900" kern="0">
                          <a:solidFill>
                            <a:srgbClr val="7E504F"/>
                          </a:solidFill>
                          <a:latin typeface="Menlo"/>
                          <a:ea typeface="宋体"/>
                          <a:cs typeface="Times New Roman"/>
                        </a:rPr>
                        <a:t>memberA</a:t>
                      </a:r>
                      <a:r>
                        <a:rPr lang="en-US" sz="900" kern="0">
                          <a:latin typeface="Menlo"/>
                          <a:ea typeface="宋体"/>
                          <a:cs typeface="Times New Roman"/>
                        </a:rPr>
                        <a:t>.clone()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r>
                        <a:rPr lang="en-US" sz="900" kern="0">
                          <a:solidFill>
                            <a:srgbClr val="7E504F"/>
                          </a:solidFill>
                          <a:latin typeface="Menlo"/>
                          <a:ea typeface="宋体"/>
                          <a:cs typeface="Times New Roman"/>
                        </a:rPr>
                        <a:t>memberB</a:t>
                      </a:r>
                      <a:r>
                        <a:rPr lang="en-US" sz="900" kern="0">
                          <a:latin typeface="Menlo"/>
                          <a:ea typeface="宋体"/>
                          <a:cs typeface="Times New Roman"/>
                        </a:rPr>
                        <a:t>.setName(</a:t>
                      </a:r>
                      <a:r>
                        <a:rPr lang="en-US" sz="900" kern="0">
                          <a:solidFill>
                            <a:srgbClr val="3933FF"/>
                          </a:solidFill>
                          <a:latin typeface="Menlo"/>
                          <a:ea typeface="宋体"/>
                          <a:cs typeface="Times New Roman"/>
                        </a:rPr>
                        <a:t>"</a:t>
                      </a:r>
                      <a:r>
                        <a:rPr lang="zh-CN" sz="900" kern="0">
                          <a:solidFill>
                            <a:srgbClr val="3933FF"/>
                          </a:solidFill>
                          <a:latin typeface="Menlo"/>
                          <a:ea typeface="宋体"/>
                          <a:cs typeface="Menlo"/>
                        </a:rPr>
                        <a:t>李兴华</a:t>
                      </a:r>
                      <a:r>
                        <a:rPr lang="en-US" sz="900" kern="0" smtClean="0">
                          <a:solidFill>
                            <a:srgbClr val="3933FF"/>
                          </a:solidFill>
                          <a:latin typeface="Menlo"/>
                          <a:ea typeface="宋体"/>
                          <a:cs typeface="Times New Roman"/>
                        </a:rPr>
                        <a:t>"</a:t>
                      </a:r>
                      <a:r>
                        <a:rPr lang="en-US" sz="900" kern="0" smtClean="0">
                          <a:latin typeface="Menlo"/>
                          <a:ea typeface="宋体"/>
                          <a:cs typeface="Times New Roman"/>
                        </a:rPr>
                        <a:t>);</a:t>
                      </a:r>
                      <a:r>
                        <a:rPr lang="en-US" sz="900" kern="0" smtClean="0">
                          <a:solidFill>
                            <a:srgbClr val="4E9072"/>
                          </a:solidFill>
                          <a:latin typeface="Menlo"/>
                          <a:ea typeface="宋体"/>
                          <a:cs typeface="Times New Roman"/>
                        </a:rPr>
                        <a:t>// </a:t>
                      </a:r>
                      <a:r>
                        <a:rPr lang="zh-CN" sz="900" kern="0">
                          <a:solidFill>
                            <a:srgbClr val="4E9072"/>
                          </a:solidFill>
                          <a:latin typeface="Menlo"/>
                          <a:ea typeface="宋体"/>
                          <a:cs typeface="Menlo"/>
                        </a:rPr>
                        <a:t>修改对象中的属性内容</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System.</a:t>
                      </a:r>
                      <a:r>
                        <a:rPr lang="en-US" sz="900" b="1" i="1" kern="0">
                          <a:solidFill>
                            <a:srgbClr val="0326CC"/>
                          </a:solidFill>
                          <a:latin typeface="Menlo"/>
                          <a:ea typeface="宋体"/>
                          <a:cs typeface="Times New Roman"/>
                        </a:rPr>
                        <a:t>out</a:t>
                      </a:r>
                      <a:r>
                        <a:rPr lang="en-US" sz="900" kern="0">
                          <a:latin typeface="Menlo"/>
                          <a:ea typeface="宋体"/>
                          <a:cs typeface="Times New Roman"/>
                        </a:rPr>
                        <a:t>.println(</a:t>
                      </a:r>
                      <a:r>
                        <a:rPr lang="en-US" sz="900" kern="0">
                          <a:solidFill>
                            <a:srgbClr val="7E504F"/>
                          </a:solidFill>
                          <a:latin typeface="Menlo"/>
                          <a:ea typeface="宋体"/>
                          <a:cs typeface="Times New Roman"/>
                        </a:rPr>
                        <a:t>memberA</a:t>
                      </a:r>
                      <a:r>
                        <a:rPr lang="en-US" sz="900" kern="0">
                          <a:latin typeface="Menlo"/>
                          <a:ea typeface="宋体"/>
                          <a:cs typeface="Times New Roman"/>
                        </a:rPr>
                        <a:t>);</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System.</a:t>
                      </a:r>
                      <a:r>
                        <a:rPr lang="en-US" sz="900" b="1" i="1" kern="0">
                          <a:solidFill>
                            <a:srgbClr val="0326CC"/>
                          </a:solidFill>
                          <a:latin typeface="Menlo"/>
                          <a:ea typeface="宋体"/>
                          <a:cs typeface="Times New Roman"/>
                        </a:rPr>
                        <a:t>out</a:t>
                      </a:r>
                      <a:r>
                        <a:rPr lang="en-US" sz="900" kern="0">
                          <a:latin typeface="Menlo"/>
                          <a:ea typeface="宋体"/>
                          <a:cs typeface="Times New Roman"/>
                        </a:rPr>
                        <a:t>.println(</a:t>
                      </a:r>
                      <a:r>
                        <a:rPr lang="en-US" sz="900" kern="0">
                          <a:solidFill>
                            <a:srgbClr val="7E504F"/>
                          </a:solidFill>
                          <a:latin typeface="Menlo"/>
                          <a:ea typeface="宋体"/>
                          <a:cs typeface="Times New Roman"/>
                        </a:rPr>
                        <a:t>memberB</a:t>
                      </a:r>
                      <a:r>
                        <a:rPr lang="en-US" sz="900" kern="0">
                          <a:latin typeface="Menlo"/>
                          <a:ea typeface="宋体"/>
                          <a:cs typeface="Times New Roman"/>
                        </a:rPr>
                        <a:t>);</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931A68"/>
                          </a:solidFill>
                          <a:latin typeface="Menlo"/>
                          <a:ea typeface="宋体"/>
                          <a:cs typeface="Times New Roman"/>
                        </a:rPr>
                        <a:t>class</a:t>
                      </a:r>
                      <a:r>
                        <a:rPr lang="en-US" sz="900" kern="0">
                          <a:latin typeface="Menlo"/>
                          <a:ea typeface="宋体"/>
                          <a:cs typeface="Times New Roman"/>
                        </a:rPr>
                        <a:t> Member </a:t>
                      </a:r>
                      <a:r>
                        <a:rPr lang="en-US" sz="900" b="1" kern="0">
                          <a:solidFill>
                            <a:srgbClr val="931A68"/>
                          </a:solidFill>
                          <a:latin typeface="Menlo"/>
                          <a:ea typeface="宋体"/>
                          <a:cs typeface="Times New Roman"/>
                        </a:rPr>
                        <a:t>implements</a:t>
                      </a:r>
                      <a:r>
                        <a:rPr lang="en-US" sz="900" kern="0">
                          <a:latin typeface="Menlo"/>
                          <a:ea typeface="宋体"/>
                          <a:cs typeface="Times New Roman"/>
                        </a:rPr>
                        <a:t> </a:t>
                      </a:r>
                      <a:r>
                        <a:rPr lang="en-US" sz="900" kern="0">
                          <a:latin typeface="Menlo"/>
                          <a:ea typeface="宋体"/>
                          <a:cs typeface="Times New Roman"/>
                        </a:rPr>
                        <a:t>Cloneable </a:t>
                      </a:r>
                      <a:r>
                        <a:rPr lang="en-US" sz="900" kern="0" smtClean="0">
                          <a:latin typeface="Menlo"/>
                          <a:ea typeface="宋体"/>
                          <a:cs typeface="Times New Roman"/>
                        </a:rPr>
                        <a:t>{</a:t>
                      </a:r>
                      <a:r>
                        <a:rPr lang="en-US" sz="900" kern="0" smtClean="0">
                          <a:solidFill>
                            <a:srgbClr val="4E9072"/>
                          </a:solidFill>
                          <a:latin typeface="Menlo"/>
                          <a:ea typeface="宋体"/>
                          <a:cs typeface="Times New Roman"/>
                        </a:rPr>
                        <a:t>// </a:t>
                      </a:r>
                      <a:r>
                        <a:rPr lang="zh-CN" sz="900" kern="0">
                          <a:solidFill>
                            <a:srgbClr val="4E9072"/>
                          </a:solidFill>
                          <a:latin typeface="Menlo"/>
                          <a:ea typeface="宋体"/>
                          <a:cs typeface="Menlo"/>
                        </a:rPr>
                        <a:t>该类对象允许克隆</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r>
                        <a:rPr lang="en-US" sz="900" b="1" kern="0">
                          <a:solidFill>
                            <a:srgbClr val="931A68"/>
                          </a:solidFill>
                          <a:latin typeface="Menlo"/>
                          <a:ea typeface="宋体"/>
                          <a:cs typeface="Times New Roman"/>
                        </a:rPr>
                        <a:t>private</a:t>
                      </a:r>
                      <a:r>
                        <a:rPr lang="en-US" sz="900" kern="0">
                          <a:latin typeface="Menlo"/>
                          <a:ea typeface="宋体"/>
                          <a:cs typeface="Times New Roman"/>
                        </a:rPr>
                        <a:t> String </a:t>
                      </a:r>
                      <a:r>
                        <a:rPr lang="en-US" sz="900" kern="0">
                          <a:solidFill>
                            <a:srgbClr val="0326CC"/>
                          </a:solidFill>
                          <a:latin typeface="Menlo"/>
                          <a:ea typeface="宋体"/>
                          <a:cs typeface="Times New Roman"/>
                        </a:rPr>
                        <a:t>name</a:t>
                      </a:r>
                      <a:r>
                        <a:rPr lang="en-US" sz="900" kern="0">
                          <a:latin typeface="Menlo"/>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Menlo"/>
                          <a:ea typeface="宋体"/>
                          <a:cs typeface="Times New Roman"/>
                        </a:rPr>
                        <a:t>	</a:t>
                      </a:r>
                      <a:r>
                        <a:rPr lang="en-US" sz="900" b="1" kern="0">
                          <a:solidFill>
                            <a:srgbClr val="931A68"/>
                          </a:solidFill>
                          <a:latin typeface="Menlo"/>
                          <a:ea typeface="宋体"/>
                          <a:cs typeface="Times New Roman"/>
                        </a:rPr>
                        <a:t>private</a:t>
                      </a:r>
                      <a:r>
                        <a:rPr lang="en-US" sz="900" kern="0">
                          <a:solidFill>
                            <a:srgbClr val="000000"/>
                          </a:solidFill>
                          <a:latin typeface="Menlo"/>
                          <a:ea typeface="宋体"/>
                          <a:cs typeface="Times New Roman"/>
                        </a:rPr>
                        <a:t> </a:t>
                      </a:r>
                      <a:r>
                        <a:rPr lang="en-US" sz="900" b="1" kern="0">
                          <a:solidFill>
                            <a:srgbClr val="931A68"/>
                          </a:solidFill>
                          <a:latin typeface="Menlo"/>
                          <a:ea typeface="宋体"/>
                          <a:cs typeface="Times New Roman"/>
                        </a:rPr>
                        <a:t>int</a:t>
                      </a:r>
                      <a:r>
                        <a:rPr lang="en-US" sz="900" kern="0">
                          <a:solidFill>
                            <a:srgbClr val="000000"/>
                          </a:solidFill>
                          <a:latin typeface="Menlo"/>
                          <a:ea typeface="宋体"/>
                          <a:cs typeface="Times New Roman"/>
                        </a:rPr>
                        <a:t> </a:t>
                      </a:r>
                      <a:r>
                        <a:rPr lang="en-US" sz="900" kern="0">
                          <a:solidFill>
                            <a:srgbClr val="0326CC"/>
                          </a:solidFill>
                          <a:latin typeface="Menlo"/>
                          <a:ea typeface="宋体"/>
                          <a:cs typeface="Times New Roman"/>
                        </a:rPr>
                        <a:t>age</a:t>
                      </a:r>
                      <a:r>
                        <a:rPr lang="en-US" sz="900" kern="0">
                          <a:solidFill>
                            <a:srgbClr val="000000"/>
                          </a:solidFill>
                          <a:latin typeface="Menlo"/>
                          <a:ea typeface="宋体"/>
                          <a:cs typeface="Times New Roman"/>
                        </a:rPr>
                        <a:t>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r>
                        <a:rPr lang="en-US" sz="900" b="1" kern="0">
                          <a:solidFill>
                            <a:srgbClr val="931A68"/>
                          </a:solidFill>
                          <a:latin typeface="Menlo"/>
                          <a:ea typeface="宋体"/>
                          <a:cs typeface="Times New Roman"/>
                        </a:rPr>
                        <a:t>public</a:t>
                      </a:r>
                      <a:r>
                        <a:rPr lang="en-US" sz="900" kern="0">
                          <a:latin typeface="Menlo"/>
                          <a:ea typeface="宋体"/>
                          <a:cs typeface="Times New Roman"/>
                        </a:rPr>
                        <a:t> Member(String </a:t>
                      </a:r>
                      <a:r>
                        <a:rPr lang="en-US" sz="900" kern="0">
                          <a:solidFill>
                            <a:srgbClr val="7E504F"/>
                          </a:solidFill>
                          <a:latin typeface="Menlo"/>
                          <a:ea typeface="宋体"/>
                          <a:cs typeface="Times New Roman"/>
                        </a:rPr>
                        <a:t>name</a:t>
                      </a:r>
                      <a:r>
                        <a:rPr lang="en-US" sz="900" kern="0">
                          <a:latin typeface="Menlo"/>
                          <a:ea typeface="宋体"/>
                          <a:cs typeface="Times New Roman"/>
                        </a:rPr>
                        <a:t>,</a:t>
                      </a:r>
                      <a:r>
                        <a:rPr lang="en-US" sz="900" b="1" kern="0">
                          <a:solidFill>
                            <a:srgbClr val="931A68"/>
                          </a:solidFill>
                          <a:latin typeface="Menlo"/>
                          <a:ea typeface="宋体"/>
                          <a:cs typeface="Times New Roman"/>
                        </a:rPr>
                        <a:t>int</a:t>
                      </a:r>
                      <a:r>
                        <a:rPr lang="en-US" sz="900" kern="0">
                          <a:latin typeface="Menlo"/>
                          <a:ea typeface="宋体"/>
                          <a:cs typeface="Times New Roman"/>
                        </a:rPr>
                        <a:t> </a:t>
                      </a:r>
                      <a:r>
                        <a:rPr lang="en-US" sz="900" kern="0">
                          <a:solidFill>
                            <a:srgbClr val="7E504F"/>
                          </a:solidFill>
                          <a:latin typeface="Menlo"/>
                          <a:ea typeface="宋体"/>
                          <a:cs typeface="Times New Roman"/>
                        </a:rPr>
                        <a:t>age</a:t>
                      </a:r>
                      <a:r>
                        <a:rPr lang="en-US" sz="900" kern="0">
                          <a:latin typeface="Menlo"/>
                          <a:ea typeface="宋体"/>
                          <a:cs typeface="Times New Roman"/>
                        </a:rPr>
                        <a:t>)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r>
                        <a:rPr lang="en-US" sz="900" b="1" kern="0">
                          <a:solidFill>
                            <a:srgbClr val="931A68"/>
                          </a:solidFill>
                          <a:latin typeface="Menlo"/>
                          <a:ea typeface="宋体"/>
                          <a:cs typeface="Times New Roman"/>
                        </a:rPr>
                        <a:t>this</a:t>
                      </a:r>
                      <a:r>
                        <a:rPr lang="en-US" sz="900" kern="0">
                          <a:latin typeface="Menlo"/>
                          <a:ea typeface="宋体"/>
                          <a:cs typeface="Times New Roman"/>
                        </a:rPr>
                        <a:t>.</a:t>
                      </a:r>
                      <a:r>
                        <a:rPr lang="en-US" sz="900" kern="0">
                          <a:solidFill>
                            <a:srgbClr val="0326CC"/>
                          </a:solidFill>
                          <a:latin typeface="Menlo"/>
                          <a:ea typeface="宋体"/>
                          <a:cs typeface="Times New Roman"/>
                        </a:rPr>
                        <a:t>name</a:t>
                      </a:r>
                      <a:r>
                        <a:rPr lang="en-US" sz="900" kern="0">
                          <a:latin typeface="Menlo"/>
                          <a:ea typeface="宋体"/>
                          <a:cs typeface="Times New Roman"/>
                        </a:rPr>
                        <a:t> = </a:t>
                      </a:r>
                      <a:r>
                        <a:rPr lang="en-US" sz="900" kern="0">
                          <a:solidFill>
                            <a:srgbClr val="7E504F"/>
                          </a:solidFill>
                          <a:latin typeface="Menlo"/>
                          <a:ea typeface="宋体"/>
                          <a:cs typeface="Times New Roman"/>
                        </a:rPr>
                        <a:t>name</a:t>
                      </a:r>
                      <a:r>
                        <a:rPr lang="en-US" sz="900" kern="0">
                          <a:latin typeface="Menlo"/>
                          <a:ea typeface="宋体"/>
                          <a:cs typeface="Times New Roman"/>
                        </a:rPr>
                        <a:t> ;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r>
                        <a:rPr lang="en-US" sz="900" b="1" kern="0">
                          <a:solidFill>
                            <a:srgbClr val="931A68"/>
                          </a:solidFill>
                          <a:latin typeface="Menlo"/>
                          <a:ea typeface="宋体"/>
                          <a:cs typeface="Times New Roman"/>
                        </a:rPr>
                        <a:t>this</a:t>
                      </a:r>
                      <a:r>
                        <a:rPr lang="en-US" sz="900" kern="0">
                          <a:latin typeface="Menlo"/>
                          <a:ea typeface="宋体"/>
                          <a:cs typeface="Times New Roman"/>
                        </a:rPr>
                        <a:t>.</a:t>
                      </a:r>
                      <a:r>
                        <a:rPr lang="en-US" sz="900" kern="0">
                          <a:solidFill>
                            <a:srgbClr val="0326CC"/>
                          </a:solidFill>
                          <a:latin typeface="Menlo"/>
                          <a:ea typeface="宋体"/>
                          <a:cs typeface="Times New Roman"/>
                        </a:rPr>
                        <a:t>age</a:t>
                      </a:r>
                      <a:r>
                        <a:rPr lang="en-US" sz="900" kern="0">
                          <a:latin typeface="Menlo"/>
                          <a:ea typeface="宋体"/>
                          <a:cs typeface="Times New Roman"/>
                        </a:rPr>
                        <a:t> = </a:t>
                      </a:r>
                      <a:r>
                        <a:rPr lang="en-US" sz="900" kern="0">
                          <a:solidFill>
                            <a:srgbClr val="7E504F"/>
                          </a:solidFill>
                          <a:latin typeface="Menlo"/>
                          <a:ea typeface="宋体"/>
                          <a:cs typeface="Times New Roman"/>
                        </a:rPr>
                        <a:t>age</a:t>
                      </a:r>
                      <a:r>
                        <a:rPr lang="en-US" sz="900" kern="0">
                          <a:latin typeface="Menlo"/>
                          <a:ea typeface="宋体"/>
                          <a:cs typeface="Times New Roman"/>
                        </a:rPr>
                        <a:t>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Menlo"/>
                          <a:ea typeface="宋体"/>
                          <a:cs typeface="Times New Roman"/>
                        </a:rPr>
                        <a:t>	</a:t>
                      </a:r>
                      <a:r>
                        <a:rPr lang="en-US" sz="900" kern="0">
                          <a:solidFill>
                            <a:srgbClr val="777777"/>
                          </a:solidFill>
                          <a:latin typeface="Menlo"/>
                          <a:ea typeface="宋体"/>
                          <a:cs typeface="Times New Roman"/>
                        </a:rPr>
                        <a:t>@Override</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r>
                        <a:rPr lang="en-US" sz="900" b="1" kern="0">
                          <a:solidFill>
                            <a:srgbClr val="931A68"/>
                          </a:solidFill>
                          <a:latin typeface="Menlo"/>
                          <a:ea typeface="宋体"/>
                          <a:cs typeface="Times New Roman"/>
                        </a:rPr>
                        <a:t>public</a:t>
                      </a:r>
                      <a:r>
                        <a:rPr lang="en-US" sz="900" kern="0">
                          <a:latin typeface="Menlo"/>
                          <a:ea typeface="宋体"/>
                          <a:cs typeface="Times New Roman"/>
                        </a:rPr>
                        <a:t> String toString()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r>
                        <a:rPr lang="en-US" sz="900" b="1" kern="0">
                          <a:solidFill>
                            <a:srgbClr val="931A68"/>
                          </a:solidFill>
                          <a:latin typeface="Menlo"/>
                          <a:ea typeface="宋体"/>
                          <a:cs typeface="Times New Roman"/>
                        </a:rPr>
                        <a:t>return</a:t>
                      </a:r>
                      <a:r>
                        <a:rPr lang="en-US" sz="900" kern="0">
                          <a:latin typeface="Menlo"/>
                          <a:ea typeface="宋体"/>
                          <a:cs typeface="Times New Roman"/>
                        </a:rPr>
                        <a:t> </a:t>
                      </a:r>
                      <a:r>
                        <a:rPr lang="en-US" sz="900" kern="0">
                          <a:solidFill>
                            <a:srgbClr val="3933FF"/>
                          </a:solidFill>
                          <a:latin typeface="Menlo"/>
                          <a:ea typeface="宋体"/>
                          <a:cs typeface="Times New Roman"/>
                        </a:rPr>
                        <a:t>"</a:t>
                      </a:r>
                      <a:r>
                        <a:rPr lang="zh-CN" sz="900" kern="0">
                          <a:solidFill>
                            <a:srgbClr val="3933FF"/>
                          </a:solidFill>
                          <a:latin typeface="Menlo"/>
                          <a:ea typeface="宋体"/>
                          <a:cs typeface="Menlo"/>
                        </a:rPr>
                        <a:t>【</a:t>
                      </a:r>
                      <a:r>
                        <a:rPr lang="en-US" sz="900" kern="0">
                          <a:solidFill>
                            <a:srgbClr val="3933FF"/>
                          </a:solidFill>
                          <a:latin typeface="Menlo"/>
                          <a:ea typeface="宋体"/>
                          <a:cs typeface="Times New Roman"/>
                        </a:rPr>
                        <a:t>"</a:t>
                      </a:r>
                      <a:r>
                        <a:rPr lang="en-US" sz="900" kern="0">
                          <a:latin typeface="Menlo"/>
                          <a:ea typeface="宋体"/>
                          <a:cs typeface="Times New Roman"/>
                        </a:rPr>
                        <a:t> + </a:t>
                      </a:r>
                      <a:r>
                        <a:rPr lang="en-US" sz="900" b="1" kern="0">
                          <a:solidFill>
                            <a:srgbClr val="931A68"/>
                          </a:solidFill>
                          <a:latin typeface="Menlo"/>
                          <a:ea typeface="宋体"/>
                          <a:cs typeface="Times New Roman"/>
                        </a:rPr>
                        <a:t>super</a:t>
                      </a:r>
                      <a:r>
                        <a:rPr lang="en-US" sz="900" kern="0">
                          <a:latin typeface="Menlo"/>
                          <a:ea typeface="宋体"/>
                          <a:cs typeface="Times New Roman"/>
                        </a:rPr>
                        <a:t>.toString() + </a:t>
                      </a:r>
                      <a:r>
                        <a:rPr lang="en-US" sz="900" kern="0">
                          <a:solidFill>
                            <a:srgbClr val="3933FF"/>
                          </a:solidFill>
                          <a:latin typeface="Menlo"/>
                          <a:ea typeface="宋体"/>
                          <a:cs typeface="Times New Roman"/>
                        </a:rPr>
                        <a:t>"</a:t>
                      </a:r>
                      <a:r>
                        <a:rPr lang="zh-CN" sz="900" kern="0">
                          <a:solidFill>
                            <a:srgbClr val="3933FF"/>
                          </a:solidFill>
                          <a:latin typeface="Menlo"/>
                          <a:ea typeface="宋体"/>
                          <a:cs typeface="Menlo"/>
                        </a:rPr>
                        <a:t>】</a:t>
                      </a:r>
                      <a:r>
                        <a:rPr lang="en-US" sz="900" kern="0">
                          <a:solidFill>
                            <a:srgbClr val="3933FF"/>
                          </a:solidFill>
                          <a:latin typeface="Menlo"/>
                          <a:ea typeface="宋体"/>
                          <a:cs typeface="Times New Roman"/>
                        </a:rPr>
                        <a:t>name = "</a:t>
                      </a:r>
                      <a:r>
                        <a:rPr lang="en-US" sz="900" kern="0">
                          <a:latin typeface="Menlo"/>
                          <a:ea typeface="宋体"/>
                          <a:cs typeface="Times New Roman"/>
                        </a:rPr>
                        <a:t> + </a:t>
                      </a:r>
                      <a:r>
                        <a:rPr lang="en-US" sz="900" b="1" kern="0">
                          <a:solidFill>
                            <a:srgbClr val="931A68"/>
                          </a:solidFill>
                          <a:latin typeface="Menlo"/>
                          <a:ea typeface="宋体"/>
                          <a:cs typeface="Times New Roman"/>
                        </a:rPr>
                        <a:t>this</a:t>
                      </a:r>
                      <a:r>
                        <a:rPr lang="en-US" sz="900" kern="0">
                          <a:latin typeface="Menlo"/>
                          <a:ea typeface="宋体"/>
                          <a:cs typeface="Times New Roman"/>
                        </a:rPr>
                        <a:t>.</a:t>
                      </a:r>
                      <a:r>
                        <a:rPr lang="en-US" sz="900" kern="0">
                          <a:solidFill>
                            <a:srgbClr val="0326CC"/>
                          </a:solidFill>
                          <a:latin typeface="Menlo"/>
                          <a:ea typeface="宋体"/>
                          <a:cs typeface="Times New Roman"/>
                        </a:rPr>
                        <a:t>name</a:t>
                      </a:r>
                      <a:r>
                        <a:rPr lang="en-US" sz="900" kern="0">
                          <a:latin typeface="Menlo"/>
                          <a:ea typeface="宋体"/>
                          <a:cs typeface="Times New Roman"/>
                        </a:rPr>
                        <a:t> + </a:t>
                      </a:r>
                      <a:r>
                        <a:rPr lang="en-US" sz="900" kern="0">
                          <a:solidFill>
                            <a:srgbClr val="3933FF"/>
                          </a:solidFill>
                          <a:latin typeface="Menlo"/>
                          <a:ea typeface="宋体"/>
                          <a:cs typeface="Times New Roman"/>
                        </a:rPr>
                        <a:t>"</a:t>
                      </a:r>
                      <a:r>
                        <a:rPr lang="zh-CN" sz="900" kern="0">
                          <a:solidFill>
                            <a:srgbClr val="3933FF"/>
                          </a:solidFill>
                          <a:latin typeface="Menlo"/>
                          <a:ea typeface="宋体"/>
                          <a:cs typeface="Menlo"/>
                        </a:rPr>
                        <a:t>、</a:t>
                      </a:r>
                      <a:r>
                        <a:rPr lang="en-US" sz="900" kern="0">
                          <a:solidFill>
                            <a:srgbClr val="3933FF"/>
                          </a:solidFill>
                          <a:latin typeface="Menlo"/>
                          <a:ea typeface="宋体"/>
                          <a:cs typeface="Times New Roman"/>
                        </a:rPr>
                        <a:t>age = "</a:t>
                      </a:r>
                      <a:r>
                        <a:rPr lang="en-US" sz="900" kern="0">
                          <a:latin typeface="Menlo"/>
                          <a:ea typeface="宋体"/>
                          <a:cs typeface="Times New Roman"/>
                        </a:rPr>
                        <a:t> + </a:t>
                      </a:r>
                      <a:r>
                        <a:rPr lang="en-US" sz="900" b="1" kern="0">
                          <a:solidFill>
                            <a:srgbClr val="931A68"/>
                          </a:solidFill>
                          <a:latin typeface="Menlo"/>
                          <a:ea typeface="宋体"/>
                          <a:cs typeface="Times New Roman"/>
                        </a:rPr>
                        <a:t>this</a:t>
                      </a:r>
                      <a:r>
                        <a:rPr lang="en-US" sz="900" kern="0">
                          <a:latin typeface="Menlo"/>
                          <a:ea typeface="宋体"/>
                          <a:cs typeface="Times New Roman"/>
                        </a:rPr>
                        <a:t>.</a:t>
                      </a:r>
                      <a:r>
                        <a:rPr lang="en-US" sz="900" kern="0">
                          <a:solidFill>
                            <a:srgbClr val="0326CC"/>
                          </a:solidFill>
                          <a:latin typeface="Menlo"/>
                          <a:ea typeface="宋体"/>
                          <a:cs typeface="Times New Roman"/>
                        </a:rPr>
                        <a:t>age</a:t>
                      </a:r>
                      <a:r>
                        <a:rPr lang="en-US" sz="900" kern="0">
                          <a:latin typeface="Menlo"/>
                          <a:ea typeface="宋体"/>
                          <a:cs typeface="Times New Roman"/>
                        </a:rPr>
                        <a:t>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Menlo"/>
                          <a:ea typeface="宋体"/>
                          <a:cs typeface="Times New Roman"/>
                        </a:rPr>
                        <a:t>	</a:t>
                      </a:r>
                      <a:r>
                        <a:rPr lang="en-US" sz="900" kern="0">
                          <a:solidFill>
                            <a:srgbClr val="777777"/>
                          </a:solidFill>
                          <a:latin typeface="Menlo"/>
                          <a:ea typeface="宋体"/>
                          <a:cs typeface="Times New Roman"/>
                        </a:rPr>
                        <a:t>@Override</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r>
                        <a:rPr lang="en-US" sz="900" b="1" kern="0">
                          <a:solidFill>
                            <a:srgbClr val="931A68"/>
                          </a:solidFill>
                          <a:latin typeface="Menlo"/>
                          <a:ea typeface="宋体"/>
                          <a:cs typeface="Times New Roman"/>
                        </a:rPr>
                        <a:t>protected</a:t>
                      </a:r>
                      <a:r>
                        <a:rPr lang="en-US" sz="900" kern="0">
                          <a:latin typeface="Menlo"/>
                          <a:ea typeface="宋体"/>
                          <a:cs typeface="Times New Roman"/>
                        </a:rPr>
                        <a:t> Object clone() </a:t>
                      </a:r>
                      <a:r>
                        <a:rPr lang="en-US" sz="900" b="1" kern="0">
                          <a:solidFill>
                            <a:srgbClr val="931A68"/>
                          </a:solidFill>
                          <a:latin typeface="Menlo"/>
                          <a:ea typeface="宋体"/>
                          <a:cs typeface="Times New Roman"/>
                        </a:rPr>
                        <a:t>throws</a:t>
                      </a:r>
                      <a:r>
                        <a:rPr lang="en-US" sz="900" kern="0">
                          <a:latin typeface="Menlo"/>
                          <a:ea typeface="宋体"/>
                          <a:cs typeface="Times New Roman"/>
                        </a:rPr>
                        <a:t> CloneNotSupportedException {</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r>
                        <a:rPr lang="en-US" sz="900" b="1" kern="0">
                          <a:solidFill>
                            <a:srgbClr val="931A68"/>
                          </a:solidFill>
                          <a:latin typeface="Menlo"/>
                          <a:ea typeface="宋体"/>
                          <a:cs typeface="Times New Roman"/>
                        </a:rPr>
                        <a:t>return</a:t>
                      </a:r>
                      <a:r>
                        <a:rPr lang="en-US" sz="900" kern="0">
                          <a:latin typeface="Menlo"/>
                          <a:ea typeface="宋体"/>
                          <a:cs typeface="Times New Roman"/>
                        </a:rPr>
                        <a:t> </a:t>
                      </a:r>
                      <a:r>
                        <a:rPr lang="en-US" sz="900" b="1" kern="0">
                          <a:solidFill>
                            <a:srgbClr val="931A68"/>
                          </a:solidFill>
                          <a:latin typeface="Menlo"/>
                          <a:ea typeface="宋体"/>
                          <a:cs typeface="Times New Roman"/>
                        </a:rPr>
                        <a:t>super</a:t>
                      </a:r>
                      <a:r>
                        <a:rPr lang="en-US" sz="900" kern="0">
                          <a:latin typeface="Menlo"/>
                          <a:ea typeface="宋体"/>
                          <a:cs typeface="Times New Roman"/>
                        </a:rPr>
                        <a:t>.clone</a:t>
                      </a:r>
                      <a:r>
                        <a:rPr lang="en-US" sz="900" kern="0" smtClean="0">
                          <a:latin typeface="Menlo"/>
                          <a:ea typeface="宋体"/>
                          <a:cs typeface="Times New Roman"/>
                        </a:rPr>
                        <a:t>();</a:t>
                      </a:r>
                      <a:r>
                        <a:rPr lang="en-US" sz="900" kern="0" smtClean="0">
                          <a:solidFill>
                            <a:srgbClr val="4E9072"/>
                          </a:solidFill>
                          <a:latin typeface="Menlo"/>
                          <a:ea typeface="宋体"/>
                          <a:cs typeface="Times New Roman"/>
                        </a:rPr>
                        <a:t>// </a:t>
                      </a:r>
                      <a:r>
                        <a:rPr lang="zh-CN" sz="900" kern="0">
                          <a:solidFill>
                            <a:srgbClr val="4E9072"/>
                          </a:solidFill>
                          <a:latin typeface="Menlo"/>
                          <a:ea typeface="宋体"/>
                          <a:cs typeface="Menlo"/>
                        </a:rPr>
                        <a:t>调用父类</a:t>
                      </a:r>
                      <a:r>
                        <a:rPr lang="en-US" sz="900" kern="0">
                          <a:solidFill>
                            <a:srgbClr val="4E9072"/>
                          </a:solidFill>
                          <a:latin typeface="Menlo"/>
                          <a:ea typeface="宋体"/>
                          <a:cs typeface="Times New Roman"/>
                        </a:rPr>
                        <a:t>clone()</a:t>
                      </a:r>
                      <a:r>
                        <a:rPr lang="zh-CN" sz="900" kern="0">
                          <a:solidFill>
                            <a:srgbClr val="4E9072"/>
                          </a:solidFill>
                          <a:latin typeface="Menlo"/>
                          <a:ea typeface="宋体"/>
                          <a:cs typeface="Menlo"/>
                        </a:rPr>
                        <a:t>方法</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Menlo"/>
                          <a:ea typeface="宋体"/>
                          <a:cs typeface="Times New Roman"/>
                        </a:rPr>
                        <a:t>	</a:t>
                      </a:r>
                      <a:r>
                        <a:rPr lang="en-US" sz="900" kern="0">
                          <a:solidFill>
                            <a:srgbClr val="4E9072"/>
                          </a:solidFill>
                          <a:latin typeface="Menlo"/>
                          <a:ea typeface="宋体"/>
                          <a:cs typeface="Times New Roman"/>
                        </a:rPr>
                        <a:t>// setter</a:t>
                      </a:r>
                      <a:r>
                        <a:rPr lang="zh-CN" sz="900" kern="0">
                          <a:solidFill>
                            <a:srgbClr val="4E9072"/>
                          </a:solidFill>
                          <a:latin typeface="Menlo"/>
                          <a:ea typeface="宋体"/>
                          <a:cs typeface="Menlo"/>
                        </a:rPr>
                        <a:t>、</a:t>
                      </a:r>
                      <a:r>
                        <a:rPr lang="en-US" sz="900" kern="0">
                          <a:solidFill>
                            <a:srgbClr val="4E9072"/>
                          </a:solidFill>
                          <a:latin typeface="Menlo"/>
                          <a:ea typeface="宋体"/>
                          <a:cs typeface="Times New Roman"/>
                        </a:rPr>
                        <a:t>getter</a:t>
                      </a:r>
                      <a:r>
                        <a:rPr lang="zh-CN" sz="900" kern="0">
                          <a:solidFill>
                            <a:srgbClr val="4E9072"/>
                          </a:solidFill>
                          <a:latin typeface="Menlo"/>
                          <a:ea typeface="宋体"/>
                          <a:cs typeface="Menlo"/>
                        </a:rPr>
                        <a:t>略</a:t>
                      </a:r>
                      <a:endParaRPr lang="zh-CN" sz="900" kern="100">
                        <a:latin typeface="Times New Roman"/>
                        <a:ea typeface="宋体"/>
                        <a:cs typeface="Times New Roman"/>
                      </a:endParaRPr>
                    </a:p>
                    <a:p>
                      <a:pPr algn="l">
                        <a:spcAft>
                          <a:spcPts val="0"/>
                        </a:spcAft>
                      </a:pPr>
                      <a:r>
                        <a:rPr lang="en-US" sz="900" kern="0">
                          <a:latin typeface="Menlo"/>
                          <a:ea typeface="宋体"/>
                          <a:cs typeface="Times New Roman"/>
                        </a:rPr>
                        <a:t>}</a:t>
                      </a:r>
                      <a:endParaRPr lang="zh-CN" sz="900" kern="100">
                        <a:latin typeface="Times New Roman"/>
                        <a:ea typeface="宋体"/>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9584</TotalTime>
  <Words>139</Words>
  <Application>Microsoft Office PowerPoint</Application>
  <PresentationFormat>全屏显示(16:9)</PresentationFormat>
  <Paragraphs>34</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第15章：常用类库</vt:lpstr>
      <vt:lpstr>对象克隆</vt:lpstr>
      <vt:lpstr>范例：实现对象克隆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727</cp:revision>
  <dcterms:created xsi:type="dcterms:W3CDTF">2015-01-02T11:02:54Z</dcterms:created>
  <dcterms:modified xsi:type="dcterms:W3CDTF">2018-12-10T06:41:01Z</dcterms:modified>
</cp:coreProperties>
</file>