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61" r:id="rId3"/>
    <p:sldId id="262" r:id="rId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15</a:t>
            </a:r>
            <a:r>
              <a:rPr lang="zh-CN" altLang="en-US" smtClean="0"/>
              <a:t>章：常用类库</a:t>
            </a:r>
            <a:endParaRPr lang="zh-CN" altLang="en-US"/>
          </a:p>
        </p:txBody>
      </p:sp>
      <p:sp>
        <p:nvSpPr>
          <p:cNvPr id="5" name="副标题 4"/>
          <p:cNvSpPr>
            <a:spLocks noGrp="1"/>
          </p:cNvSpPr>
          <p:nvPr>
            <p:ph type="subTitle" idx="1"/>
          </p:nvPr>
        </p:nvSpPr>
        <p:spPr/>
        <p:txBody>
          <a:bodyPr/>
          <a:lstStyle/>
          <a:p>
            <a:r>
              <a:rPr lang="en-US" altLang="zh-CN" smtClean="0"/>
              <a:t>Random</a:t>
            </a:r>
            <a:r>
              <a:rPr lang="zh-CN" altLang="en-US" smtClean="0"/>
              <a:t>随机数</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Random</a:t>
            </a:r>
            <a:endParaRPr lang="zh-CN" altLang="en-US"/>
          </a:p>
        </p:txBody>
      </p:sp>
      <p:sp>
        <p:nvSpPr>
          <p:cNvPr id="3" name="内容占位符 2"/>
          <p:cNvSpPr>
            <a:spLocks noGrp="1"/>
          </p:cNvSpPr>
          <p:nvPr>
            <p:ph idx="1"/>
          </p:nvPr>
        </p:nvSpPr>
        <p:spPr/>
        <p:txBody>
          <a:bodyPr/>
          <a:lstStyle/>
          <a:p>
            <a:r>
              <a:rPr lang="en-US" smtClean="0"/>
              <a:t>java.util.Random</a:t>
            </a:r>
            <a:r>
              <a:rPr lang="zh-CN" altLang="en-US" smtClean="0"/>
              <a:t>类的主要功能是可以进行随机数的生成，开发者只需要为其设置一个随机数的范围边界就可以随机生成不大于此边界范围的正整数，生成方法：</a:t>
            </a:r>
          </a:p>
          <a:p>
            <a:pPr lvl="1"/>
            <a:r>
              <a:rPr lang="zh-CN" altLang="en-US" smtClean="0"/>
              <a:t>生成</a:t>
            </a:r>
            <a:r>
              <a:rPr lang="zh-CN" altLang="en-US" smtClean="0"/>
              <a:t>随机正整数：</a:t>
            </a:r>
            <a:r>
              <a:rPr lang="en-US" smtClean="0"/>
              <a:t>public int nextInt​(int bound)</a:t>
            </a:r>
            <a:r>
              <a:rPr lang="zh-CN" altLang="en-US" smtClean="0"/>
              <a:t>；</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随机生成正整数</a:t>
            </a:r>
            <a:endParaRPr lang="zh-CN" altLang="en-US"/>
          </a:p>
        </p:txBody>
      </p:sp>
      <p:graphicFrame>
        <p:nvGraphicFramePr>
          <p:cNvPr id="4" name="表格 3"/>
          <p:cNvGraphicFramePr>
            <a:graphicFrameLocks noGrp="1"/>
          </p:cNvGraphicFramePr>
          <p:nvPr/>
        </p:nvGraphicFramePr>
        <p:xfrm>
          <a:off x="214282" y="857238"/>
          <a:ext cx="8715436" cy="3571900"/>
        </p:xfrm>
        <a:graphic>
          <a:graphicData uri="http://schemas.openxmlformats.org/drawingml/2006/table">
            <a:tbl>
              <a:tblPr/>
              <a:tblGrid>
                <a:gridCol w="8715436"/>
              </a:tblGrid>
              <a:tr h="3571900">
                <a:tc>
                  <a:txBody>
                    <a:bodyPr/>
                    <a:lstStyle/>
                    <a:p>
                      <a:pPr algn="l">
                        <a:spcAft>
                          <a:spcPts val="0"/>
                        </a:spcAft>
                      </a:pPr>
                      <a:r>
                        <a:rPr lang="en-US" sz="1400" b="1" kern="0">
                          <a:solidFill>
                            <a:srgbClr val="7F0055"/>
                          </a:solidFill>
                          <a:latin typeface="Consolas"/>
                          <a:ea typeface="宋体"/>
                          <a:cs typeface="Times New Roman"/>
                        </a:rPr>
                        <a:t>package</a:t>
                      </a:r>
                      <a:r>
                        <a:rPr lang="en-US" sz="1400" kern="0">
                          <a:solidFill>
                            <a:srgbClr val="000000"/>
                          </a:solidFill>
                          <a:latin typeface="Consolas"/>
                          <a:ea typeface="宋体"/>
                          <a:cs typeface="Times New Roman"/>
                        </a:rPr>
                        <a:t> cn.mldn.demo;</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import</a:t>
                      </a:r>
                      <a:r>
                        <a:rPr lang="en-US" sz="1400" kern="0">
                          <a:solidFill>
                            <a:srgbClr val="000000"/>
                          </a:solidFill>
                          <a:latin typeface="Consolas"/>
                          <a:ea typeface="宋体"/>
                          <a:cs typeface="Times New Roman"/>
                        </a:rPr>
                        <a:t> java.util.Random;</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JavaAPIDemo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throws</a:t>
                      </a:r>
                      <a:r>
                        <a:rPr lang="en-US" sz="1400" kern="0">
                          <a:solidFill>
                            <a:srgbClr val="000000"/>
                          </a:solidFill>
                          <a:latin typeface="Consolas"/>
                          <a:ea typeface="宋体"/>
                          <a:cs typeface="Times New Roman"/>
                        </a:rPr>
                        <a:t> Exception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Random </a:t>
                      </a:r>
                      <a:r>
                        <a:rPr lang="en-US" sz="1400" kern="0">
                          <a:solidFill>
                            <a:srgbClr val="6A3E3E"/>
                          </a:solidFill>
                          <a:latin typeface="Consolas"/>
                          <a:ea typeface="宋体"/>
                          <a:cs typeface="Times New Roman"/>
                        </a:rPr>
                        <a:t>rand</a:t>
                      </a:r>
                      <a:r>
                        <a:rPr lang="en-US" sz="1400" kern="0">
                          <a:solidFill>
                            <a:srgbClr val="000000"/>
                          </a:solidFill>
                          <a:latin typeface="Consolas"/>
                          <a:ea typeface="宋体"/>
                          <a:cs typeface="Times New Roman"/>
                        </a:rPr>
                        <a:t> = </a:t>
                      </a:r>
                      <a:r>
                        <a:rPr lang="en-US" sz="1400" b="1" kern="0">
                          <a:solidFill>
                            <a:srgbClr val="7F0055"/>
                          </a:solidFill>
                          <a:latin typeface="Consolas"/>
                          <a:ea typeface="宋体"/>
                          <a:cs typeface="Times New Roman"/>
                        </a:rPr>
                        <a:t>new</a:t>
                      </a:r>
                      <a:r>
                        <a:rPr lang="en-US" sz="1400" kern="0">
                          <a:solidFill>
                            <a:srgbClr val="000000"/>
                          </a:solidFill>
                          <a:latin typeface="Consolas"/>
                          <a:ea typeface="宋体"/>
                          <a:cs typeface="Times New Roman"/>
                        </a:rPr>
                        <a:t> Random();</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随机数</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for</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int</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x</a:t>
                      </a:r>
                      <a:r>
                        <a:rPr lang="en-US" sz="1400" kern="0">
                          <a:solidFill>
                            <a:srgbClr val="000000"/>
                          </a:solidFill>
                          <a:latin typeface="Consolas"/>
                          <a:ea typeface="宋体"/>
                          <a:cs typeface="Times New Roman"/>
                        </a:rPr>
                        <a:t> = 0; </a:t>
                      </a:r>
                      <a:r>
                        <a:rPr lang="en-US" sz="1400" kern="0">
                          <a:solidFill>
                            <a:srgbClr val="6A3E3E"/>
                          </a:solidFill>
                          <a:latin typeface="Consolas"/>
                          <a:ea typeface="宋体"/>
                          <a:cs typeface="Times New Roman"/>
                        </a:rPr>
                        <a:t>x</a:t>
                      </a:r>
                      <a:r>
                        <a:rPr lang="en-US" sz="1400" kern="0">
                          <a:solidFill>
                            <a:srgbClr val="000000"/>
                          </a:solidFill>
                          <a:latin typeface="Consolas"/>
                          <a:ea typeface="宋体"/>
                          <a:cs typeface="Times New Roman"/>
                        </a:rPr>
                        <a:t> &lt; 10; </a:t>
                      </a:r>
                      <a:r>
                        <a:rPr lang="en-US" sz="1400" kern="0">
                          <a:solidFill>
                            <a:srgbClr val="6A3E3E"/>
                          </a:solidFill>
                          <a:latin typeface="Consolas"/>
                          <a:ea typeface="宋体"/>
                          <a:cs typeface="Times New Roman"/>
                        </a:rPr>
                        <a:t>x</a:t>
                      </a:r>
                      <a:r>
                        <a:rPr lang="en-US" sz="1400" kern="0">
                          <a:solidFill>
                            <a:srgbClr val="000000"/>
                          </a:solidFill>
                          <a:latin typeface="Consolas"/>
                          <a:ea typeface="宋体"/>
                          <a:cs typeface="Times New Roman"/>
                        </a:rPr>
                        <a:t>++) </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生成</a:t>
                      </a:r>
                      <a:r>
                        <a:rPr lang="en-US" sz="1400" kern="0">
                          <a:solidFill>
                            <a:srgbClr val="3F7F5F"/>
                          </a:solidFill>
                          <a:latin typeface="Consolas"/>
                          <a:ea typeface="宋体"/>
                          <a:cs typeface="Times New Roman"/>
                        </a:rPr>
                        <a:t>10</a:t>
                      </a:r>
                      <a:r>
                        <a:rPr lang="zh-CN" sz="1400" kern="0">
                          <a:solidFill>
                            <a:srgbClr val="3F7F5F"/>
                          </a:solidFill>
                          <a:latin typeface="Consolas"/>
                          <a:ea typeface="宋体"/>
                          <a:cs typeface="Consolas"/>
                        </a:rPr>
                        <a:t>个随机数</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a:t>
                      </a:r>
                      <a:r>
                        <a:rPr lang="en-US" sz="1400" kern="0">
                          <a:solidFill>
                            <a:srgbClr val="6A3E3E"/>
                          </a:solidFill>
                          <a:latin typeface="Consolas"/>
                          <a:ea typeface="宋体"/>
                          <a:cs typeface="Times New Roman"/>
                        </a:rPr>
                        <a:t>rand</a:t>
                      </a:r>
                      <a:r>
                        <a:rPr lang="en-US" sz="1400" kern="0">
                          <a:solidFill>
                            <a:srgbClr val="000000"/>
                          </a:solidFill>
                          <a:latin typeface="Consolas"/>
                          <a:ea typeface="宋体"/>
                          <a:cs typeface="Times New Roman"/>
                        </a:rPr>
                        <a:t>.nextInt(100) + </a:t>
                      </a:r>
                      <a:r>
                        <a:rPr lang="en-US" sz="1400" kern="0">
                          <a:solidFill>
                            <a:srgbClr val="2A00FF"/>
                          </a:solidFill>
                          <a:latin typeface="Consolas"/>
                          <a:ea typeface="宋体"/>
                          <a:cs typeface="Times New Roman"/>
                        </a:rPr>
                        <a:t>"</a:t>
                      </a:r>
                      <a:r>
                        <a:rPr lang="zh-CN" sz="1400" kern="0">
                          <a:solidFill>
                            <a:srgbClr val="2A00FF"/>
                          </a:solidFill>
                          <a:latin typeface="Consolas"/>
                          <a:ea typeface="宋体"/>
                          <a:cs typeface="Consolas"/>
                        </a:rPr>
                        <a:t>、</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输出</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9584</TotalTime>
  <Words>77</Words>
  <Application>Microsoft Office PowerPoint</Application>
  <PresentationFormat>全屏显示(16:9)</PresentationFormat>
  <Paragraphs>16</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第15章：常用类库</vt:lpstr>
      <vt:lpstr>Random</vt:lpstr>
      <vt:lpstr>范例：随机生成正整数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727</cp:revision>
  <dcterms:created xsi:type="dcterms:W3CDTF">2015-01-02T11:02:54Z</dcterms:created>
  <dcterms:modified xsi:type="dcterms:W3CDTF">2018-12-10T06:43:47Z</dcterms:modified>
</cp:coreProperties>
</file>