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15</a:t>
            </a:r>
            <a:r>
              <a:rPr lang="zh-CN" altLang="en-US" smtClean="0"/>
              <a:t>章：常用类库</a:t>
            </a:r>
            <a:endParaRPr lang="zh-CN" altLang="en-US"/>
          </a:p>
        </p:txBody>
      </p:sp>
      <p:sp>
        <p:nvSpPr>
          <p:cNvPr id="5" name="副标题 4"/>
          <p:cNvSpPr>
            <a:spLocks noGrp="1"/>
          </p:cNvSpPr>
          <p:nvPr>
            <p:ph type="subTitle" idx="1"/>
          </p:nvPr>
        </p:nvSpPr>
        <p:spPr/>
        <p:txBody>
          <a:bodyPr/>
          <a:lstStyle/>
          <a:p>
            <a:r>
              <a:rPr lang="zh-CN" altLang="en-US" smtClean="0"/>
              <a:t>国际化程序</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国际化程序实现</a:t>
            </a:r>
            <a:endParaRPr lang="zh-CN" altLang="en-US"/>
          </a:p>
        </p:txBody>
      </p:sp>
      <p:graphicFrame>
        <p:nvGraphicFramePr>
          <p:cNvPr id="4" name="表格 3"/>
          <p:cNvGraphicFramePr>
            <a:graphicFrameLocks noGrp="1"/>
          </p:cNvGraphicFramePr>
          <p:nvPr/>
        </p:nvGraphicFramePr>
        <p:xfrm>
          <a:off x="214282" y="857238"/>
          <a:ext cx="8715436" cy="857256"/>
        </p:xfrm>
        <a:graphic>
          <a:graphicData uri="http://schemas.openxmlformats.org/drawingml/2006/table">
            <a:tbl>
              <a:tblPr/>
              <a:tblGrid>
                <a:gridCol w="3470219"/>
                <a:gridCol w="4239868"/>
                <a:gridCol w="1005349"/>
              </a:tblGrid>
              <a:tr h="214314">
                <a:tc>
                  <a:txBody>
                    <a:bodyPr/>
                    <a:lstStyle/>
                    <a:p>
                      <a:pPr algn="ctr">
                        <a:spcAft>
                          <a:spcPts val="0"/>
                        </a:spcAft>
                      </a:pPr>
                      <a:r>
                        <a:rPr lang="zh-CN" sz="1200" b="1" kern="100">
                          <a:latin typeface="Times New Roman"/>
                          <a:ea typeface="宋体"/>
                          <a:cs typeface="Times New Roman"/>
                        </a:rPr>
                        <a:t>文件名称</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文件内容</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文件作用</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gn="l">
                        <a:spcAft>
                          <a:spcPts val="0"/>
                        </a:spcAft>
                      </a:pPr>
                      <a:r>
                        <a:rPr lang="en-US" sz="1200" kern="100">
                          <a:latin typeface="Times New Roman"/>
                          <a:ea typeface="宋体"/>
                          <a:cs typeface="Times New Roman"/>
                        </a:rPr>
                        <a:t>cn.mldn.message.Messages.properties</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80"/>
                          </a:solidFill>
                          <a:latin typeface="Consolas"/>
                          <a:ea typeface="宋体"/>
                          <a:cs typeface="Times New Roman"/>
                        </a:rPr>
                        <a:t>edu.info</a:t>
                      </a:r>
                      <a:r>
                        <a:rPr lang="en-US" sz="1200" kern="0">
                          <a:solidFill>
                            <a:srgbClr val="008000"/>
                          </a:solidFill>
                          <a:latin typeface="Consolas"/>
                          <a:ea typeface="宋体"/>
                          <a:cs typeface="Times New Roman"/>
                        </a:rPr>
                        <a:t>=</a:t>
                      </a:r>
                      <a:r>
                        <a:rPr lang="zh-CN" sz="1200" kern="0">
                          <a:solidFill>
                            <a:srgbClr val="800000"/>
                          </a:solidFill>
                          <a:latin typeface="Consolas"/>
                          <a:ea typeface="宋体"/>
                          <a:cs typeface="Consolas"/>
                        </a:rPr>
                        <a:t>魔乐科技软件学院：</a:t>
                      </a:r>
                      <a:r>
                        <a:rPr lang="en-US" sz="1200" kern="0">
                          <a:solidFill>
                            <a:srgbClr val="800000"/>
                          </a:solidFill>
                          <a:latin typeface="Consolas"/>
                          <a:ea typeface="宋体"/>
                          <a:cs typeface="Times New Roman"/>
                        </a:rPr>
                        <a:t>www.mldn.cn</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公共资源</a:t>
                      </a: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gn="l">
                        <a:spcAft>
                          <a:spcPts val="0"/>
                        </a:spcAft>
                      </a:pPr>
                      <a:r>
                        <a:rPr lang="en-US" sz="1200" kern="100">
                          <a:latin typeface="Times New Roman"/>
                          <a:ea typeface="宋体"/>
                          <a:cs typeface="Times New Roman"/>
                        </a:rPr>
                        <a:t>cn.mldn.message.Messages_</a:t>
                      </a:r>
                      <a:r>
                        <a:rPr lang="en-US" sz="1200" b="1" kern="100">
                          <a:latin typeface="Times New Roman"/>
                          <a:ea typeface="宋体"/>
                          <a:cs typeface="Times New Roman"/>
                        </a:rPr>
                        <a:t>zh_CN</a:t>
                      </a:r>
                      <a:r>
                        <a:rPr lang="en-US" sz="1200" kern="100">
                          <a:latin typeface="Times New Roman"/>
                          <a:ea typeface="宋体"/>
                          <a:cs typeface="Times New Roman"/>
                        </a:rPr>
                        <a:t>.properties</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80"/>
                          </a:solidFill>
                          <a:latin typeface="Consolas"/>
                          <a:ea typeface="宋体"/>
                          <a:cs typeface="Times New Roman"/>
                        </a:rPr>
                        <a:t>edu.info</a:t>
                      </a:r>
                      <a:r>
                        <a:rPr lang="en-US" sz="1200" kern="0">
                          <a:solidFill>
                            <a:srgbClr val="008000"/>
                          </a:solidFill>
                          <a:latin typeface="Consolas"/>
                          <a:ea typeface="宋体"/>
                          <a:cs typeface="Times New Roman"/>
                        </a:rPr>
                        <a:t>=</a:t>
                      </a:r>
                      <a:r>
                        <a:rPr lang="zh-CN" sz="1200" kern="0">
                          <a:solidFill>
                            <a:srgbClr val="800000"/>
                          </a:solidFill>
                          <a:latin typeface="Consolas"/>
                          <a:ea typeface="宋体"/>
                          <a:cs typeface="Consolas"/>
                        </a:rPr>
                        <a:t>魔乐科技（</a:t>
                      </a:r>
                      <a:r>
                        <a:rPr lang="en-US" sz="1200" kern="0">
                          <a:solidFill>
                            <a:srgbClr val="800000"/>
                          </a:solidFill>
                          <a:latin typeface="Consolas"/>
                          <a:ea typeface="宋体"/>
                          <a:cs typeface="Times New Roman"/>
                        </a:rPr>
                        <a:t>MLDN</a:t>
                      </a:r>
                      <a:r>
                        <a:rPr lang="zh-CN" sz="1200" kern="0">
                          <a:solidFill>
                            <a:srgbClr val="800000"/>
                          </a:solidFill>
                          <a:latin typeface="Consolas"/>
                          <a:ea typeface="宋体"/>
                          <a:cs typeface="Consolas"/>
                        </a:rPr>
                        <a:t>）：</a:t>
                      </a:r>
                      <a:r>
                        <a:rPr lang="en-US" sz="1200" kern="0">
                          <a:solidFill>
                            <a:srgbClr val="800000"/>
                          </a:solidFill>
                          <a:latin typeface="Consolas"/>
                          <a:ea typeface="宋体"/>
                          <a:cs typeface="Times New Roman"/>
                        </a:rPr>
                        <a:t>www.mldn.cn</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中文资源</a:t>
                      </a: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314">
                <a:tc>
                  <a:txBody>
                    <a:bodyPr/>
                    <a:lstStyle/>
                    <a:p>
                      <a:pPr algn="l">
                        <a:spcAft>
                          <a:spcPts val="0"/>
                        </a:spcAft>
                      </a:pPr>
                      <a:r>
                        <a:rPr lang="en-US" sz="1200" kern="100">
                          <a:latin typeface="Times New Roman"/>
                          <a:ea typeface="宋体"/>
                          <a:cs typeface="Times New Roman"/>
                        </a:rPr>
                        <a:t>cn.mldn.message.Messages_</a:t>
                      </a:r>
                      <a:r>
                        <a:rPr lang="en-US" sz="1200" b="1" kern="100">
                          <a:latin typeface="Times New Roman"/>
                          <a:ea typeface="宋体"/>
                          <a:cs typeface="Times New Roman"/>
                        </a:rPr>
                        <a:t>en_US</a:t>
                      </a:r>
                      <a:r>
                        <a:rPr lang="en-US" sz="1200" kern="100">
                          <a:latin typeface="Times New Roman"/>
                          <a:ea typeface="宋体"/>
                          <a:cs typeface="Times New Roman"/>
                        </a:rPr>
                        <a:t>.properties</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80"/>
                          </a:solidFill>
                          <a:latin typeface="Consolas"/>
                          <a:ea typeface="宋体"/>
                          <a:cs typeface="Times New Roman"/>
                        </a:rPr>
                        <a:t>edu.info</a:t>
                      </a:r>
                      <a:r>
                        <a:rPr lang="en-US" sz="1200" kern="0">
                          <a:solidFill>
                            <a:srgbClr val="008000"/>
                          </a:solidFill>
                          <a:latin typeface="Consolas"/>
                          <a:ea typeface="宋体"/>
                          <a:cs typeface="Times New Roman"/>
                        </a:rPr>
                        <a:t>=</a:t>
                      </a:r>
                      <a:r>
                        <a:rPr lang="en-US" sz="1200" kern="0">
                          <a:solidFill>
                            <a:srgbClr val="800000"/>
                          </a:solidFill>
                          <a:latin typeface="Consolas"/>
                          <a:ea typeface="宋体"/>
                          <a:cs typeface="Times New Roman"/>
                        </a:rPr>
                        <a:t>mldn:www.mldn.cn</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英文资源</a:t>
                      </a: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214282" y="1785932"/>
          <a:ext cx="8715436" cy="2714644"/>
        </p:xfrm>
        <a:graphic>
          <a:graphicData uri="http://schemas.openxmlformats.org/drawingml/2006/table">
            <a:tbl>
              <a:tblPr/>
              <a:tblGrid>
                <a:gridCol w="8715436"/>
              </a:tblGrid>
              <a:tr h="2714644">
                <a:tc>
                  <a:txBody>
                    <a:bodyPr/>
                    <a:lstStyle/>
                    <a:p>
                      <a:pPr algn="l">
                        <a:spcAft>
                          <a:spcPts val="0"/>
                        </a:spcAft>
                      </a:pPr>
                      <a:r>
                        <a:rPr lang="en-US" sz="1400" b="1" kern="0">
                          <a:solidFill>
                            <a:srgbClr val="7F0055"/>
                          </a:solidFill>
                          <a:latin typeface="Consolas"/>
                          <a:ea typeface="宋体"/>
                          <a:cs typeface="Times New Roman"/>
                        </a:rPr>
                        <a:t>package</a:t>
                      </a:r>
                      <a:r>
                        <a:rPr lang="en-US" sz="1400" kern="0">
                          <a:solidFill>
                            <a:srgbClr val="000000"/>
                          </a:solidFill>
                          <a:latin typeface="Consolas"/>
                          <a:ea typeface="宋体"/>
                          <a:cs typeface="Times New Roman"/>
                        </a:rPr>
                        <a:t> cn.mldn.demo;</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import</a:t>
                      </a:r>
                      <a:r>
                        <a:rPr lang="en-US" sz="1400" kern="0">
                          <a:solidFill>
                            <a:srgbClr val="000000"/>
                          </a:solidFill>
                          <a:latin typeface="Consolas"/>
                          <a:ea typeface="宋体"/>
                          <a:cs typeface="Times New Roman"/>
                        </a:rPr>
                        <a:t> java.util.ResourceBundle;</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JavaAPIDemo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throws</a:t>
                      </a:r>
                      <a:r>
                        <a:rPr lang="en-US" sz="1400" kern="0">
                          <a:solidFill>
                            <a:srgbClr val="000000"/>
                          </a:solidFill>
                          <a:latin typeface="Consolas"/>
                          <a:ea typeface="宋体"/>
                          <a:cs typeface="Times New Roman"/>
                        </a:rPr>
                        <a:t> Exception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获取默认语言环境下的资源文件信息，此时不要加上语言和国家编码</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ResourceBundle </a:t>
                      </a:r>
                      <a:r>
                        <a:rPr lang="en-US" sz="1400" kern="0">
                          <a:solidFill>
                            <a:srgbClr val="6A3E3E"/>
                          </a:solidFill>
                          <a:latin typeface="Consolas"/>
                          <a:ea typeface="宋体"/>
                          <a:cs typeface="Times New Roman"/>
                        </a:rPr>
                        <a:t>resource</a:t>
                      </a:r>
                      <a:r>
                        <a:rPr lang="en-US" sz="1400" kern="0">
                          <a:solidFill>
                            <a:srgbClr val="000000"/>
                          </a:solidFill>
                          <a:latin typeface="Consolas"/>
                          <a:ea typeface="宋体"/>
                          <a:cs typeface="Times New Roman"/>
                        </a:rPr>
                        <a:t> = ResourceBundle.</a:t>
                      </a:r>
                      <a:r>
                        <a:rPr lang="en-US" sz="1400" i="1" kern="0">
                          <a:solidFill>
                            <a:srgbClr val="000000"/>
                          </a:solidFill>
                          <a:latin typeface="Consolas"/>
                          <a:ea typeface="宋体"/>
                          <a:cs typeface="Times New Roman"/>
                        </a:rPr>
                        <a:t>getBundle</a:t>
                      </a:r>
                      <a:r>
                        <a:rPr lang="en-US" sz="1400" kern="0">
                          <a:solidFill>
                            <a:srgbClr val="000000"/>
                          </a:solidFill>
                          <a:latin typeface="Consolas"/>
                          <a:ea typeface="宋体"/>
                          <a:cs typeface="Times New Roman"/>
                        </a:rPr>
                        <a:t>(</a:t>
                      </a:r>
                      <a:r>
                        <a:rPr lang="en-US" sz="1400" kern="0">
                          <a:solidFill>
                            <a:srgbClr val="2A00FF"/>
                          </a:solidFill>
                          <a:latin typeface="Consolas"/>
                          <a:ea typeface="宋体"/>
                          <a:cs typeface="Times New Roman"/>
                        </a:rPr>
                        <a:t>"cn.mldn.message.Messages"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String </a:t>
                      </a:r>
                      <a:r>
                        <a:rPr lang="en-US" sz="1400" kern="0">
                          <a:solidFill>
                            <a:srgbClr val="6A3E3E"/>
                          </a:solidFill>
                          <a:latin typeface="Consolas"/>
                          <a:ea typeface="宋体"/>
                          <a:cs typeface="Times New Roman"/>
                        </a:rPr>
                        <a:t>val</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resource</a:t>
                      </a:r>
                      <a:r>
                        <a:rPr lang="en-US" sz="1400" kern="0">
                          <a:solidFill>
                            <a:srgbClr val="000000"/>
                          </a:solidFill>
                          <a:latin typeface="Consolas"/>
                          <a:ea typeface="宋体"/>
                          <a:cs typeface="Times New Roman"/>
                        </a:rPr>
                        <a:t>.getString(</a:t>
                      </a:r>
                      <a:r>
                        <a:rPr lang="en-US" sz="1400" kern="0">
                          <a:solidFill>
                            <a:srgbClr val="2A00FF"/>
                          </a:solidFill>
                          <a:latin typeface="Consolas"/>
                          <a:ea typeface="宋体"/>
                          <a:cs typeface="Times New Roman"/>
                        </a:rPr>
                        <a:t>"edu.info</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根据</a:t>
                      </a:r>
                      <a:r>
                        <a:rPr lang="en-US" sz="1400" kern="0">
                          <a:solidFill>
                            <a:srgbClr val="3F7F5F"/>
                          </a:solidFill>
                          <a:latin typeface="Consolas"/>
                          <a:ea typeface="宋体"/>
                          <a:cs typeface="Times New Roman"/>
                        </a:rPr>
                        <a:t>key</a:t>
                      </a:r>
                      <a:r>
                        <a:rPr lang="zh-CN" sz="1400" kern="0">
                          <a:solidFill>
                            <a:srgbClr val="3F7F5F"/>
                          </a:solidFill>
                          <a:latin typeface="Consolas"/>
                          <a:ea typeface="宋体"/>
                          <a:cs typeface="Consolas"/>
                        </a:rPr>
                        <a:t>获取相应内容</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val</a:t>
                      </a:r>
                      <a:r>
                        <a:rPr lang="en-US" sz="1400" kern="0" smtClea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输出</a:t>
                      </a:r>
                      <a:r>
                        <a:rPr lang="en-US" sz="1400" kern="0">
                          <a:solidFill>
                            <a:srgbClr val="3F7F5F"/>
                          </a:solidFill>
                          <a:latin typeface="Consolas"/>
                          <a:ea typeface="宋体"/>
                          <a:cs typeface="Times New Roman"/>
                        </a:rPr>
                        <a:t>value</a:t>
                      </a:r>
                      <a:r>
                        <a:rPr lang="zh-CN" sz="1400" kern="0">
                          <a:solidFill>
                            <a:srgbClr val="3F7F5F"/>
                          </a:solidFill>
                          <a:latin typeface="Consolas"/>
                          <a:ea typeface="宋体"/>
                          <a:cs typeface="Consolas"/>
                        </a:rPr>
                        <a:t>内容</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通过</a:t>
            </a:r>
            <a:r>
              <a:rPr lang="en-US" smtClean="0"/>
              <a:t>Locale</a:t>
            </a:r>
            <a:r>
              <a:rPr lang="zh-CN" altLang="en-US" smtClean="0"/>
              <a:t>指定读取资源编码</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1400" b="1" kern="0">
                          <a:solidFill>
                            <a:srgbClr val="7F0055"/>
                          </a:solidFill>
                          <a:latin typeface="Consolas"/>
                          <a:ea typeface="宋体"/>
                          <a:cs typeface="Times New Roman"/>
                        </a:rPr>
                        <a:t>package</a:t>
                      </a:r>
                      <a:r>
                        <a:rPr lang="en-US" sz="1400" kern="0">
                          <a:solidFill>
                            <a:srgbClr val="000000"/>
                          </a:solidFill>
                          <a:latin typeface="Consolas"/>
                          <a:ea typeface="宋体"/>
                          <a:cs typeface="Times New Roman"/>
                        </a:rPr>
                        <a:t> cn.mldn.demo;</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import</a:t>
                      </a:r>
                      <a:r>
                        <a:rPr lang="en-US" sz="1400" kern="0">
                          <a:solidFill>
                            <a:srgbClr val="000000"/>
                          </a:solidFill>
                          <a:latin typeface="Consolas"/>
                          <a:ea typeface="宋体"/>
                          <a:cs typeface="Times New Roman"/>
                        </a:rPr>
                        <a:t> java.util.Locale;</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import</a:t>
                      </a:r>
                      <a:r>
                        <a:rPr lang="en-US" sz="1400" kern="0">
                          <a:solidFill>
                            <a:srgbClr val="000000"/>
                          </a:solidFill>
                          <a:latin typeface="Consolas"/>
                          <a:ea typeface="宋体"/>
                          <a:cs typeface="Times New Roman"/>
                        </a:rPr>
                        <a:t> java.util.ResourceBundle;</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JavaAPIDemo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throws</a:t>
                      </a:r>
                      <a:r>
                        <a:rPr lang="en-US" sz="1400" kern="0">
                          <a:solidFill>
                            <a:srgbClr val="000000"/>
                          </a:solidFill>
                          <a:latin typeface="Consolas"/>
                          <a:ea typeface="宋体"/>
                          <a:cs typeface="Times New Roman"/>
                        </a:rPr>
                        <a:t> Exception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Locale </a:t>
                      </a:r>
                      <a:r>
                        <a:rPr lang="en-US" sz="1400" kern="0">
                          <a:solidFill>
                            <a:srgbClr val="6A3E3E"/>
                          </a:solidFill>
                          <a:latin typeface="Consolas"/>
                          <a:ea typeface="宋体"/>
                          <a:cs typeface="Times New Roman"/>
                        </a:rPr>
                        <a:t>loc</a:t>
                      </a: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new</a:t>
                      </a:r>
                      <a:r>
                        <a:rPr lang="en-US" sz="1400" kern="0">
                          <a:solidFill>
                            <a:srgbClr val="000000"/>
                          </a:solidFill>
                          <a:latin typeface="Consolas"/>
                          <a:ea typeface="宋体"/>
                          <a:cs typeface="Times New Roman"/>
                        </a:rPr>
                        <a:t> Locale(</a:t>
                      </a:r>
                      <a:r>
                        <a:rPr lang="en-US" sz="1400" kern="0">
                          <a:solidFill>
                            <a:srgbClr val="2A00FF"/>
                          </a:solidFill>
                          <a:latin typeface="Consolas"/>
                          <a:ea typeface="宋体"/>
                          <a:cs typeface="Times New Roman"/>
                        </a:rPr>
                        <a:t>"en"</a:t>
                      </a:r>
                      <a:r>
                        <a:rPr lang="en-US" sz="1400" kern="0">
                          <a:solidFill>
                            <a:srgbClr val="000000"/>
                          </a:solidFill>
                          <a:latin typeface="Consolas"/>
                          <a:ea typeface="宋体"/>
                          <a:cs typeface="Times New Roman"/>
                        </a:rPr>
                        <a:t>, </a:t>
                      </a:r>
                      <a:r>
                        <a:rPr lang="en-US" sz="1400" kern="0">
                          <a:solidFill>
                            <a:srgbClr val="2A00FF"/>
                          </a:solidFill>
                          <a:latin typeface="Consolas"/>
                          <a:ea typeface="宋体"/>
                          <a:cs typeface="Times New Roman"/>
                        </a:rPr>
                        <a:t>"</a:t>
                      </a:r>
                      <a:r>
                        <a:rPr lang="en-US" sz="1400" kern="0">
                          <a:solidFill>
                            <a:srgbClr val="2A00FF"/>
                          </a:solidFill>
                          <a:latin typeface="Consolas"/>
                          <a:ea typeface="宋体"/>
                          <a:cs typeface="Times New Roman"/>
                        </a:rPr>
                        <a:t>US</a:t>
                      </a:r>
                      <a:r>
                        <a:rPr lang="en-US" sz="1400" kern="0" smtClean="0">
                          <a:solidFill>
                            <a:srgbClr val="2A00FF"/>
                          </a:solidFill>
                          <a:latin typeface="Consolas"/>
                          <a:ea typeface="宋体"/>
                          <a:cs typeface="Times New Roman"/>
                        </a:rPr>
                        <a:t>"</a:t>
                      </a:r>
                      <a:r>
                        <a:rPr lang="en-US" sz="1400" kern="0" smtClea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设置语言和国家编码</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根据</a:t>
                      </a:r>
                      <a:r>
                        <a:rPr lang="en-US" sz="1400" kern="0">
                          <a:solidFill>
                            <a:srgbClr val="3F7F5F"/>
                          </a:solidFill>
                          <a:latin typeface="Consolas"/>
                          <a:ea typeface="宋体"/>
                          <a:cs typeface="Times New Roman"/>
                        </a:rPr>
                        <a:t>Locale</a:t>
                      </a:r>
                      <a:r>
                        <a:rPr lang="zh-CN" sz="1400" kern="0">
                          <a:solidFill>
                            <a:srgbClr val="3F7F5F"/>
                          </a:solidFill>
                          <a:latin typeface="Consolas"/>
                          <a:ea typeface="宋体"/>
                          <a:cs typeface="Consolas"/>
                        </a:rPr>
                        <a:t>对象所包含的区域编码，获取指定编码的资源文件内容</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ResourceBundle </a:t>
                      </a:r>
                      <a:r>
                        <a:rPr lang="en-US" sz="1400" kern="0">
                          <a:solidFill>
                            <a:srgbClr val="6A3E3E"/>
                          </a:solidFill>
                          <a:latin typeface="Consolas"/>
                          <a:ea typeface="宋体"/>
                          <a:cs typeface="Times New Roman"/>
                        </a:rPr>
                        <a:t>resource</a:t>
                      </a:r>
                      <a:r>
                        <a:rPr lang="en-US" sz="1400" kern="0">
                          <a:solidFill>
                            <a:srgbClr val="000000"/>
                          </a:solidFill>
                          <a:latin typeface="Consolas"/>
                          <a:ea typeface="宋体"/>
                          <a:cs typeface="Times New Roman"/>
                        </a:rPr>
                        <a:t> = ResourceBundle.</a:t>
                      </a:r>
                      <a:r>
                        <a:rPr lang="en-US" sz="1400" i="1" kern="0">
                          <a:solidFill>
                            <a:srgbClr val="000000"/>
                          </a:solidFill>
                          <a:latin typeface="Consolas"/>
                          <a:ea typeface="宋体"/>
                          <a:cs typeface="Times New Roman"/>
                        </a:rPr>
                        <a:t>getBundle</a:t>
                      </a:r>
                      <a:r>
                        <a:rPr lang="en-US" sz="1400" kern="0">
                          <a:solidFill>
                            <a:srgbClr val="000000"/>
                          </a:solidFill>
                          <a:latin typeface="Consolas"/>
                          <a:ea typeface="宋体"/>
                          <a:cs typeface="Times New Roman"/>
                        </a:rPr>
                        <a:t>(</a:t>
                      </a:r>
                      <a:r>
                        <a:rPr lang="en-US" sz="1400" kern="0">
                          <a:solidFill>
                            <a:srgbClr val="2A00FF"/>
                          </a:solidFill>
                          <a:latin typeface="Consolas"/>
                          <a:ea typeface="宋体"/>
                          <a:cs typeface="Times New Roman"/>
                        </a:rPr>
                        <a:t>"cn.mldn.message.Messages"</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loc</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String </a:t>
                      </a:r>
                      <a:r>
                        <a:rPr lang="en-US" sz="1400" kern="0">
                          <a:solidFill>
                            <a:srgbClr val="6A3E3E"/>
                          </a:solidFill>
                          <a:latin typeface="Consolas"/>
                          <a:ea typeface="宋体"/>
                          <a:cs typeface="Times New Roman"/>
                        </a:rPr>
                        <a:t>val</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resource</a:t>
                      </a:r>
                      <a:r>
                        <a:rPr lang="en-US" sz="1400" kern="0">
                          <a:solidFill>
                            <a:srgbClr val="000000"/>
                          </a:solidFill>
                          <a:latin typeface="Consolas"/>
                          <a:ea typeface="宋体"/>
                          <a:cs typeface="Times New Roman"/>
                        </a:rPr>
                        <a:t>.getString(</a:t>
                      </a:r>
                      <a:r>
                        <a:rPr lang="en-US" sz="1400" kern="0">
                          <a:solidFill>
                            <a:srgbClr val="2A00FF"/>
                          </a:solidFill>
                          <a:latin typeface="Consolas"/>
                          <a:ea typeface="宋体"/>
                          <a:cs typeface="Times New Roman"/>
                        </a:rPr>
                        <a:t>"edu.info"</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根据</a:t>
                      </a:r>
                      <a:r>
                        <a:rPr lang="en-US" sz="1400" kern="0">
                          <a:solidFill>
                            <a:srgbClr val="3F7F5F"/>
                          </a:solidFill>
                          <a:latin typeface="Consolas"/>
                          <a:ea typeface="宋体"/>
                          <a:cs typeface="Times New Roman"/>
                        </a:rPr>
                        <a:t>key</a:t>
                      </a:r>
                      <a:r>
                        <a:rPr lang="zh-CN" sz="1400" kern="0">
                          <a:solidFill>
                            <a:srgbClr val="3F7F5F"/>
                          </a:solidFill>
                          <a:latin typeface="Consolas"/>
                          <a:ea typeface="宋体"/>
                          <a:cs typeface="Consolas"/>
                        </a:rPr>
                        <a:t>获取相应内容</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val</a:t>
                      </a:r>
                      <a:r>
                        <a:rPr lang="en-US" sz="1400" kern="0" smtClea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输出</a:t>
                      </a:r>
                      <a:r>
                        <a:rPr lang="en-US" sz="1400" kern="0">
                          <a:solidFill>
                            <a:srgbClr val="3F7F5F"/>
                          </a:solidFill>
                          <a:latin typeface="Consolas"/>
                          <a:ea typeface="宋体"/>
                          <a:cs typeface="Times New Roman"/>
                        </a:rPr>
                        <a:t>value</a:t>
                      </a:r>
                      <a:r>
                        <a:rPr lang="zh-CN" sz="1400" kern="0">
                          <a:solidFill>
                            <a:srgbClr val="3F7F5F"/>
                          </a:solidFill>
                          <a:latin typeface="Consolas"/>
                          <a:ea typeface="宋体"/>
                          <a:cs typeface="Consolas"/>
                        </a:rPr>
                        <a:t>内容</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格式化文本显示</a:t>
            </a:r>
            <a:endParaRPr lang="zh-CN" altLang="en-US"/>
          </a:p>
        </p:txBody>
      </p:sp>
      <p:sp>
        <p:nvSpPr>
          <p:cNvPr id="3" name="内容占位符 2"/>
          <p:cNvSpPr>
            <a:spLocks noGrp="1"/>
          </p:cNvSpPr>
          <p:nvPr>
            <p:ph idx="1"/>
          </p:nvPr>
        </p:nvSpPr>
        <p:spPr/>
        <p:txBody>
          <a:bodyPr/>
          <a:lstStyle/>
          <a:p>
            <a:r>
              <a:rPr lang="zh-CN" altLang="en-US" smtClean="0"/>
              <a:t>定义资源文件，使用动态</a:t>
            </a:r>
            <a:r>
              <a:rPr lang="zh-CN" altLang="en-US" smtClean="0"/>
              <a:t>文本</a:t>
            </a:r>
            <a:r>
              <a:rPr lang="zh-CN" altLang="en-US" smtClean="0"/>
              <a:t>标记：</a:t>
            </a:r>
            <a:endParaRPr lang="en-US" altLang="zh-CN" smtClean="0"/>
          </a:p>
          <a:p>
            <a:endParaRPr lang="en-US" altLang="zh-CN" smtClean="0"/>
          </a:p>
          <a:p>
            <a:endParaRPr lang="en-US" altLang="zh-CN" smtClean="0"/>
          </a:p>
          <a:p>
            <a:r>
              <a:rPr lang="zh-CN" altLang="en-US" smtClean="0"/>
              <a:t>格式化</a:t>
            </a:r>
            <a:r>
              <a:rPr lang="zh-CN" altLang="en-US" smtClean="0"/>
              <a:t>文本</a:t>
            </a:r>
            <a:r>
              <a:rPr lang="zh-CN" altLang="en-US" smtClean="0"/>
              <a:t>显示</a:t>
            </a:r>
            <a:r>
              <a:rPr lang="zh-CN" altLang="en-US" smtClean="0"/>
              <a:t>数据：</a:t>
            </a:r>
            <a:endParaRPr lang="zh-CN" altLang="en-US"/>
          </a:p>
        </p:txBody>
      </p:sp>
      <p:graphicFrame>
        <p:nvGraphicFramePr>
          <p:cNvPr id="4" name="表格 3"/>
          <p:cNvGraphicFramePr>
            <a:graphicFrameLocks noGrp="1"/>
          </p:cNvGraphicFramePr>
          <p:nvPr/>
        </p:nvGraphicFramePr>
        <p:xfrm>
          <a:off x="214282" y="1357304"/>
          <a:ext cx="8643998" cy="785818"/>
        </p:xfrm>
        <a:graphic>
          <a:graphicData uri="http://schemas.openxmlformats.org/drawingml/2006/table">
            <a:tbl>
              <a:tblPr/>
              <a:tblGrid>
                <a:gridCol w="3441775"/>
                <a:gridCol w="4205115"/>
                <a:gridCol w="997108"/>
              </a:tblGrid>
              <a:tr h="392909">
                <a:tc>
                  <a:txBody>
                    <a:bodyPr/>
                    <a:lstStyle/>
                    <a:p>
                      <a:pPr algn="l">
                        <a:spcAft>
                          <a:spcPts val="0"/>
                        </a:spcAft>
                      </a:pPr>
                      <a:r>
                        <a:rPr lang="en-US" sz="1200" kern="100">
                          <a:latin typeface="Times New Roman"/>
                          <a:ea typeface="宋体"/>
                          <a:cs typeface="Times New Roman"/>
                        </a:rPr>
                        <a:t>cn.mldn.message.Messages_</a:t>
                      </a:r>
                      <a:r>
                        <a:rPr lang="en-US" sz="1200" b="1" kern="100">
                          <a:latin typeface="Times New Roman"/>
                          <a:ea typeface="宋体"/>
                          <a:cs typeface="Times New Roman"/>
                        </a:rPr>
                        <a:t>zh_CN</a:t>
                      </a:r>
                      <a:r>
                        <a:rPr lang="en-US" sz="1200" kern="100">
                          <a:latin typeface="Times New Roman"/>
                          <a:ea typeface="宋体"/>
                          <a:cs typeface="Times New Roman"/>
                        </a:rPr>
                        <a:t>.properties</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80"/>
                          </a:solidFill>
                          <a:latin typeface="Consolas"/>
                          <a:ea typeface="宋体"/>
                          <a:cs typeface="Times New Roman"/>
                        </a:rPr>
                        <a:t>edu.info</a:t>
                      </a:r>
                      <a:r>
                        <a:rPr lang="en-US" sz="1200" kern="0">
                          <a:solidFill>
                            <a:srgbClr val="008000"/>
                          </a:solidFill>
                          <a:latin typeface="Consolas"/>
                          <a:ea typeface="宋体"/>
                          <a:cs typeface="Times New Roman"/>
                        </a:rPr>
                        <a:t>=</a:t>
                      </a:r>
                      <a:r>
                        <a:rPr lang="zh-CN" sz="1200" kern="0">
                          <a:solidFill>
                            <a:srgbClr val="800000"/>
                          </a:solidFill>
                          <a:latin typeface="Consolas"/>
                          <a:ea typeface="宋体"/>
                          <a:cs typeface="Consolas"/>
                        </a:rPr>
                        <a:t>欢迎</a:t>
                      </a:r>
                      <a:r>
                        <a:rPr lang="en-US" sz="1200" kern="0">
                          <a:solidFill>
                            <a:srgbClr val="800000"/>
                          </a:solidFill>
                          <a:latin typeface="Consolas"/>
                          <a:ea typeface="宋体"/>
                          <a:cs typeface="Times New Roman"/>
                        </a:rPr>
                        <a:t>{0}</a:t>
                      </a:r>
                      <a:r>
                        <a:rPr lang="zh-CN" sz="1200" kern="0">
                          <a:solidFill>
                            <a:srgbClr val="800000"/>
                          </a:solidFill>
                          <a:latin typeface="Consolas"/>
                          <a:ea typeface="宋体"/>
                          <a:cs typeface="Consolas"/>
                        </a:rPr>
                        <a:t>的访问，请登录</a:t>
                      </a:r>
                      <a:r>
                        <a:rPr lang="en-US" sz="1200" kern="0">
                          <a:solidFill>
                            <a:srgbClr val="800000"/>
                          </a:solidFill>
                          <a:latin typeface="Consolas"/>
                          <a:ea typeface="宋体"/>
                          <a:cs typeface="Times New Roman"/>
                        </a:rPr>
                        <a:t>{1}</a:t>
                      </a:r>
                      <a:r>
                        <a:rPr lang="zh-CN" sz="1200" kern="0">
                          <a:solidFill>
                            <a:srgbClr val="800000"/>
                          </a:solidFill>
                          <a:latin typeface="Consolas"/>
                          <a:ea typeface="宋体"/>
                          <a:cs typeface="Consolas"/>
                        </a:rPr>
                        <a:t>自行学习！</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中文资源</a:t>
                      </a: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909">
                <a:tc>
                  <a:txBody>
                    <a:bodyPr/>
                    <a:lstStyle/>
                    <a:p>
                      <a:pPr algn="l">
                        <a:spcAft>
                          <a:spcPts val="0"/>
                        </a:spcAft>
                      </a:pPr>
                      <a:r>
                        <a:rPr lang="en-US" sz="1200" kern="100">
                          <a:latin typeface="Times New Roman"/>
                          <a:ea typeface="宋体"/>
                          <a:cs typeface="Times New Roman"/>
                        </a:rPr>
                        <a:t>cn.mldn.message.Messages_</a:t>
                      </a:r>
                      <a:r>
                        <a:rPr lang="en-US" sz="1200" b="1" kern="100">
                          <a:latin typeface="Times New Roman"/>
                          <a:ea typeface="宋体"/>
                          <a:cs typeface="Times New Roman"/>
                        </a:rPr>
                        <a:t>en_US</a:t>
                      </a:r>
                      <a:r>
                        <a:rPr lang="en-US" sz="1200" kern="100">
                          <a:latin typeface="Times New Roman"/>
                          <a:ea typeface="宋体"/>
                          <a:cs typeface="Times New Roman"/>
                        </a:rPr>
                        <a:t>.properties</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80"/>
                          </a:solidFill>
                          <a:latin typeface="Consolas"/>
                          <a:ea typeface="宋体"/>
                          <a:cs typeface="Times New Roman"/>
                        </a:rPr>
                        <a:t>edu.info</a:t>
                      </a:r>
                      <a:r>
                        <a:rPr lang="en-US" sz="1200" kern="0">
                          <a:solidFill>
                            <a:srgbClr val="008000"/>
                          </a:solidFill>
                          <a:latin typeface="Consolas"/>
                          <a:ea typeface="宋体"/>
                          <a:cs typeface="Times New Roman"/>
                        </a:rPr>
                        <a:t>=</a:t>
                      </a:r>
                      <a:r>
                        <a:rPr lang="en-US" sz="1200" kern="0">
                          <a:solidFill>
                            <a:srgbClr val="800000"/>
                          </a:solidFill>
                          <a:latin typeface="Consolas"/>
                          <a:ea typeface="宋体"/>
                          <a:cs typeface="Times New Roman"/>
                        </a:rPr>
                        <a:t>Welcome {0} , Home Page: {1} !</a:t>
                      </a:r>
                      <a:endParaRPr lang="zh-CN" sz="1200" kern="100">
                        <a:latin typeface="Times New Roman"/>
                        <a:ea typeface="宋体"/>
                        <a:cs typeface="Times New Roman"/>
                      </a:endParaRP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英文资源</a:t>
                      </a:r>
                    </a:p>
                  </a:txBody>
                  <a:tcPr marL="68480" marR="684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214282" y="2643188"/>
          <a:ext cx="8715436" cy="1857388"/>
        </p:xfrm>
        <a:graphic>
          <a:graphicData uri="http://schemas.openxmlformats.org/drawingml/2006/table">
            <a:tbl>
              <a:tblPr/>
              <a:tblGrid>
                <a:gridCol w="8715436"/>
              </a:tblGrid>
              <a:tr h="1857388">
                <a:tc>
                  <a:txBody>
                    <a:bodyPr/>
                    <a:lstStyle/>
                    <a:p>
                      <a:pPr algn="l">
                        <a:spcAft>
                          <a:spcPts val="0"/>
                        </a:spcAft>
                      </a:pPr>
                      <a:r>
                        <a:rPr lang="en-US" sz="900" b="1" kern="0">
                          <a:solidFill>
                            <a:srgbClr val="7F0055"/>
                          </a:solidFill>
                          <a:latin typeface="Consolas"/>
                          <a:ea typeface="宋体"/>
                          <a:cs typeface="Times New Roman"/>
                        </a:rPr>
                        <a:t>package</a:t>
                      </a:r>
                      <a:r>
                        <a:rPr lang="en-US" sz="900" kern="0">
                          <a:solidFill>
                            <a:srgbClr val="000000"/>
                          </a:solidFill>
                          <a:latin typeface="Consolas"/>
                          <a:ea typeface="宋体"/>
                          <a:cs typeface="Times New Roman"/>
                        </a:rPr>
                        <a:t> cn.mldn.demo;</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import</a:t>
                      </a:r>
                      <a:r>
                        <a:rPr lang="en-US" sz="900" kern="0">
                          <a:solidFill>
                            <a:srgbClr val="000000"/>
                          </a:solidFill>
                          <a:latin typeface="Consolas"/>
                          <a:ea typeface="宋体"/>
                          <a:cs typeface="Times New Roman"/>
                        </a:rPr>
                        <a:t> java.text.MessageFormat;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import</a:t>
                      </a:r>
                      <a:r>
                        <a:rPr lang="en-US" sz="900" kern="0">
                          <a:solidFill>
                            <a:srgbClr val="000000"/>
                          </a:solidFill>
                          <a:latin typeface="Consolas"/>
                          <a:ea typeface="宋体"/>
                          <a:cs typeface="Times New Roman"/>
                        </a:rPr>
                        <a:t> java.util.Locale;</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import</a:t>
                      </a:r>
                      <a:r>
                        <a:rPr lang="en-US" sz="900" kern="0">
                          <a:solidFill>
                            <a:srgbClr val="000000"/>
                          </a:solidFill>
                          <a:latin typeface="Consolas"/>
                          <a:ea typeface="宋体"/>
                          <a:cs typeface="Times New Roman"/>
                        </a:rPr>
                        <a:t> java.util.ResourceBundle;</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JavaAPIDemo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main(String[] </a:t>
                      </a:r>
                      <a:r>
                        <a:rPr lang="en-US" sz="900" kern="0">
                          <a:solidFill>
                            <a:srgbClr val="6A3E3E"/>
                          </a:solidFill>
                          <a:latin typeface="Consolas"/>
                          <a:ea typeface="宋体"/>
                          <a:cs typeface="Times New Roman"/>
                        </a:rPr>
                        <a:t>args</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throws</a:t>
                      </a:r>
                      <a:r>
                        <a:rPr lang="en-US" sz="900" kern="0">
                          <a:solidFill>
                            <a:srgbClr val="000000"/>
                          </a:solidFill>
                          <a:latin typeface="Consolas"/>
                          <a:ea typeface="宋体"/>
                          <a:cs typeface="Times New Roman"/>
                        </a:rPr>
                        <a:t> Exception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Locale </a:t>
                      </a:r>
                      <a:r>
                        <a:rPr lang="en-US" sz="900" kern="0">
                          <a:solidFill>
                            <a:srgbClr val="6A3E3E"/>
                          </a:solidFill>
                          <a:latin typeface="Consolas"/>
                          <a:ea typeface="宋体"/>
                          <a:cs typeface="Times New Roman"/>
                        </a:rPr>
                        <a:t>loc</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Locale(</a:t>
                      </a:r>
                      <a:r>
                        <a:rPr lang="en-US" sz="900" kern="0">
                          <a:solidFill>
                            <a:srgbClr val="2A00FF"/>
                          </a:solidFill>
                          <a:latin typeface="Consolas"/>
                          <a:ea typeface="宋体"/>
                          <a:cs typeface="Times New Roman"/>
                        </a:rPr>
                        <a:t>"en"</a:t>
                      </a:r>
                      <a:r>
                        <a:rPr lang="en-US" sz="900" kern="0">
                          <a:solidFill>
                            <a:srgbClr val="000000"/>
                          </a:solidFill>
                          <a:latin typeface="Consolas"/>
                          <a:ea typeface="宋体"/>
                          <a:cs typeface="Times New Roman"/>
                        </a:rPr>
                        <a:t>, </a:t>
                      </a:r>
                      <a:r>
                        <a:rPr lang="en-US" sz="900" kern="0">
                          <a:solidFill>
                            <a:srgbClr val="2A00FF"/>
                          </a:solidFill>
                          <a:latin typeface="Consolas"/>
                          <a:ea typeface="宋体"/>
                          <a:cs typeface="Times New Roman"/>
                        </a:rPr>
                        <a:t>"</a:t>
                      </a:r>
                      <a:r>
                        <a:rPr lang="en-US" sz="900" kern="0">
                          <a:solidFill>
                            <a:srgbClr val="2A00FF"/>
                          </a:solidFill>
                          <a:latin typeface="Consolas"/>
                          <a:ea typeface="宋体"/>
                          <a:cs typeface="Times New Roman"/>
                        </a:rPr>
                        <a:t>US</a:t>
                      </a:r>
                      <a:r>
                        <a:rPr lang="en-US" sz="900" kern="0" smtClean="0">
                          <a:solidFill>
                            <a:srgbClr val="2A00FF"/>
                          </a:solidFill>
                          <a:latin typeface="Consolas"/>
                          <a:ea typeface="宋体"/>
                          <a:cs typeface="Times New Roman"/>
                        </a:rPr>
                        <a:t>"</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设置语言和国家编码</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3F7F5F"/>
                          </a:solidFill>
                          <a:latin typeface="Consolas"/>
                          <a:ea typeface="宋体"/>
                          <a:cs typeface="Times New Roman"/>
                        </a:rPr>
                        <a:t>// </a:t>
                      </a:r>
                      <a:r>
                        <a:rPr lang="zh-CN" sz="900" kern="0">
                          <a:solidFill>
                            <a:srgbClr val="3F7F5F"/>
                          </a:solidFill>
                          <a:latin typeface="Consolas"/>
                          <a:ea typeface="宋体"/>
                          <a:cs typeface="Consolas"/>
                        </a:rPr>
                        <a:t>根据</a:t>
                      </a:r>
                      <a:r>
                        <a:rPr lang="en-US" sz="900" kern="0">
                          <a:solidFill>
                            <a:srgbClr val="3F7F5F"/>
                          </a:solidFill>
                          <a:latin typeface="Consolas"/>
                          <a:ea typeface="宋体"/>
                          <a:cs typeface="Times New Roman"/>
                        </a:rPr>
                        <a:t>Locale</a:t>
                      </a:r>
                      <a:r>
                        <a:rPr lang="zh-CN" sz="900" kern="0">
                          <a:solidFill>
                            <a:srgbClr val="3F7F5F"/>
                          </a:solidFill>
                          <a:latin typeface="Consolas"/>
                          <a:ea typeface="宋体"/>
                          <a:cs typeface="Consolas"/>
                        </a:rPr>
                        <a:t>对象所包含的区域编码，获取指定编码的资源文件内容</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ResourceBundle </a:t>
                      </a:r>
                      <a:r>
                        <a:rPr lang="en-US" sz="900" kern="0">
                          <a:solidFill>
                            <a:srgbClr val="6A3E3E"/>
                          </a:solidFill>
                          <a:latin typeface="Consolas"/>
                          <a:ea typeface="宋体"/>
                          <a:cs typeface="Times New Roman"/>
                        </a:rPr>
                        <a:t>resource</a:t>
                      </a:r>
                      <a:r>
                        <a:rPr lang="en-US" sz="900" kern="0">
                          <a:solidFill>
                            <a:srgbClr val="000000"/>
                          </a:solidFill>
                          <a:latin typeface="Consolas"/>
                          <a:ea typeface="宋体"/>
                          <a:cs typeface="Times New Roman"/>
                        </a:rPr>
                        <a:t> = ResourceBundle.</a:t>
                      </a:r>
                      <a:r>
                        <a:rPr lang="en-US" sz="900" i="1" kern="0">
                          <a:solidFill>
                            <a:srgbClr val="000000"/>
                          </a:solidFill>
                          <a:latin typeface="Consolas"/>
                          <a:ea typeface="宋体"/>
                          <a:cs typeface="Times New Roman"/>
                        </a:rPr>
                        <a:t>getBundle</a:t>
                      </a:r>
                      <a:r>
                        <a:rPr lang="en-US" sz="900" kern="0">
                          <a:solidFill>
                            <a:srgbClr val="000000"/>
                          </a:solidFill>
                          <a:latin typeface="Consolas"/>
                          <a:ea typeface="宋体"/>
                          <a:cs typeface="Times New Roman"/>
                        </a:rPr>
                        <a:t>(</a:t>
                      </a:r>
                      <a:r>
                        <a:rPr lang="en-US" sz="900" kern="0">
                          <a:solidFill>
                            <a:srgbClr val="2A00FF"/>
                          </a:solidFill>
                          <a:latin typeface="Consolas"/>
                          <a:ea typeface="宋体"/>
                          <a:cs typeface="Times New Roman"/>
                        </a:rPr>
                        <a:t>"cn.mldn.message.Messages"</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loc</a:t>
                      </a:r>
                      <a:r>
                        <a:rPr lang="en-US" sz="90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String </a:t>
                      </a:r>
                      <a:r>
                        <a:rPr lang="en-US" sz="900" kern="0">
                          <a:solidFill>
                            <a:srgbClr val="6A3E3E"/>
                          </a:solidFill>
                          <a:latin typeface="Consolas"/>
                          <a:ea typeface="宋体"/>
                          <a:cs typeface="Times New Roman"/>
                        </a:rPr>
                        <a:t>val</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resource</a:t>
                      </a:r>
                      <a:r>
                        <a:rPr lang="en-US" sz="900" kern="0">
                          <a:solidFill>
                            <a:srgbClr val="000000"/>
                          </a:solidFill>
                          <a:latin typeface="Consolas"/>
                          <a:ea typeface="宋体"/>
                          <a:cs typeface="Times New Roman"/>
                        </a:rPr>
                        <a:t>.getString(</a:t>
                      </a:r>
                      <a:r>
                        <a:rPr lang="en-US" sz="900" kern="0">
                          <a:solidFill>
                            <a:srgbClr val="2A00FF"/>
                          </a:solidFill>
                          <a:latin typeface="Consolas"/>
                          <a:ea typeface="宋体"/>
                          <a:cs typeface="Times New Roman"/>
                        </a:rPr>
                        <a:t>"edu.info</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根据</a:t>
                      </a:r>
                      <a:r>
                        <a:rPr lang="en-US" sz="900" kern="0">
                          <a:solidFill>
                            <a:srgbClr val="3F7F5F"/>
                          </a:solidFill>
                          <a:latin typeface="Consolas"/>
                          <a:ea typeface="宋体"/>
                          <a:cs typeface="Times New Roman"/>
                        </a:rPr>
                        <a:t>key</a:t>
                      </a:r>
                      <a:r>
                        <a:rPr lang="zh-CN" sz="900" kern="0">
                          <a:solidFill>
                            <a:srgbClr val="3F7F5F"/>
                          </a:solidFill>
                          <a:latin typeface="Consolas"/>
                          <a:ea typeface="宋体"/>
                          <a:cs typeface="Consolas"/>
                        </a:rPr>
                        <a:t>获取相应内容</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.println(MessageFormat.</a:t>
                      </a:r>
                      <a:r>
                        <a:rPr lang="en-US" sz="900" i="1" kern="0">
                          <a:solidFill>
                            <a:srgbClr val="000000"/>
                          </a:solidFill>
                          <a:latin typeface="Consolas"/>
                          <a:ea typeface="宋体"/>
                          <a:cs typeface="Times New Roman"/>
                        </a:rPr>
                        <a:t>format</a:t>
                      </a:r>
                      <a:r>
                        <a:rPr lang="en-US" sz="900" kern="0">
                          <a:solidFill>
                            <a:srgbClr val="000000"/>
                          </a:solidFill>
                          <a:latin typeface="Consolas"/>
                          <a:ea typeface="宋体"/>
                          <a:cs typeface="Times New Roman"/>
                        </a:rPr>
                        <a:t>(</a:t>
                      </a:r>
                      <a:r>
                        <a:rPr lang="en-US" sz="900" kern="0">
                          <a:solidFill>
                            <a:srgbClr val="6A3E3E"/>
                          </a:solidFill>
                          <a:latin typeface="Consolas"/>
                          <a:ea typeface="宋体"/>
                          <a:cs typeface="Times New Roman"/>
                        </a:rPr>
                        <a:t>val</a:t>
                      </a:r>
                      <a:r>
                        <a:rPr lang="en-US" sz="900" kern="0">
                          <a:solidFill>
                            <a:srgbClr val="000000"/>
                          </a:solidFill>
                          <a:latin typeface="Consolas"/>
                          <a:ea typeface="宋体"/>
                          <a:cs typeface="Times New Roman"/>
                        </a:rPr>
                        <a:t>, </a:t>
                      </a:r>
                      <a:r>
                        <a:rPr lang="en-US" sz="900" kern="0" smtClean="0">
                          <a:solidFill>
                            <a:srgbClr val="2A00FF"/>
                          </a:solidFill>
                          <a:latin typeface="Consolas"/>
                          <a:ea typeface="宋体"/>
                          <a:cs typeface="Times New Roman"/>
                        </a:rPr>
                        <a:t>"</a:t>
                      </a:r>
                      <a:r>
                        <a:rPr lang="en-US" sz="900" kern="0">
                          <a:solidFill>
                            <a:srgbClr val="2A00FF"/>
                          </a:solidFill>
                          <a:latin typeface="Consolas"/>
                          <a:ea typeface="宋体"/>
                          <a:cs typeface="Times New Roman"/>
                        </a:rPr>
                        <a:t>mldn"</a:t>
                      </a:r>
                      <a:r>
                        <a:rPr lang="en-US" sz="900" kern="0">
                          <a:solidFill>
                            <a:srgbClr val="000000"/>
                          </a:solidFill>
                          <a:latin typeface="Consolas"/>
                          <a:ea typeface="宋体"/>
                          <a:cs typeface="Times New Roman"/>
                        </a:rPr>
                        <a:t>, </a:t>
                      </a:r>
                      <a:r>
                        <a:rPr lang="en-US" sz="900" kern="0">
                          <a:solidFill>
                            <a:srgbClr val="2A00FF"/>
                          </a:solidFill>
                          <a:latin typeface="Consolas"/>
                          <a:ea typeface="宋体"/>
                          <a:cs typeface="Times New Roman"/>
                        </a:rPr>
                        <a:t>"www.mldn.cn"</a:t>
                      </a:r>
                      <a:r>
                        <a:rPr lang="en-US" sz="900" ker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设置动态文本数据</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国际化程序实现思路</a:t>
            </a:r>
            <a:endParaRPr lang="zh-CN" altLang="en-US"/>
          </a:p>
        </p:txBody>
      </p:sp>
      <p:pic>
        <p:nvPicPr>
          <p:cNvPr id="1026" name="图片 1"/>
          <p:cNvPicPr>
            <a:picLocks noChangeAspect="1" noChangeArrowheads="1"/>
          </p:cNvPicPr>
          <p:nvPr/>
        </p:nvPicPr>
        <p:blipFill>
          <a:blip r:embed="rId2"/>
          <a:srcRect/>
          <a:stretch>
            <a:fillRect/>
          </a:stretch>
        </p:blipFill>
        <p:spPr bwMode="auto">
          <a:xfrm>
            <a:off x="928662" y="785800"/>
            <a:ext cx="7072362" cy="3674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Locale</a:t>
            </a:r>
            <a:endParaRPr lang="zh-CN" altLang="en-US"/>
          </a:p>
        </p:txBody>
      </p:sp>
      <p:sp>
        <p:nvSpPr>
          <p:cNvPr id="3" name="内容占位符 2"/>
          <p:cNvSpPr>
            <a:spLocks noGrp="1"/>
          </p:cNvSpPr>
          <p:nvPr>
            <p:ph idx="1"/>
          </p:nvPr>
        </p:nvSpPr>
        <p:spPr/>
        <p:txBody>
          <a:bodyPr/>
          <a:lstStyle/>
          <a:p>
            <a:r>
              <a:rPr lang="zh-CN" altLang="en-US" smtClean="0"/>
              <a:t>在国际化程序实现的过程之中，对于不同国家的区域和语言编码，可以通过</a:t>
            </a:r>
            <a:r>
              <a:rPr lang="en-US" smtClean="0"/>
              <a:t>java.util.Local</a:t>
            </a:r>
            <a:r>
              <a:rPr lang="zh-CN" altLang="en-US" smtClean="0"/>
              <a:t>类的实例来定义</a:t>
            </a:r>
            <a:endParaRPr lang="zh-CN" altLang="en-US"/>
          </a:p>
        </p:txBody>
      </p:sp>
      <p:graphicFrame>
        <p:nvGraphicFramePr>
          <p:cNvPr id="4" name="表格 3"/>
          <p:cNvGraphicFramePr>
            <a:graphicFrameLocks noGrp="1"/>
          </p:cNvGraphicFramePr>
          <p:nvPr/>
        </p:nvGraphicFramePr>
        <p:xfrm>
          <a:off x="285720" y="1714494"/>
          <a:ext cx="8572560" cy="1428760"/>
        </p:xfrm>
        <a:graphic>
          <a:graphicData uri="http://schemas.openxmlformats.org/drawingml/2006/table">
            <a:tbl>
              <a:tblPr/>
              <a:tblGrid>
                <a:gridCol w="485239"/>
                <a:gridCol w="3801041"/>
                <a:gridCol w="727859"/>
                <a:gridCol w="3558421"/>
              </a:tblGrid>
              <a:tr h="357190">
                <a:tc>
                  <a:txBody>
                    <a:bodyPr/>
                    <a:lstStyle/>
                    <a:p>
                      <a:pPr algn="ctr">
                        <a:spcAft>
                          <a:spcPts val="0"/>
                        </a:spcAft>
                      </a:pPr>
                      <a:r>
                        <a:rPr lang="en-US" sz="1400" b="1" kern="100">
                          <a:latin typeface="Times New Roman"/>
                          <a:ea typeface="宋体"/>
                          <a:cs typeface="Times New Roman"/>
                        </a:rPr>
                        <a:t>No.</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方法</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类型</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描述</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1400" kern="100">
                          <a:latin typeface="Times New Roman"/>
                          <a:ea typeface="宋体"/>
                          <a:cs typeface="Times New Roman"/>
                        </a:rPr>
                        <a:t>1</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Locale(String language)</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构造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根据语言代码构造一个语言环境。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1400" kern="100">
                          <a:latin typeface="Times New Roman"/>
                          <a:ea typeface="宋体"/>
                          <a:cs typeface="Times New Roman"/>
                        </a:rPr>
                        <a:t>2</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Locale(String language,String country)</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构造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根据语言和国家构造一个语言环境。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1400" kern="100">
                          <a:latin typeface="Times New Roman"/>
                          <a:ea typeface="宋体"/>
                          <a:cs typeface="Times New Roman"/>
                        </a:rPr>
                        <a:t>3</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static Locale getDefault​()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读取本地默认区域和语言环境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通过构造方法实例化</a:t>
            </a:r>
            <a:r>
              <a:rPr lang="en-US" smtClean="0"/>
              <a:t>Locale</a:t>
            </a:r>
            <a:r>
              <a:rPr lang="zh-CN" altLang="en-US" smtClean="0"/>
              <a:t>类对象</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package</a:t>
                      </a:r>
                      <a:r>
                        <a:rPr lang="en-US" sz="1400" kern="0">
                          <a:solidFill>
                            <a:srgbClr val="000000"/>
                          </a:solidFill>
                          <a:latin typeface="Consolas"/>
                          <a:ea typeface="宋体"/>
                          <a:cs typeface="Times New Roman"/>
                        </a:rPr>
                        <a:t> cn.mldn.demo;</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import</a:t>
                      </a:r>
                      <a:r>
                        <a:rPr lang="en-US" sz="1400" kern="0">
                          <a:solidFill>
                            <a:srgbClr val="000000"/>
                          </a:solidFill>
                          <a:latin typeface="Consolas"/>
                          <a:ea typeface="宋体"/>
                          <a:cs typeface="Times New Roman"/>
                        </a:rPr>
                        <a:t> java.util.Locale;</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JavaAPIDemo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throws</a:t>
                      </a:r>
                      <a:r>
                        <a:rPr lang="en-US" sz="1400" kern="0">
                          <a:solidFill>
                            <a:srgbClr val="000000"/>
                          </a:solidFill>
                          <a:latin typeface="Consolas"/>
                          <a:ea typeface="宋体"/>
                          <a:cs typeface="Times New Roman"/>
                        </a:rPr>
                        <a:t> Exception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Locale </a:t>
                      </a:r>
                      <a:r>
                        <a:rPr lang="en-US" sz="1400" kern="0">
                          <a:solidFill>
                            <a:srgbClr val="6A3E3E"/>
                          </a:solidFill>
                          <a:latin typeface="Consolas"/>
                          <a:ea typeface="宋体"/>
                          <a:cs typeface="Times New Roman"/>
                        </a:rPr>
                        <a:t>loc</a:t>
                      </a: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new</a:t>
                      </a:r>
                      <a:r>
                        <a:rPr lang="en-US" sz="1400" kern="0">
                          <a:solidFill>
                            <a:srgbClr val="000000"/>
                          </a:solidFill>
                          <a:latin typeface="Consolas"/>
                          <a:ea typeface="宋体"/>
                          <a:cs typeface="Times New Roman"/>
                        </a:rPr>
                        <a:t> Locale(</a:t>
                      </a:r>
                      <a:r>
                        <a:rPr lang="en-US" sz="1400" kern="0">
                          <a:solidFill>
                            <a:srgbClr val="2A00FF"/>
                          </a:solidFill>
                          <a:latin typeface="Consolas"/>
                          <a:ea typeface="宋体"/>
                          <a:cs typeface="Times New Roman"/>
                        </a:rPr>
                        <a:t>"zh"</a:t>
                      </a:r>
                      <a:r>
                        <a:rPr lang="en-US" sz="1400" kern="0">
                          <a:solidFill>
                            <a:srgbClr val="000000"/>
                          </a:solidFill>
                          <a:latin typeface="Consolas"/>
                          <a:ea typeface="宋体"/>
                          <a:cs typeface="Times New Roman"/>
                        </a:rPr>
                        <a:t>, </a:t>
                      </a:r>
                      <a:r>
                        <a:rPr lang="en-US" sz="1400" kern="0">
                          <a:solidFill>
                            <a:srgbClr val="2A00FF"/>
                          </a:solidFill>
                          <a:latin typeface="Consolas"/>
                          <a:ea typeface="宋体"/>
                          <a:cs typeface="Times New Roman"/>
                        </a:rPr>
                        <a:t>"CN"</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中文环境</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loc</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输出当前区域</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获取当前系统的</a:t>
            </a:r>
            <a:r>
              <a:rPr lang="en-US" smtClean="0"/>
              <a:t>Locale</a:t>
            </a:r>
            <a:r>
              <a:rPr lang="zh-CN" altLang="en-US" smtClean="0"/>
              <a:t>实例</a:t>
            </a:r>
            <a:endParaRPr lang="zh-CN" altLang="en-US"/>
          </a:p>
        </p:txBody>
      </p:sp>
      <p:graphicFrame>
        <p:nvGraphicFramePr>
          <p:cNvPr id="4" name="表格 3"/>
          <p:cNvGraphicFramePr>
            <a:graphicFrameLocks noGrp="1"/>
          </p:cNvGraphicFramePr>
          <p:nvPr/>
        </p:nvGraphicFramePr>
        <p:xfrm>
          <a:off x="214282" y="842960"/>
          <a:ext cx="8715436" cy="3586178"/>
        </p:xfrm>
        <a:graphic>
          <a:graphicData uri="http://schemas.openxmlformats.org/drawingml/2006/table">
            <a:tbl>
              <a:tblPr/>
              <a:tblGrid>
                <a:gridCol w="8715436"/>
              </a:tblGrid>
              <a:tr h="3586178">
                <a:tc>
                  <a:txBody>
                    <a:bodyPr/>
                    <a:lstStyle/>
                    <a:p>
                      <a:pPr algn="l">
                        <a:spcAft>
                          <a:spcPts val="0"/>
                        </a:spcAft>
                      </a:pPr>
                      <a:r>
                        <a:rPr lang="en-US" sz="1400" b="1" kern="0">
                          <a:solidFill>
                            <a:srgbClr val="7F0055"/>
                          </a:solidFill>
                          <a:latin typeface="Consolas"/>
                          <a:ea typeface="宋体"/>
                          <a:cs typeface="Times New Roman"/>
                        </a:rPr>
                        <a:t>package</a:t>
                      </a:r>
                      <a:r>
                        <a:rPr lang="en-US" sz="1400" kern="0">
                          <a:solidFill>
                            <a:srgbClr val="000000"/>
                          </a:solidFill>
                          <a:latin typeface="Consolas"/>
                          <a:ea typeface="宋体"/>
                          <a:cs typeface="Times New Roman"/>
                        </a:rPr>
                        <a:t> cn.mldn.demo;</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import</a:t>
                      </a:r>
                      <a:r>
                        <a:rPr lang="en-US" sz="1400" kern="0">
                          <a:solidFill>
                            <a:srgbClr val="000000"/>
                          </a:solidFill>
                          <a:latin typeface="Consolas"/>
                          <a:ea typeface="宋体"/>
                          <a:cs typeface="Times New Roman"/>
                        </a:rPr>
                        <a:t> java.util.Locale;</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JavaAPIDemo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throws</a:t>
                      </a:r>
                      <a:r>
                        <a:rPr lang="en-US" sz="1400" kern="0">
                          <a:solidFill>
                            <a:srgbClr val="000000"/>
                          </a:solidFill>
                          <a:latin typeface="Consolas"/>
                          <a:ea typeface="宋体"/>
                          <a:cs typeface="Times New Roman"/>
                        </a:rPr>
                        <a:t> Exception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Locale </a:t>
                      </a:r>
                      <a:r>
                        <a:rPr lang="en-US" sz="1400" kern="0">
                          <a:solidFill>
                            <a:srgbClr val="6A3E3E"/>
                          </a:solidFill>
                          <a:latin typeface="Consolas"/>
                          <a:ea typeface="宋体"/>
                          <a:cs typeface="Times New Roman"/>
                        </a:rPr>
                        <a:t>loc</a:t>
                      </a:r>
                      <a:r>
                        <a:rPr lang="en-US" sz="1400" kern="0">
                          <a:solidFill>
                            <a:srgbClr val="000000"/>
                          </a:solidFill>
                          <a:latin typeface="Consolas"/>
                          <a:ea typeface="宋体"/>
                          <a:cs typeface="Times New Roman"/>
                        </a:rPr>
                        <a:t> = Locale.</a:t>
                      </a:r>
                      <a:r>
                        <a:rPr lang="en-US" sz="1400" i="1" kern="0">
                          <a:solidFill>
                            <a:srgbClr val="000000"/>
                          </a:solidFill>
                          <a:latin typeface="Consolas"/>
                          <a:ea typeface="宋体"/>
                          <a:cs typeface="Times New Roman"/>
                        </a:rPr>
                        <a:t>getDefault</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获取当前系统</a:t>
                      </a:r>
                      <a:r>
                        <a:rPr lang="en-US" sz="1400" kern="0">
                          <a:solidFill>
                            <a:srgbClr val="3F7F5F"/>
                          </a:solidFill>
                          <a:latin typeface="Consolas"/>
                          <a:ea typeface="宋体"/>
                          <a:cs typeface="Times New Roman"/>
                        </a:rPr>
                        <a:t>Locale</a:t>
                      </a:r>
                      <a:r>
                        <a:rPr lang="zh-CN" sz="1400" kern="0">
                          <a:solidFill>
                            <a:srgbClr val="3F7F5F"/>
                          </a:solidFill>
                          <a:latin typeface="Consolas"/>
                          <a:ea typeface="宋体"/>
                          <a:cs typeface="Consolas"/>
                        </a:rPr>
                        <a:t>实例</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loc</a:t>
                      </a:r>
                      <a:r>
                        <a:rPr lang="en-US" sz="1400" ker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输出当前区域</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资源文件</a:t>
            </a:r>
            <a:endParaRPr lang="zh-CN" altLang="en-US"/>
          </a:p>
        </p:txBody>
      </p:sp>
      <p:sp>
        <p:nvSpPr>
          <p:cNvPr id="3" name="内容占位符 2"/>
          <p:cNvSpPr>
            <a:spLocks noGrp="1"/>
          </p:cNvSpPr>
          <p:nvPr>
            <p:ph idx="1"/>
          </p:nvPr>
        </p:nvSpPr>
        <p:spPr/>
        <p:txBody>
          <a:bodyPr>
            <a:normAutofit fontScale="85000" lnSpcReduction="10000"/>
          </a:bodyPr>
          <a:lstStyle/>
          <a:p>
            <a:r>
              <a:rPr lang="zh-CN" altLang="en-US" smtClean="0"/>
              <a:t>国际化程序的实现过程之中，语言文字是最为重要的内容，为了方便进行国际化的信息展示，可以将程序中所有使用到的语言文字的信息直接保存在资源文件之中，对于资源文件的定义要求</a:t>
            </a:r>
            <a:r>
              <a:rPr lang="zh-CN" altLang="en-US" smtClean="0"/>
              <a:t>如下</a:t>
            </a:r>
            <a:r>
              <a:rPr lang="zh-CN" altLang="en-US" smtClean="0"/>
              <a:t>：</a:t>
            </a:r>
            <a:endParaRPr lang="en-US" altLang="zh-CN" smtClean="0"/>
          </a:p>
          <a:p>
            <a:pPr lvl="1"/>
            <a:r>
              <a:rPr lang="zh-CN" altLang="en-US" smtClean="0"/>
              <a:t>资源文件的后缀必须是“</a:t>
            </a:r>
            <a:r>
              <a:rPr lang="en-US" smtClean="0"/>
              <a:t>*.properties</a:t>
            </a:r>
            <a:r>
              <a:rPr lang="zh-CN" altLang="en-US" smtClean="0"/>
              <a:t>”，一个项目中的资源文件可以有</a:t>
            </a:r>
            <a:r>
              <a:rPr lang="zh-CN" altLang="en-US" smtClean="0"/>
              <a:t>两</a:t>
            </a:r>
            <a:r>
              <a:rPr lang="zh-CN" altLang="en-US" smtClean="0"/>
              <a:t>类：</a:t>
            </a:r>
            <a:endParaRPr lang="en-US" altLang="zh-CN" smtClean="0"/>
          </a:p>
          <a:p>
            <a:pPr lvl="2"/>
            <a:r>
              <a:rPr lang="zh-CN" altLang="en-US" smtClean="0"/>
              <a:t>公共资源文件：所有的区域标记均可以读取到的内容，例如</a:t>
            </a:r>
            <a:r>
              <a:rPr lang="zh-CN" altLang="en-US" smtClean="0"/>
              <a:t>：</a:t>
            </a:r>
            <a:r>
              <a:rPr lang="en-US" smtClean="0"/>
              <a:t>Messages.properties</a:t>
            </a:r>
          </a:p>
          <a:p>
            <a:pPr lvl="2"/>
            <a:r>
              <a:rPr lang="zh-CN" altLang="en-US" smtClean="0"/>
              <a:t>具体区域的资源文件：需要在资源文件后面追加语言和国家代码，例如：</a:t>
            </a:r>
            <a:r>
              <a:rPr lang="en-US" smtClean="0"/>
              <a:t>Message_zh_CN.properties</a:t>
            </a:r>
            <a:endParaRPr lang="en-US" altLang="zh-CN" smtClean="0"/>
          </a:p>
          <a:p>
            <a:pPr lvl="1"/>
            <a:r>
              <a:rPr lang="zh-CN" altLang="en-US" smtClean="0"/>
              <a:t>所有的资源文件一定要定义在</a:t>
            </a:r>
            <a:r>
              <a:rPr lang="en-US" smtClean="0"/>
              <a:t>CLASSPATH</a:t>
            </a:r>
            <a:r>
              <a:rPr lang="zh-CN" altLang="en-US" smtClean="0"/>
              <a:t>之中，允许资源文件保存在包中，例如：现在资源文件保存在了</a:t>
            </a:r>
            <a:r>
              <a:rPr lang="en-US" smtClean="0"/>
              <a:t>cn.mldn.message</a:t>
            </a:r>
            <a:r>
              <a:rPr lang="zh-CN" altLang="en-US" smtClean="0"/>
              <a:t>包中，则资源文件的完整名称为：“</a:t>
            </a:r>
            <a:r>
              <a:rPr lang="en-US" smtClean="0"/>
              <a:t>cn.mldn.message.Messages.properties</a:t>
            </a:r>
            <a:r>
              <a:rPr lang="zh-CN" altLang="en-US" smtClean="0"/>
              <a:t>”</a:t>
            </a:r>
            <a:endParaRPr lang="en-US" altLang="zh-CN" smtClean="0"/>
          </a:p>
          <a:p>
            <a:pPr lvl="1"/>
            <a:r>
              <a:rPr lang="zh-CN" altLang="en-US" smtClean="0"/>
              <a:t>资源文件中的所有的数据采用字符串形式定义，利用“</a:t>
            </a:r>
            <a:r>
              <a:rPr lang="en-US" smtClean="0"/>
              <a:t>key=value</a:t>
            </a:r>
            <a:r>
              <a:rPr lang="zh-CN" altLang="en-US" smtClean="0"/>
              <a:t>”的形式进行保存，即：在程序读取时将通过</a:t>
            </a:r>
            <a:r>
              <a:rPr lang="en-US" smtClean="0"/>
              <a:t>key</a:t>
            </a:r>
            <a:r>
              <a:rPr lang="zh-CN" altLang="en-US" smtClean="0"/>
              <a:t>获取对应的</a:t>
            </a:r>
            <a:r>
              <a:rPr lang="en-US" smtClean="0"/>
              <a:t>value</a:t>
            </a:r>
            <a:r>
              <a:rPr lang="zh-CN" altLang="en-US" smtClean="0"/>
              <a:t>内容</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smtClean="0"/>
              <a:t>范例：</a:t>
            </a:r>
            <a:r>
              <a:rPr lang="zh-CN" altLang="en-US" smtClean="0"/>
              <a:t>定义</a:t>
            </a:r>
            <a:r>
              <a:rPr lang="en-US" b="1" smtClean="0"/>
              <a:t>cn.mldn.message.Messages.properties</a:t>
            </a:r>
            <a:endParaRPr lang="zh-CN" altLang="en-US"/>
          </a:p>
        </p:txBody>
      </p:sp>
      <p:sp>
        <p:nvSpPr>
          <p:cNvPr id="3" name="内容占位符 2"/>
          <p:cNvSpPr>
            <a:spLocks noGrp="1"/>
          </p:cNvSpPr>
          <p:nvPr>
            <p:ph idx="1"/>
          </p:nvPr>
        </p:nvSpPr>
        <p:spPr/>
        <p:txBody>
          <a:bodyPr/>
          <a:lstStyle/>
          <a:p>
            <a:r>
              <a:rPr lang="zh-CN" altLang="en-US" smtClean="0"/>
              <a:t>资源文件必须采用“</a:t>
            </a:r>
            <a:r>
              <a:rPr lang="en-US" smtClean="0"/>
              <a:t>key=value</a:t>
            </a:r>
            <a:r>
              <a:rPr lang="zh-CN" altLang="en-US" smtClean="0"/>
              <a:t>”的形式进行定义，并且其数据类型都是字符串</a:t>
            </a:r>
            <a:endParaRPr lang="zh-CN" altLang="en-US"/>
          </a:p>
        </p:txBody>
      </p:sp>
      <p:graphicFrame>
        <p:nvGraphicFramePr>
          <p:cNvPr id="4" name="表格 3"/>
          <p:cNvGraphicFramePr>
            <a:graphicFrameLocks noGrp="1"/>
          </p:cNvGraphicFramePr>
          <p:nvPr/>
        </p:nvGraphicFramePr>
        <p:xfrm>
          <a:off x="285720" y="1714494"/>
          <a:ext cx="8572560" cy="642942"/>
        </p:xfrm>
        <a:graphic>
          <a:graphicData uri="http://schemas.openxmlformats.org/drawingml/2006/table">
            <a:tbl>
              <a:tblPr/>
              <a:tblGrid>
                <a:gridCol w="8572560"/>
              </a:tblGrid>
              <a:tr h="642942">
                <a:tc>
                  <a:txBody>
                    <a:bodyPr/>
                    <a:lstStyle/>
                    <a:p>
                      <a:pPr algn="l">
                        <a:spcAft>
                          <a:spcPts val="0"/>
                        </a:spcAft>
                      </a:pPr>
                      <a:r>
                        <a:rPr lang="en-US" sz="1600" kern="0">
                          <a:solidFill>
                            <a:srgbClr val="000080"/>
                          </a:solidFill>
                          <a:latin typeface="Consolas"/>
                          <a:ea typeface="宋体"/>
                          <a:cs typeface="Times New Roman"/>
                        </a:rPr>
                        <a:t>edu.info</a:t>
                      </a:r>
                      <a:r>
                        <a:rPr lang="en-US" sz="1600" kern="0">
                          <a:solidFill>
                            <a:srgbClr val="008000"/>
                          </a:solidFill>
                          <a:latin typeface="Consolas"/>
                          <a:ea typeface="宋体"/>
                          <a:cs typeface="Times New Roman"/>
                        </a:rPr>
                        <a:t>=</a:t>
                      </a:r>
                      <a:r>
                        <a:rPr lang="zh-CN" sz="1600" kern="0">
                          <a:solidFill>
                            <a:srgbClr val="800000"/>
                          </a:solidFill>
                          <a:latin typeface="Consolas"/>
                          <a:ea typeface="宋体"/>
                          <a:cs typeface="Consolas"/>
                        </a:rPr>
                        <a:t>魔乐科技软件学院：</a:t>
                      </a:r>
                      <a:r>
                        <a:rPr lang="en-US" sz="1600" kern="0">
                          <a:solidFill>
                            <a:srgbClr val="800000"/>
                          </a:solidFill>
                          <a:latin typeface="Consolas"/>
                          <a:ea typeface="宋体"/>
                          <a:cs typeface="Times New Roman"/>
                        </a:rPr>
                        <a:t>www.mldn.cn</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ResourceBundle</a:t>
            </a:r>
            <a:endParaRPr lang="zh-CN" altLang="en-US"/>
          </a:p>
        </p:txBody>
      </p:sp>
      <p:sp>
        <p:nvSpPr>
          <p:cNvPr id="3" name="内容占位符 2"/>
          <p:cNvSpPr>
            <a:spLocks noGrp="1"/>
          </p:cNvSpPr>
          <p:nvPr>
            <p:ph idx="1"/>
          </p:nvPr>
        </p:nvSpPr>
        <p:spPr/>
        <p:txBody>
          <a:bodyPr/>
          <a:lstStyle/>
          <a:p>
            <a:r>
              <a:rPr lang="zh-CN" altLang="en-US" smtClean="0"/>
              <a:t>资源文件定义完成后程序可以通过</a:t>
            </a:r>
            <a:r>
              <a:rPr lang="en-US" smtClean="0"/>
              <a:t>java.util.ResourceBundle</a:t>
            </a:r>
            <a:r>
              <a:rPr lang="zh-CN" altLang="en-US" smtClean="0"/>
              <a:t>类实现内容的读取，该类属于抽象类，可以利用类中提供的</a:t>
            </a:r>
            <a:r>
              <a:rPr lang="en-US" smtClean="0"/>
              <a:t>static</a:t>
            </a:r>
            <a:r>
              <a:rPr lang="zh-CN" altLang="en-US" smtClean="0"/>
              <a:t>方法（</a:t>
            </a:r>
            <a:r>
              <a:rPr lang="en-US" smtClean="0"/>
              <a:t>getBundle()</a:t>
            </a:r>
            <a:r>
              <a:rPr lang="zh-CN" altLang="en-US" smtClean="0"/>
              <a:t>）来实现本类实例化对象的获取</a:t>
            </a:r>
            <a:endParaRPr lang="zh-CN" altLang="en-US"/>
          </a:p>
        </p:txBody>
      </p:sp>
      <p:graphicFrame>
        <p:nvGraphicFramePr>
          <p:cNvPr id="4" name="表格 3"/>
          <p:cNvGraphicFramePr>
            <a:graphicFrameLocks noGrp="1"/>
          </p:cNvGraphicFramePr>
          <p:nvPr/>
        </p:nvGraphicFramePr>
        <p:xfrm>
          <a:off x="285720" y="2071684"/>
          <a:ext cx="8572560" cy="2214578"/>
        </p:xfrm>
        <a:graphic>
          <a:graphicData uri="http://schemas.openxmlformats.org/drawingml/2006/table">
            <a:tbl>
              <a:tblPr/>
              <a:tblGrid>
                <a:gridCol w="485239"/>
                <a:gridCol w="3801041"/>
                <a:gridCol w="727859"/>
                <a:gridCol w="3558421"/>
              </a:tblGrid>
              <a:tr h="369096">
                <a:tc>
                  <a:txBody>
                    <a:bodyPr/>
                    <a:lstStyle/>
                    <a:p>
                      <a:pPr algn="ctr">
                        <a:spcAft>
                          <a:spcPts val="0"/>
                        </a:spcAft>
                      </a:pPr>
                      <a:r>
                        <a:rPr lang="en-US" sz="1400" b="1" kern="100">
                          <a:latin typeface="Times New Roman"/>
                          <a:ea typeface="宋体"/>
                          <a:cs typeface="Times New Roman"/>
                        </a:rPr>
                        <a:t>No.</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方法</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类型</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描述</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8193">
                <a:tc>
                  <a:txBody>
                    <a:bodyPr/>
                    <a:lstStyle/>
                    <a:p>
                      <a:pPr algn="ctr">
                        <a:spcAft>
                          <a:spcPts val="0"/>
                        </a:spcAft>
                      </a:pPr>
                      <a:r>
                        <a:rPr lang="en-US" sz="1400" kern="100">
                          <a:latin typeface="Times New Roman"/>
                          <a:ea typeface="宋体"/>
                          <a:cs typeface="Times New Roman"/>
                        </a:rPr>
                        <a:t>1</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static final ResourceBundle getBundle​(String baseName)</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取得</a:t>
                      </a:r>
                      <a:r>
                        <a:rPr lang="en-US" sz="1400" kern="100">
                          <a:latin typeface="Times New Roman"/>
                          <a:ea typeface="宋体"/>
                          <a:cs typeface="Times New Roman"/>
                        </a:rPr>
                        <a:t>ResourceBundle</a:t>
                      </a:r>
                      <a:r>
                        <a:rPr lang="zh-CN" sz="1400" kern="100">
                          <a:latin typeface="Times New Roman"/>
                          <a:ea typeface="宋体"/>
                          <a:cs typeface="Times New Roman"/>
                        </a:rPr>
                        <a:t>的实例，并指定要操作的资源文件名称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8193">
                <a:tc>
                  <a:txBody>
                    <a:bodyPr/>
                    <a:lstStyle/>
                    <a:p>
                      <a:pPr algn="ctr">
                        <a:spcAft>
                          <a:spcPts val="0"/>
                        </a:spcAft>
                      </a:pPr>
                      <a:r>
                        <a:rPr lang="en-US" sz="1400" kern="100">
                          <a:latin typeface="Times New Roman"/>
                          <a:ea typeface="宋体"/>
                          <a:cs typeface="Times New Roman"/>
                        </a:rPr>
                        <a:t>2</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static final ResourceBundle getBundle(String baseName,Locale locale)</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取得</a:t>
                      </a:r>
                      <a:r>
                        <a:rPr lang="en-US" sz="1400" kern="100">
                          <a:latin typeface="Times New Roman"/>
                          <a:ea typeface="宋体"/>
                          <a:cs typeface="Times New Roman"/>
                        </a:rPr>
                        <a:t>ResourceBundle</a:t>
                      </a:r>
                      <a:r>
                        <a:rPr lang="zh-CN" sz="1400" kern="100">
                          <a:latin typeface="Times New Roman"/>
                          <a:ea typeface="宋体"/>
                          <a:cs typeface="Times New Roman"/>
                        </a:rPr>
                        <a:t>的实例，并指定要操作的资源文件名称和区域码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96">
                <a:tc>
                  <a:txBody>
                    <a:bodyPr/>
                    <a:lstStyle/>
                    <a:p>
                      <a:pPr algn="ctr">
                        <a:spcAft>
                          <a:spcPts val="0"/>
                        </a:spcAft>
                      </a:pPr>
                      <a:r>
                        <a:rPr lang="en-US" sz="1400" kern="100">
                          <a:latin typeface="Times New Roman"/>
                          <a:ea typeface="宋体"/>
                          <a:cs typeface="Times New Roman"/>
                        </a:rPr>
                        <a:t>3</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final String getString(String key)</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根据</a:t>
                      </a:r>
                      <a:r>
                        <a:rPr lang="en-US" sz="1400" kern="100">
                          <a:latin typeface="Times New Roman"/>
                          <a:ea typeface="宋体"/>
                          <a:cs typeface="Times New Roman"/>
                        </a:rPr>
                        <a:t>key</a:t>
                      </a:r>
                      <a:r>
                        <a:rPr lang="zh-CN" sz="1400" kern="100">
                          <a:latin typeface="Times New Roman"/>
                          <a:ea typeface="宋体"/>
                          <a:cs typeface="Times New Roman"/>
                        </a:rPr>
                        <a:t>从资源文件中取出对应的</a:t>
                      </a:r>
                      <a:r>
                        <a:rPr lang="en-US" sz="1400" kern="100">
                          <a:latin typeface="Times New Roman"/>
                          <a:ea typeface="宋体"/>
                          <a:cs typeface="Times New Roman"/>
                        </a:rPr>
                        <a:t>value</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根据</a:t>
            </a:r>
            <a:r>
              <a:rPr lang="en-US" smtClean="0"/>
              <a:t>key</a:t>
            </a:r>
            <a:r>
              <a:rPr lang="zh-CN" altLang="en-US" smtClean="0"/>
              <a:t>查找资源内容</a:t>
            </a:r>
            <a:endParaRPr lang="zh-CN" altLang="en-US"/>
          </a:p>
        </p:txBody>
      </p:sp>
      <p:graphicFrame>
        <p:nvGraphicFramePr>
          <p:cNvPr id="4" name="表格 3"/>
          <p:cNvGraphicFramePr>
            <a:graphicFrameLocks noGrp="1"/>
          </p:cNvGraphicFramePr>
          <p:nvPr/>
        </p:nvGraphicFramePr>
        <p:xfrm>
          <a:off x="285720" y="857238"/>
          <a:ext cx="8572560" cy="3571900"/>
        </p:xfrm>
        <a:graphic>
          <a:graphicData uri="http://schemas.openxmlformats.org/drawingml/2006/table">
            <a:tbl>
              <a:tblPr/>
              <a:tblGrid>
                <a:gridCol w="8572560"/>
              </a:tblGrid>
              <a:tr h="3571900">
                <a:tc>
                  <a:txBody>
                    <a:bodyPr/>
                    <a:lstStyle/>
                    <a:p>
                      <a:pPr algn="l">
                        <a:spcAft>
                          <a:spcPts val="0"/>
                        </a:spcAft>
                      </a:pPr>
                      <a:r>
                        <a:rPr lang="en-US" sz="1400" b="1" kern="0">
                          <a:solidFill>
                            <a:srgbClr val="7F0055"/>
                          </a:solidFill>
                          <a:latin typeface="Consolas"/>
                          <a:ea typeface="宋体"/>
                          <a:cs typeface="Times New Roman"/>
                        </a:rPr>
                        <a:t>package</a:t>
                      </a:r>
                      <a:r>
                        <a:rPr lang="en-US" sz="1400" kern="0">
                          <a:solidFill>
                            <a:srgbClr val="000000"/>
                          </a:solidFill>
                          <a:latin typeface="Consolas"/>
                          <a:ea typeface="宋体"/>
                          <a:cs typeface="Times New Roman"/>
                        </a:rPr>
                        <a:t> cn.mldn.demo;</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import</a:t>
                      </a:r>
                      <a:r>
                        <a:rPr lang="en-US" sz="1400" kern="0">
                          <a:solidFill>
                            <a:srgbClr val="000000"/>
                          </a:solidFill>
                          <a:latin typeface="Consolas"/>
                          <a:ea typeface="宋体"/>
                          <a:cs typeface="Times New Roman"/>
                        </a:rPr>
                        <a:t> java.util.ResourceBundle;</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JavaAPIDemo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throws</a:t>
                      </a:r>
                      <a:r>
                        <a:rPr lang="en-US" sz="1400" kern="0">
                          <a:solidFill>
                            <a:srgbClr val="000000"/>
                          </a:solidFill>
                          <a:latin typeface="Consolas"/>
                          <a:ea typeface="宋体"/>
                          <a:cs typeface="Times New Roman"/>
                        </a:rPr>
                        <a:t> Exception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根据资源名称获取</a:t>
                      </a:r>
                      <a:r>
                        <a:rPr lang="en-US" sz="1400" kern="0">
                          <a:solidFill>
                            <a:srgbClr val="3F7F5F"/>
                          </a:solidFill>
                          <a:latin typeface="Consolas"/>
                          <a:ea typeface="宋体"/>
                          <a:cs typeface="Times New Roman"/>
                        </a:rPr>
                        <a:t>ResourceBundle</a:t>
                      </a:r>
                      <a:r>
                        <a:rPr lang="zh-CN" sz="1400" kern="0">
                          <a:solidFill>
                            <a:srgbClr val="3F7F5F"/>
                          </a:solidFill>
                          <a:latin typeface="Consolas"/>
                          <a:ea typeface="宋体"/>
                          <a:cs typeface="Consolas"/>
                        </a:rPr>
                        <a:t>对象，此时的资源文件不要加后缀和语言城市编码</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ResourceBundle </a:t>
                      </a:r>
                      <a:r>
                        <a:rPr lang="en-US" sz="1400" kern="0">
                          <a:solidFill>
                            <a:srgbClr val="6A3E3E"/>
                          </a:solidFill>
                          <a:latin typeface="Consolas"/>
                          <a:ea typeface="宋体"/>
                          <a:cs typeface="Times New Roman"/>
                        </a:rPr>
                        <a:t>resource</a:t>
                      </a:r>
                      <a:r>
                        <a:rPr lang="en-US" sz="1400" kern="0">
                          <a:solidFill>
                            <a:srgbClr val="000000"/>
                          </a:solidFill>
                          <a:latin typeface="Consolas"/>
                          <a:ea typeface="宋体"/>
                          <a:cs typeface="Times New Roman"/>
                        </a:rPr>
                        <a:t> = ResourceBundle.</a:t>
                      </a:r>
                      <a:r>
                        <a:rPr lang="en-US" sz="1400" i="1" kern="0">
                          <a:solidFill>
                            <a:srgbClr val="000000"/>
                          </a:solidFill>
                          <a:latin typeface="Consolas"/>
                          <a:ea typeface="宋体"/>
                          <a:cs typeface="Times New Roman"/>
                        </a:rPr>
                        <a:t>getBundle</a:t>
                      </a:r>
                      <a:r>
                        <a:rPr lang="en-US" sz="1400" kern="0">
                          <a:solidFill>
                            <a:srgbClr val="000000"/>
                          </a:solidFill>
                          <a:latin typeface="Consolas"/>
                          <a:ea typeface="宋体"/>
                          <a:cs typeface="Times New Roman"/>
                        </a:rPr>
                        <a:t>(</a:t>
                      </a:r>
                      <a:r>
                        <a:rPr lang="en-US" sz="1400" kern="0">
                          <a:solidFill>
                            <a:srgbClr val="2A00FF"/>
                          </a:solidFill>
                          <a:latin typeface="Consolas"/>
                          <a:ea typeface="宋体"/>
                          <a:cs typeface="Times New Roman"/>
                        </a:rPr>
                        <a:t>"cn.mldn.message.Messages"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String </a:t>
                      </a:r>
                      <a:r>
                        <a:rPr lang="en-US" sz="1400" kern="0">
                          <a:solidFill>
                            <a:srgbClr val="6A3E3E"/>
                          </a:solidFill>
                          <a:latin typeface="Consolas"/>
                          <a:ea typeface="宋体"/>
                          <a:cs typeface="Times New Roman"/>
                        </a:rPr>
                        <a:t>val</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resource</a:t>
                      </a:r>
                      <a:r>
                        <a:rPr lang="en-US" sz="1400" kern="0">
                          <a:solidFill>
                            <a:srgbClr val="000000"/>
                          </a:solidFill>
                          <a:latin typeface="Consolas"/>
                          <a:ea typeface="宋体"/>
                          <a:cs typeface="Times New Roman"/>
                        </a:rPr>
                        <a:t>.getString(</a:t>
                      </a:r>
                      <a:r>
                        <a:rPr lang="en-US" sz="1400" kern="0">
                          <a:solidFill>
                            <a:srgbClr val="2A00FF"/>
                          </a:solidFill>
                          <a:latin typeface="Consolas"/>
                          <a:ea typeface="宋体"/>
                          <a:cs typeface="Times New Roman"/>
                        </a:rPr>
                        <a:t>"edu.info</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根据</a:t>
                      </a:r>
                      <a:r>
                        <a:rPr lang="en-US" sz="1400" kern="0">
                          <a:solidFill>
                            <a:srgbClr val="3F7F5F"/>
                          </a:solidFill>
                          <a:latin typeface="Consolas"/>
                          <a:ea typeface="宋体"/>
                          <a:cs typeface="Times New Roman"/>
                        </a:rPr>
                        <a:t>key</a:t>
                      </a:r>
                      <a:r>
                        <a:rPr lang="zh-CN" sz="1400" kern="0">
                          <a:solidFill>
                            <a:srgbClr val="3F7F5F"/>
                          </a:solidFill>
                          <a:latin typeface="Consolas"/>
                          <a:ea typeface="宋体"/>
                          <a:cs typeface="Consolas"/>
                        </a:rPr>
                        <a:t>获取相应内容</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val</a:t>
                      </a:r>
                      <a:r>
                        <a:rPr lang="en-US" sz="1400" ker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输出</a:t>
                      </a:r>
                      <a:r>
                        <a:rPr lang="en-US" sz="1400" kern="0">
                          <a:solidFill>
                            <a:srgbClr val="3F7F5F"/>
                          </a:solidFill>
                          <a:latin typeface="Consolas"/>
                          <a:ea typeface="宋体"/>
                          <a:cs typeface="Times New Roman"/>
                        </a:rPr>
                        <a:t>value</a:t>
                      </a:r>
                      <a:r>
                        <a:rPr lang="zh-CN" sz="1400" kern="0">
                          <a:solidFill>
                            <a:srgbClr val="3F7F5F"/>
                          </a:solidFill>
                          <a:latin typeface="Consolas"/>
                          <a:ea typeface="宋体"/>
                          <a:cs typeface="Consolas"/>
                        </a:rPr>
                        <a:t>内容</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9589</TotalTime>
  <Words>616</Words>
  <Application>Microsoft Office PowerPoint</Application>
  <PresentationFormat>全屏显示(16:9)</PresentationFormat>
  <Paragraphs>138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第15章：常用类库</vt:lpstr>
      <vt:lpstr>国际化程序实现思路</vt:lpstr>
      <vt:lpstr>Locale</vt:lpstr>
      <vt:lpstr>范例：通过构造方法实例化Locale类对象</vt:lpstr>
      <vt:lpstr>范例：获取当前系统的Locale实例</vt:lpstr>
      <vt:lpstr>资源文件</vt:lpstr>
      <vt:lpstr>范例：定义cn.mldn.message.Messages.properties</vt:lpstr>
      <vt:lpstr>ResourceBundle</vt:lpstr>
      <vt:lpstr>范例：根据key查找资源内容</vt:lpstr>
      <vt:lpstr>国际化程序实现</vt:lpstr>
      <vt:lpstr>范例：通过Locale指定读取资源编码</vt:lpstr>
      <vt:lpstr>格式化文本显示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733</cp:revision>
  <dcterms:created xsi:type="dcterms:W3CDTF">2015-01-02T11:02:54Z</dcterms:created>
  <dcterms:modified xsi:type="dcterms:W3CDTF">2018-12-10T07:23:10Z</dcterms:modified>
</cp:coreProperties>
</file>