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1" r:id="rId3"/>
    <p:sldId id="262" r:id="rId4"/>
    <p:sldId id="263" r:id="rId5"/>
    <p:sldId id="264" r:id="rId6"/>
    <p:sldId id="265" r:id="rId7"/>
    <p:sldId id="266" r:id="rId8"/>
    <p:sldId id="267"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15</a:t>
            </a:r>
            <a:r>
              <a:rPr lang="zh-CN" altLang="en-US" smtClean="0"/>
              <a:t>章：常用类库</a:t>
            </a:r>
            <a:endParaRPr lang="zh-CN" altLang="en-US"/>
          </a:p>
        </p:txBody>
      </p:sp>
      <p:sp>
        <p:nvSpPr>
          <p:cNvPr id="5" name="副标题 4"/>
          <p:cNvSpPr>
            <a:spLocks noGrp="1"/>
          </p:cNvSpPr>
          <p:nvPr>
            <p:ph type="subTitle" idx="1"/>
          </p:nvPr>
        </p:nvSpPr>
        <p:spPr/>
        <p:txBody>
          <a:bodyPr/>
          <a:lstStyle/>
          <a:p>
            <a:r>
              <a:rPr lang="zh-CN" altLang="en-US" smtClean="0"/>
              <a:t>比较器</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比较器</a:t>
            </a:r>
            <a:endParaRPr lang="zh-CN" altLang="en-US"/>
          </a:p>
        </p:txBody>
      </p:sp>
      <p:sp>
        <p:nvSpPr>
          <p:cNvPr id="3" name="内容占位符 2"/>
          <p:cNvSpPr>
            <a:spLocks noGrp="1"/>
          </p:cNvSpPr>
          <p:nvPr>
            <p:ph idx="1"/>
          </p:nvPr>
        </p:nvSpPr>
        <p:spPr/>
        <p:txBody>
          <a:bodyPr/>
          <a:lstStyle/>
          <a:p>
            <a:r>
              <a:rPr lang="zh-CN" altLang="en-US" smtClean="0"/>
              <a:t>在数组操作中排序是一种较为常见的算法，由于基本数据类型都可以直接确定出数值的大小关系，所以只需要将数组中的内容取出后就可以直接利用关系运算符进行比对，然而在</a:t>
            </a:r>
            <a:r>
              <a:rPr lang="en-US" smtClean="0"/>
              <a:t>Java</a:t>
            </a:r>
            <a:r>
              <a:rPr lang="zh-CN" altLang="en-US" smtClean="0"/>
              <a:t>中还存在有引用数据类型，而引用数据类型如果要想确定大小关系就必须通过比较器来完成，在</a:t>
            </a:r>
            <a:r>
              <a:rPr lang="en-US" smtClean="0"/>
              <a:t>Java</a:t>
            </a:r>
            <a:r>
              <a:rPr lang="zh-CN" altLang="en-US" smtClean="0"/>
              <a:t>中为了方便开发者开发提供有两类比较器：</a:t>
            </a:r>
            <a:r>
              <a:rPr lang="en-US" smtClean="0"/>
              <a:t>Comparable</a:t>
            </a:r>
            <a:r>
              <a:rPr lang="zh-CN" altLang="en-US" smtClean="0"/>
              <a:t>、</a:t>
            </a:r>
            <a:r>
              <a:rPr lang="en-US" smtClean="0"/>
              <a:t>Comparator</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Comparable</a:t>
            </a:r>
            <a:endParaRPr lang="zh-CN" altLang="en-US"/>
          </a:p>
        </p:txBody>
      </p:sp>
      <p:sp>
        <p:nvSpPr>
          <p:cNvPr id="3" name="内容占位符 2"/>
          <p:cNvSpPr>
            <a:spLocks noGrp="1"/>
          </p:cNvSpPr>
          <p:nvPr>
            <p:ph idx="1"/>
          </p:nvPr>
        </p:nvSpPr>
        <p:spPr/>
        <p:txBody>
          <a:bodyPr/>
          <a:lstStyle/>
          <a:p>
            <a:r>
              <a:rPr lang="en-US" smtClean="0"/>
              <a:t>java.lang.Comparable</a:t>
            </a:r>
            <a:r>
              <a:rPr lang="zh-CN" altLang="en-US" smtClean="0"/>
              <a:t>是一个</a:t>
            </a:r>
            <a:r>
              <a:rPr lang="en-US" smtClean="0"/>
              <a:t>JDK 1.2</a:t>
            </a:r>
            <a:r>
              <a:rPr lang="zh-CN" altLang="en-US" smtClean="0"/>
              <a:t>开始提供的用于数组排序的标准接口，</a:t>
            </a:r>
            <a:r>
              <a:rPr lang="en-US" smtClean="0"/>
              <a:t>Java</a:t>
            </a:r>
            <a:r>
              <a:rPr lang="zh-CN" altLang="en-US" smtClean="0"/>
              <a:t>在进行对象数组排序时，将默认利用此接口中的方法进行大小的关系比较，这样就可以确认出两个同类型对象之间的大小，</a:t>
            </a:r>
            <a:r>
              <a:rPr lang="en-US" smtClean="0"/>
              <a:t>Comparable</a:t>
            </a:r>
            <a:r>
              <a:rPr lang="zh-CN" altLang="en-US" smtClean="0"/>
              <a:t>接口定义如下：</a:t>
            </a:r>
            <a:endParaRPr lang="zh-CN" altLang="en-US"/>
          </a:p>
        </p:txBody>
      </p:sp>
      <p:graphicFrame>
        <p:nvGraphicFramePr>
          <p:cNvPr id="4" name="表格 3"/>
          <p:cNvGraphicFramePr>
            <a:graphicFrameLocks noGrp="1"/>
          </p:cNvGraphicFramePr>
          <p:nvPr/>
        </p:nvGraphicFramePr>
        <p:xfrm>
          <a:off x="357158" y="2428874"/>
          <a:ext cx="8572560" cy="2000264"/>
        </p:xfrm>
        <a:graphic>
          <a:graphicData uri="http://schemas.openxmlformats.org/drawingml/2006/table">
            <a:tbl>
              <a:tblPr/>
              <a:tblGrid>
                <a:gridCol w="8572560"/>
              </a:tblGrid>
              <a:tr h="2000264">
                <a:tc>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interface</a:t>
                      </a:r>
                      <a:r>
                        <a:rPr lang="en-US" sz="1200" kern="0">
                          <a:solidFill>
                            <a:srgbClr val="000000"/>
                          </a:solidFill>
                          <a:latin typeface="Consolas"/>
                          <a:ea typeface="宋体"/>
                          <a:cs typeface="Times New Roman"/>
                        </a:rPr>
                        <a:t> Comparable&lt;T&gt;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5FBF"/>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zh-CN" sz="1200" kern="0">
                          <a:solidFill>
                            <a:srgbClr val="3F5FBF"/>
                          </a:solidFill>
                          <a:latin typeface="Consolas"/>
                          <a:ea typeface="宋体"/>
                          <a:cs typeface="Consolas"/>
                        </a:rPr>
                        <a:t>实现对象的比较处理操作</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o </a:t>
                      </a:r>
                      <a:r>
                        <a:rPr lang="zh-CN" sz="1200" kern="0">
                          <a:solidFill>
                            <a:srgbClr val="3F5FBF"/>
                          </a:solidFill>
                          <a:latin typeface="Consolas"/>
                          <a:ea typeface="宋体"/>
                          <a:cs typeface="Consolas"/>
                        </a:rPr>
                        <a:t>要比较的对象</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@return</a:t>
                      </a:r>
                      <a:r>
                        <a:rPr lang="en-US" sz="1200" kern="0">
                          <a:solidFill>
                            <a:srgbClr val="3F5FBF"/>
                          </a:solidFill>
                          <a:latin typeface="Consolas"/>
                          <a:ea typeface="宋体"/>
                          <a:cs typeface="Times New Roman"/>
                        </a:rPr>
                        <a:t> </a:t>
                      </a:r>
                      <a:r>
                        <a:rPr lang="zh-CN" sz="1200" kern="0">
                          <a:solidFill>
                            <a:srgbClr val="3F5FBF"/>
                          </a:solidFill>
                          <a:latin typeface="Consolas"/>
                          <a:ea typeface="宋体"/>
                          <a:cs typeface="Consolas"/>
                        </a:rPr>
                        <a:t>当前数据比传入的对象内容小时返回负数，如果大于返回整数，如果等于返回</a:t>
                      </a:r>
                      <a:r>
                        <a:rPr lang="en-US" sz="1200" kern="0">
                          <a:solidFill>
                            <a:srgbClr val="3F5FBF"/>
                          </a:solidFill>
                          <a:latin typeface="Consolas"/>
                          <a:ea typeface="宋体"/>
                          <a:cs typeface="Times New Roman"/>
                        </a:rPr>
                        <a:t>0</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compareTo​(T </a:t>
                      </a:r>
                      <a:r>
                        <a:rPr lang="en-US" sz="1200" kern="0">
                          <a:solidFill>
                            <a:srgbClr val="6A3E3E"/>
                          </a:solidFill>
                          <a:latin typeface="Consolas"/>
                          <a:ea typeface="宋体"/>
                          <a:cs typeface="Times New Roman"/>
                        </a:rPr>
                        <a:t>o</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smtClean="0"/>
              <a:t>范例：</a:t>
            </a:r>
            <a:r>
              <a:rPr lang="zh-CN" altLang="en-US" smtClean="0"/>
              <a:t>使用</a:t>
            </a:r>
            <a:r>
              <a:rPr lang="en-US" smtClean="0"/>
              <a:t>Comparable</a:t>
            </a:r>
            <a:r>
              <a:rPr lang="zh-CN" altLang="en-US" smtClean="0"/>
              <a:t>比较器实现自定义类对象数组排序</a:t>
            </a:r>
            <a:endParaRPr lang="zh-CN" altLang="en-US"/>
          </a:p>
        </p:txBody>
      </p:sp>
      <p:graphicFrame>
        <p:nvGraphicFramePr>
          <p:cNvPr id="4" name="表格 3"/>
          <p:cNvGraphicFramePr>
            <a:graphicFrameLocks noGrp="1"/>
          </p:cNvGraphicFramePr>
          <p:nvPr/>
        </p:nvGraphicFramePr>
        <p:xfrm>
          <a:off x="214282" y="785800"/>
          <a:ext cx="8715436" cy="3779520"/>
        </p:xfrm>
        <a:graphic>
          <a:graphicData uri="http://schemas.openxmlformats.org/drawingml/2006/table">
            <a:tbl>
              <a:tblPr/>
              <a:tblGrid>
                <a:gridCol w="8715436"/>
              </a:tblGrid>
              <a:tr h="3714776">
                <a:tc>
                  <a:txBody>
                    <a:bodyPr/>
                    <a:lstStyle/>
                    <a:p>
                      <a:pPr algn="l">
                        <a:spcAft>
                          <a:spcPts val="0"/>
                        </a:spcAft>
                      </a:pPr>
                      <a:r>
                        <a:rPr lang="en-US" sz="800" b="1" kern="0">
                          <a:solidFill>
                            <a:srgbClr val="7F0055"/>
                          </a:solidFill>
                          <a:latin typeface="Consolas"/>
                          <a:ea typeface="宋体"/>
                          <a:cs typeface="Times New Roman"/>
                        </a:rPr>
                        <a:t>package</a:t>
                      </a:r>
                      <a:r>
                        <a:rPr lang="en-US" sz="800" kern="0">
                          <a:solidFill>
                            <a:srgbClr val="000000"/>
                          </a:solidFill>
                          <a:latin typeface="Consolas"/>
                          <a:ea typeface="宋体"/>
                          <a:cs typeface="Times New Roman"/>
                        </a:rPr>
                        <a:t> cn.mldn.demo;</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import</a:t>
                      </a:r>
                      <a:r>
                        <a:rPr lang="en-US" sz="800" kern="0">
                          <a:solidFill>
                            <a:srgbClr val="000000"/>
                          </a:solidFill>
                          <a:latin typeface="Consolas"/>
                          <a:ea typeface="宋体"/>
                          <a:cs typeface="Times New Roman"/>
                        </a:rPr>
                        <a:t> java.util.Arrays;</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Member </a:t>
                      </a:r>
                      <a:r>
                        <a:rPr lang="en-US" sz="800" b="1" kern="0">
                          <a:solidFill>
                            <a:srgbClr val="7F0055"/>
                          </a:solidFill>
                          <a:latin typeface="Consolas"/>
                          <a:ea typeface="宋体"/>
                          <a:cs typeface="Times New Roman"/>
                        </a:rPr>
                        <a:t>implements</a:t>
                      </a:r>
                      <a:r>
                        <a:rPr lang="en-US" sz="800" kern="0">
                          <a:solidFill>
                            <a:srgbClr val="000000"/>
                          </a:solidFill>
                          <a:latin typeface="Consolas"/>
                          <a:ea typeface="宋体"/>
                          <a:cs typeface="Times New Roman"/>
                        </a:rPr>
                        <a:t> Comparable&lt;Member&gt;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自定义类对象实现比较器</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String </a:t>
                      </a:r>
                      <a:r>
                        <a:rPr lang="en-US" sz="800" kern="0">
                          <a:solidFill>
                            <a:srgbClr val="0000C0"/>
                          </a:solidFill>
                          <a:latin typeface="Consolas"/>
                          <a:ea typeface="宋体"/>
                          <a:cs typeface="Times New Roman"/>
                        </a:rPr>
                        <a:t>name</a:t>
                      </a:r>
                      <a:r>
                        <a:rPr lang="en-US" sz="800"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成员属性</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int</a:t>
                      </a:r>
                      <a:r>
                        <a:rPr lang="en-US" sz="800" kern="0">
                          <a:solidFill>
                            <a:srgbClr val="000000"/>
                          </a:solidFill>
                          <a:latin typeface="Consolas"/>
                          <a:ea typeface="宋体"/>
                          <a:cs typeface="Times New Roman"/>
                        </a:rPr>
                        <a:t> </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成员属性</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Member(String </a:t>
                      </a:r>
                      <a:r>
                        <a:rPr lang="en-US" sz="800" kern="0">
                          <a:solidFill>
                            <a:srgbClr val="6A3E3E"/>
                          </a:solidFill>
                          <a:latin typeface="Consolas"/>
                          <a:ea typeface="宋体"/>
                          <a:cs typeface="Times New Roman"/>
                        </a:rPr>
                        <a:t>name</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int</a:t>
                      </a: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age</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构造方法初始化</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name</a:t>
                      </a:r>
                      <a:r>
                        <a:rPr lang="en-US" sz="800" kern="0">
                          <a:solidFill>
                            <a:srgbClr val="000000"/>
                          </a:solidFill>
                          <a:latin typeface="Consolas"/>
                          <a:ea typeface="宋体"/>
                          <a:cs typeface="Times New Roman"/>
                        </a:rPr>
                        <a:t> = </a:t>
                      </a:r>
                      <a:r>
                        <a:rPr lang="en-US" sz="800" kern="0">
                          <a:solidFill>
                            <a:srgbClr val="6A3E3E"/>
                          </a:solidFill>
                          <a:latin typeface="Consolas"/>
                          <a:ea typeface="宋体"/>
                          <a:cs typeface="Times New Roman"/>
                        </a:rPr>
                        <a:t>name</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 = </a:t>
                      </a:r>
                      <a:r>
                        <a:rPr lang="en-US" sz="800" kern="0">
                          <a:solidFill>
                            <a:srgbClr val="6A3E3E"/>
                          </a:solidFill>
                          <a:latin typeface="Consolas"/>
                          <a:ea typeface="宋体"/>
                          <a:cs typeface="Times New Roman"/>
                        </a:rPr>
                        <a:t>age</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46464"/>
                          </a:solidFill>
                          <a:latin typeface="Consolas"/>
                          <a:ea typeface="宋体"/>
                          <a:cs typeface="Times New Roman"/>
                        </a:rPr>
                        <a:t>@Override</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int</a:t>
                      </a:r>
                      <a:r>
                        <a:rPr lang="en-US" sz="800" kern="0">
                          <a:solidFill>
                            <a:srgbClr val="000000"/>
                          </a:solidFill>
                          <a:latin typeface="Consolas"/>
                          <a:ea typeface="宋体"/>
                          <a:cs typeface="Times New Roman"/>
                        </a:rPr>
                        <a:t> compareTo(Member </a:t>
                      </a:r>
                      <a:r>
                        <a:rPr lang="en-US" sz="800" kern="0">
                          <a:solidFill>
                            <a:srgbClr val="6A3E3E"/>
                          </a:solidFill>
                          <a:latin typeface="Consolas"/>
                          <a:ea typeface="宋体"/>
                          <a:cs typeface="Times New Roman"/>
                        </a:rPr>
                        <a:t>mem</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en-US" sz="800" kern="0">
                          <a:solidFill>
                            <a:srgbClr val="3F7F5F"/>
                          </a:solidFill>
                          <a:latin typeface="Consolas"/>
                          <a:ea typeface="宋体"/>
                          <a:cs typeface="Times New Roman"/>
                        </a:rPr>
                        <a:t>return this.age - mem.age;</a:t>
                      </a:r>
                      <a:r>
                        <a:rPr lang="en-US" sz="800" kern="0">
                          <a:solidFill>
                            <a:srgbClr val="3F7F5F"/>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简化编写格式</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if</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 &gt; </a:t>
                      </a:r>
                      <a:r>
                        <a:rPr lang="en-US" sz="800" kern="0">
                          <a:solidFill>
                            <a:srgbClr val="6A3E3E"/>
                          </a:solidFill>
                          <a:latin typeface="Consolas"/>
                          <a:ea typeface="宋体"/>
                          <a:cs typeface="Times New Roman"/>
                        </a:rPr>
                        <a:t>mem</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b="1" kern="0" smtClean="0">
                          <a:solidFill>
                            <a:srgbClr val="7F0055"/>
                          </a:solidFill>
                          <a:latin typeface="Consolas"/>
                          <a:ea typeface="宋体"/>
                          <a:cs typeface="Times New Roman"/>
                        </a:rPr>
                        <a:t>return</a:t>
                      </a:r>
                      <a:r>
                        <a:rPr lang="en-US" sz="800" kern="0" smtClean="0">
                          <a:solidFill>
                            <a:srgbClr val="000000"/>
                          </a:solidFill>
                          <a:latin typeface="Consolas"/>
                          <a:ea typeface="宋体"/>
                          <a:cs typeface="Times New Roman"/>
                        </a:rPr>
                        <a:t> </a:t>
                      </a:r>
                      <a:r>
                        <a:rPr lang="en-US" sz="800" kern="0">
                          <a:solidFill>
                            <a:srgbClr val="000000"/>
                          </a:solidFill>
                          <a:latin typeface="Consolas"/>
                          <a:ea typeface="宋体"/>
                          <a:cs typeface="Times New Roman"/>
                        </a:rPr>
                        <a:t>1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结果：大于</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else</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if</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 &lt; </a:t>
                      </a:r>
                      <a:r>
                        <a:rPr lang="en-US" sz="800" kern="0">
                          <a:solidFill>
                            <a:srgbClr val="6A3E3E"/>
                          </a:solidFill>
                          <a:latin typeface="Consolas"/>
                          <a:ea typeface="宋体"/>
                          <a:cs typeface="Times New Roman"/>
                        </a:rPr>
                        <a:t>mem</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b="1" kern="0" smtClean="0">
                          <a:solidFill>
                            <a:srgbClr val="7F0055"/>
                          </a:solidFill>
                          <a:latin typeface="Consolas"/>
                          <a:ea typeface="宋体"/>
                          <a:cs typeface="Times New Roman"/>
                        </a:rPr>
                        <a:t>return</a:t>
                      </a:r>
                      <a:r>
                        <a:rPr lang="en-US" sz="800" kern="0" smtClean="0">
                          <a:solidFill>
                            <a:srgbClr val="000000"/>
                          </a:solidFill>
                          <a:latin typeface="Consolas"/>
                          <a:ea typeface="宋体"/>
                          <a:cs typeface="Times New Roman"/>
                        </a:rPr>
                        <a:t> </a:t>
                      </a:r>
                      <a:r>
                        <a:rPr lang="en-US" sz="800" kern="0">
                          <a:solidFill>
                            <a:srgbClr val="000000"/>
                          </a:solidFill>
                          <a:latin typeface="Consolas"/>
                          <a:ea typeface="宋体"/>
                          <a:cs typeface="Times New Roman"/>
                        </a:rPr>
                        <a:t>-1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结果：小于</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else</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b="1" kern="0" smtClean="0">
                          <a:solidFill>
                            <a:srgbClr val="7F0055"/>
                          </a:solidFill>
                          <a:latin typeface="Consolas"/>
                          <a:ea typeface="宋体"/>
                          <a:cs typeface="Times New Roman"/>
                        </a:rPr>
                        <a:t>return</a:t>
                      </a:r>
                      <a:r>
                        <a:rPr lang="en-US" sz="800" kern="0" smtClean="0">
                          <a:solidFill>
                            <a:srgbClr val="000000"/>
                          </a:solidFill>
                          <a:latin typeface="Consolas"/>
                          <a:ea typeface="宋体"/>
                          <a:cs typeface="Times New Roman"/>
                        </a:rPr>
                        <a:t> </a:t>
                      </a:r>
                      <a:r>
                        <a:rPr lang="en-US" sz="800" kern="0">
                          <a:solidFill>
                            <a:srgbClr val="000000"/>
                          </a:solidFill>
                          <a:latin typeface="Consolas"/>
                          <a:ea typeface="宋体"/>
                          <a:cs typeface="Times New Roman"/>
                        </a:rPr>
                        <a:t>0 ;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结果：等于</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无参构造、</a:t>
                      </a:r>
                      <a:r>
                        <a:rPr lang="en-US" sz="800" kern="0">
                          <a:solidFill>
                            <a:srgbClr val="3F7F5F"/>
                          </a:solidFill>
                          <a:latin typeface="Consolas"/>
                          <a:ea typeface="宋体"/>
                          <a:cs typeface="Times New Roman"/>
                        </a:rPr>
                        <a:t>setter</a:t>
                      </a:r>
                      <a:r>
                        <a:rPr lang="zh-CN" sz="800" kern="0">
                          <a:solidFill>
                            <a:srgbClr val="3F7F5F"/>
                          </a:solidFill>
                          <a:latin typeface="Consolas"/>
                          <a:ea typeface="宋体"/>
                          <a:cs typeface="Consolas"/>
                        </a:rPr>
                        <a:t>、</a:t>
                      </a:r>
                      <a:r>
                        <a:rPr lang="en-US" sz="800" kern="0">
                          <a:solidFill>
                            <a:srgbClr val="3F7F5F"/>
                          </a:solidFill>
                          <a:latin typeface="Consolas"/>
                          <a:ea typeface="宋体"/>
                          <a:cs typeface="Times New Roman"/>
                        </a:rPr>
                        <a:t>getter</a:t>
                      </a:r>
                      <a:r>
                        <a:rPr lang="zh-CN" sz="800" kern="0">
                          <a:solidFill>
                            <a:srgbClr val="3F7F5F"/>
                          </a:solidFill>
                          <a:latin typeface="Consolas"/>
                          <a:ea typeface="宋体"/>
                          <a:cs typeface="Consolas"/>
                        </a:rPr>
                        <a:t>略</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46464"/>
                          </a:solidFill>
                          <a:latin typeface="Consolas"/>
                          <a:ea typeface="宋体"/>
                          <a:cs typeface="Times New Roman"/>
                        </a:rPr>
                        <a:t>@Override</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String toString()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return</a:t>
                      </a:r>
                      <a:r>
                        <a:rPr lang="en-US" sz="800" kern="0">
                          <a:solidFill>
                            <a:srgbClr val="000000"/>
                          </a:solidFill>
                          <a:latin typeface="Consolas"/>
                          <a:ea typeface="宋体"/>
                          <a:cs typeface="Times New Roman"/>
                        </a:rPr>
                        <a:t> </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Member</a:t>
                      </a:r>
                      <a:r>
                        <a:rPr lang="zh-CN" sz="800" kern="0">
                          <a:solidFill>
                            <a:srgbClr val="2A00FF"/>
                          </a:solidFill>
                          <a:latin typeface="Consolas"/>
                          <a:ea typeface="宋体"/>
                          <a:cs typeface="Consolas"/>
                        </a:rPr>
                        <a:t>类对象】姓名：</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name</a:t>
                      </a:r>
                      <a:r>
                        <a:rPr lang="en-US" sz="800" kern="0">
                          <a:solidFill>
                            <a:srgbClr val="000000"/>
                          </a:solidFill>
                          <a:latin typeface="Consolas"/>
                          <a:ea typeface="宋体"/>
                          <a:cs typeface="Times New Roman"/>
                        </a:rPr>
                        <a:t> + </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、年龄：</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age</a:t>
                      </a:r>
                      <a:r>
                        <a:rPr lang="en-US" sz="800" kern="0">
                          <a:solidFill>
                            <a:srgbClr val="000000"/>
                          </a:solidFill>
                          <a:latin typeface="Consolas"/>
                          <a:ea typeface="宋体"/>
                          <a:cs typeface="Times New Roman"/>
                        </a:rPr>
                        <a:t> + </a:t>
                      </a:r>
                      <a:r>
                        <a:rPr lang="en-US" sz="800" kern="0">
                          <a:solidFill>
                            <a:srgbClr val="2A00FF"/>
                          </a:solidFill>
                          <a:latin typeface="Consolas"/>
                          <a:ea typeface="宋体"/>
                          <a:cs typeface="Times New Roman"/>
                        </a:rPr>
                        <a:t>"\n"</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JavaAPIDemo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static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main(String[] </a:t>
                      </a:r>
                      <a:r>
                        <a:rPr lang="en-US" sz="800" kern="0">
                          <a:solidFill>
                            <a:srgbClr val="6A3E3E"/>
                          </a:solidFill>
                          <a:latin typeface="Consolas"/>
                          <a:ea typeface="宋体"/>
                          <a:cs typeface="Times New Roman"/>
                        </a:rPr>
                        <a:t>args</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throws</a:t>
                      </a:r>
                      <a:r>
                        <a:rPr lang="en-US" sz="800" kern="0">
                          <a:solidFill>
                            <a:srgbClr val="000000"/>
                          </a:solidFill>
                          <a:latin typeface="Consolas"/>
                          <a:ea typeface="宋体"/>
                          <a:cs typeface="Times New Roman"/>
                        </a:rPr>
                        <a:t> Exception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Member </a:t>
                      </a:r>
                      <a:r>
                        <a:rPr lang="en-US" sz="800" kern="0">
                          <a:solidFill>
                            <a:srgbClr val="6A3E3E"/>
                          </a:solidFill>
                          <a:latin typeface="Consolas"/>
                          <a:ea typeface="宋体"/>
                          <a:cs typeface="Times New Roman"/>
                        </a:rPr>
                        <a:t>data</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new</a:t>
                      </a:r>
                      <a:r>
                        <a:rPr lang="en-US" sz="800" kern="0">
                          <a:solidFill>
                            <a:srgbClr val="000000"/>
                          </a:solidFill>
                          <a:latin typeface="Consolas"/>
                          <a:ea typeface="宋体"/>
                          <a:cs typeface="Times New Roman"/>
                        </a:rPr>
                        <a:t> Member[] {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b="1" kern="0" smtClean="0">
                          <a:solidFill>
                            <a:srgbClr val="7F0055"/>
                          </a:solidFill>
                          <a:latin typeface="Consolas"/>
                          <a:ea typeface="宋体"/>
                          <a:cs typeface="Times New Roman"/>
                        </a:rPr>
                        <a:t>new</a:t>
                      </a:r>
                      <a:r>
                        <a:rPr lang="en-US" sz="800" kern="0" smtClean="0">
                          <a:solidFill>
                            <a:srgbClr val="000000"/>
                          </a:solidFill>
                          <a:latin typeface="Consolas"/>
                          <a:ea typeface="宋体"/>
                          <a:cs typeface="Times New Roman"/>
                        </a:rPr>
                        <a:t> </a:t>
                      </a:r>
                      <a:r>
                        <a:rPr lang="en-US" sz="800" kern="0">
                          <a:solidFill>
                            <a:srgbClr val="000000"/>
                          </a:solidFill>
                          <a:latin typeface="Consolas"/>
                          <a:ea typeface="宋体"/>
                          <a:cs typeface="Times New Roman"/>
                        </a:rPr>
                        <a:t>Member(</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李兴华</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18),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b="1" kern="0" smtClean="0">
                          <a:solidFill>
                            <a:srgbClr val="7F0055"/>
                          </a:solidFill>
                          <a:latin typeface="Consolas"/>
                          <a:ea typeface="宋体"/>
                          <a:cs typeface="Times New Roman"/>
                        </a:rPr>
                        <a:t>new</a:t>
                      </a:r>
                      <a:r>
                        <a:rPr lang="en-US" sz="800" kern="0" smtClean="0">
                          <a:solidFill>
                            <a:srgbClr val="000000"/>
                          </a:solidFill>
                          <a:latin typeface="Consolas"/>
                          <a:ea typeface="宋体"/>
                          <a:cs typeface="Times New Roman"/>
                        </a:rPr>
                        <a:t> </a:t>
                      </a:r>
                      <a:r>
                        <a:rPr lang="en-US" sz="800" kern="0">
                          <a:solidFill>
                            <a:srgbClr val="000000"/>
                          </a:solidFill>
                          <a:latin typeface="Consolas"/>
                          <a:ea typeface="宋体"/>
                          <a:cs typeface="Times New Roman"/>
                        </a:rPr>
                        <a:t>Member(</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魔乐科技</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50),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b="1" kern="0" smtClean="0">
                          <a:solidFill>
                            <a:srgbClr val="7F0055"/>
                          </a:solidFill>
                          <a:latin typeface="Consolas"/>
                          <a:ea typeface="宋体"/>
                          <a:cs typeface="Times New Roman"/>
                        </a:rPr>
                        <a:t>new</a:t>
                      </a:r>
                      <a:r>
                        <a:rPr lang="en-US" sz="800" kern="0" smtClean="0">
                          <a:solidFill>
                            <a:srgbClr val="000000"/>
                          </a:solidFill>
                          <a:latin typeface="Consolas"/>
                          <a:ea typeface="宋体"/>
                          <a:cs typeface="Times New Roman"/>
                        </a:rPr>
                        <a:t> </a:t>
                      </a:r>
                      <a:r>
                        <a:rPr lang="en-US" sz="800" kern="0">
                          <a:solidFill>
                            <a:srgbClr val="000000"/>
                          </a:solidFill>
                          <a:latin typeface="Consolas"/>
                          <a:ea typeface="宋体"/>
                          <a:cs typeface="Times New Roman"/>
                        </a:rPr>
                        <a:t>Member(</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小李老师</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23</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对象数组</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Arrays.</a:t>
                      </a:r>
                      <a:r>
                        <a:rPr lang="en-US" sz="800" i="1" kern="0">
                          <a:solidFill>
                            <a:srgbClr val="000000"/>
                          </a:solidFill>
                          <a:latin typeface="Consolas"/>
                          <a:ea typeface="宋体"/>
                          <a:cs typeface="Times New Roman"/>
                        </a:rPr>
                        <a:t>sort</a:t>
                      </a:r>
                      <a:r>
                        <a:rPr lang="en-US" sz="800" kern="0">
                          <a:solidFill>
                            <a:srgbClr val="000000"/>
                          </a:solidFill>
                          <a:latin typeface="Consolas"/>
                          <a:ea typeface="宋体"/>
                          <a:cs typeface="Times New Roman"/>
                        </a:rPr>
                        <a:t>(</a:t>
                      </a:r>
                      <a:r>
                        <a:rPr lang="en-US" sz="800" kern="0">
                          <a:solidFill>
                            <a:srgbClr val="6A3E3E"/>
                          </a:solidFill>
                          <a:latin typeface="Consolas"/>
                          <a:ea typeface="宋体"/>
                          <a:cs typeface="Times New Roman"/>
                        </a:rPr>
                        <a:t>data</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对象数组排序</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out</a:t>
                      </a:r>
                      <a:r>
                        <a:rPr lang="en-US" sz="800" kern="0">
                          <a:solidFill>
                            <a:srgbClr val="000000"/>
                          </a:solidFill>
                          <a:latin typeface="Consolas"/>
                          <a:ea typeface="宋体"/>
                          <a:cs typeface="Times New Roman"/>
                        </a:rPr>
                        <a:t>.println(Arrays.</a:t>
                      </a:r>
                      <a:r>
                        <a:rPr lang="en-US" sz="800" i="1" kern="0">
                          <a:solidFill>
                            <a:srgbClr val="000000"/>
                          </a:solidFill>
                          <a:latin typeface="Consolas"/>
                          <a:ea typeface="宋体"/>
                          <a:cs typeface="Times New Roman"/>
                        </a:rPr>
                        <a:t>toString</a:t>
                      </a:r>
                      <a:r>
                        <a:rPr lang="en-US" sz="800" kern="0">
                          <a:solidFill>
                            <a:srgbClr val="000000"/>
                          </a:solidFill>
                          <a:latin typeface="Consolas"/>
                          <a:ea typeface="宋体"/>
                          <a:cs typeface="Times New Roman"/>
                        </a:rPr>
                        <a:t>(</a:t>
                      </a:r>
                      <a:r>
                        <a:rPr lang="en-US" sz="800" kern="0">
                          <a:solidFill>
                            <a:srgbClr val="6A3E3E"/>
                          </a:solidFill>
                          <a:latin typeface="Consolas"/>
                          <a:ea typeface="宋体"/>
                          <a:cs typeface="Times New Roman"/>
                        </a:rPr>
                        <a:t>data</a:t>
                      </a:r>
                      <a:r>
                        <a:rPr lang="en-US" sz="800"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输出对象数组内容</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Comparator</a:t>
            </a:r>
            <a:endParaRPr lang="zh-CN" altLang="en-US"/>
          </a:p>
        </p:txBody>
      </p:sp>
      <p:sp>
        <p:nvSpPr>
          <p:cNvPr id="3" name="内容占位符 2"/>
          <p:cNvSpPr>
            <a:spLocks noGrp="1"/>
          </p:cNvSpPr>
          <p:nvPr>
            <p:ph idx="1"/>
          </p:nvPr>
        </p:nvSpPr>
        <p:spPr/>
        <p:txBody>
          <a:bodyPr/>
          <a:lstStyle/>
          <a:p>
            <a:r>
              <a:rPr lang="zh-CN" altLang="en-US" smtClean="0"/>
              <a:t>在进行对象数组排序时，对象所在的类在定义时就必须实现</a:t>
            </a:r>
            <a:r>
              <a:rPr lang="en-US" smtClean="0"/>
              <a:t>Comparable</a:t>
            </a:r>
            <a:r>
              <a:rPr lang="zh-CN" altLang="en-US" smtClean="0"/>
              <a:t>接口，这样才可以使用</a:t>
            </a:r>
            <a:r>
              <a:rPr lang="en-US" smtClean="0"/>
              <a:t>Arrays.sort()</a:t>
            </a:r>
            <a:r>
              <a:rPr lang="zh-CN" altLang="en-US" smtClean="0"/>
              <a:t>进行排序操作，而除了此种方式外，</a:t>
            </a:r>
            <a:r>
              <a:rPr lang="en-US" smtClean="0"/>
              <a:t>Java</a:t>
            </a:r>
            <a:r>
              <a:rPr lang="zh-CN" altLang="en-US" smtClean="0"/>
              <a:t>也提供有一种挽救的比较器实现接口：</a:t>
            </a:r>
            <a:r>
              <a:rPr lang="en-US" smtClean="0"/>
              <a:t>java.util.Comparator</a:t>
            </a:r>
            <a:r>
              <a:rPr lang="zh-CN" altLang="en-US" smtClean="0"/>
              <a:t>，此接口定义如下：</a:t>
            </a:r>
            <a:endParaRPr lang="zh-CN" altLang="en-US"/>
          </a:p>
        </p:txBody>
      </p:sp>
      <p:graphicFrame>
        <p:nvGraphicFramePr>
          <p:cNvPr id="4" name="表格 3"/>
          <p:cNvGraphicFramePr>
            <a:graphicFrameLocks noGrp="1"/>
          </p:cNvGraphicFramePr>
          <p:nvPr/>
        </p:nvGraphicFramePr>
        <p:xfrm>
          <a:off x="285720" y="2428874"/>
          <a:ext cx="8643998" cy="2071702"/>
        </p:xfrm>
        <a:graphic>
          <a:graphicData uri="http://schemas.openxmlformats.org/drawingml/2006/table">
            <a:tbl>
              <a:tblPr/>
              <a:tblGrid>
                <a:gridCol w="8643998"/>
              </a:tblGrid>
              <a:tr h="2071702">
                <a:tc>
                  <a:txBody>
                    <a:bodyPr/>
                    <a:lstStyle/>
                    <a:p>
                      <a:pPr algn="l">
                        <a:spcAft>
                          <a:spcPts val="0"/>
                        </a:spcAft>
                      </a:pPr>
                      <a:r>
                        <a:rPr lang="en-US" sz="1200" kern="0">
                          <a:solidFill>
                            <a:srgbClr val="646464"/>
                          </a:solidFill>
                          <a:latin typeface="Consolas"/>
                          <a:ea typeface="宋体"/>
                          <a:cs typeface="Times New Roman"/>
                        </a:rPr>
                        <a:t>@FunctionalInterface</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interface</a:t>
                      </a:r>
                      <a:r>
                        <a:rPr lang="en-US" sz="1200" kern="0">
                          <a:solidFill>
                            <a:srgbClr val="000000"/>
                          </a:solidFill>
                          <a:latin typeface="Consolas"/>
                          <a:ea typeface="宋体"/>
                          <a:cs typeface="Times New Roman"/>
                        </a:rPr>
                        <a:t> Comparator&lt;T&gt;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5FBF"/>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zh-CN" sz="1200" kern="0">
                          <a:solidFill>
                            <a:srgbClr val="3F5FBF"/>
                          </a:solidFill>
                          <a:latin typeface="Consolas"/>
                          <a:ea typeface="宋体"/>
                          <a:cs typeface="Consolas"/>
                        </a:rPr>
                        <a:t>对象比较操作</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o1 </a:t>
                      </a:r>
                      <a:r>
                        <a:rPr lang="zh-CN" sz="1200" kern="0">
                          <a:solidFill>
                            <a:srgbClr val="3F5FBF"/>
                          </a:solidFill>
                          <a:latin typeface="Consolas"/>
                          <a:ea typeface="宋体"/>
                          <a:cs typeface="Consolas"/>
                        </a:rPr>
                        <a:t>操作对象</a:t>
                      </a:r>
                      <a:r>
                        <a:rPr lang="en-US" sz="1200" kern="0">
                          <a:solidFill>
                            <a:srgbClr val="3F5FBF"/>
                          </a:solidFill>
                          <a:latin typeface="Consolas"/>
                          <a:ea typeface="宋体"/>
                          <a:cs typeface="Times New Roman"/>
                        </a:rPr>
                        <a:t>1</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o2 </a:t>
                      </a:r>
                      <a:r>
                        <a:rPr lang="zh-CN" sz="1200" kern="0">
                          <a:solidFill>
                            <a:srgbClr val="3F5FBF"/>
                          </a:solidFill>
                          <a:latin typeface="Consolas"/>
                          <a:ea typeface="宋体"/>
                          <a:cs typeface="Consolas"/>
                        </a:rPr>
                        <a:t>操作对象</a:t>
                      </a:r>
                      <a:r>
                        <a:rPr lang="en-US" sz="1200" kern="0">
                          <a:solidFill>
                            <a:srgbClr val="3F5FBF"/>
                          </a:solidFill>
                          <a:latin typeface="Consolas"/>
                          <a:ea typeface="宋体"/>
                          <a:cs typeface="Times New Roman"/>
                        </a:rPr>
                        <a:t>2</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@return</a:t>
                      </a:r>
                      <a:r>
                        <a:rPr lang="en-US" sz="1200" kern="0">
                          <a:solidFill>
                            <a:srgbClr val="3F5FBF"/>
                          </a:solidFill>
                          <a:latin typeface="Consolas"/>
                          <a:ea typeface="宋体"/>
                          <a:cs typeface="Times New Roman"/>
                        </a:rPr>
                        <a:t> </a:t>
                      </a:r>
                      <a:r>
                        <a:rPr lang="zh-CN" sz="1200" kern="0">
                          <a:solidFill>
                            <a:srgbClr val="3F5FBF"/>
                          </a:solidFill>
                          <a:latin typeface="Consolas"/>
                          <a:ea typeface="宋体"/>
                          <a:cs typeface="Consolas"/>
                        </a:rPr>
                        <a:t>根据比较结果返回三类内容：大于（正数）、小于（负数）、等于（零）</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compare​(T </a:t>
                      </a:r>
                      <a:r>
                        <a:rPr lang="en-US" sz="1200" kern="0">
                          <a:solidFill>
                            <a:srgbClr val="6A3E3E"/>
                          </a:solidFill>
                          <a:latin typeface="Consolas"/>
                          <a:ea typeface="宋体"/>
                          <a:cs typeface="Times New Roman"/>
                        </a:rPr>
                        <a:t>o1</a:t>
                      </a:r>
                      <a:r>
                        <a:rPr lang="en-US" sz="1200" kern="0">
                          <a:solidFill>
                            <a:srgbClr val="000000"/>
                          </a:solidFill>
                          <a:latin typeface="Consolas"/>
                          <a:ea typeface="宋体"/>
                          <a:cs typeface="Times New Roman"/>
                        </a:rPr>
                        <a:t>, T </a:t>
                      </a:r>
                      <a:r>
                        <a:rPr lang="en-US" sz="1200" kern="0">
                          <a:solidFill>
                            <a:srgbClr val="6A3E3E"/>
                          </a:solidFill>
                          <a:latin typeface="Consolas"/>
                          <a:ea typeface="宋体"/>
                          <a:cs typeface="Times New Roman"/>
                        </a:rPr>
                        <a:t>o2</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9457" name="图片 1"/>
          <p:cNvPicPr>
            <a:picLocks noChangeAspect="1" noChangeArrowheads="1"/>
          </p:cNvPicPr>
          <p:nvPr/>
        </p:nvPicPr>
        <p:blipFill>
          <a:blip r:embed="rId2"/>
          <a:srcRect/>
          <a:stretch>
            <a:fillRect/>
          </a:stretch>
        </p:blipFill>
        <p:spPr bwMode="auto">
          <a:xfrm>
            <a:off x="5000628" y="2571750"/>
            <a:ext cx="3832225" cy="1784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Comparator</a:t>
            </a:r>
            <a:r>
              <a:rPr lang="zh-CN" altLang="en-US" smtClean="0"/>
              <a:t>实现对象数组排序</a:t>
            </a:r>
            <a:endParaRPr lang="zh-CN" altLang="en-US"/>
          </a:p>
        </p:txBody>
      </p:sp>
      <p:graphicFrame>
        <p:nvGraphicFramePr>
          <p:cNvPr id="4" name="表格 3"/>
          <p:cNvGraphicFramePr>
            <a:graphicFrameLocks noGrp="1"/>
          </p:cNvGraphicFramePr>
          <p:nvPr/>
        </p:nvGraphicFramePr>
        <p:xfrm>
          <a:off x="285720" y="857238"/>
          <a:ext cx="8572560" cy="3643338"/>
        </p:xfrm>
        <a:graphic>
          <a:graphicData uri="http://schemas.openxmlformats.org/drawingml/2006/table">
            <a:tbl>
              <a:tblPr/>
              <a:tblGrid>
                <a:gridCol w="8572560"/>
              </a:tblGrid>
              <a:tr h="3643338">
                <a:tc>
                  <a:txBody>
                    <a:bodyPr/>
                    <a:lstStyle/>
                    <a:p>
                      <a:pPr algn="l">
                        <a:spcAft>
                          <a:spcPts val="0"/>
                        </a:spcAft>
                      </a:pPr>
                      <a:r>
                        <a:rPr lang="en-US" sz="700" b="1" kern="0">
                          <a:solidFill>
                            <a:srgbClr val="7F0055"/>
                          </a:solidFill>
                          <a:latin typeface="Consolas"/>
                          <a:ea typeface="宋体"/>
                          <a:cs typeface="Times New Roman"/>
                        </a:rPr>
                        <a:t>package</a:t>
                      </a:r>
                      <a:r>
                        <a:rPr lang="en-US" sz="700" kern="0">
                          <a:solidFill>
                            <a:srgbClr val="000000"/>
                          </a:solidFill>
                          <a:latin typeface="Consolas"/>
                          <a:ea typeface="宋体"/>
                          <a:cs typeface="Times New Roman"/>
                        </a:rPr>
                        <a:t> cn.mldn.demo;</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import</a:t>
                      </a:r>
                      <a:r>
                        <a:rPr lang="en-US" sz="700" kern="0">
                          <a:solidFill>
                            <a:srgbClr val="000000"/>
                          </a:solidFill>
                          <a:latin typeface="Consolas"/>
                          <a:ea typeface="宋体"/>
                          <a:cs typeface="Times New Roman"/>
                        </a:rPr>
                        <a:t> java.util.Arrays;</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import</a:t>
                      </a:r>
                      <a:r>
                        <a:rPr lang="en-US" sz="700" kern="0">
                          <a:solidFill>
                            <a:srgbClr val="000000"/>
                          </a:solidFill>
                          <a:latin typeface="Consolas"/>
                          <a:ea typeface="宋体"/>
                          <a:cs typeface="Times New Roman"/>
                        </a:rPr>
                        <a:t> java.util.Comparator;</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class</a:t>
                      </a:r>
                      <a:r>
                        <a:rPr lang="en-US" sz="700" kern="0">
                          <a:solidFill>
                            <a:srgbClr val="000000"/>
                          </a:solidFill>
                          <a:latin typeface="Consolas"/>
                          <a:ea typeface="宋体"/>
                          <a:cs typeface="Times New Roman"/>
                        </a:rPr>
                        <a:t> MemberComparator </a:t>
                      </a:r>
                      <a:r>
                        <a:rPr lang="en-US" sz="700" b="1" kern="0">
                          <a:solidFill>
                            <a:srgbClr val="7F0055"/>
                          </a:solidFill>
                          <a:latin typeface="Consolas"/>
                          <a:ea typeface="宋体"/>
                          <a:cs typeface="Times New Roman"/>
                        </a:rPr>
                        <a:t>implements</a:t>
                      </a:r>
                      <a:r>
                        <a:rPr lang="en-US" sz="700" kern="0">
                          <a:solidFill>
                            <a:srgbClr val="000000"/>
                          </a:solidFill>
                          <a:latin typeface="Consolas"/>
                          <a:ea typeface="宋体"/>
                          <a:cs typeface="Times New Roman"/>
                        </a:rPr>
                        <a:t> Comparator&lt;Member&gt;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646464"/>
                          </a:solidFill>
                          <a:latin typeface="Consolas"/>
                          <a:ea typeface="宋体"/>
                          <a:cs typeface="Times New Roman"/>
                        </a:rPr>
                        <a:t>@Override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int</a:t>
                      </a:r>
                      <a:r>
                        <a:rPr lang="en-US" sz="700" kern="0">
                          <a:solidFill>
                            <a:srgbClr val="000000"/>
                          </a:solidFill>
                          <a:latin typeface="Consolas"/>
                          <a:ea typeface="宋体"/>
                          <a:cs typeface="Times New Roman"/>
                        </a:rPr>
                        <a:t> compare(Member </a:t>
                      </a:r>
                      <a:r>
                        <a:rPr lang="en-US" sz="700" kern="0">
                          <a:solidFill>
                            <a:srgbClr val="6A3E3E"/>
                          </a:solidFill>
                          <a:latin typeface="Consolas"/>
                          <a:ea typeface="宋体"/>
                          <a:cs typeface="Times New Roman"/>
                        </a:rPr>
                        <a:t>o1</a:t>
                      </a:r>
                      <a:r>
                        <a:rPr lang="en-US" sz="700" kern="0">
                          <a:solidFill>
                            <a:srgbClr val="000000"/>
                          </a:solidFill>
                          <a:latin typeface="Consolas"/>
                          <a:ea typeface="宋体"/>
                          <a:cs typeface="Times New Roman"/>
                        </a:rPr>
                        <a:t>, Member </a:t>
                      </a:r>
                      <a:r>
                        <a:rPr lang="en-US" sz="700" kern="0">
                          <a:solidFill>
                            <a:srgbClr val="6A3E3E"/>
                          </a:solidFill>
                          <a:latin typeface="Consolas"/>
                          <a:ea typeface="宋体"/>
                          <a:cs typeface="Times New Roman"/>
                        </a:rPr>
                        <a:t>o2</a:t>
                      </a: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return</a:t>
                      </a:r>
                      <a:r>
                        <a:rPr lang="en-US" sz="700" kern="0">
                          <a:solidFill>
                            <a:srgbClr val="000000"/>
                          </a:solidFill>
                          <a:latin typeface="Consolas"/>
                          <a:ea typeface="宋体"/>
                          <a:cs typeface="Times New Roman"/>
                        </a:rPr>
                        <a:t> </a:t>
                      </a:r>
                      <a:r>
                        <a:rPr lang="en-US" sz="700" kern="0">
                          <a:solidFill>
                            <a:srgbClr val="6A3E3E"/>
                          </a:solidFill>
                          <a:latin typeface="Consolas"/>
                          <a:ea typeface="宋体"/>
                          <a:cs typeface="Times New Roman"/>
                        </a:rPr>
                        <a:t>o1</a:t>
                      </a:r>
                      <a:r>
                        <a:rPr lang="en-US" sz="700" kern="0">
                          <a:solidFill>
                            <a:srgbClr val="000000"/>
                          </a:solidFill>
                          <a:latin typeface="Consolas"/>
                          <a:ea typeface="宋体"/>
                          <a:cs typeface="Times New Roman"/>
                        </a:rPr>
                        <a:t>.getAge() - </a:t>
                      </a:r>
                      <a:r>
                        <a:rPr lang="en-US" sz="700" kern="0">
                          <a:solidFill>
                            <a:srgbClr val="6A3E3E"/>
                          </a:solidFill>
                          <a:latin typeface="Consolas"/>
                          <a:ea typeface="宋体"/>
                          <a:cs typeface="Times New Roman"/>
                        </a:rPr>
                        <a:t>o2</a:t>
                      </a:r>
                      <a:r>
                        <a:rPr lang="en-US" sz="700" kern="0">
                          <a:solidFill>
                            <a:srgbClr val="000000"/>
                          </a:solidFill>
                          <a:latin typeface="Consolas"/>
                          <a:ea typeface="宋体"/>
                          <a:cs typeface="Times New Roman"/>
                        </a:rPr>
                        <a:t>.getAge() ; </a:t>
                      </a:r>
                      <a:r>
                        <a:rPr lang="en-US" sz="700" kern="0">
                          <a:solidFill>
                            <a:srgbClr val="000000"/>
                          </a:solidFill>
                          <a:latin typeface="Consolas"/>
                          <a:ea typeface="宋体"/>
                          <a:cs typeface="Times New Roman"/>
                        </a:rPr>
                        <a:t>	</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大小比较</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class</a:t>
                      </a:r>
                      <a:r>
                        <a:rPr lang="en-US" sz="700" kern="0">
                          <a:solidFill>
                            <a:srgbClr val="000000"/>
                          </a:solidFill>
                          <a:latin typeface="Consolas"/>
                          <a:ea typeface="宋体"/>
                          <a:cs typeface="Times New Roman"/>
                        </a:rPr>
                        <a:t> Member {</a:t>
                      </a:r>
                      <a:r>
                        <a:rPr lang="en-US" sz="700" kern="0">
                          <a:solidFill>
                            <a:srgbClr val="000000"/>
                          </a:solidFill>
                          <a:latin typeface="Consolas"/>
                          <a:ea typeface="宋体"/>
                          <a:cs typeface="Times New Roman"/>
                        </a:rPr>
                        <a:t>	</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自定义类</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private</a:t>
                      </a:r>
                      <a:r>
                        <a:rPr lang="en-US" sz="700" kern="0">
                          <a:solidFill>
                            <a:srgbClr val="000000"/>
                          </a:solidFill>
                          <a:latin typeface="Consolas"/>
                          <a:ea typeface="宋体"/>
                          <a:cs typeface="Times New Roman"/>
                        </a:rPr>
                        <a:t> String </a:t>
                      </a:r>
                      <a:r>
                        <a:rPr lang="en-US" sz="700" kern="0">
                          <a:solidFill>
                            <a:srgbClr val="0000C0"/>
                          </a:solidFill>
                          <a:latin typeface="Consolas"/>
                          <a:ea typeface="宋体"/>
                          <a:cs typeface="Times New Roman"/>
                        </a:rPr>
                        <a:t>name</a:t>
                      </a:r>
                      <a:r>
                        <a:rPr lang="en-US" sz="700" kern="0" smtClean="0">
                          <a:solidFill>
                            <a:srgbClr val="000000"/>
                          </a:solidFill>
                          <a:latin typeface="Consolas"/>
                          <a:ea typeface="宋体"/>
                          <a:cs typeface="Times New Roman"/>
                        </a:rPr>
                        <a:t>;</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成员属性</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private</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int</a:t>
                      </a:r>
                      <a:r>
                        <a:rPr lang="en-US" sz="700" kern="0">
                          <a:solidFill>
                            <a:srgbClr val="000000"/>
                          </a:solidFill>
                          <a:latin typeface="Consolas"/>
                          <a:ea typeface="宋体"/>
                          <a:cs typeface="Times New Roman"/>
                        </a:rPr>
                        <a:t> </a:t>
                      </a:r>
                      <a:r>
                        <a:rPr lang="en-US" sz="700" kern="0">
                          <a:solidFill>
                            <a:srgbClr val="0000C0"/>
                          </a:solidFill>
                          <a:latin typeface="Consolas"/>
                          <a:ea typeface="宋体"/>
                          <a:cs typeface="Times New Roman"/>
                        </a:rPr>
                        <a:t>age</a:t>
                      </a:r>
                      <a:r>
                        <a:rPr lang="en-US" sz="700" kern="0">
                          <a:solidFill>
                            <a:srgbClr val="000000"/>
                          </a:solidFill>
                          <a:latin typeface="Consolas"/>
                          <a:ea typeface="宋体"/>
                          <a:cs typeface="Times New Roman"/>
                        </a:rPr>
                        <a:t>;	</a:t>
                      </a:r>
                      <a:r>
                        <a:rPr lang="en-US" sz="700" kern="0">
                          <a:solidFill>
                            <a:srgbClr val="000000"/>
                          </a:solidFill>
                          <a:latin typeface="Consolas"/>
                          <a:ea typeface="宋体"/>
                          <a:cs typeface="Times New Roman"/>
                        </a:rPr>
                        <a:t>	</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成员属性</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Member(String </a:t>
                      </a:r>
                      <a:r>
                        <a:rPr lang="en-US" sz="700" kern="0">
                          <a:solidFill>
                            <a:srgbClr val="6A3E3E"/>
                          </a:solidFill>
                          <a:latin typeface="Consolas"/>
                          <a:ea typeface="宋体"/>
                          <a:cs typeface="Times New Roman"/>
                        </a:rPr>
                        <a:t>name</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int</a:t>
                      </a:r>
                      <a:r>
                        <a:rPr lang="en-US" sz="700" kern="0">
                          <a:solidFill>
                            <a:srgbClr val="000000"/>
                          </a:solidFill>
                          <a:latin typeface="Consolas"/>
                          <a:ea typeface="宋体"/>
                          <a:cs typeface="Times New Roman"/>
                        </a:rPr>
                        <a:t> </a:t>
                      </a:r>
                      <a:r>
                        <a:rPr lang="en-US" sz="700" kern="0">
                          <a:solidFill>
                            <a:srgbClr val="6A3E3E"/>
                          </a:solidFill>
                          <a:latin typeface="Consolas"/>
                          <a:ea typeface="宋体"/>
                          <a:cs typeface="Times New Roman"/>
                        </a:rPr>
                        <a:t>age</a:t>
                      </a:r>
                      <a:r>
                        <a:rPr lang="en-US" sz="700" kern="0">
                          <a:solidFill>
                            <a:srgbClr val="000000"/>
                          </a:solidFill>
                          <a:latin typeface="Consolas"/>
                          <a:ea typeface="宋体"/>
                          <a:cs typeface="Times New Roman"/>
                        </a:rPr>
                        <a:t>) {</a:t>
                      </a:r>
                      <a:r>
                        <a:rPr lang="en-US" sz="700" kern="0">
                          <a:solidFill>
                            <a:srgbClr val="000000"/>
                          </a:solidFill>
                          <a:latin typeface="Consolas"/>
                          <a:ea typeface="宋体"/>
                          <a:cs typeface="Times New Roman"/>
                        </a:rPr>
                        <a:t>	</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构造方法初始化</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this</a:t>
                      </a:r>
                      <a:r>
                        <a:rPr lang="en-US" sz="700" kern="0">
                          <a:solidFill>
                            <a:srgbClr val="000000"/>
                          </a:solidFill>
                          <a:latin typeface="Consolas"/>
                          <a:ea typeface="宋体"/>
                          <a:cs typeface="Times New Roman"/>
                        </a:rPr>
                        <a:t>.</a:t>
                      </a:r>
                      <a:r>
                        <a:rPr lang="en-US" sz="700" kern="0">
                          <a:solidFill>
                            <a:srgbClr val="0000C0"/>
                          </a:solidFill>
                          <a:latin typeface="Consolas"/>
                          <a:ea typeface="宋体"/>
                          <a:cs typeface="Times New Roman"/>
                        </a:rPr>
                        <a:t>name</a:t>
                      </a:r>
                      <a:r>
                        <a:rPr lang="en-US" sz="700" kern="0">
                          <a:solidFill>
                            <a:srgbClr val="000000"/>
                          </a:solidFill>
                          <a:latin typeface="Consolas"/>
                          <a:ea typeface="宋体"/>
                          <a:cs typeface="Times New Roman"/>
                        </a:rPr>
                        <a:t> = </a:t>
                      </a:r>
                      <a:r>
                        <a:rPr lang="en-US" sz="700" kern="0">
                          <a:solidFill>
                            <a:srgbClr val="6A3E3E"/>
                          </a:solidFill>
                          <a:latin typeface="Consolas"/>
                          <a:ea typeface="宋体"/>
                          <a:cs typeface="Times New Roman"/>
                        </a:rPr>
                        <a:t>name</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this</a:t>
                      </a:r>
                      <a:r>
                        <a:rPr lang="en-US" sz="700" kern="0">
                          <a:solidFill>
                            <a:srgbClr val="000000"/>
                          </a:solidFill>
                          <a:latin typeface="Consolas"/>
                          <a:ea typeface="宋体"/>
                          <a:cs typeface="Times New Roman"/>
                        </a:rPr>
                        <a:t>.</a:t>
                      </a:r>
                      <a:r>
                        <a:rPr lang="en-US" sz="700" kern="0">
                          <a:solidFill>
                            <a:srgbClr val="0000C0"/>
                          </a:solidFill>
                          <a:latin typeface="Consolas"/>
                          <a:ea typeface="宋体"/>
                          <a:cs typeface="Times New Roman"/>
                        </a:rPr>
                        <a:t>age</a:t>
                      </a:r>
                      <a:r>
                        <a:rPr lang="en-US" sz="700" kern="0">
                          <a:solidFill>
                            <a:srgbClr val="000000"/>
                          </a:solidFill>
                          <a:latin typeface="Consolas"/>
                          <a:ea typeface="宋体"/>
                          <a:cs typeface="Times New Roman"/>
                        </a:rPr>
                        <a:t> = </a:t>
                      </a:r>
                      <a:r>
                        <a:rPr lang="en-US" sz="700" kern="0">
                          <a:solidFill>
                            <a:srgbClr val="6A3E3E"/>
                          </a:solidFill>
                          <a:latin typeface="Consolas"/>
                          <a:ea typeface="宋体"/>
                          <a:cs typeface="Times New Roman"/>
                        </a:rPr>
                        <a:t>age</a:t>
                      </a: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3F7F5F"/>
                          </a:solidFill>
                          <a:latin typeface="Consolas"/>
                          <a:ea typeface="宋体"/>
                          <a:cs typeface="Times New Roman"/>
                        </a:rPr>
                        <a:t>// </a:t>
                      </a:r>
                      <a:r>
                        <a:rPr lang="zh-CN" sz="700" kern="0">
                          <a:solidFill>
                            <a:srgbClr val="3F7F5F"/>
                          </a:solidFill>
                          <a:latin typeface="Consolas"/>
                          <a:ea typeface="宋体"/>
                          <a:cs typeface="Consolas"/>
                        </a:rPr>
                        <a:t>无参构造、</a:t>
                      </a:r>
                      <a:r>
                        <a:rPr lang="en-US" sz="700" kern="0">
                          <a:solidFill>
                            <a:srgbClr val="3F7F5F"/>
                          </a:solidFill>
                          <a:latin typeface="Consolas"/>
                          <a:ea typeface="宋体"/>
                          <a:cs typeface="Times New Roman"/>
                        </a:rPr>
                        <a:t>setter</a:t>
                      </a:r>
                      <a:r>
                        <a:rPr lang="zh-CN" sz="700" kern="0">
                          <a:solidFill>
                            <a:srgbClr val="3F7F5F"/>
                          </a:solidFill>
                          <a:latin typeface="Consolas"/>
                          <a:ea typeface="宋体"/>
                          <a:cs typeface="Consolas"/>
                        </a:rPr>
                        <a:t>、</a:t>
                      </a:r>
                      <a:r>
                        <a:rPr lang="en-US" sz="700" kern="0">
                          <a:solidFill>
                            <a:srgbClr val="3F7F5F"/>
                          </a:solidFill>
                          <a:latin typeface="Consolas"/>
                          <a:ea typeface="宋体"/>
                          <a:cs typeface="Times New Roman"/>
                        </a:rPr>
                        <a:t>getter</a:t>
                      </a:r>
                      <a:r>
                        <a:rPr lang="zh-CN" sz="700" kern="0">
                          <a:solidFill>
                            <a:srgbClr val="3F7F5F"/>
                          </a:solidFill>
                          <a:latin typeface="Consolas"/>
                          <a:ea typeface="宋体"/>
                          <a:cs typeface="Consolas"/>
                        </a:rPr>
                        <a:t>略</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646464"/>
                          </a:solidFill>
                          <a:latin typeface="Consolas"/>
                          <a:ea typeface="宋体"/>
                          <a:cs typeface="Times New Roman"/>
                        </a:rPr>
                        <a:t>@Override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String toString()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return</a:t>
                      </a:r>
                      <a:r>
                        <a:rPr lang="en-US" sz="700" kern="0">
                          <a:solidFill>
                            <a:srgbClr val="000000"/>
                          </a:solidFill>
                          <a:latin typeface="Consolas"/>
                          <a:ea typeface="宋体"/>
                          <a:cs typeface="Times New Roman"/>
                        </a:rPr>
                        <a:t> </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a:t>
                      </a:r>
                      <a:r>
                        <a:rPr lang="en-US" sz="700" kern="0">
                          <a:solidFill>
                            <a:srgbClr val="2A00FF"/>
                          </a:solidFill>
                          <a:latin typeface="Consolas"/>
                          <a:ea typeface="宋体"/>
                          <a:cs typeface="Times New Roman"/>
                        </a:rPr>
                        <a:t>Member</a:t>
                      </a:r>
                      <a:r>
                        <a:rPr lang="zh-CN" sz="700" kern="0">
                          <a:solidFill>
                            <a:srgbClr val="2A00FF"/>
                          </a:solidFill>
                          <a:latin typeface="Consolas"/>
                          <a:ea typeface="宋体"/>
                          <a:cs typeface="Consolas"/>
                        </a:rPr>
                        <a:t>类对象】姓名：</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 + </a:t>
                      </a:r>
                      <a:r>
                        <a:rPr lang="en-US" sz="700" b="1" kern="0">
                          <a:solidFill>
                            <a:srgbClr val="7F0055"/>
                          </a:solidFill>
                          <a:latin typeface="Consolas"/>
                          <a:ea typeface="宋体"/>
                          <a:cs typeface="Times New Roman"/>
                        </a:rPr>
                        <a:t>this</a:t>
                      </a:r>
                      <a:r>
                        <a:rPr lang="en-US" sz="700" kern="0">
                          <a:solidFill>
                            <a:srgbClr val="000000"/>
                          </a:solidFill>
                          <a:latin typeface="Consolas"/>
                          <a:ea typeface="宋体"/>
                          <a:cs typeface="Times New Roman"/>
                        </a:rPr>
                        <a:t>.</a:t>
                      </a:r>
                      <a:r>
                        <a:rPr lang="en-US" sz="700" kern="0">
                          <a:solidFill>
                            <a:srgbClr val="0000C0"/>
                          </a:solidFill>
                          <a:latin typeface="Consolas"/>
                          <a:ea typeface="宋体"/>
                          <a:cs typeface="Times New Roman"/>
                        </a:rPr>
                        <a:t>name</a:t>
                      </a:r>
                      <a:r>
                        <a:rPr lang="en-US" sz="700" kern="0">
                          <a:solidFill>
                            <a:srgbClr val="000000"/>
                          </a:solidFill>
                          <a:latin typeface="Consolas"/>
                          <a:ea typeface="宋体"/>
                          <a:cs typeface="Times New Roman"/>
                        </a:rPr>
                        <a:t> + </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、年龄：</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 + </a:t>
                      </a:r>
                      <a:r>
                        <a:rPr lang="en-US" sz="700" b="1" kern="0">
                          <a:solidFill>
                            <a:srgbClr val="7F0055"/>
                          </a:solidFill>
                          <a:latin typeface="Consolas"/>
                          <a:ea typeface="宋体"/>
                          <a:cs typeface="Times New Roman"/>
                        </a:rPr>
                        <a:t>this</a:t>
                      </a:r>
                      <a:r>
                        <a:rPr lang="en-US" sz="700" kern="0">
                          <a:solidFill>
                            <a:srgbClr val="000000"/>
                          </a:solidFill>
                          <a:latin typeface="Consolas"/>
                          <a:ea typeface="宋体"/>
                          <a:cs typeface="Times New Roman"/>
                        </a:rPr>
                        <a:t>.</a:t>
                      </a:r>
                      <a:r>
                        <a:rPr lang="en-US" sz="700" kern="0">
                          <a:solidFill>
                            <a:srgbClr val="0000C0"/>
                          </a:solidFill>
                          <a:latin typeface="Consolas"/>
                          <a:ea typeface="宋体"/>
                          <a:cs typeface="Times New Roman"/>
                        </a:rPr>
                        <a:t>age</a:t>
                      </a:r>
                      <a:r>
                        <a:rPr lang="en-US" sz="700" kern="0">
                          <a:solidFill>
                            <a:srgbClr val="000000"/>
                          </a:solidFill>
                          <a:latin typeface="Consolas"/>
                          <a:ea typeface="宋体"/>
                          <a:cs typeface="Times New Roman"/>
                        </a:rPr>
                        <a:t> + </a:t>
                      </a:r>
                      <a:r>
                        <a:rPr lang="en-US" sz="700" kern="0">
                          <a:solidFill>
                            <a:srgbClr val="2A00FF"/>
                          </a:solidFill>
                          <a:latin typeface="Consolas"/>
                          <a:ea typeface="宋体"/>
                          <a:cs typeface="Times New Roman"/>
                        </a:rPr>
                        <a:t>"\n"</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class</a:t>
                      </a:r>
                      <a:r>
                        <a:rPr lang="en-US" sz="700" kern="0">
                          <a:solidFill>
                            <a:srgbClr val="000000"/>
                          </a:solidFill>
                          <a:latin typeface="Consolas"/>
                          <a:ea typeface="宋体"/>
                          <a:cs typeface="Times New Roman"/>
                        </a:rPr>
                        <a:t> JavaAPIDemo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static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main(String[] </a:t>
                      </a:r>
                      <a:r>
                        <a:rPr lang="en-US" sz="700" kern="0">
                          <a:solidFill>
                            <a:srgbClr val="6A3E3E"/>
                          </a:solidFill>
                          <a:latin typeface="Consolas"/>
                          <a:ea typeface="宋体"/>
                          <a:cs typeface="Times New Roman"/>
                        </a:rPr>
                        <a:t>args</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throws</a:t>
                      </a:r>
                      <a:r>
                        <a:rPr lang="en-US" sz="700" kern="0">
                          <a:solidFill>
                            <a:srgbClr val="000000"/>
                          </a:solidFill>
                          <a:latin typeface="Consolas"/>
                          <a:ea typeface="宋体"/>
                          <a:cs typeface="Times New Roman"/>
                        </a:rPr>
                        <a:t> Exception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Member </a:t>
                      </a:r>
                      <a:r>
                        <a:rPr lang="en-US" sz="700" kern="0">
                          <a:solidFill>
                            <a:srgbClr val="6A3E3E"/>
                          </a:solidFill>
                          <a:latin typeface="Consolas"/>
                          <a:ea typeface="宋体"/>
                          <a:cs typeface="Times New Roman"/>
                        </a:rPr>
                        <a:t>data</a:t>
                      </a:r>
                      <a:r>
                        <a:rPr lang="en-US" sz="700" kern="0">
                          <a:solidFill>
                            <a:srgbClr val="000000"/>
                          </a:solidFill>
                          <a:latin typeface="Consolas"/>
                          <a:ea typeface="宋体"/>
                          <a:cs typeface="Times New Roman"/>
                        </a:rPr>
                        <a:t>[] =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Member[] {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Member(</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李兴华</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 18),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Member(</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魔乐科技</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 50),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Member(</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小李老师</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 23</a:t>
                      </a:r>
                      <a:r>
                        <a:rPr lang="en-US" sz="700" kern="0">
                          <a:solidFill>
                            <a:srgbClr val="000000"/>
                          </a:solidFill>
                          <a:latin typeface="Consolas"/>
                          <a:ea typeface="宋体"/>
                          <a:cs typeface="Times New Roman"/>
                        </a:rPr>
                        <a:t>) </a:t>
                      </a:r>
                      <a:r>
                        <a:rPr lang="en-US" sz="700" kern="0" smtClean="0">
                          <a:solidFill>
                            <a:srgbClr val="000000"/>
                          </a:solidFill>
                          <a:latin typeface="Consolas"/>
                          <a:ea typeface="宋体"/>
                          <a:cs typeface="Times New Roman"/>
                        </a:rPr>
                        <a:t>};</a:t>
                      </a:r>
                      <a:r>
                        <a:rPr lang="en-US" sz="700" kern="0">
                          <a:solidFill>
                            <a:srgbClr val="000000"/>
                          </a:solidFill>
                          <a:latin typeface="Consolas"/>
                          <a:ea typeface="宋体"/>
                          <a:cs typeface="Times New Roman"/>
                        </a:rPr>
                        <a:t>	</a:t>
                      </a:r>
                      <a:r>
                        <a:rPr lang="en-US" sz="700" kern="0">
                          <a:solidFill>
                            <a:srgbClr val="3F7F5F"/>
                          </a:solidFill>
                          <a:latin typeface="Consolas"/>
                          <a:ea typeface="宋体"/>
                          <a:cs typeface="Times New Roman"/>
                        </a:rPr>
                        <a:t>// </a:t>
                      </a:r>
                      <a:r>
                        <a:rPr lang="zh-CN" sz="700" kern="0">
                          <a:solidFill>
                            <a:srgbClr val="3F7F5F"/>
                          </a:solidFill>
                          <a:latin typeface="Consolas"/>
                          <a:ea typeface="宋体"/>
                          <a:cs typeface="Consolas"/>
                        </a:rPr>
                        <a:t>对象数组</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u="sng" kern="0">
                          <a:solidFill>
                            <a:srgbClr val="000000"/>
                          </a:solidFill>
                          <a:latin typeface="Consolas"/>
                          <a:ea typeface="宋体"/>
                          <a:cs typeface="Times New Roman"/>
                        </a:rPr>
                        <a:t>Arrays.</a:t>
                      </a:r>
                      <a:r>
                        <a:rPr lang="en-US" sz="700" b="1" i="1" u="sng" kern="0">
                          <a:solidFill>
                            <a:srgbClr val="000000"/>
                          </a:solidFill>
                          <a:latin typeface="Consolas"/>
                          <a:ea typeface="宋体"/>
                          <a:cs typeface="Times New Roman"/>
                        </a:rPr>
                        <a:t>sort</a:t>
                      </a:r>
                      <a:r>
                        <a:rPr lang="en-US" sz="700" b="1" u="sng" kern="0">
                          <a:solidFill>
                            <a:srgbClr val="000000"/>
                          </a:solidFill>
                          <a:latin typeface="Consolas"/>
                          <a:ea typeface="宋体"/>
                          <a:cs typeface="Times New Roman"/>
                        </a:rPr>
                        <a:t>(</a:t>
                      </a:r>
                      <a:r>
                        <a:rPr lang="en-US" sz="700" b="1" u="sng" kern="0">
                          <a:solidFill>
                            <a:srgbClr val="6A3E3E"/>
                          </a:solidFill>
                          <a:latin typeface="Consolas"/>
                          <a:ea typeface="宋体"/>
                          <a:cs typeface="Times New Roman"/>
                        </a:rPr>
                        <a:t>data</a:t>
                      </a:r>
                      <a:r>
                        <a:rPr lang="en-US" sz="700" b="1" u="sng" kern="0">
                          <a:solidFill>
                            <a:srgbClr val="000000"/>
                          </a:solidFill>
                          <a:latin typeface="Consolas"/>
                          <a:ea typeface="宋体"/>
                          <a:cs typeface="Times New Roman"/>
                        </a:rPr>
                        <a:t>,</a:t>
                      </a:r>
                      <a:r>
                        <a:rPr lang="en-US" sz="700" b="1" u="sng" kern="0">
                          <a:solidFill>
                            <a:srgbClr val="7F0055"/>
                          </a:solidFill>
                          <a:latin typeface="Consolas"/>
                          <a:ea typeface="宋体"/>
                          <a:cs typeface="Times New Roman"/>
                        </a:rPr>
                        <a:t>new</a:t>
                      </a:r>
                      <a:r>
                        <a:rPr lang="en-US" sz="700" b="1" u="sng" kern="0">
                          <a:solidFill>
                            <a:srgbClr val="000000"/>
                          </a:solidFill>
                          <a:latin typeface="Consolas"/>
                          <a:ea typeface="宋体"/>
                          <a:cs typeface="Times New Roman"/>
                        </a:rPr>
                        <a:t> MemberComparator());</a:t>
                      </a:r>
                      <a:r>
                        <a:rPr lang="en-US" sz="700" kern="0">
                          <a:solidFill>
                            <a:srgbClr val="000000"/>
                          </a:solidFill>
                          <a:latin typeface="Consolas"/>
                          <a:ea typeface="宋体"/>
                          <a:cs typeface="Times New Roman"/>
                        </a:rPr>
                        <a:t>		</a:t>
                      </a:r>
                      <a:r>
                        <a:rPr lang="en-US" sz="700" kern="0">
                          <a:solidFill>
                            <a:srgbClr val="3F7F5F"/>
                          </a:solidFill>
                          <a:latin typeface="Consolas"/>
                          <a:ea typeface="宋体"/>
                          <a:cs typeface="Times New Roman"/>
                        </a:rPr>
                        <a:t>// </a:t>
                      </a:r>
                      <a:r>
                        <a:rPr lang="zh-CN" sz="700" kern="0">
                          <a:solidFill>
                            <a:srgbClr val="3F7F5F"/>
                          </a:solidFill>
                          <a:latin typeface="Consolas"/>
                          <a:ea typeface="宋体"/>
                          <a:cs typeface="Consolas"/>
                        </a:rPr>
                        <a:t>对象数组排序</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System.</a:t>
                      </a:r>
                      <a:r>
                        <a:rPr lang="en-US" sz="700" b="1" i="1" kern="0">
                          <a:solidFill>
                            <a:srgbClr val="0000C0"/>
                          </a:solidFill>
                          <a:latin typeface="Consolas"/>
                          <a:ea typeface="宋体"/>
                          <a:cs typeface="Times New Roman"/>
                        </a:rPr>
                        <a:t>out</a:t>
                      </a:r>
                      <a:r>
                        <a:rPr lang="en-US" sz="700" kern="0">
                          <a:solidFill>
                            <a:srgbClr val="000000"/>
                          </a:solidFill>
                          <a:latin typeface="Consolas"/>
                          <a:ea typeface="宋体"/>
                          <a:cs typeface="Times New Roman"/>
                        </a:rPr>
                        <a:t>.println(Arrays.</a:t>
                      </a:r>
                      <a:r>
                        <a:rPr lang="en-US" sz="700" i="1" kern="0">
                          <a:solidFill>
                            <a:srgbClr val="000000"/>
                          </a:solidFill>
                          <a:latin typeface="Consolas"/>
                          <a:ea typeface="宋体"/>
                          <a:cs typeface="Times New Roman"/>
                        </a:rPr>
                        <a:t>toString</a:t>
                      </a:r>
                      <a:r>
                        <a:rPr lang="en-US" sz="700" kern="0">
                          <a:solidFill>
                            <a:srgbClr val="000000"/>
                          </a:solidFill>
                          <a:latin typeface="Consolas"/>
                          <a:ea typeface="宋体"/>
                          <a:cs typeface="Times New Roman"/>
                        </a:rPr>
                        <a:t>(</a:t>
                      </a:r>
                      <a:r>
                        <a:rPr lang="en-US" sz="700" kern="0">
                          <a:solidFill>
                            <a:srgbClr val="6A3E3E"/>
                          </a:solidFill>
                          <a:latin typeface="Consolas"/>
                          <a:ea typeface="宋体"/>
                          <a:cs typeface="Times New Roman"/>
                        </a:rPr>
                        <a:t>data</a:t>
                      </a:r>
                      <a:r>
                        <a:rPr lang="en-US" sz="700" kern="0">
                          <a:solidFill>
                            <a:srgbClr val="000000"/>
                          </a:solidFill>
                          <a:latin typeface="Consolas"/>
                          <a:ea typeface="宋体"/>
                          <a:cs typeface="Times New Roman"/>
                        </a:rPr>
                        <a:t>));		</a:t>
                      </a:r>
                      <a:r>
                        <a:rPr lang="en-US" sz="700" kern="0">
                          <a:solidFill>
                            <a:srgbClr val="3F7F5F"/>
                          </a:solidFill>
                          <a:latin typeface="Consolas"/>
                          <a:ea typeface="宋体"/>
                          <a:cs typeface="Times New Roman"/>
                        </a:rPr>
                        <a:t>// </a:t>
                      </a:r>
                      <a:r>
                        <a:rPr lang="zh-CN" sz="700" kern="0">
                          <a:solidFill>
                            <a:srgbClr val="3F7F5F"/>
                          </a:solidFill>
                          <a:latin typeface="Consolas"/>
                          <a:ea typeface="宋体"/>
                          <a:cs typeface="Consolas"/>
                        </a:rPr>
                        <a:t>输出对象数组内容</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txBody>
                  <a:tcPr marL="49561" marR="495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二叉树</a:t>
            </a:r>
            <a:endParaRPr lang="zh-CN" altLang="en-US"/>
          </a:p>
        </p:txBody>
      </p:sp>
      <p:sp>
        <p:nvSpPr>
          <p:cNvPr id="3" name="内容占位符 2"/>
          <p:cNvSpPr>
            <a:spLocks noGrp="1"/>
          </p:cNvSpPr>
          <p:nvPr>
            <p:ph idx="1"/>
          </p:nvPr>
        </p:nvSpPr>
        <p:spPr/>
        <p:txBody>
          <a:bodyPr/>
          <a:lstStyle/>
          <a:p>
            <a:r>
              <a:rPr lang="zh-CN" altLang="en-US" smtClean="0"/>
              <a:t>基于链表机制可以实现动态对象数组的创建，由于链表采用顺序式的存储结构，所以在进行数据查询时其时间复杂度为“</a:t>
            </a:r>
            <a:r>
              <a:rPr lang="en-US" smtClean="0"/>
              <a:t>O(n)</a:t>
            </a:r>
            <a:r>
              <a:rPr lang="zh-CN" altLang="en-US" smtClean="0"/>
              <a:t>”（</a:t>
            </a:r>
            <a:r>
              <a:rPr lang="en-US" smtClean="0"/>
              <a:t>n</a:t>
            </a:r>
            <a:r>
              <a:rPr lang="zh-CN" altLang="en-US" smtClean="0"/>
              <a:t>为保存元素个数），在数据量较小的情况下，一般可以获得较高的查询性能，而数据量一旦增加，则一定会造成检索性能的下降，如果要想提升大数据量下的检索性能，则最好的形式是采用二叉树（</a:t>
            </a:r>
            <a:r>
              <a:rPr lang="en-US" smtClean="0"/>
              <a:t>Binary Tree</a:t>
            </a:r>
            <a:r>
              <a:rPr lang="zh-CN" altLang="en-US" smtClean="0"/>
              <a:t>）的结构保存，而这类操作算法在数据查询时的时间复杂度为“</a:t>
            </a:r>
            <a:r>
              <a:rPr lang="en-US" smtClean="0"/>
              <a:t>O(logn)</a:t>
            </a:r>
            <a:r>
              <a:rPr lang="zh-CN" altLang="en-US" smtClean="0"/>
              <a:t>”（</a:t>
            </a:r>
            <a:r>
              <a:rPr lang="en-US" smtClean="0"/>
              <a:t>n</a:t>
            </a:r>
            <a:r>
              <a:rPr lang="zh-CN" altLang="en-US" smtClean="0"/>
              <a:t>为保存元素个数）。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二叉树存储结构</a:t>
            </a:r>
            <a:endParaRPr lang="zh-CN" altLang="en-US"/>
          </a:p>
        </p:txBody>
      </p:sp>
      <p:sp>
        <p:nvSpPr>
          <p:cNvPr id="3" name="内容占位符 2"/>
          <p:cNvSpPr>
            <a:spLocks noGrp="1"/>
          </p:cNvSpPr>
          <p:nvPr>
            <p:ph idx="1"/>
          </p:nvPr>
        </p:nvSpPr>
        <p:spPr/>
        <p:txBody>
          <a:bodyPr>
            <a:normAutofit/>
          </a:bodyPr>
          <a:lstStyle/>
          <a:p>
            <a:r>
              <a:rPr lang="zh-CN" altLang="en-US" sz="1600" smtClean="0"/>
              <a:t>在二叉树结构之中，所有的数据都被保存在节点（</a:t>
            </a:r>
            <a:r>
              <a:rPr lang="en-US" sz="1600" smtClean="0"/>
              <a:t>Node</a:t>
            </a:r>
            <a:r>
              <a:rPr lang="zh-CN" altLang="en-US" sz="1600" smtClean="0"/>
              <a:t>）之中，每一个节点又会分左节两个子节点，在进行存储时比根节点保存数据小的保存在左子节点，比根节点保存数据大的保存在右子节点，没有子节点的节点被称为“叶子节点”，</a:t>
            </a:r>
            <a:endParaRPr lang="zh-CN" altLang="en-US" sz="1600"/>
          </a:p>
        </p:txBody>
      </p:sp>
      <p:pic>
        <p:nvPicPr>
          <p:cNvPr id="21506" name="图片 1"/>
          <p:cNvPicPr>
            <a:picLocks noChangeAspect="1" noChangeArrowheads="1"/>
          </p:cNvPicPr>
          <p:nvPr/>
        </p:nvPicPr>
        <p:blipFill>
          <a:blip r:embed="rId2"/>
          <a:srcRect/>
          <a:stretch>
            <a:fillRect/>
          </a:stretch>
        </p:blipFill>
        <p:spPr bwMode="auto">
          <a:xfrm>
            <a:off x="1142976" y="1721559"/>
            <a:ext cx="7000924" cy="285045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9590</TotalTime>
  <Words>469</Words>
  <Application>Microsoft Office PowerPoint</Application>
  <PresentationFormat>全屏显示(16:9)</PresentationFormat>
  <Paragraphs>95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第15章：常用类库</vt:lpstr>
      <vt:lpstr>比较器</vt:lpstr>
      <vt:lpstr>Comparable</vt:lpstr>
      <vt:lpstr>范例：使用Comparable比较器实现自定义类对象数组排序</vt:lpstr>
      <vt:lpstr>Comparator</vt:lpstr>
      <vt:lpstr>范例：使用Comparator实现对象数组排序</vt:lpstr>
      <vt:lpstr>二叉树</vt:lpstr>
      <vt:lpstr>二叉树存储结构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731</cp:revision>
  <dcterms:created xsi:type="dcterms:W3CDTF">2015-01-02T11:02:54Z</dcterms:created>
  <dcterms:modified xsi:type="dcterms:W3CDTF">2018-12-10T07:44:17Z</dcterms:modified>
</cp:coreProperties>
</file>