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1" r:id="rId3"/>
    <p:sldId id="262" r:id="rId4"/>
    <p:sldId id="263" r:id="rId5"/>
    <p:sldId id="264" r:id="rId6"/>
    <p:sldId id="265" r:id="rId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24" autoAdjust="0"/>
    <p:restoredTop sz="93890" autoAdjust="0"/>
  </p:normalViewPr>
  <p:slideViewPr>
    <p:cSldViewPr>
      <p:cViewPr varScale="1">
        <p:scale>
          <a:sx n="111" d="100"/>
          <a:sy n="111" d="100"/>
        </p:scale>
        <p:origin x="-558" y="-84"/>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interface</a:t>
            </a:r>
            <a:r>
              <a:rPr lang="en-US" sz="1200" kern="1200" smtClean="0">
                <a:solidFill>
                  <a:schemeClr val="tx1"/>
                </a:solidFill>
                <a:latin typeface="+mn-lt"/>
                <a:ea typeface="+mn-ea"/>
                <a:cs typeface="+mn-cs"/>
              </a:rPr>
              <a:t> IMessage {										// </a:t>
            </a:r>
            <a:r>
              <a:rPr lang="zh-CN" altLang="en-US" sz="1200" kern="1200" smtClean="0">
                <a:solidFill>
                  <a:schemeClr val="tx1"/>
                </a:solidFill>
                <a:latin typeface="+mn-lt"/>
                <a:ea typeface="+mn-ea"/>
                <a:cs typeface="+mn-cs"/>
              </a:rPr>
              <a:t>随意定义接口</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send() ; 									// </a:t>
            </a:r>
            <a:r>
              <a:rPr lang="zh-CN" altLang="en-US" sz="1200" kern="1200" smtClean="0">
                <a:solidFill>
                  <a:schemeClr val="tx1"/>
                </a:solidFill>
                <a:latin typeface="+mn-lt"/>
                <a:ea typeface="+mn-ea"/>
                <a:cs typeface="+mn-cs"/>
              </a:rPr>
              <a:t>消息发送</a:t>
            </a: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CloudMessage </a:t>
            </a:r>
            <a:r>
              <a:rPr lang="en-US" sz="1200" b="1" kern="1200" smtClean="0">
                <a:solidFill>
                  <a:schemeClr val="tx1"/>
                </a:solidFill>
                <a:latin typeface="+mn-lt"/>
                <a:ea typeface="+mn-ea"/>
                <a:cs typeface="+mn-cs"/>
              </a:rPr>
              <a:t>implements</a:t>
            </a:r>
            <a:r>
              <a:rPr lang="en-US" sz="1200" kern="1200" smtClean="0">
                <a:solidFill>
                  <a:schemeClr val="tx1"/>
                </a:solidFill>
                <a:latin typeface="+mn-lt"/>
                <a:ea typeface="+mn-ea"/>
                <a:cs typeface="+mn-cs"/>
              </a:rPr>
              <a:t> IMessage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send()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云消息</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www.mldnjava.cn");</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NetMessage </a:t>
            </a:r>
            <a:r>
              <a:rPr lang="en-US" sz="1200" b="1" kern="1200" smtClean="0">
                <a:solidFill>
                  <a:schemeClr val="tx1"/>
                </a:solidFill>
                <a:latin typeface="+mn-lt"/>
                <a:ea typeface="+mn-ea"/>
                <a:cs typeface="+mn-cs"/>
              </a:rPr>
              <a:t>implements</a:t>
            </a:r>
            <a:r>
              <a:rPr lang="en-US" sz="1200" kern="1200" smtClean="0">
                <a:solidFill>
                  <a:schemeClr val="tx1"/>
                </a:solidFill>
                <a:latin typeface="+mn-lt"/>
                <a:ea typeface="+mn-ea"/>
                <a:cs typeface="+mn-cs"/>
              </a:rPr>
              <a:t> IMessage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send()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网络消息</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www.mldn.cn");</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Factory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Factory() {}  								// </a:t>
            </a:r>
            <a:r>
              <a:rPr lang="zh-CN" altLang="en-US" sz="1200" kern="1200" smtClean="0">
                <a:solidFill>
                  <a:schemeClr val="tx1"/>
                </a:solidFill>
                <a:latin typeface="+mn-lt"/>
                <a:ea typeface="+mn-ea"/>
                <a:cs typeface="+mn-cs"/>
              </a:rPr>
              <a:t>避免产生实例化对象</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获取接口实例化对象</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@param</a:t>
            </a:r>
            <a:r>
              <a:rPr lang="en-US" sz="1200" kern="1200" smtClean="0">
                <a:solidFill>
                  <a:schemeClr val="tx1"/>
                </a:solidFill>
                <a:latin typeface="+mn-lt"/>
                <a:ea typeface="+mn-ea"/>
                <a:cs typeface="+mn-cs"/>
              </a:rPr>
              <a:t> className </a:t>
            </a:r>
            <a:r>
              <a:rPr lang="zh-CN" altLang="en-US" sz="1200" kern="1200" smtClean="0">
                <a:solidFill>
                  <a:schemeClr val="tx1"/>
                </a:solidFill>
                <a:latin typeface="+mn-lt"/>
                <a:ea typeface="+mn-ea"/>
                <a:cs typeface="+mn-cs"/>
              </a:rPr>
              <a:t>实例化对象名称</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@param</a:t>
            </a:r>
            <a:r>
              <a:rPr lang="en-US" sz="1200" kern="1200" smtClean="0">
                <a:solidFill>
                  <a:schemeClr val="tx1"/>
                </a:solidFill>
                <a:latin typeface="+mn-lt"/>
                <a:ea typeface="+mn-ea"/>
                <a:cs typeface="+mn-cs"/>
              </a:rPr>
              <a:t> clazz </a:t>
            </a:r>
            <a:r>
              <a:rPr lang="zh-CN" altLang="en-US" sz="1200" kern="1200" smtClean="0">
                <a:solidFill>
                  <a:schemeClr val="tx1"/>
                </a:solidFill>
                <a:latin typeface="+mn-lt"/>
                <a:ea typeface="+mn-ea"/>
                <a:cs typeface="+mn-cs"/>
              </a:rPr>
              <a:t>返回实例化对象类型</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如果子类存在则返回指定接口实例化对象，否则返回</a:t>
            </a:r>
            <a:r>
              <a:rPr lang="en-US" sz="1200" kern="1200" smtClean="0">
                <a:solidFill>
                  <a:schemeClr val="tx1"/>
                </a:solidFill>
                <a:latin typeface="+mn-lt"/>
                <a:ea typeface="+mn-ea"/>
                <a:cs typeface="+mn-cs"/>
              </a:rPr>
              <a:t>null</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@SuppressWarnings("unchecked")</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&lt;T&gt; T getInstance(String className, Class&lt;T&gt; clazz)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 instance = </a:t>
            </a:r>
            <a:r>
              <a:rPr lang="en-US" sz="1200" b="1" kern="1200" smtClean="0">
                <a:solidFill>
                  <a:schemeClr val="tx1"/>
                </a:solidFill>
                <a:latin typeface="+mn-lt"/>
                <a:ea typeface="+mn-ea"/>
                <a:cs typeface="+mn-cs"/>
              </a:rPr>
              <a:t>null</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 	// </a:t>
            </a:r>
            <a:r>
              <a:rPr lang="zh-CN" altLang="en-US" sz="1200" kern="1200" smtClean="0">
                <a:solidFill>
                  <a:schemeClr val="tx1"/>
                </a:solidFill>
                <a:latin typeface="+mn-lt"/>
                <a:ea typeface="+mn-ea"/>
                <a:cs typeface="+mn-cs"/>
              </a:rPr>
              <a:t>根据传入的完整类名称获取指定类的实例化对象</a:t>
            </a:r>
          </a:p>
          <a:p>
            <a:r>
              <a:rPr lang="en-US" sz="1200" kern="1200" smtClean="0">
                <a:solidFill>
                  <a:schemeClr val="tx1"/>
                </a:solidFill>
                <a:latin typeface="+mn-lt"/>
                <a:ea typeface="+mn-ea"/>
                <a:cs typeface="+mn-cs"/>
              </a:rPr>
              <a:t>			instance = (T) Class.</a:t>
            </a:r>
            <a:r>
              <a:rPr lang="en-US" sz="1200" i="1" kern="1200" smtClean="0">
                <a:solidFill>
                  <a:schemeClr val="tx1"/>
                </a:solidFill>
                <a:latin typeface="+mn-lt"/>
                <a:ea typeface="+mn-ea"/>
                <a:cs typeface="+mn-cs"/>
              </a:rPr>
              <a:t>forName</a:t>
            </a:r>
            <a:r>
              <a:rPr lang="en-US" sz="1200" kern="1200" smtClean="0">
                <a:solidFill>
                  <a:schemeClr val="tx1"/>
                </a:solidFill>
                <a:latin typeface="+mn-lt"/>
                <a:ea typeface="+mn-ea"/>
                <a:cs typeface="+mn-cs"/>
              </a:rPr>
              <a:t>(className).getDeclaredConstructor().newInstance()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e.printStackTrace();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instance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JavaReflectDemo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IMessage msg = Factory.</a:t>
            </a:r>
            <a:r>
              <a:rPr lang="en-US" sz="1200" i="1" kern="1200" smtClean="0">
                <a:solidFill>
                  <a:schemeClr val="tx1"/>
                </a:solidFill>
                <a:latin typeface="+mn-lt"/>
                <a:ea typeface="+mn-ea"/>
                <a:cs typeface="+mn-cs"/>
              </a:rPr>
              <a:t>getInstance</a:t>
            </a:r>
            <a:r>
              <a:rPr lang="en-US" sz="1200" kern="1200" smtClean="0">
                <a:solidFill>
                  <a:schemeClr val="tx1"/>
                </a:solidFill>
                <a:latin typeface="+mn-lt"/>
                <a:ea typeface="+mn-ea"/>
                <a:cs typeface="+mn-cs"/>
              </a:rPr>
              <a:t>("cn.mldn.demo.NetMessage",IMessage.</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msg.send();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17</a:t>
            </a:r>
            <a:r>
              <a:rPr lang="zh-CN" altLang="en-US" smtClean="0"/>
              <a:t>章：反射机制</a:t>
            </a:r>
            <a:endParaRPr lang="zh-CN" altLang="en-US"/>
          </a:p>
        </p:txBody>
      </p:sp>
      <p:sp>
        <p:nvSpPr>
          <p:cNvPr id="5" name="副标题 4"/>
          <p:cNvSpPr>
            <a:spLocks noGrp="1"/>
          </p:cNvSpPr>
          <p:nvPr>
            <p:ph type="subTitle" idx="1"/>
          </p:nvPr>
        </p:nvSpPr>
        <p:spPr/>
        <p:txBody>
          <a:bodyPr/>
          <a:lstStyle/>
          <a:p>
            <a:r>
              <a:rPr lang="zh-CN" altLang="en-US" smtClean="0"/>
              <a:t>反射机制与对象实例化</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反射实例化对象</a:t>
            </a:r>
            <a:endParaRPr lang="zh-CN" altLang="en-US"/>
          </a:p>
        </p:txBody>
      </p:sp>
      <p:graphicFrame>
        <p:nvGraphicFramePr>
          <p:cNvPr id="4" name="表格 3"/>
          <p:cNvGraphicFramePr>
            <a:graphicFrameLocks noGrp="1"/>
          </p:cNvGraphicFramePr>
          <p:nvPr/>
        </p:nvGraphicFramePr>
        <p:xfrm>
          <a:off x="285720" y="857238"/>
          <a:ext cx="8572560" cy="3643338"/>
        </p:xfrm>
        <a:graphic>
          <a:graphicData uri="http://schemas.openxmlformats.org/drawingml/2006/table">
            <a:tbl>
              <a:tblPr/>
              <a:tblGrid>
                <a:gridCol w="8572560"/>
              </a:tblGrid>
              <a:tr h="3643338">
                <a:tc>
                  <a:txBody>
                    <a:bodyPr/>
                    <a:lstStyle/>
                    <a:p>
                      <a:pPr algn="l">
                        <a:spcAft>
                          <a:spcPts val="0"/>
                        </a:spcAft>
                      </a:pPr>
                      <a:r>
                        <a:rPr lang="en-US" sz="1100" b="1" kern="0">
                          <a:solidFill>
                            <a:srgbClr val="7F0055"/>
                          </a:solidFill>
                          <a:latin typeface="Consolas"/>
                          <a:ea typeface="宋体"/>
                          <a:cs typeface="Times New Roman"/>
                        </a:rPr>
                        <a:t>package</a:t>
                      </a:r>
                      <a:r>
                        <a:rPr lang="en-US" sz="1100" kern="0">
                          <a:solidFill>
                            <a:srgbClr val="000000"/>
                          </a:solidFill>
                          <a:latin typeface="Consolas"/>
                          <a:ea typeface="宋体"/>
                          <a:cs typeface="Times New Roman"/>
                        </a:rPr>
                        <a:t> cn.mldn.demo;</a:t>
                      </a:r>
                      <a:endParaRPr lang="zh-CN" sz="1100" kern="100">
                        <a:latin typeface="Times New Roman"/>
                        <a:ea typeface="宋体"/>
                        <a:cs typeface="Times New Roman"/>
                      </a:endParaRPr>
                    </a:p>
                    <a:p>
                      <a:pPr algn="l">
                        <a:spcAft>
                          <a:spcPts val="0"/>
                        </a:spcAft>
                      </a:pP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Member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Member() {</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构造方法</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【构造方法】实例化</a:t>
                      </a:r>
                      <a:r>
                        <a:rPr lang="en-US" sz="1100" kern="0">
                          <a:solidFill>
                            <a:srgbClr val="2A00FF"/>
                          </a:solidFill>
                          <a:latin typeface="Consolas"/>
                          <a:ea typeface="宋体"/>
                          <a:cs typeface="Times New Roman"/>
                        </a:rPr>
                        <a:t>Member</a:t>
                      </a:r>
                      <a:r>
                        <a:rPr lang="zh-CN" sz="1100" kern="0">
                          <a:solidFill>
                            <a:srgbClr val="2A00FF"/>
                          </a:solidFill>
                          <a:latin typeface="Consolas"/>
                          <a:ea typeface="宋体"/>
                          <a:cs typeface="Consolas"/>
                        </a:rPr>
                        <a:t>类对象</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646464"/>
                          </a:solidFill>
                          <a:latin typeface="Consolas"/>
                          <a:ea typeface="宋体"/>
                          <a:cs typeface="Times New Roman"/>
                        </a:rPr>
                        <a:t>@Override</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String toString()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return</a:t>
                      </a:r>
                      <a:r>
                        <a:rPr lang="en-US" sz="1100" kern="0">
                          <a:solidFill>
                            <a:srgbClr val="000000"/>
                          </a:solidFill>
                          <a:latin typeface="Consolas"/>
                          <a:ea typeface="宋体"/>
                          <a:cs typeface="Times New Roman"/>
                        </a:rPr>
                        <a:t> </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toString()</a:t>
                      </a:r>
                      <a:r>
                        <a:rPr lang="zh-CN" sz="1100" kern="0">
                          <a:solidFill>
                            <a:srgbClr val="2A00FF"/>
                          </a:solidFill>
                          <a:latin typeface="Consolas"/>
                          <a:ea typeface="宋体"/>
                          <a:cs typeface="Consolas"/>
                        </a:rPr>
                        <a:t>覆写】软件培训还得上</a:t>
                      </a:r>
                      <a:r>
                        <a:rPr lang="en-US" sz="1100" kern="0">
                          <a:solidFill>
                            <a:srgbClr val="2A00FF"/>
                          </a:solidFill>
                          <a:latin typeface="Consolas"/>
                          <a:ea typeface="宋体"/>
                          <a:cs typeface="Times New Roman"/>
                        </a:rPr>
                        <a:t>MLDN</a:t>
                      </a:r>
                      <a:r>
                        <a:rPr lang="zh-CN" sz="1100" kern="0">
                          <a:solidFill>
                            <a:srgbClr val="2A00FF"/>
                          </a:solidFill>
                          <a:latin typeface="Consolas"/>
                          <a:ea typeface="宋体"/>
                          <a:cs typeface="Consolas"/>
                        </a:rPr>
                        <a:t>来学习（</a:t>
                      </a:r>
                      <a:r>
                        <a:rPr lang="en-US" sz="1100" kern="0">
                          <a:solidFill>
                            <a:srgbClr val="2A00FF"/>
                          </a:solidFill>
                          <a:latin typeface="Consolas"/>
                          <a:ea typeface="宋体"/>
                          <a:cs typeface="Times New Roman"/>
                        </a:rPr>
                        <a:t>www.mldn.cn</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JavaReflectDemo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throws</a:t>
                      </a:r>
                      <a:r>
                        <a:rPr lang="en-US" sz="1100" kern="0">
                          <a:solidFill>
                            <a:srgbClr val="000000"/>
                          </a:solidFill>
                          <a:latin typeface="Consolas"/>
                          <a:ea typeface="宋体"/>
                          <a:cs typeface="Times New Roman"/>
                        </a:rPr>
                        <a:t> Exception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Class&lt;?&gt; </a:t>
                      </a:r>
                      <a:r>
                        <a:rPr lang="en-US" sz="1100" kern="0">
                          <a:solidFill>
                            <a:srgbClr val="6A3E3E"/>
                          </a:solidFill>
                          <a:latin typeface="Consolas"/>
                          <a:ea typeface="宋体"/>
                          <a:cs typeface="Times New Roman"/>
                        </a:rPr>
                        <a:t>clazz</a:t>
                      </a:r>
                      <a:r>
                        <a:rPr lang="en-US" sz="1100" kern="0">
                          <a:solidFill>
                            <a:srgbClr val="000000"/>
                          </a:solidFill>
                          <a:latin typeface="Consolas"/>
                          <a:ea typeface="宋体"/>
                          <a:cs typeface="Times New Roman"/>
                        </a:rPr>
                        <a:t> = Class.</a:t>
                      </a:r>
                      <a:r>
                        <a:rPr lang="en-US" sz="1100" i="1" kern="0">
                          <a:solidFill>
                            <a:srgbClr val="000000"/>
                          </a:solidFill>
                          <a:latin typeface="Consolas"/>
                          <a:ea typeface="宋体"/>
                          <a:cs typeface="Times New Roman"/>
                        </a:rPr>
                        <a:t>forName</a:t>
                      </a:r>
                      <a:r>
                        <a:rPr lang="en-US" sz="1100" kern="0">
                          <a:solidFill>
                            <a:srgbClr val="000000"/>
                          </a:solidFill>
                          <a:latin typeface="Consolas"/>
                          <a:ea typeface="宋体"/>
                          <a:cs typeface="Times New Roman"/>
                        </a:rPr>
                        <a:t>(</a:t>
                      </a:r>
                      <a:r>
                        <a:rPr lang="en-US" sz="1100" kern="0">
                          <a:solidFill>
                            <a:srgbClr val="2A00FF"/>
                          </a:solidFill>
                          <a:latin typeface="Consolas"/>
                          <a:ea typeface="宋体"/>
                          <a:cs typeface="Times New Roman"/>
                        </a:rPr>
                        <a:t>"</a:t>
                      </a:r>
                      <a:r>
                        <a:rPr lang="en-US" sz="1100" b="1" u="sng" kern="0">
                          <a:solidFill>
                            <a:srgbClr val="2A00FF"/>
                          </a:solidFill>
                          <a:latin typeface="Consolas"/>
                          <a:ea typeface="宋体"/>
                          <a:cs typeface="Times New Roman"/>
                        </a:rPr>
                        <a:t>cn.mldn.demo.Member</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 ;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获取</a:t>
                      </a:r>
                      <a:r>
                        <a:rPr lang="en-US" sz="1100" kern="0">
                          <a:solidFill>
                            <a:srgbClr val="3F7F5F"/>
                          </a:solidFill>
                          <a:latin typeface="Consolas"/>
                          <a:ea typeface="宋体"/>
                          <a:cs typeface="Times New Roman"/>
                        </a:rPr>
                        <a:t>Class</a:t>
                      </a:r>
                      <a:r>
                        <a:rPr lang="zh-CN" sz="1100" kern="0">
                          <a:solidFill>
                            <a:srgbClr val="3F7F5F"/>
                          </a:solidFill>
                          <a:latin typeface="Consolas"/>
                          <a:ea typeface="宋体"/>
                          <a:cs typeface="Consolas"/>
                        </a:rPr>
                        <a:t>类实例化对象</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反射机制可以获取任意类实例化对象（等价于关键字“</a:t>
                      </a:r>
                      <a:r>
                        <a:rPr lang="en-US" sz="1100" kern="0">
                          <a:solidFill>
                            <a:srgbClr val="3F7F5F"/>
                          </a:solidFill>
                          <a:latin typeface="Consolas"/>
                          <a:ea typeface="宋体"/>
                          <a:cs typeface="Times New Roman"/>
                        </a:rPr>
                        <a:t>new</a:t>
                      </a:r>
                      <a:r>
                        <a:rPr lang="zh-CN" sz="1100" kern="0">
                          <a:solidFill>
                            <a:srgbClr val="3F7F5F"/>
                          </a:solidFill>
                          <a:latin typeface="Consolas"/>
                          <a:ea typeface="宋体"/>
                          <a:cs typeface="Consolas"/>
                        </a:rPr>
                        <a:t>”），所以返回的类型为</a:t>
                      </a:r>
                      <a:r>
                        <a:rPr lang="en-US" sz="1100" kern="0">
                          <a:solidFill>
                            <a:srgbClr val="3F7F5F"/>
                          </a:solidFill>
                          <a:latin typeface="Consolas"/>
                          <a:ea typeface="宋体"/>
                          <a:cs typeface="Times New Roman"/>
                        </a:rPr>
                        <a:t>Object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Object </a:t>
                      </a:r>
                      <a:r>
                        <a:rPr lang="en-US" sz="1100" kern="0">
                          <a:solidFill>
                            <a:srgbClr val="6A3E3E"/>
                          </a:solidFill>
                          <a:latin typeface="Consolas"/>
                          <a:ea typeface="宋体"/>
                          <a:cs typeface="Times New Roman"/>
                        </a:rPr>
                        <a:t>obj</a:t>
                      </a:r>
                      <a:r>
                        <a:rPr lang="en-US" sz="1100" kern="0">
                          <a:solidFill>
                            <a:srgbClr val="000000"/>
                          </a:solidFill>
                          <a:latin typeface="Consolas"/>
                          <a:ea typeface="宋体"/>
                          <a:cs typeface="Times New Roman"/>
                        </a:rPr>
                        <a:t> = </a:t>
                      </a:r>
                      <a:r>
                        <a:rPr lang="en-US" sz="1100" b="1" u="sng" kern="0">
                          <a:solidFill>
                            <a:srgbClr val="6A3E3E"/>
                          </a:solidFill>
                          <a:latin typeface="Consolas"/>
                          <a:ea typeface="宋体"/>
                          <a:cs typeface="Times New Roman"/>
                        </a:rPr>
                        <a:t>clazz</a:t>
                      </a:r>
                      <a:r>
                        <a:rPr lang="en-US" sz="1100" b="1" u="sng" kern="0">
                          <a:solidFill>
                            <a:srgbClr val="000000"/>
                          </a:solidFill>
                          <a:latin typeface="Consolas"/>
                          <a:ea typeface="宋体"/>
                          <a:cs typeface="Times New Roman"/>
                        </a:rPr>
                        <a:t>.getDeclaredConstructor().newInstance</a:t>
                      </a:r>
                      <a:r>
                        <a:rPr lang="en-US" sz="1100" b="1" u="sng" kern="0">
                          <a:solidFill>
                            <a:srgbClr val="000000"/>
                          </a:solidFill>
                          <a:latin typeface="Consolas"/>
                          <a:ea typeface="宋体"/>
                          <a:cs typeface="Times New Roman"/>
                        </a:rPr>
                        <a:t>()</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实例化对象</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6A3E3E"/>
                          </a:solidFill>
                          <a:latin typeface="Consolas"/>
                          <a:ea typeface="宋体"/>
                          <a:cs typeface="Times New Roman"/>
                        </a:rPr>
                        <a:t>obj</a:t>
                      </a:r>
                      <a:r>
                        <a:rPr lang="en-US" sz="1100" kern="0">
                          <a:solidFill>
                            <a:srgbClr val="000000"/>
                          </a:solidFill>
                          <a:latin typeface="Consolas"/>
                          <a:ea typeface="宋体"/>
                          <a:cs typeface="Times New Roman"/>
                        </a:rPr>
                        <a:t>);</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对象输出</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传统工厂设计模式弊端</a:t>
            </a:r>
            <a:endParaRPr lang="zh-CN" altLang="en-US"/>
          </a:p>
        </p:txBody>
      </p:sp>
      <p:sp>
        <p:nvSpPr>
          <p:cNvPr id="3" name="内容占位符 2"/>
          <p:cNvSpPr>
            <a:spLocks noGrp="1"/>
          </p:cNvSpPr>
          <p:nvPr>
            <p:ph idx="1"/>
          </p:nvPr>
        </p:nvSpPr>
        <p:spPr/>
        <p:txBody>
          <a:bodyPr/>
          <a:lstStyle/>
          <a:p>
            <a:r>
              <a:rPr lang="zh-CN" altLang="en-US" b="1" smtClean="0"/>
              <a:t>问题一：</a:t>
            </a:r>
            <a:r>
              <a:rPr lang="zh-CN" altLang="en-US" smtClean="0"/>
              <a:t>传统工厂设计属于静态工厂设计，需要根据传入的参数并结合大量的分支语句来判断所需要实例化的子类，当一个接口或抽象类扩充子类时必须修改工厂类结构，否则将无法获取新的子类</a:t>
            </a:r>
            <a:r>
              <a:rPr lang="zh-CN" altLang="en-US" smtClean="0"/>
              <a:t>实例</a:t>
            </a:r>
            <a:r>
              <a:rPr lang="zh-CN" altLang="en-US" smtClean="0"/>
              <a:t>；</a:t>
            </a:r>
            <a:endParaRPr lang="en-US" altLang="zh-CN" smtClean="0"/>
          </a:p>
          <a:p>
            <a:r>
              <a:rPr lang="zh-CN" altLang="en-US" b="1" smtClean="0"/>
              <a:t>问题二：</a:t>
            </a:r>
            <a:r>
              <a:rPr lang="zh-CN" altLang="en-US" smtClean="0"/>
              <a:t>工厂设计只能够满足一个接口或抽象类获取实例化对象的需求，如果有更多的接口或抽象类定义时将需要定义更多的工厂类或扩充工厂类中的</a:t>
            </a:r>
            <a:r>
              <a:rPr lang="en-US" smtClean="0"/>
              <a:t>static</a:t>
            </a:r>
            <a:r>
              <a:rPr lang="zh-CN" altLang="en-US" smtClean="0"/>
              <a:t>方法。</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反射机制与工厂设计模式</a:t>
            </a:r>
            <a:endParaRPr lang="zh-CN" altLang="en-US"/>
          </a:p>
        </p:txBody>
      </p:sp>
      <p:pic>
        <p:nvPicPr>
          <p:cNvPr id="17410" name="图片 1"/>
          <p:cNvPicPr>
            <a:picLocks noChangeAspect="1" noChangeArrowheads="1"/>
          </p:cNvPicPr>
          <p:nvPr/>
        </p:nvPicPr>
        <p:blipFill>
          <a:blip r:embed="rId3"/>
          <a:srcRect/>
          <a:stretch>
            <a:fillRect/>
          </a:stretch>
        </p:blipFill>
        <p:spPr bwMode="auto">
          <a:xfrm>
            <a:off x="214282" y="1000114"/>
            <a:ext cx="8727193" cy="292895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观察懒汉式单例设计与多线程访问</a:t>
            </a:r>
            <a:endParaRPr lang="zh-CN" altLang="en-US"/>
          </a:p>
        </p:txBody>
      </p:sp>
      <p:graphicFrame>
        <p:nvGraphicFramePr>
          <p:cNvPr id="4" name="表格 3"/>
          <p:cNvGraphicFramePr>
            <a:graphicFrameLocks noGrp="1"/>
          </p:cNvGraphicFramePr>
          <p:nvPr/>
        </p:nvGraphicFramePr>
        <p:xfrm>
          <a:off x="214282" y="876300"/>
          <a:ext cx="8715436" cy="3624276"/>
        </p:xfrm>
        <a:graphic>
          <a:graphicData uri="http://schemas.openxmlformats.org/drawingml/2006/table">
            <a:tbl>
              <a:tblPr/>
              <a:tblGrid>
                <a:gridCol w="8715436"/>
              </a:tblGrid>
              <a:tr h="3624276">
                <a:tc>
                  <a:txBody>
                    <a:bodyPr/>
                    <a:lstStyle/>
                    <a:p>
                      <a:pPr algn="l">
                        <a:spcAft>
                          <a:spcPts val="0"/>
                        </a:spcAft>
                      </a:pPr>
                      <a:r>
                        <a:rPr lang="en-US" sz="900" b="1" kern="0">
                          <a:solidFill>
                            <a:srgbClr val="7F0055"/>
                          </a:solidFill>
                          <a:latin typeface="Consolas"/>
                          <a:ea typeface="宋体"/>
                          <a:cs typeface="Times New Roman"/>
                        </a:rPr>
                        <a:t>package</a:t>
                      </a:r>
                      <a:r>
                        <a:rPr lang="en-US" sz="900" kern="0">
                          <a:solidFill>
                            <a:srgbClr val="000000"/>
                          </a:solidFill>
                          <a:latin typeface="Consolas"/>
                          <a:ea typeface="宋体"/>
                          <a:cs typeface="Times New Roman"/>
                        </a:rPr>
                        <a:t> cn.mldn.demo;</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Singleton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Singleton </a:t>
                      </a:r>
                      <a:r>
                        <a:rPr lang="en-US" sz="900" i="1" kern="0">
                          <a:solidFill>
                            <a:srgbClr val="0000C0"/>
                          </a:solidFill>
                          <a:latin typeface="Consolas"/>
                          <a:ea typeface="宋体"/>
                          <a:cs typeface="Times New Roman"/>
                        </a:rPr>
                        <a:t>instance</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null</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第一次使用时实例化</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private</a:t>
                      </a:r>
                      <a:r>
                        <a:rPr lang="en-US" sz="900" kern="0">
                          <a:solidFill>
                            <a:srgbClr val="000000"/>
                          </a:solidFill>
                          <a:latin typeface="Consolas"/>
                          <a:ea typeface="宋体"/>
                          <a:cs typeface="Times New Roman"/>
                        </a:rPr>
                        <a:t> Singleton()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 + Thread.</a:t>
                      </a:r>
                      <a:r>
                        <a:rPr lang="en-US" sz="900" i="1" kern="0">
                          <a:solidFill>
                            <a:srgbClr val="000000"/>
                          </a:solidFill>
                          <a:latin typeface="Consolas"/>
                          <a:ea typeface="宋体"/>
                          <a:cs typeface="Times New Roman"/>
                        </a:rPr>
                        <a:t>currentThread</a:t>
                      </a:r>
                      <a:r>
                        <a:rPr lang="en-US" sz="900" kern="0">
                          <a:solidFill>
                            <a:srgbClr val="000000"/>
                          </a:solidFill>
                          <a:latin typeface="Consolas"/>
                          <a:ea typeface="宋体"/>
                          <a:cs typeface="Times New Roman"/>
                        </a:rPr>
                        <a:t>().getName() +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a:t>
                      </a:r>
                      <a:r>
                        <a:rPr lang="en-US" sz="900" kern="0">
                          <a:solidFill>
                            <a:srgbClr val="2A00FF"/>
                          </a:solidFill>
                          <a:latin typeface="Consolas"/>
                          <a:ea typeface="宋体"/>
                          <a:cs typeface="Times New Roman"/>
                        </a:rPr>
                        <a:t>****** </a:t>
                      </a:r>
                      <a:r>
                        <a:rPr lang="zh-CN" sz="900" kern="0">
                          <a:solidFill>
                            <a:srgbClr val="2A00FF"/>
                          </a:solidFill>
                          <a:latin typeface="Consolas"/>
                          <a:ea typeface="宋体"/>
                          <a:cs typeface="Consolas"/>
                        </a:rPr>
                        <a:t>实例化</a:t>
                      </a:r>
                      <a:r>
                        <a:rPr lang="en-US" sz="900" kern="0">
                          <a:solidFill>
                            <a:srgbClr val="2A00FF"/>
                          </a:solidFill>
                          <a:latin typeface="Consolas"/>
                          <a:ea typeface="宋体"/>
                          <a:cs typeface="Times New Roman"/>
                        </a:rPr>
                        <a:t>Singleton</a:t>
                      </a:r>
                      <a:r>
                        <a:rPr lang="zh-CN" sz="900" kern="0">
                          <a:solidFill>
                            <a:srgbClr val="2A00FF"/>
                          </a:solidFill>
                          <a:latin typeface="Consolas"/>
                          <a:ea typeface="宋体"/>
                          <a:cs typeface="Consolas"/>
                        </a:rPr>
                        <a:t>类</a:t>
                      </a:r>
                      <a:r>
                        <a:rPr lang="zh-CN" sz="900" kern="0">
                          <a:solidFill>
                            <a:srgbClr val="2A00FF"/>
                          </a:solidFill>
                          <a:latin typeface="Consolas"/>
                          <a:ea typeface="宋体"/>
                          <a:cs typeface="Consolas"/>
                        </a:rPr>
                        <a:t>对象</a:t>
                      </a:r>
                      <a:r>
                        <a:rPr lang="en-US" sz="900" kern="0">
                          <a:solidFill>
                            <a:srgbClr val="2A00FF"/>
                          </a:solidFill>
                          <a:latin typeface="Consolas"/>
                          <a:ea typeface="宋体"/>
                          <a:cs typeface="Times New Roman"/>
                        </a:rPr>
                        <a:t> </a:t>
                      </a:r>
                      <a:r>
                        <a:rPr lang="en-US" sz="900" kern="0" smtClean="0">
                          <a:solidFill>
                            <a:srgbClr val="2A00FF"/>
                          </a:solidFill>
                          <a:latin typeface="Consolas"/>
                          <a:ea typeface="宋体"/>
                          <a:cs typeface="Times New Roman"/>
                        </a:rPr>
                        <a:t>******"</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构造方法输出信息</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Singleton getInstance()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if</a:t>
                      </a:r>
                      <a:r>
                        <a:rPr lang="en-US" sz="900" kern="0">
                          <a:solidFill>
                            <a:srgbClr val="000000"/>
                          </a:solidFill>
                          <a:latin typeface="Consolas"/>
                          <a:ea typeface="宋体"/>
                          <a:cs typeface="Times New Roman"/>
                        </a:rPr>
                        <a:t> (</a:t>
                      </a:r>
                      <a:r>
                        <a:rPr lang="en-US" sz="900" i="1" kern="0">
                          <a:solidFill>
                            <a:srgbClr val="0000C0"/>
                          </a:solidFill>
                          <a:latin typeface="Consolas"/>
                          <a:ea typeface="宋体"/>
                          <a:cs typeface="Times New Roman"/>
                        </a:rPr>
                        <a:t>instance</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null</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对象未实例化</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i="1" kern="0">
                          <a:solidFill>
                            <a:srgbClr val="0000C0"/>
                          </a:solidFill>
                          <a:latin typeface="Consolas"/>
                          <a:ea typeface="宋体"/>
                          <a:cs typeface="Times New Roman"/>
                        </a:rPr>
                        <a:t>instance</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Singleton</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实例化对象</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i="1" kern="0">
                          <a:solidFill>
                            <a:srgbClr val="0000C0"/>
                          </a:solidFill>
                          <a:latin typeface="Consolas"/>
                          <a:ea typeface="宋体"/>
                          <a:cs typeface="Times New Roman"/>
                        </a:rPr>
                        <a:t>instance</a:t>
                      </a:r>
                      <a:r>
                        <a:rPr lang="en-US" sz="900" ker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返回实例化对象</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print()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"www.mldn.cn"</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JavaReflectDemo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main(String[] </a:t>
                      </a:r>
                      <a:r>
                        <a:rPr lang="en-US" sz="900" kern="0">
                          <a:solidFill>
                            <a:srgbClr val="6A3E3E"/>
                          </a:solidFill>
                          <a:latin typeface="Consolas"/>
                          <a:ea typeface="宋体"/>
                          <a:cs typeface="Times New Roman"/>
                        </a:rPr>
                        <a:t>args</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throws</a:t>
                      </a:r>
                      <a:r>
                        <a:rPr lang="en-US" sz="900" kern="0">
                          <a:solidFill>
                            <a:srgbClr val="000000"/>
                          </a:solidFill>
                          <a:latin typeface="Consolas"/>
                          <a:ea typeface="宋体"/>
                          <a:cs typeface="Times New Roman"/>
                        </a:rPr>
                        <a:t> Exception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for</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 0;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&lt; 3;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定义多个线程</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Thread(() -&gt;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Singleton.</a:t>
                      </a:r>
                      <a:r>
                        <a:rPr lang="en-US" sz="900" i="1" kern="0">
                          <a:solidFill>
                            <a:srgbClr val="000000"/>
                          </a:solidFill>
                          <a:latin typeface="Consolas"/>
                          <a:ea typeface="宋体"/>
                          <a:cs typeface="Times New Roman"/>
                        </a:rPr>
                        <a:t>getInstance</a:t>
                      </a:r>
                      <a:r>
                        <a:rPr lang="en-US" sz="900" kern="0">
                          <a:solidFill>
                            <a:srgbClr val="000000"/>
                          </a:solidFill>
                          <a:latin typeface="Consolas"/>
                          <a:ea typeface="宋体"/>
                          <a:cs typeface="Times New Roman"/>
                        </a:rPr>
                        <a:t>().print();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 </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单例消费端</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).start();</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启动线程</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txBody>
                  <a:tcPr marL="54919" marR="549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smtClean="0"/>
              <a:t>范例：</a:t>
            </a:r>
            <a:r>
              <a:rPr lang="zh-CN" altLang="en-US" smtClean="0"/>
              <a:t>解决懒汉式单例设计模式中的多线程访问不同步问题</a:t>
            </a:r>
            <a:endParaRPr lang="zh-CN" altLang="en-US"/>
          </a:p>
        </p:txBody>
      </p:sp>
      <p:graphicFrame>
        <p:nvGraphicFramePr>
          <p:cNvPr id="4" name="表格 3"/>
          <p:cNvGraphicFramePr>
            <a:graphicFrameLocks noGrp="1"/>
          </p:cNvGraphicFramePr>
          <p:nvPr/>
        </p:nvGraphicFramePr>
        <p:xfrm>
          <a:off x="214282" y="857238"/>
          <a:ext cx="8715436" cy="3571900"/>
        </p:xfrm>
        <a:graphic>
          <a:graphicData uri="http://schemas.openxmlformats.org/drawingml/2006/table">
            <a:tbl>
              <a:tblPr/>
              <a:tblGrid>
                <a:gridCol w="8715436"/>
              </a:tblGrid>
              <a:tr h="3571900">
                <a:tc>
                  <a:txBody>
                    <a:bodyPr/>
                    <a:lstStyle/>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Singleton getInstance()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if</a:t>
                      </a:r>
                      <a:r>
                        <a:rPr lang="en-US" sz="1200" kern="0">
                          <a:solidFill>
                            <a:srgbClr val="000000"/>
                          </a:solidFill>
                          <a:latin typeface="Consolas"/>
                          <a:ea typeface="宋体"/>
                          <a:cs typeface="Times New Roman"/>
                        </a:rPr>
                        <a:t> (</a:t>
                      </a:r>
                      <a:r>
                        <a:rPr lang="en-US" sz="1200" i="1" kern="0">
                          <a:solidFill>
                            <a:srgbClr val="0000C0"/>
                          </a:solidFill>
                          <a:latin typeface="Consolas"/>
                          <a:ea typeface="宋体"/>
                          <a:cs typeface="Times New Roman"/>
                        </a:rPr>
                        <a:t>instance</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null</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对象未实例化</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synchronized</a:t>
                      </a:r>
                      <a:r>
                        <a:rPr lang="en-US" sz="1200" kern="0">
                          <a:solidFill>
                            <a:srgbClr val="000000"/>
                          </a:solidFill>
                          <a:latin typeface="Consolas"/>
                          <a:ea typeface="宋体"/>
                          <a:cs typeface="Times New Roman"/>
                        </a:rPr>
                        <a:t> (Singleton.</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同步处理</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if</a:t>
                      </a:r>
                      <a:r>
                        <a:rPr lang="en-US" sz="1200" kern="0">
                          <a:solidFill>
                            <a:srgbClr val="000000"/>
                          </a:solidFill>
                          <a:latin typeface="Consolas"/>
                          <a:ea typeface="宋体"/>
                          <a:cs typeface="Times New Roman"/>
                        </a:rPr>
                        <a:t> (</a:t>
                      </a:r>
                      <a:r>
                        <a:rPr lang="en-US" sz="1200" i="1" kern="0">
                          <a:solidFill>
                            <a:srgbClr val="0000C0"/>
                          </a:solidFill>
                          <a:latin typeface="Consolas"/>
                          <a:ea typeface="宋体"/>
                          <a:cs typeface="Times New Roman"/>
                        </a:rPr>
                        <a:t>instance</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null</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i="1" kern="0">
                          <a:solidFill>
                            <a:srgbClr val="0000C0"/>
                          </a:solidFill>
                          <a:latin typeface="Consolas"/>
                          <a:ea typeface="宋体"/>
                          <a:cs typeface="Times New Roman"/>
                        </a:rPr>
                        <a:t>instance</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Singleton</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实例化对象</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return</a:t>
                      </a:r>
                      <a:r>
                        <a:rPr lang="en-US" sz="1200" kern="0">
                          <a:solidFill>
                            <a:srgbClr val="000000"/>
                          </a:solidFill>
                          <a:latin typeface="Consolas"/>
                          <a:ea typeface="宋体"/>
                          <a:cs typeface="Times New Roman"/>
                        </a:rPr>
                        <a:t> </a:t>
                      </a:r>
                      <a:r>
                        <a:rPr lang="en-US" sz="1200" i="1" kern="0">
                          <a:solidFill>
                            <a:srgbClr val="0000C0"/>
                          </a:solidFill>
                          <a:latin typeface="Consolas"/>
                          <a:ea typeface="宋体"/>
                          <a:cs typeface="Times New Roman"/>
                        </a:rPr>
                        <a:t>instance</a:t>
                      </a:r>
                      <a:r>
                        <a:rPr lang="en-US" sz="1200" kern="0" smtClea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返回实例化对象</a:t>
                      </a:r>
                      <a:endParaRPr lang="zh-CN" sz="1200" kern="100">
                        <a:latin typeface="Times New Roman"/>
                        <a:ea typeface="宋体"/>
                        <a:cs typeface="Times New Roman"/>
                      </a:endParaRPr>
                    </a:p>
                    <a:p>
                      <a:pPr algn="just">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just">
                        <a:spcAft>
                          <a:spcPts val="0"/>
                        </a:spcAft>
                      </a:pPr>
                      <a:r>
                        <a:rPr lang="en-US" sz="1200" i="1" kern="0">
                          <a:solidFill>
                            <a:srgbClr val="000000"/>
                          </a:solidFill>
                          <a:latin typeface="Consolas"/>
                          <a:ea typeface="宋体"/>
                          <a:cs typeface="Times New Roman"/>
                        </a:rPr>
                        <a:t>	... </a:t>
                      </a:r>
                      <a:r>
                        <a:rPr lang="zh-CN" sz="1200" i="1" kern="0">
                          <a:solidFill>
                            <a:srgbClr val="000000"/>
                          </a:solidFill>
                          <a:latin typeface="Consolas"/>
                          <a:ea typeface="宋体"/>
                          <a:cs typeface="Consolas"/>
                        </a:rPr>
                        <a:t>其它重复代码，略</a:t>
                      </a:r>
                      <a:r>
                        <a:rPr lang="zh-CN" sz="1200" i="1" kern="0">
                          <a:solidFill>
                            <a:srgbClr val="000000"/>
                          </a:solidFill>
                          <a:latin typeface="Times New Roman"/>
                          <a:ea typeface="Consolas"/>
                          <a:cs typeface="Times New Roman"/>
                        </a:rPr>
                        <a:t> </a:t>
                      </a:r>
                      <a:r>
                        <a:rPr lang="en-US" sz="1200" i="1" kern="0">
                          <a:solidFill>
                            <a:srgbClr val="000000"/>
                          </a:solidFill>
                          <a:latin typeface="Times New Roman"/>
                          <a:ea typeface="Consolas"/>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1505" name="图片 1"/>
          <p:cNvPicPr>
            <a:picLocks noChangeAspect="1" noChangeArrowheads="1"/>
          </p:cNvPicPr>
          <p:nvPr/>
        </p:nvPicPr>
        <p:blipFill>
          <a:blip r:embed="rId2"/>
          <a:srcRect/>
          <a:stretch>
            <a:fillRect/>
          </a:stretch>
        </p:blipFill>
        <p:spPr bwMode="auto">
          <a:xfrm>
            <a:off x="4786314" y="2428874"/>
            <a:ext cx="4060825" cy="191611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9586</TotalTime>
  <Words>178</Words>
  <Application>Microsoft Office PowerPoint</Application>
  <PresentationFormat>全屏显示(16:9)</PresentationFormat>
  <Paragraphs>105</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第17章：反射机制</vt:lpstr>
      <vt:lpstr>范例：反射实例化对象</vt:lpstr>
      <vt:lpstr>传统工厂设计模式弊端</vt:lpstr>
      <vt:lpstr>范例：反射机制与工厂设计模式</vt:lpstr>
      <vt:lpstr>范例：观察懒汉式单例设计与多线程访问</vt:lpstr>
      <vt:lpstr>范例：解决懒汉式单例设计模式中的多线程访问不同步问题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730</cp:revision>
  <dcterms:created xsi:type="dcterms:W3CDTF">2015-01-02T11:02:54Z</dcterms:created>
  <dcterms:modified xsi:type="dcterms:W3CDTF">2018-12-10T09:59:53Z</dcterms:modified>
</cp:coreProperties>
</file>