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1" r:id="rId3"/>
    <p:sldId id="262" r:id="rId4"/>
    <p:sldId id="263" r:id="rId5"/>
    <p:sldId id="264" r:id="rId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24" autoAdjust="0"/>
    <p:restoredTop sz="85991" autoAdjust="0"/>
  </p:normalViewPr>
  <p:slideViewPr>
    <p:cSldViewPr>
      <p:cViewPr varScale="1">
        <p:scale>
          <a:sx n="101" d="100"/>
          <a:sy n="101" d="100"/>
        </p:scale>
        <p:origin x="-858" y="-90"/>
      </p:cViewPr>
      <p:guideLst>
        <p:guide orient="horz" pos="1620"/>
        <p:guide pos="2880"/>
      </p:guideLst>
    </p:cSldViewPr>
  </p:slideViewPr>
  <p:notesTextViewPr>
    <p:cViewPr>
      <p:scale>
        <a:sx n="66" d="100"/>
        <a:sy n="66" d="100"/>
      </p:scale>
      <p:origin x="0" y="2778"/>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32500" lnSpcReduction="20000"/>
          </a:bodyPr>
          <a:lstStyle/>
          <a:p>
            <a:r>
              <a:rPr lang="en-US" sz="1200" b="1" kern="1200" smtClean="0">
                <a:solidFill>
                  <a:schemeClr val="tx1"/>
                </a:solidFill>
                <a:latin typeface="+mn-lt"/>
                <a:ea typeface="+mn-ea"/>
                <a:cs typeface="+mn-cs"/>
              </a:rPr>
              <a:t>package</a:t>
            </a:r>
            <a:r>
              <a:rPr lang="en-US" sz="1200" kern="1200" smtClean="0">
                <a:solidFill>
                  <a:schemeClr val="tx1"/>
                </a:solidFill>
                <a:latin typeface="+mn-lt"/>
                <a:ea typeface="+mn-ea"/>
                <a:cs typeface="+mn-cs"/>
              </a:rPr>
              <a:t> cn.mldn.demo;</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java.lang.reflect.InvocationHandler;</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java.lang.reflect.Method;</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java.lang.reflect.Proxy;</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interface</a:t>
            </a:r>
            <a:r>
              <a:rPr lang="en-US" sz="1200" kern="1200" smtClean="0">
                <a:solidFill>
                  <a:schemeClr val="tx1"/>
                </a:solidFill>
                <a:latin typeface="+mn-lt"/>
                <a:ea typeface="+mn-ea"/>
                <a:cs typeface="+mn-cs"/>
              </a:rPr>
              <a:t> IMessage { 											// </a:t>
            </a:r>
            <a:r>
              <a:rPr lang="zh-CN" altLang="en-US" sz="1200" kern="1200" smtClean="0">
                <a:solidFill>
                  <a:schemeClr val="tx1"/>
                </a:solidFill>
                <a:latin typeface="+mn-lt"/>
                <a:ea typeface="+mn-ea"/>
                <a:cs typeface="+mn-cs"/>
              </a:rPr>
              <a:t>传统代理设计必须有接口</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send(); 										// </a:t>
            </a:r>
            <a:r>
              <a:rPr lang="zh-CN" altLang="en-US" sz="1200" kern="1200" smtClean="0">
                <a:solidFill>
                  <a:schemeClr val="tx1"/>
                </a:solidFill>
                <a:latin typeface="+mn-lt"/>
                <a:ea typeface="+mn-ea"/>
                <a:cs typeface="+mn-cs"/>
              </a:rPr>
              <a:t>业务方法</a:t>
            </a: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MessageReal </a:t>
            </a:r>
            <a:r>
              <a:rPr lang="en-US" sz="1200" b="1" kern="1200" smtClean="0">
                <a:solidFill>
                  <a:schemeClr val="tx1"/>
                </a:solidFill>
                <a:latin typeface="+mn-lt"/>
                <a:ea typeface="+mn-ea"/>
                <a:cs typeface="+mn-cs"/>
              </a:rPr>
              <a:t>implements</a:t>
            </a:r>
            <a:r>
              <a:rPr lang="en-US" sz="1200" kern="1200" smtClean="0">
                <a:solidFill>
                  <a:schemeClr val="tx1"/>
                </a:solidFill>
                <a:latin typeface="+mn-lt"/>
                <a:ea typeface="+mn-ea"/>
                <a:cs typeface="+mn-cs"/>
              </a:rPr>
              <a:t> IMessage {						// </a:t>
            </a:r>
            <a:r>
              <a:rPr lang="zh-CN" altLang="en-US" sz="1200" kern="1200" smtClean="0">
                <a:solidFill>
                  <a:schemeClr val="tx1"/>
                </a:solidFill>
                <a:latin typeface="+mn-lt"/>
                <a:ea typeface="+mn-ea"/>
                <a:cs typeface="+mn-cs"/>
              </a:rPr>
              <a:t>真实实现类</a:t>
            </a: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send()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发送消息</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www.mldn.cn");</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MLDNProxy </a:t>
            </a:r>
            <a:r>
              <a:rPr lang="en-US" sz="1200" b="1" kern="1200" smtClean="0">
                <a:solidFill>
                  <a:schemeClr val="tx1"/>
                </a:solidFill>
                <a:latin typeface="+mn-lt"/>
                <a:ea typeface="+mn-ea"/>
                <a:cs typeface="+mn-cs"/>
              </a:rPr>
              <a:t>implements</a:t>
            </a:r>
            <a:r>
              <a:rPr lang="en-US" sz="1200" kern="1200" smtClean="0">
                <a:solidFill>
                  <a:schemeClr val="tx1"/>
                </a:solidFill>
                <a:latin typeface="+mn-lt"/>
                <a:ea typeface="+mn-ea"/>
                <a:cs typeface="+mn-cs"/>
              </a:rPr>
              <a:t> InvocationHandler {					// </a:t>
            </a:r>
            <a:r>
              <a:rPr lang="zh-CN" altLang="en-US" sz="1200" kern="1200" smtClean="0">
                <a:solidFill>
                  <a:schemeClr val="tx1"/>
                </a:solidFill>
                <a:latin typeface="+mn-lt"/>
                <a:ea typeface="+mn-ea"/>
                <a:cs typeface="+mn-cs"/>
              </a:rPr>
              <a:t>代理类</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Object target; 									// </a:t>
            </a:r>
            <a:r>
              <a:rPr lang="zh-CN" altLang="en-US" sz="1200" kern="1200" smtClean="0">
                <a:solidFill>
                  <a:schemeClr val="tx1"/>
                </a:solidFill>
                <a:latin typeface="+mn-lt"/>
                <a:ea typeface="+mn-ea"/>
                <a:cs typeface="+mn-cs"/>
              </a:rPr>
              <a:t>真实业务对象</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进行真实业务对象与代理业务对象之间的绑定处理</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@param</a:t>
            </a:r>
            <a:r>
              <a:rPr lang="en-US" sz="1200" kern="1200" smtClean="0">
                <a:solidFill>
                  <a:schemeClr val="tx1"/>
                </a:solidFill>
                <a:latin typeface="+mn-lt"/>
                <a:ea typeface="+mn-ea"/>
                <a:cs typeface="+mn-cs"/>
              </a:rPr>
              <a:t> target </a:t>
            </a:r>
            <a:r>
              <a:rPr lang="zh-CN" altLang="en-US" sz="1200" kern="1200" smtClean="0">
                <a:solidFill>
                  <a:schemeClr val="tx1"/>
                </a:solidFill>
                <a:latin typeface="+mn-lt"/>
                <a:ea typeface="+mn-ea"/>
                <a:cs typeface="+mn-cs"/>
              </a:rPr>
              <a:t>真实业务对象</a:t>
            </a: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Proxy</a:t>
            </a:r>
            <a:r>
              <a:rPr lang="zh-CN" altLang="en-US" sz="1200" kern="1200" smtClean="0">
                <a:solidFill>
                  <a:schemeClr val="tx1"/>
                </a:solidFill>
                <a:latin typeface="+mn-lt"/>
                <a:ea typeface="+mn-ea"/>
                <a:cs typeface="+mn-cs"/>
              </a:rPr>
              <a:t>生成的代理业务对象</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Object bind(Object target)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.target = target;									// </a:t>
            </a:r>
            <a:r>
              <a:rPr lang="zh-CN" altLang="en-US" sz="1200" kern="1200" smtClean="0">
                <a:solidFill>
                  <a:schemeClr val="tx1"/>
                </a:solidFill>
                <a:latin typeface="+mn-lt"/>
                <a:ea typeface="+mn-ea"/>
                <a:cs typeface="+mn-cs"/>
              </a:rPr>
              <a:t>保存真实对象</a:t>
            </a:r>
          </a:p>
          <a:p>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依据真实对象的类加载器、实现接口以及代理调用类（</a:t>
            </a:r>
            <a:r>
              <a:rPr lang="en-US" sz="1200" kern="1200" smtClean="0">
                <a:solidFill>
                  <a:schemeClr val="tx1"/>
                </a:solidFill>
                <a:latin typeface="+mn-lt"/>
                <a:ea typeface="+mn-ea"/>
                <a:cs typeface="+mn-cs"/>
              </a:rPr>
              <a:t>InvocationHandler</a:t>
            </a:r>
            <a:r>
              <a:rPr lang="zh-CN" altLang="en-US" sz="1200" kern="1200" smtClean="0">
                <a:solidFill>
                  <a:schemeClr val="tx1"/>
                </a:solidFill>
                <a:latin typeface="+mn-lt"/>
                <a:ea typeface="+mn-ea"/>
                <a:cs typeface="+mn-cs"/>
              </a:rPr>
              <a:t>子类）动态创建代理对象</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Proxy.</a:t>
            </a:r>
            <a:r>
              <a:rPr lang="en-US" sz="1200" i="1" kern="1200" smtClean="0">
                <a:solidFill>
                  <a:schemeClr val="tx1"/>
                </a:solidFill>
                <a:latin typeface="+mn-lt"/>
                <a:ea typeface="+mn-ea"/>
                <a:cs typeface="+mn-cs"/>
              </a:rPr>
              <a:t>newProxyInstance</a:t>
            </a:r>
            <a:r>
              <a:rPr lang="en-US" sz="1200" kern="1200" smtClean="0">
                <a:solidFill>
                  <a:schemeClr val="tx1"/>
                </a:solidFill>
                <a:latin typeface="+mn-lt"/>
                <a:ea typeface="+mn-ea"/>
                <a:cs typeface="+mn-cs"/>
              </a:rPr>
              <a:t>(target.getClass().getClassLoader(),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target.getClass().getInterfaces(),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boolean</a:t>
            </a:r>
            <a:r>
              <a:rPr lang="en-US" sz="1200" kern="1200" smtClean="0">
                <a:solidFill>
                  <a:schemeClr val="tx1"/>
                </a:solidFill>
                <a:latin typeface="+mn-lt"/>
                <a:ea typeface="+mn-ea"/>
                <a:cs typeface="+mn-cs"/>
              </a:rPr>
              <a:t> connect() {								// </a:t>
            </a:r>
            <a:r>
              <a:rPr lang="zh-CN" altLang="en-US" sz="1200" kern="1200" smtClean="0">
                <a:solidFill>
                  <a:schemeClr val="tx1"/>
                </a:solidFill>
                <a:latin typeface="+mn-lt"/>
                <a:ea typeface="+mn-ea"/>
                <a:cs typeface="+mn-cs"/>
              </a:rPr>
              <a:t>代理方法</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消息代理</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进行消息发送通道的连接。</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true</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close() {										// </a:t>
            </a:r>
            <a:r>
              <a:rPr lang="zh-CN" altLang="en-US" sz="1200" kern="1200" smtClean="0">
                <a:solidFill>
                  <a:schemeClr val="tx1"/>
                </a:solidFill>
                <a:latin typeface="+mn-lt"/>
                <a:ea typeface="+mn-ea"/>
                <a:cs typeface="+mn-cs"/>
              </a:rPr>
              <a:t>代理方法</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消息代理</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关闭消息通道。</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Object invoke(Object pro, Method method, Object[] args)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Throwable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Object returnData = </a:t>
            </a:r>
            <a:r>
              <a:rPr lang="en-US" sz="1200" b="1" kern="1200" smtClean="0">
                <a:solidFill>
                  <a:schemeClr val="tx1"/>
                </a:solidFill>
                <a:latin typeface="+mn-lt"/>
                <a:ea typeface="+mn-ea"/>
                <a:cs typeface="+mn-cs"/>
              </a:rPr>
              <a:t>null</a:t>
            </a:r>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真实业务处理结果</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if</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.connect()) {									// </a:t>
            </a:r>
            <a:r>
              <a:rPr lang="zh-CN" altLang="en-US" sz="1200" kern="1200" smtClean="0">
                <a:solidFill>
                  <a:schemeClr val="tx1"/>
                </a:solidFill>
                <a:latin typeface="+mn-lt"/>
                <a:ea typeface="+mn-ea"/>
                <a:cs typeface="+mn-cs"/>
              </a:rPr>
              <a:t>通道是否连接</a:t>
            </a:r>
          </a:p>
          <a:p>
            <a:r>
              <a:rPr lang="en-US" sz="1200" kern="1200" smtClean="0">
                <a:solidFill>
                  <a:schemeClr val="tx1"/>
                </a:solidFill>
                <a:latin typeface="+mn-lt"/>
                <a:ea typeface="+mn-ea"/>
                <a:cs typeface="+mn-cs"/>
              </a:rPr>
              <a:t>			returnData = method.invoke(</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.target, args);		// </a:t>
            </a:r>
            <a:r>
              <a:rPr lang="zh-CN" altLang="en-US" sz="1200" kern="1200" smtClean="0">
                <a:solidFill>
                  <a:schemeClr val="tx1"/>
                </a:solidFill>
                <a:latin typeface="+mn-lt"/>
                <a:ea typeface="+mn-ea"/>
                <a:cs typeface="+mn-cs"/>
              </a:rPr>
              <a:t>调用真实业务</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.close();									// </a:t>
            </a:r>
            <a:r>
              <a:rPr lang="zh-CN" altLang="en-US" sz="1200" kern="1200" smtClean="0">
                <a:solidFill>
                  <a:schemeClr val="tx1"/>
                </a:solidFill>
                <a:latin typeface="+mn-lt"/>
                <a:ea typeface="+mn-ea"/>
                <a:cs typeface="+mn-cs"/>
              </a:rPr>
              <a:t>通道关闭</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returnData;									// </a:t>
            </a:r>
            <a:r>
              <a:rPr lang="zh-CN" altLang="en-US" sz="1200" kern="1200" smtClean="0">
                <a:solidFill>
                  <a:schemeClr val="tx1"/>
                </a:solidFill>
                <a:latin typeface="+mn-lt"/>
                <a:ea typeface="+mn-ea"/>
                <a:cs typeface="+mn-cs"/>
              </a:rPr>
              <a:t>返回执行结果</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JavaReflectDemo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main(String[] args)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Exception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IMessage msg = (IMessage)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MLDNProxy().bind(</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MessageReal())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msg.send();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CBB1D333-E956-431F-AB61-55C00916D5BC}"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0000" lnSpcReduction="20000"/>
          </a:bodyPr>
          <a:lstStyle/>
          <a:p>
            <a:r>
              <a:rPr lang="en-US" sz="1200" b="1" kern="1200" smtClean="0">
                <a:solidFill>
                  <a:schemeClr val="tx1"/>
                </a:solidFill>
                <a:latin typeface="+mn-lt"/>
                <a:ea typeface="+mn-ea"/>
                <a:cs typeface="+mn-cs"/>
              </a:rPr>
              <a:t>package</a:t>
            </a:r>
            <a:r>
              <a:rPr lang="en-US" sz="1200" kern="1200" smtClean="0">
                <a:solidFill>
                  <a:schemeClr val="tx1"/>
                </a:solidFill>
                <a:latin typeface="+mn-lt"/>
                <a:ea typeface="+mn-ea"/>
                <a:cs typeface="+mn-cs"/>
              </a:rPr>
              <a:t> cn.mldn.demo;</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java.lang.reflect.Method;</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net.sf.cglib.proxy.Enhancer;</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net.sf.cglib.proxy.MethodInterceptor;</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net.sf.cglib.proxy.MethodProxy;</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Message {												// </a:t>
            </a:r>
            <a:r>
              <a:rPr lang="zh-CN" altLang="en-US" sz="1200" kern="1200" smtClean="0">
                <a:solidFill>
                  <a:schemeClr val="tx1"/>
                </a:solidFill>
                <a:latin typeface="+mn-lt"/>
                <a:ea typeface="+mn-ea"/>
                <a:cs typeface="+mn-cs"/>
              </a:rPr>
              <a:t>操作类</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send()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发送消息</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www.mldn.cn");</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MLDNProxy </a:t>
            </a:r>
            <a:r>
              <a:rPr lang="en-US" sz="1200" b="1" kern="1200" smtClean="0">
                <a:solidFill>
                  <a:schemeClr val="tx1"/>
                </a:solidFill>
                <a:latin typeface="+mn-lt"/>
                <a:ea typeface="+mn-ea"/>
                <a:cs typeface="+mn-cs"/>
              </a:rPr>
              <a:t>implements</a:t>
            </a:r>
            <a:r>
              <a:rPr lang="en-US" sz="1200" kern="1200" smtClean="0">
                <a:solidFill>
                  <a:schemeClr val="tx1"/>
                </a:solidFill>
                <a:latin typeface="+mn-lt"/>
                <a:ea typeface="+mn-ea"/>
                <a:cs typeface="+mn-cs"/>
              </a:rPr>
              <a:t> MethodInterceptor  {				// </a:t>
            </a:r>
            <a:r>
              <a:rPr lang="zh-CN" altLang="en-US" sz="1200" kern="1200" smtClean="0">
                <a:solidFill>
                  <a:schemeClr val="tx1"/>
                </a:solidFill>
                <a:latin typeface="+mn-lt"/>
                <a:ea typeface="+mn-ea"/>
                <a:cs typeface="+mn-cs"/>
              </a:rPr>
              <a:t>代理类（方法拦截）</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private</a:t>
            </a:r>
            <a:r>
              <a:rPr lang="en-US" sz="1200" kern="1200" smtClean="0">
                <a:solidFill>
                  <a:schemeClr val="tx1"/>
                </a:solidFill>
                <a:latin typeface="+mn-lt"/>
                <a:ea typeface="+mn-ea"/>
                <a:cs typeface="+mn-cs"/>
              </a:rPr>
              <a:t> Object target; 									// </a:t>
            </a:r>
            <a:r>
              <a:rPr lang="zh-CN" altLang="en-US" sz="1200" kern="1200" smtClean="0">
                <a:solidFill>
                  <a:schemeClr val="tx1"/>
                </a:solidFill>
                <a:latin typeface="+mn-lt"/>
                <a:ea typeface="+mn-ea"/>
                <a:cs typeface="+mn-cs"/>
              </a:rPr>
              <a:t>真实业务对象</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MLDNProxy(Object target)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.target = target ;								// </a:t>
            </a:r>
            <a:r>
              <a:rPr lang="zh-CN" altLang="en-US" sz="1200" kern="1200" smtClean="0">
                <a:solidFill>
                  <a:schemeClr val="tx1"/>
                </a:solidFill>
                <a:latin typeface="+mn-lt"/>
                <a:ea typeface="+mn-ea"/>
                <a:cs typeface="+mn-cs"/>
              </a:rPr>
              <a:t>保存真实主题对象</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boolean</a:t>
            </a:r>
            <a:r>
              <a:rPr lang="en-US" sz="1200" kern="1200" smtClean="0">
                <a:solidFill>
                  <a:schemeClr val="tx1"/>
                </a:solidFill>
                <a:latin typeface="+mn-lt"/>
                <a:ea typeface="+mn-ea"/>
                <a:cs typeface="+mn-cs"/>
              </a:rPr>
              <a:t> connect() {								// </a:t>
            </a:r>
            <a:r>
              <a:rPr lang="zh-CN" altLang="en-US" sz="1200" kern="1200" smtClean="0">
                <a:solidFill>
                  <a:schemeClr val="tx1"/>
                </a:solidFill>
                <a:latin typeface="+mn-lt"/>
                <a:ea typeface="+mn-ea"/>
                <a:cs typeface="+mn-cs"/>
              </a:rPr>
              <a:t>代理方法</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消息代理</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进行消息发送通道的连接。</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true</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close() {										// </a:t>
            </a:r>
            <a:r>
              <a:rPr lang="zh-CN" altLang="en-US" sz="1200" kern="1200" smtClean="0">
                <a:solidFill>
                  <a:schemeClr val="tx1"/>
                </a:solidFill>
                <a:latin typeface="+mn-lt"/>
                <a:ea typeface="+mn-ea"/>
                <a:cs typeface="+mn-cs"/>
              </a:rPr>
              <a:t>代理方法</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消息代理</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关闭消息通道。</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Object intercept(Object proxy, Method method, Object[] args,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MethodProxy methodProxy)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Throwable {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Object returnData = </a:t>
            </a:r>
            <a:r>
              <a:rPr lang="en-US" sz="1200" b="1" kern="1200" smtClean="0">
                <a:solidFill>
                  <a:schemeClr val="tx1"/>
                </a:solidFill>
                <a:latin typeface="+mn-lt"/>
                <a:ea typeface="+mn-ea"/>
                <a:cs typeface="+mn-cs"/>
              </a:rPr>
              <a:t>null</a:t>
            </a:r>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真实业务处理结果</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if</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.connect()) {									// </a:t>
            </a:r>
            <a:r>
              <a:rPr lang="zh-CN" altLang="en-US" sz="1200" kern="1200" smtClean="0">
                <a:solidFill>
                  <a:schemeClr val="tx1"/>
                </a:solidFill>
                <a:latin typeface="+mn-lt"/>
                <a:ea typeface="+mn-ea"/>
                <a:cs typeface="+mn-cs"/>
              </a:rPr>
              <a:t>通道是否连接</a:t>
            </a:r>
          </a:p>
          <a:p>
            <a:r>
              <a:rPr lang="en-US" sz="1200" kern="1200" smtClean="0">
                <a:solidFill>
                  <a:schemeClr val="tx1"/>
                </a:solidFill>
                <a:latin typeface="+mn-lt"/>
                <a:ea typeface="+mn-ea"/>
                <a:cs typeface="+mn-cs"/>
              </a:rPr>
              <a:t>			returnData = method.invoke(</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.target, args);		// </a:t>
            </a:r>
            <a:r>
              <a:rPr lang="zh-CN" altLang="en-US" sz="1200" kern="1200" smtClean="0">
                <a:solidFill>
                  <a:schemeClr val="tx1"/>
                </a:solidFill>
                <a:latin typeface="+mn-lt"/>
                <a:ea typeface="+mn-ea"/>
                <a:cs typeface="+mn-cs"/>
              </a:rPr>
              <a:t>调用真实业务</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.close();									// </a:t>
            </a:r>
            <a:r>
              <a:rPr lang="zh-CN" altLang="en-US" sz="1200" kern="1200" smtClean="0">
                <a:solidFill>
                  <a:schemeClr val="tx1"/>
                </a:solidFill>
                <a:latin typeface="+mn-lt"/>
                <a:ea typeface="+mn-ea"/>
                <a:cs typeface="+mn-cs"/>
              </a:rPr>
              <a:t>通道关闭</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returnData;									// </a:t>
            </a:r>
            <a:r>
              <a:rPr lang="zh-CN" altLang="en-US" sz="1200" kern="1200" smtClean="0">
                <a:solidFill>
                  <a:schemeClr val="tx1"/>
                </a:solidFill>
                <a:latin typeface="+mn-lt"/>
                <a:ea typeface="+mn-ea"/>
                <a:cs typeface="+mn-cs"/>
              </a:rPr>
              <a:t>返回执行结果</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JavaReflectDemo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main(String[] args)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Exception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Message realObject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Message() ; 					// </a:t>
            </a:r>
            <a:r>
              <a:rPr lang="zh-CN" altLang="en-US" sz="1200" kern="1200" smtClean="0">
                <a:solidFill>
                  <a:schemeClr val="tx1"/>
                </a:solidFill>
                <a:latin typeface="+mn-lt"/>
                <a:ea typeface="+mn-ea"/>
                <a:cs typeface="+mn-cs"/>
              </a:rPr>
              <a:t>真实主体对象</a:t>
            </a:r>
          </a:p>
          <a:p>
            <a:r>
              <a:rPr lang="en-US" sz="1200" kern="1200" smtClean="0">
                <a:solidFill>
                  <a:schemeClr val="tx1"/>
                </a:solidFill>
                <a:latin typeface="+mn-lt"/>
                <a:ea typeface="+mn-ea"/>
                <a:cs typeface="+mn-cs"/>
              </a:rPr>
              <a:t>		Enhancer enhancer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Enhancer() ; 					// </a:t>
            </a:r>
            <a:r>
              <a:rPr lang="zh-CN" altLang="en-US" sz="1200" kern="1200" smtClean="0">
                <a:solidFill>
                  <a:schemeClr val="tx1"/>
                </a:solidFill>
                <a:latin typeface="+mn-lt"/>
                <a:ea typeface="+mn-ea"/>
                <a:cs typeface="+mn-cs"/>
              </a:rPr>
              <a:t>负责代理操作的程序类</a:t>
            </a:r>
          </a:p>
          <a:p>
            <a:r>
              <a:rPr lang="en-US" sz="1200" kern="1200" smtClean="0">
                <a:solidFill>
                  <a:schemeClr val="tx1"/>
                </a:solidFill>
                <a:latin typeface="+mn-lt"/>
                <a:ea typeface="+mn-ea"/>
                <a:cs typeface="+mn-cs"/>
              </a:rPr>
              <a:t>		enhancer.setSuperclass(realObject.getClass()); 		// </a:t>
            </a:r>
            <a:r>
              <a:rPr lang="zh-CN" altLang="en-US" sz="1200" kern="1200" smtClean="0">
                <a:solidFill>
                  <a:schemeClr val="tx1"/>
                </a:solidFill>
                <a:latin typeface="+mn-lt"/>
                <a:ea typeface="+mn-ea"/>
                <a:cs typeface="+mn-cs"/>
              </a:rPr>
              <a:t>假定一个父类</a:t>
            </a:r>
          </a:p>
          <a:p>
            <a:r>
              <a:rPr lang="en-US" sz="1200" kern="1200" smtClean="0">
                <a:solidFill>
                  <a:schemeClr val="tx1"/>
                </a:solidFill>
                <a:latin typeface="+mn-lt"/>
                <a:ea typeface="+mn-ea"/>
                <a:cs typeface="+mn-cs"/>
              </a:rPr>
              <a:t>		enhancer.setCallback(</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MLDNProxy(realObject)); 		// </a:t>
            </a:r>
            <a:r>
              <a:rPr lang="zh-CN" altLang="en-US" sz="1200" kern="1200" smtClean="0">
                <a:solidFill>
                  <a:schemeClr val="tx1"/>
                </a:solidFill>
                <a:latin typeface="+mn-lt"/>
                <a:ea typeface="+mn-ea"/>
                <a:cs typeface="+mn-cs"/>
              </a:rPr>
              <a:t>设置代理类</a:t>
            </a:r>
          </a:p>
          <a:p>
            <a:r>
              <a:rPr lang="en-US" sz="1200" kern="1200" smtClean="0">
                <a:solidFill>
                  <a:schemeClr val="tx1"/>
                </a:solidFill>
                <a:latin typeface="+mn-lt"/>
                <a:ea typeface="+mn-ea"/>
                <a:cs typeface="+mn-cs"/>
              </a:rPr>
              <a:t>		Message proxyObject = (Message) enhancer.create() ; 	// </a:t>
            </a:r>
            <a:r>
              <a:rPr lang="zh-CN" altLang="en-US" sz="1200" kern="1200" smtClean="0">
                <a:solidFill>
                  <a:schemeClr val="tx1"/>
                </a:solidFill>
                <a:latin typeface="+mn-lt"/>
                <a:ea typeface="+mn-ea"/>
                <a:cs typeface="+mn-cs"/>
              </a:rPr>
              <a:t>创建代理对象</a:t>
            </a:r>
          </a:p>
          <a:p>
            <a:r>
              <a:rPr lang="en-US" sz="1200" kern="1200" smtClean="0">
                <a:solidFill>
                  <a:schemeClr val="tx1"/>
                </a:solidFill>
                <a:latin typeface="+mn-lt"/>
                <a:ea typeface="+mn-ea"/>
                <a:cs typeface="+mn-cs"/>
              </a:rPr>
              <a:t>		proxyObject.send();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CBB1D333-E956-431F-AB61-55C00916D5BC}" type="slidenum">
              <a:rPr lang="zh-CN" altLang="en-US" smtClean="0"/>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17</a:t>
            </a:r>
            <a:r>
              <a:rPr lang="zh-CN" altLang="en-US" smtClean="0"/>
              <a:t>章：反射机制</a:t>
            </a:r>
            <a:endParaRPr lang="zh-CN" altLang="en-US"/>
          </a:p>
        </p:txBody>
      </p:sp>
      <p:sp>
        <p:nvSpPr>
          <p:cNvPr id="5" name="副标题 4"/>
          <p:cNvSpPr>
            <a:spLocks noGrp="1"/>
          </p:cNvSpPr>
          <p:nvPr>
            <p:ph type="subTitle" idx="1"/>
          </p:nvPr>
        </p:nvSpPr>
        <p:spPr/>
        <p:txBody>
          <a:bodyPr/>
          <a:lstStyle/>
          <a:p>
            <a:r>
              <a:rPr lang="zh-CN" altLang="en-US" smtClean="0"/>
              <a:t>反射与代理设计模式</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基础代理设计模式</a:t>
            </a:r>
            <a:endParaRPr lang="zh-CN" altLang="en-US"/>
          </a:p>
        </p:txBody>
      </p:sp>
      <p:sp>
        <p:nvSpPr>
          <p:cNvPr id="3" name="内容占位符 2"/>
          <p:cNvSpPr>
            <a:spLocks noGrp="1"/>
          </p:cNvSpPr>
          <p:nvPr>
            <p:ph idx="1"/>
          </p:nvPr>
        </p:nvSpPr>
        <p:spPr/>
        <p:txBody>
          <a:bodyPr/>
          <a:lstStyle/>
          <a:p>
            <a:r>
              <a:rPr lang="zh-CN" altLang="en-US" smtClean="0"/>
              <a:t>代理设计模式可以有效的进行真实业务与代理业务之间的拆分，让开发者可以更加专注的进行核心业务的实现</a:t>
            </a:r>
            <a:endParaRPr lang="zh-CN" altLang="en-US"/>
          </a:p>
        </p:txBody>
      </p:sp>
      <p:pic>
        <p:nvPicPr>
          <p:cNvPr id="1026" name="图片 1"/>
          <p:cNvPicPr>
            <a:picLocks noChangeAspect="1" noChangeArrowheads="1"/>
          </p:cNvPicPr>
          <p:nvPr/>
        </p:nvPicPr>
        <p:blipFill>
          <a:blip r:embed="rId2"/>
          <a:srcRect/>
          <a:stretch>
            <a:fillRect/>
          </a:stretch>
        </p:blipFill>
        <p:spPr bwMode="auto">
          <a:xfrm>
            <a:off x="571472" y="1714494"/>
            <a:ext cx="8001056" cy="27547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动态代理设计模式</a:t>
            </a:r>
            <a:endParaRPr lang="zh-CN" altLang="en-US"/>
          </a:p>
        </p:txBody>
      </p:sp>
      <p:sp>
        <p:nvSpPr>
          <p:cNvPr id="3" name="内容占位符 2"/>
          <p:cNvSpPr>
            <a:spLocks noGrp="1"/>
          </p:cNvSpPr>
          <p:nvPr>
            <p:ph idx="1"/>
          </p:nvPr>
        </p:nvSpPr>
        <p:spPr/>
        <p:txBody>
          <a:bodyPr/>
          <a:lstStyle/>
          <a:p>
            <a:r>
              <a:rPr lang="zh-CN" altLang="en-US" smtClean="0"/>
              <a:t>动态代理设计模式的最大特点是可以同时为若干个功能相近类提供统一的代理支持，这就要求必须定义一个公共的代理类，在</a:t>
            </a:r>
            <a:r>
              <a:rPr lang="en-US" smtClean="0"/>
              <a:t>Java</a:t>
            </a:r>
            <a:r>
              <a:rPr lang="zh-CN" altLang="en-US" smtClean="0"/>
              <a:t>中针对于此动态代理类提供了一个公共的标准接口：</a:t>
            </a:r>
            <a:r>
              <a:rPr lang="en-US" smtClean="0"/>
              <a:t>java.lang.reflect.InvocationHandler</a:t>
            </a:r>
            <a:r>
              <a:rPr lang="zh-CN" altLang="en-US" smtClean="0"/>
              <a:t>，此接口定义如下：</a:t>
            </a:r>
            <a:endParaRPr lang="zh-CN" altLang="en-US"/>
          </a:p>
        </p:txBody>
      </p:sp>
      <p:graphicFrame>
        <p:nvGraphicFramePr>
          <p:cNvPr id="4" name="表格 3"/>
          <p:cNvGraphicFramePr>
            <a:graphicFrameLocks noGrp="1"/>
          </p:cNvGraphicFramePr>
          <p:nvPr/>
        </p:nvGraphicFramePr>
        <p:xfrm>
          <a:off x="214282" y="2428874"/>
          <a:ext cx="8715436" cy="2071702"/>
        </p:xfrm>
        <a:graphic>
          <a:graphicData uri="http://schemas.openxmlformats.org/drawingml/2006/table">
            <a:tbl>
              <a:tblPr/>
              <a:tblGrid>
                <a:gridCol w="8715436"/>
              </a:tblGrid>
              <a:tr h="2071702">
                <a:tc>
                  <a:txBody>
                    <a:bodyPr/>
                    <a:lstStyle/>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interface</a:t>
                      </a:r>
                      <a:r>
                        <a:rPr lang="en-US" sz="1200" kern="0">
                          <a:solidFill>
                            <a:srgbClr val="000000"/>
                          </a:solidFill>
                          <a:latin typeface="Consolas"/>
                          <a:ea typeface="宋体"/>
                          <a:cs typeface="Times New Roman"/>
                        </a:rPr>
                        <a:t> InvocationHandler{</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3F5FBF"/>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zh-CN" sz="1200" kern="0">
                          <a:solidFill>
                            <a:srgbClr val="3F5FBF"/>
                          </a:solidFill>
                          <a:latin typeface="Consolas"/>
                          <a:ea typeface="宋体"/>
                          <a:cs typeface="Consolas"/>
                        </a:rPr>
                        <a:t>代理操作方法，可以提供统一的代理支持</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en-US" sz="1200" b="1" kern="0">
                          <a:solidFill>
                            <a:srgbClr val="7F9FBF"/>
                          </a:solidFill>
                          <a:latin typeface="Consolas"/>
                          <a:ea typeface="宋体"/>
                          <a:cs typeface="Times New Roman"/>
                        </a:rPr>
                        <a:t>@param</a:t>
                      </a:r>
                      <a:r>
                        <a:rPr lang="en-US" sz="1200" kern="0">
                          <a:solidFill>
                            <a:srgbClr val="3F5FBF"/>
                          </a:solidFill>
                          <a:latin typeface="Consolas"/>
                          <a:ea typeface="宋体"/>
                          <a:cs typeface="Times New Roman"/>
                        </a:rPr>
                        <a:t> proxy </a:t>
                      </a:r>
                      <a:r>
                        <a:rPr lang="zh-CN" sz="1200" kern="0">
                          <a:solidFill>
                            <a:srgbClr val="3F5FBF"/>
                          </a:solidFill>
                          <a:latin typeface="Consolas"/>
                          <a:ea typeface="宋体"/>
                          <a:cs typeface="Consolas"/>
                        </a:rPr>
                        <a:t>代理对象</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en-US" sz="1200" b="1" kern="0">
                          <a:solidFill>
                            <a:srgbClr val="7F9FBF"/>
                          </a:solidFill>
                          <a:latin typeface="Consolas"/>
                          <a:ea typeface="宋体"/>
                          <a:cs typeface="Times New Roman"/>
                        </a:rPr>
                        <a:t>@param</a:t>
                      </a:r>
                      <a:r>
                        <a:rPr lang="en-US" sz="1200" kern="0">
                          <a:solidFill>
                            <a:srgbClr val="3F5FBF"/>
                          </a:solidFill>
                          <a:latin typeface="Consolas"/>
                          <a:ea typeface="宋体"/>
                          <a:cs typeface="Times New Roman"/>
                        </a:rPr>
                        <a:t> method </a:t>
                      </a:r>
                      <a:r>
                        <a:rPr lang="zh-CN" sz="1200" kern="0">
                          <a:solidFill>
                            <a:srgbClr val="3F5FBF"/>
                          </a:solidFill>
                          <a:latin typeface="Consolas"/>
                          <a:ea typeface="宋体"/>
                          <a:cs typeface="Consolas"/>
                        </a:rPr>
                        <a:t>要执行的目标类方法</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en-US" sz="1200" b="1" kern="0">
                          <a:solidFill>
                            <a:srgbClr val="7F9FBF"/>
                          </a:solidFill>
                          <a:latin typeface="Consolas"/>
                          <a:ea typeface="宋体"/>
                          <a:cs typeface="Times New Roman"/>
                        </a:rPr>
                        <a:t>@param</a:t>
                      </a:r>
                      <a:r>
                        <a:rPr lang="en-US" sz="1200" kern="0">
                          <a:solidFill>
                            <a:srgbClr val="3F5FBF"/>
                          </a:solidFill>
                          <a:latin typeface="Consolas"/>
                          <a:ea typeface="宋体"/>
                          <a:cs typeface="Times New Roman"/>
                        </a:rPr>
                        <a:t> args </a:t>
                      </a:r>
                      <a:r>
                        <a:rPr lang="zh-CN" sz="1200" kern="0">
                          <a:solidFill>
                            <a:srgbClr val="3F5FBF"/>
                          </a:solidFill>
                          <a:latin typeface="Consolas"/>
                          <a:ea typeface="宋体"/>
                          <a:cs typeface="Consolas"/>
                        </a:rPr>
                        <a:t>执行方法所需要的参数</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en-US" sz="1200" b="1" kern="0">
                          <a:solidFill>
                            <a:srgbClr val="7F9FBF"/>
                          </a:solidFill>
                          <a:latin typeface="Consolas"/>
                          <a:ea typeface="宋体"/>
                          <a:cs typeface="Times New Roman"/>
                        </a:rPr>
                        <a:t>@return</a:t>
                      </a:r>
                      <a:r>
                        <a:rPr lang="en-US" sz="1200" kern="0">
                          <a:solidFill>
                            <a:srgbClr val="3F5FBF"/>
                          </a:solidFill>
                          <a:latin typeface="Consolas"/>
                          <a:ea typeface="宋体"/>
                          <a:cs typeface="Times New Roman"/>
                        </a:rPr>
                        <a:t> </a:t>
                      </a:r>
                      <a:r>
                        <a:rPr lang="zh-CN" sz="1200" kern="0">
                          <a:solidFill>
                            <a:srgbClr val="3F5FBF"/>
                          </a:solidFill>
                          <a:latin typeface="Consolas"/>
                          <a:ea typeface="宋体"/>
                          <a:cs typeface="Consolas"/>
                        </a:rPr>
                        <a:t>方法执行结果</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en-US" sz="1200" b="1" kern="0">
                          <a:solidFill>
                            <a:srgbClr val="7F9FBF"/>
                          </a:solidFill>
                          <a:latin typeface="Consolas"/>
                          <a:ea typeface="宋体"/>
                          <a:cs typeface="Times New Roman"/>
                        </a:rPr>
                        <a:t>@throws</a:t>
                      </a:r>
                      <a:r>
                        <a:rPr lang="en-US" sz="1200" kern="0">
                          <a:solidFill>
                            <a:srgbClr val="3F5FBF"/>
                          </a:solidFill>
                          <a:latin typeface="Consolas"/>
                          <a:ea typeface="宋体"/>
                          <a:cs typeface="Times New Roman"/>
                        </a:rPr>
                        <a:t> Throwable </a:t>
                      </a:r>
                      <a:r>
                        <a:rPr lang="zh-CN" sz="1200" kern="0">
                          <a:solidFill>
                            <a:srgbClr val="3F5FBF"/>
                          </a:solidFill>
                          <a:latin typeface="Consolas"/>
                          <a:ea typeface="宋体"/>
                          <a:cs typeface="Consolas"/>
                        </a:rPr>
                        <a:t>方法调用时产生的异常</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Object invoke(Object </a:t>
                      </a:r>
                      <a:r>
                        <a:rPr lang="en-US" sz="1200" kern="0">
                          <a:solidFill>
                            <a:srgbClr val="6A3E3E"/>
                          </a:solidFill>
                          <a:latin typeface="Consolas"/>
                          <a:ea typeface="宋体"/>
                          <a:cs typeface="Times New Roman"/>
                        </a:rPr>
                        <a:t>proxy</a:t>
                      </a:r>
                      <a:r>
                        <a:rPr lang="en-US" sz="1200" kern="0">
                          <a:solidFill>
                            <a:srgbClr val="000000"/>
                          </a:solidFill>
                          <a:latin typeface="Consolas"/>
                          <a:ea typeface="宋体"/>
                          <a:cs typeface="Times New Roman"/>
                        </a:rPr>
                        <a:t>,Method </a:t>
                      </a:r>
                      <a:r>
                        <a:rPr lang="en-US" sz="1200" kern="0">
                          <a:solidFill>
                            <a:srgbClr val="6A3E3E"/>
                          </a:solidFill>
                          <a:latin typeface="Consolas"/>
                          <a:ea typeface="宋体"/>
                          <a:cs typeface="Times New Roman"/>
                        </a:rPr>
                        <a:t>method</a:t>
                      </a:r>
                      <a:r>
                        <a:rPr lang="en-US" sz="1200" kern="0">
                          <a:solidFill>
                            <a:srgbClr val="000000"/>
                          </a:solidFill>
                          <a:latin typeface="Consolas"/>
                          <a:ea typeface="宋体"/>
                          <a:cs typeface="Times New Roman"/>
                        </a:rPr>
                        <a:t>,Object[]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throws</a:t>
                      </a:r>
                      <a:r>
                        <a:rPr lang="en-US" sz="1200" kern="0">
                          <a:solidFill>
                            <a:srgbClr val="000000"/>
                          </a:solidFill>
                          <a:latin typeface="Consolas"/>
                          <a:ea typeface="宋体"/>
                          <a:cs typeface="Times New Roman"/>
                        </a:rPr>
                        <a:t> Throwable ;</a:t>
                      </a:r>
                      <a:endParaRPr lang="zh-CN" sz="1200" kern="100">
                        <a:latin typeface="Times New Roman"/>
                        <a:ea typeface="宋体"/>
                        <a:cs typeface="Times New Roman"/>
                      </a:endParaRPr>
                    </a:p>
                    <a:p>
                      <a:pPr algn="just">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Proxy</a:t>
            </a:r>
            <a:endParaRPr lang="zh-CN" altLang="en-US"/>
          </a:p>
        </p:txBody>
      </p:sp>
      <p:sp>
        <p:nvSpPr>
          <p:cNvPr id="3" name="内容占位符 2"/>
          <p:cNvSpPr>
            <a:spLocks noGrp="1"/>
          </p:cNvSpPr>
          <p:nvPr>
            <p:ph idx="1"/>
          </p:nvPr>
        </p:nvSpPr>
        <p:spPr/>
        <p:txBody>
          <a:bodyPr/>
          <a:lstStyle/>
          <a:p>
            <a:r>
              <a:rPr lang="en-US" smtClean="0"/>
              <a:t>java.lang.reflect.Proxy</a:t>
            </a:r>
            <a:r>
              <a:rPr lang="zh-CN" altLang="en-US" smtClean="0"/>
              <a:t>类可以动态创建代理对象：</a:t>
            </a:r>
            <a:endParaRPr lang="en-US" altLang="zh-CN" smtClean="0"/>
          </a:p>
          <a:p>
            <a:pPr lvl="1"/>
            <a:r>
              <a:rPr lang="en-US" smtClean="0"/>
              <a:t>p</a:t>
            </a:r>
            <a:r>
              <a:rPr lang="en-US" sz="1400" smtClean="0"/>
              <a:t>ublic static Object newProxyInstance(ClassLoader loader,Class</a:t>
            </a:r>
            <a:r>
              <a:rPr lang="en-US" sz="1400" smtClean="0"/>
              <a:t>&lt;?&gt;[] </a:t>
            </a:r>
            <a:r>
              <a:rPr lang="en-US" sz="1400" smtClean="0"/>
              <a:t>interfaces,InvocationHandler </a:t>
            </a:r>
            <a:r>
              <a:rPr lang="en-US" sz="1400" smtClean="0"/>
              <a:t>h) throws IllegalArgumentException</a:t>
            </a:r>
            <a:endParaRPr lang="zh-CN" altLang="en-US" sz="1400" smtClean="0"/>
          </a:p>
          <a:p>
            <a:pPr lvl="1"/>
            <a:endParaRPr lang="zh-CN" altLang="en-US"/>
          </a:p>
        </p:txBody>
      </p:sp>
      <p:pic>
        <p:nvPicPr>
          <p:cNvPr id="18434" name="图片 1"/>
          <p:cNvPicPr>
            <a:picLocks noChangeAspect="1" noChangeArrowheads="1"/>
          </p:cNvPicPr>
          <p:nvPr/>
        </p:nvPicPr>
        <p:blipFill>
          <a:blip r:embed="rId3"/>
          <a:srcRect/>
          <a:stretch>
            <a:fillRect/>
          </a:stretch>
        </p:blipFill>
        <p:spPr bwMode="auto">
          <a:xfrm>
            <a:off x="1428728" y="1930414"/>
            <a:ext cx="6035675" cy="2641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CGLIB</a:t>
            </a:r>
            <a:r>
              <a:rPr lang="zh-CN" altLang="en-US" smtClean="0"/>
              <a:t>实现动态代理设计模式</a:t>
            </a:r>
            <a:endParaRPr lang="zh-CN" altLang="en-US"/>
          </a:p>
        </p:txBody>
      </p:sp>
      <p:sp>
        <p:nvSpPr>
          <p:cNvPr id="3" name="内容占位符 2"/>
          <p:cNvSpPr>
            <a:spLocks noGrp="1"/>
          </p:cNvSpPr>
          <p:nvPr>
            <p:ph idx="1"/>
          </p:nvPr>
        </p:nvSpPr>
        <p:spPr/>
        <p:txBody>
          <a:bodyPr/>
          <a:lstStyle/>
          <a:p>
            <a:r>
              <a:rPr lang="en-US" smtClean="0"/>
              <a:t>CGLIB</a:t>
            </a:r>
            <a:r>
              <a:rPr lang="zh-CN" altLang="en-US" smtClean="0"/>
              <a:t>可以基于类继承结构实现代理设计模式</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9585</TotalTime>
  <Words>180</Words>
  <Application>Microsoft Office PowerPoint</Application>
  <PresentationFormat>全屏显示(16:9)</PresentationFormat>
  <Paragraphs>116</Paragraphs>
  <Slides>5</Slides>
  <Notes>2</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第17章：反射机制</vt:lpstr>
      <vt:lpstr>基础代理设计模式</vt:lpstr>
      <vt:lpstr>动态代理设计模式</vt:lpstr>
      <vt:lpstr>Proxy</vt:lpstr>
      <vt:lpstr>CGLIB实现动态代理设计模式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729</cp:revision>
  <dcterms:created xsi:type="dcterms:W3CDTF">2015-01-02T11:02:54Z</dcterms:created>
  <dcterms:modified xsi:type="dcterms:W3CDTF">2018-12-10T10:11:30Z</dcterms:modified>
</cp:coreProperties>
</file>