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5303"/>
    <a:srgbClr val="A5002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324" autoAdjust="0"/>
    <p:restoredTop sz="91058" autoAdjust="0"/>
  </p:normalViewPr>
  <p:slideViewPr>
    <p:cSldViewPr>
      <p:cViewPr varScale="1">
        <p:scale>
          <a:sx n="107" d="100"/>
          <a:sy n="107" d="100"/>
        </p:scale>
        <p:origin x="-678" y="-96"/>
      </p:cViewPr>
      <p:guideLst>
        <p:guide orient="horz" pos="1620"/>
        <p:guide pos="2880"/>
      </p:guideLst>
    </p:cSldViewPr>
  </p:slideViewPr>
  <p:notesTextViewPr>
    <p:cViewPr>
      <p:scale>
        <a:sx n="66" d="100"/>
        <a:sy n="66" d="100"/>
      </p:scale>
      <p:origin x="0" y="0"/>
    </p:cViewPr>
  </p:notesTextViewPr>
  <p:sorterViewPr>
    <p:cViewPr>
      <p:scale>
        <a:sx n="66" d="100"/>
        <a:sy n="66" d="100"/>
      </p:scale>
      <p:origin x="0" y="0"/>
    </p:cViewPr>
  </p:sorterViewPr>
  <p:notesViewPr>
    <p:cSldViewPr>
      <p:cViewPr varScale="1">
        <p:scale>
          <a:sx n="53" d="100"/>
          <a:sy n="53" d="100"/>
        </p:scale>
        <p:origin x="-295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CA6ABE-2D51-4291-BA63-CB3E88FEE2B0}" type="datetimeFigureOut">
              <a:rPr lang="zh-CN" altLang="en-US" smtClean="0"/>
              <a:pPr/>
              <a:t>2018/12/12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8536C3-CEE5-4FD1-B3BA-97652B149AE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8E6515-34FF-4A53-9B23-04DDFDAD3187}" type="datetimeFigureOut">
              <a:rPr lang="zh-CN" altLang="en-US" smtClean="0"/>
              <a:pPr/>
              <a:t>2018/12/12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B1D333-E956-431F-AB61-55C00916D5B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32500" lnSpcReduction="20000"/>
          </a:bodyPr>
          <a:lstStyle/>
          <a:p>
            <a:r>
              <a:rPr lang="en-US" sz="1200" b="1" kern="1200" smtClean="0">
                <a:solidFill>
                  <a:schemeClr val="tx1"/>
                </a:solidFill>
                <a:latin typeface="+mn-lt"/>
                <a:ea typeface="+mn-ea"/>
                <a:cs typeface="+mn-cs"/>
              </a:rPr>
              <a:t>package</a:t>
            </a:r>
            <a:r>
              <a:rPr lang="en-US" sz="1200" kern="1200" smtClean="0">
                <a:solidFill>
                  <a:schemeClr val="tx1"/>
                </a:solidFill>
                <a:latin typeface="+mn-lt"/>
                <a:ea typeface="+mn-ea"/>
                <a:cs typeface="+mn-cs"/>
              </a:rPr>
              <a:t> cn.mldn.demo;</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import</a:t>
            </a:r>
            <a:r>
              <a:rPr lang="en-US" sz="1200" kern="1200" smtClean="0">
                <a:solidFill>
                  <a:schemeClr val="tx1"/>
                </a:solidFill>
                <a:latin typeface="+mn-lt"/>
                <a:ea typeface="+mn-ea"/>
                <a:cs typeface="+mn-cs"/>
              </a:rPr>
              <a:t> java.util.concurrent.TimeUnit;</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import</a:t>
            </a:r>
            <a:r>
              <a:rPr lang="en-US" sz="1200" kern="1200" smtClean="0">
                <a:solidFill>
                  <a:schemeClr val="tx1"/>
                </a:solidFill>
                <a:latin typeface="+mn-lt"/>
                <a:ea typeface="+mn-ea"/>
                <a:cs typeface="+mn-cs"/>
              </a:rPr>
              <a:t> java.util.concurrent.locks.ReadWriteLock;</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import</a:t>
            </a:r>
            <a:r>
              <a:rPr lang="en-US" sz="1200" kern="1200" smtClean="0">
                <a:solidFill>
                  <a:schemeClr val="tx1"/>
                </a:solidFill>
                <a:latin typeface="+mn-lt"/>
                <a:ea typeface="+mn-ea"/>
                <a:cs typeface="+mn-cs"/>
              </a:rPr>
              <a:t> java.util.concurrent.locks.ReentrantReadWriteLock;</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class</a:t>
            </a:r>
            <a:r>
              <a:rPr lang="en-US" sz="1200" kern="1200" smtClean="0">
                <a:solidFill>
                  <a:schemeClr val="tx1"/>
                </a:solidFill>
                <a:latin typeface="+mn-lt"/>
                <a:ea typeface="+mn-ea"/>
                <a:cs typeface="+mn-cs"/>
              </a:rPr>
              <a:t> Account { 												// </a:t>
            </a:r>
            <a:r>
              <a:rPr lang="zh-CN" altLang="en-US" sz="1200" kern="1200" smtClean="0">
                <a:solidFill>
                  <a:schemeClr val="tx1"/>
                </a:solidFill>
                <a:latin typeface="+mn-lt"/>
                <a:ea typeface="+mn-ea"/>
                <a:cs typeface="+mn-cs"/>
              </a:rPr>
              <a:t>银行账户</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private</a:t>
            </a:r>
            <a:r>
              <a:rPr lang="en-US" sz="1200" kern="1200" smtClean="0">
                <a:solidFill>
                  <a:schemeClr val="tx1"/>
                </a:solidFill>
                <a:latin typeface="+mn-lt"/>
                <a:ea typeface="+mn-ea"/>
                <a:cs typeface="+mn-cs"/>
              </a:rPr>
              <a:t> String name; 										// </a:t>
            </a:r>
            <a:r>
              <a:rPr lang="zh-CN" altLang="en-US" sz="1200" kern="1200" smtClean="0">
                <a:solidFill>
                  <a:schemeClr val="tx1"/>
                </a:solidFill>
                <a:latin typeface="+mn-lt"/>
                <a:ea typeface="+mn-ea"/>
                <a:cs typeface="+mn-cs"/>
              </a:rPr>
              <a:t>账户名称</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private</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double</a:t>
            </a:r>
            <a:r>
              <a:rPr lang="en-US" sz="1200" kern="1200" smtClean="0">
                <a:solidFill>
                  <a:schemeClr val="tx1"/>
                </a:solidFill>
                <a:latin typeface="+mn-lt"/>
                <a:ea typeface="+mn-ea"/>
                <a:cs typeface="+mn-cs"/>
              </a:rPr>
              <a:t> asset; 									// </a:t>
            </a:r>
            <a:r>
              <a:rPr lang="zh-CN" altLang="en-US" sz="1200" kern="1200" smtClean="0">
                <a:solidFill>
                  <a:schemeClr val="tx1"/>
                </a:solidFill>
                <a:latin typeface="+mn-lt"/>
                <a:ea typeface="+mn-ea"/>
                <a:cs typeface="+mn-cs"/>
              </a:rPr>
              <a:t>账户资产</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private</a:t>
            </a:r>
            <a:r>
              <a:rPr lang="en-US" sz="1200" kern="1200" smtClean="0">
                <a:solidFill>
                  <a:schemeClr val="tx1"/>
                </a:solidFill>
                <a:latin typeface="+mn-lt"/>
                <a:ea typeface="+mn-ea"/>
                <a:cs typeface="+mn-cs"/>
              </a:rPr>
              <a:t> ReadWriteLock readWriteLock = </a:t>
            </a:r>
            <a:r>
              <a:rPr lang="en-US" sz="1200" b="1" kern="1200" smtClean="0">
                <a:solidFill>
                  <a:schemeClr val="tx1"/>
                </a:solidFill>
                <a:latin typeface="+mn-lt"/>
                <a:ea typeface="+mn-ea"/>
                <a:cs typeface="+mn-cs"/>
              </a:rPr>
              <a:t>new</a:t>
            </a:r>
            <a:r>
              <a:rPr lang="en-US" sz="1200" kern="1200" smtClean="0">
                <a:solidFill>
                  <a:schemeClr val="tx1"/>
                </a:solidFill>
                <a:latin typeface="+mn-lt"/>
                <a:ea typeface="+mn-ea"/>
                <a:cs typeface="+mn-cs"/>
              </a:rPr>
              <a:t> ReentrantReadWriteLock(); // </a:t>
            </a:r>
            <a:r>
              <a:rPr lang="zh-CN" altLang="en-US" sz="1200" kern="1200" smtClean="0">
                <a:solidFill>
                  <a:schemeClr val="tx1"/>
                </a:solidFill>
                <a:latin typeface="+mn-lt"/>
                <a:ea typeface="+mn-ea"/>
                <a:cs typeface="+mn-cs"/>
              </a:rPr>
              <a:t>读写锁</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Account(String name, </a:t>
            </a:r>
            <a:r>
              <a:rPr lang="en-US" sz="1200" b="1" kern="1200" smtClean="0">
                <a:solidFill>
                  <a:schemeClr val="tx1"/>
                </a:solidFill>
                <a:latin typeface="+mn-lt"/>
                <a:ea typeface="+mn-ea"/>
                <a:cs typeface="+mn-cs"/>
              </a:rPr>
              <a:t>double</a:t>
            </a:r>
            <a:r>
              <a:rPr lang="en-US" sz="1200" kern="1200" smtClean="0">
                <a:solidFill>
                  <a:schemeClr val="tx1"/>
                </a:solidFill>
                <a:latin typeface="+mn-lt"/>
                <a:ea typeface="+mn-ea"/>
                <a:cs typeface="+mn-cs"/>
              </a:rPr>
              <a:t> asset) {				// </a:t>
            </a:r>
            <a:r>
              <a:rPr lang="zh-CN" altLang="en-US" sz="1200" kern="1200" smtClean="0">
                <a:solidFill>
                  <a:schemeClr val="tx1"/>
                </a:solidFill>
                <a:latin typeface="+mn-lt"/>
                <a:ea typeface="+mn-ea"/>
                <a:cs typeface="+mn-cs"/>
              </a:rPr>
              <a:t>设置账户信息</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.name = name;</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.asset = asset;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void</a:t>
            </a:r>
            <a:r>
              <a:rPr lang="en-US" sz="1200" kern="1200" smtClean="0">
                <a:solidFill>
                  <a:schemeClr val="tx1"/>
                </a:solidFill>
                <a:latin typeface="+mn-lt"/>
                <a:ea typeface="+mn-ea"/>
                <a:cs typeface="+mn-cs"/>
              </a:rPr>
              <a:t> saveMoney(</a:t>
            </a:r>
            <a:r>
              <a:rPr lang="en-US" sz="1200" b="1" kern="1200" smtClean="0">
                <a:solidFill>
                  <a:schemeClr val="tx1"/>
                </a:solidFill>
                <a:latin typeface="+mn-lt"/>
                <a:ea typeface="+mn-ea"/>
                <a:cs typeface="+mn-cs"/>
              </a:rPr>
              <a:t>double</a:t>
            </a:r>
            <a:r>
              <a:rPr lang="en-US" sz="1200" kern="1200" smtClean="0">
                <a:solidFill>
                  <a:schemeClr val="tx1"/>
                </a:solidFill>
                <a:latin typeface="+mn-lt"/>
                <a:ea typeface="+mn-ea"/>
                <a:cs typeface="+mn-cs"/>
              </a:rPr>
              <a:t> money) { 						// </a:t>
            </a:r>
            <a:r>
              <a:rPr lang="zh-CN" altLang="en-US" sz="1200" kern="1200" smtClean="0">
                <a:solidFill>
                  <a:schemeClr val="tx1"/>
                </a:solidFill>
                <a:latin typeface="+mn-lt"/>
                <a:ea typeface="+mn-ea"/>
                <a:cs typeface="+mn-cs"/>
              </a:rPr>
              <a:t>资产追加</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.readWriteLock.writeLock().lock(); 				// </a:t>
            </a:r>
            <a:r>
              <a:rPr lang="zh-CN" altLang="en-US" sz="1200" kern="1200" smtClean="0">
                <a:solidFill>
                  <a:schemeClr val="tx1"/>
                </a:solidFill>
                <a:latin typeface="+mn-lt"/>
                <a:ea typeface="+mn-ea"/>
                <a:cs typeface="+mn-cs"/>
              </a:rPr>
              <a:t>获取写锁（独占锁）</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try</a:t>
            </a:r>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.asset += money; 								// </a:t>
            </a:r>
            <a:r>
              <a:rPr lang="zh-CN" altLang="en-US" sz="1200" kern="1200" smtClean="0">
                <a:solidFill>
                  <a:schemeClr val="tx1"/>
                </a:solidFill>
                <a:latin typeface="+mn-lt"/>
                <a:ea typeface="+mn-ea"/>
                <a:cs typeface="+mn-cs"/>
              </a:rPr>
              <a:t>资产修改</a:t>
            </a:r>
          </a:p>
          <a:p>
            <a:r>
              <a:rPr lang="en-US" sz="1200" kern="1200" smtClean="0">
                <a:solidFill>
                  <a:schemeClr val="tx1"/>
                </a:solidFill>
                <a:latin typeface="+mn-lt"/>
                <a:ea typeface="+mn-ea"/>
                <a:cs typeface="+mn-cs"/>
              </a:rPr>
              <a:t>			TimeUnit.</a:t>
            </a:r>
            <a:r>
              <a:rPr lang="en-US" sz="1200" b="1" i="1" kern="1200" smtClean="0">
                <a:solidFill>
                  <a:schemeClr val="tx1"/>
                </a:solidFill>
                <a:latin typeface="+mn-lt"/>
                <a:ea typeface="+mn-ea"/>
                <a:cs typeface="+mn-cs"/>
              </a:rPr>
              <a:t>SECONDS</a:t>
            </a:r>
            <a:r>
              <a:rPr lang="en-US" sz="1200" kern="1200" smtClean="0">
                <a:solidFill>
                  <a:schemeClr val="tx1"/>
                </a:solidFill>
                <a:latin typeface="+mn-lt"/>
                <a:ea typeface="+mn-ea"/>
                <a:cs typeface="+mn-cs"/>
              </a:rPr>
              <a:t>.sleep(2); 						// </a:t>
            </a:r>
            <a:r>
              <a:rPr lang="zh-CN" altLang="en-US" sz="1200" kern="1200" smtClean="0">
                <a:solidFill>
                  <a:schemeClr val="tx1"/>
                </a:solidFill>
                <a:latin typeface="+mn-lt"/>
                <a:ea typeface="+mn-ea"/>
                <a:cs typeface="+mn-cs"/>
              </a:rPr>
              <a:t>模拟延迟</a:t>
            </a:r>
          </a:p>
          <a:p>
            <a:r>
              <a:rPr lang="en-US" sz="1200" kern="1200" smtClean="0">
                <a:solidFill>
                  <a:schemeClr val="tx1"/>
                </a:solidFill>
                <a:latin typeface="+mn-lt"/>
                <a:ea typeface="+mn-ea"/>
                <a:cs typeface="+mn-cs"/>
              </a:rPr>
              <a:t>			System.</a:t>
            </a:r>
            <a:r>
              <a:rPr lang="en-US" sz="1200" b="1" i="1" kern="1200" smtClean="0">
                <a:solidFill>
                  <a:schemeClr val="tx1"/>
                </a:solidFill>
                <a:latin typeface="+mn-lt"/>
                <a:ea typeface="+mn-ea"/>
                <a:cs typeface="+mn-cs"/>
              </a:rPr>
              <a:t>out</a:t>
            </a:r>
            <a:r>
              <a:rPr lang="en-US" sz="1200" kern="1200" smtClean="0">
                <a:solidFill>
                  <a:schemeClr val="tx1"/>
                </a:solidFill>
                <a:latin typeface="+mn-lt"/>
                <a:ea typeface="+mn-ea"/>
                <a:cs typeface="+mn-cs"/>
              </a:rPr>
              <a:t>.println("</a:t>
            </a:r>
            <a:r>
              <a:rPr lang="en-US" altLang="zh-CN" sz="1200" kern="1200" smtClean="0">
                <a:solidFill>
                  <a:schemeClr val="tx1"/>
                </a:solidFill>
                <a:latin typeface="+mn-lt"/>
                <a:ea typeface="+mn-ea"/>
                <a:cs typeface="+mn-cs"/>
              </a:rPr>
              <a:t>【</a:t>
            </a:r>
            <a:r>
              <a:rPr lang="en-US" sz="1200" kern="1200" smtClean="0">
                <a:solidFill>
                  <a:schemeClr val="tx1"/>
                </a:solidFill>
                <a:latin typeface="+mn-lt"/>
                <a:ea typeface="+mn-ea"/>
                <a:cs typeface="+mn-cs"/>
              </a:rPr>
              <a:t>" + Thread.</a:t>
            </a:r>
            <a:r>
              <a:rPr lang="en-US" sz="1200" i="1" kern="1200" smtClean="0">
                <a:solidFill>
                  <a:schemeClr val="tx1"/>
                </a:solidFill>
                <a:latin typeface="+mn-lt"/>
                <a:ea typeface="+mn-ea"/>
                <a:cs typeface="+mn-cs"/>
              </a:rPr>
              <a:t>currentThread</a:t>
            </a:r>
            <a:r>
              <a:rPr lang="en-US" sz="1200" kern="1200" smtClean="0">
                <a:solidFill>
                  <a:schemeClr val="tx1"/>
                </a:solidFill>
                <a:latin typeface="+mn-lt"/>
                <a:ea typeface="+mn-ea"/>
                <a:cs typeface="+mn-cs"/>
              </a:rPr>
              <a:t>().getName() +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修改银行资产数据，修改金额</a:t>
            </a:r>
            <a:r>
              <a:rPr lang="en-US" sz="1200" kern="1200" smtClean="0">
                <a:solidFill>
                  <a:schemeClr val="tx1"/>
                </a:solidFill>
                <a:latin typeface="+mn-lt"/>
                <a:ea typeface="+mn-ea"/>
                <a:cs typeface="+mn-cs"/>
              </a:rPr>
              <a:t>“" + money + "”</a:t>
            </a:r>
            <a:r>
              <a:rPr lang="zh-CN" altLang="en-US" sz="1200" kern="1200" smtClean="0">
                <a:solidFill>
                  <a:schemeClr val="tx1"/>
                </a:solidFill>
                <a:latin typeface="+mn-lt"/>
                <a:ea typeface="+mn-ea"/>
                <a:cs typeface="+mn-cs"/>
              </a:rPr>
              <a:t>，当前总资产：</a:t>
            </a:r>
            <a:r>
              <a:rPr lang="en-US" sz="1200" kern="1200" smtClean="0">
                <a:solidFill>
                  <a:schemeClr val="tx1"/>
                </a:solidFill>
                <a:latin typeface="+mn-lt"/>
                <a:ea typeface="+mn-ea"/>
                <a:cs typeface="+mn-cs"/>
              </a:rPr>
              <a:t>" +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.asset);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 </a:t>
            </a:r>
            <a:r>
              <a:rPr lang="en-US" sz="1200" b="1" kern="1200" smtClean="0">
                <a:solidFill>
                  <a:schemeClr val="tx1"/>
                </a:solidFill>
                <a:latin typeface="+mn-lt"/>
                <a:ea typeface="+mn-ea"/>
                <a:cs typeface="+mn-cs"/>
              </a:rPr>
              <a:t>catch</a:t>
            </a:r>
            <a:r>
              <a:rPr lang="en-US" sz="1200" kern="1200" smtClean="0">
                <a:solidFill>
                  <a:schemeClr val="tx1"/>
                </a:solidFill>
                <a:latin typeface="+mn-lt"/>
                <a:ea typeface="+mn-ea"/>
                <a:cs typeface="+mn-cs"/>
              </a:rPr>
              <a:t> (Exception e)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 </a:t>
            </a:r>
            <a:r>
              <a:rPr lang="en-US" sz="1200" b="1" kern="1200" smtClean="0">
                <a:solidFill>
                  <a:schemeClr val="tx1"/>
                </a:solidFill>
                <a:latin typeface="+mn-lt"/>
                <a:ea typeface="+mn-ea"/>
                <a:cs typeface="+mn-cs"/>
              </a:rPr>
              <a:t>finally</a:t>
            </a:r>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.readWriteLock.writeLock().unlock(); 			// </a:t>
            </a:r>
            <a:r>
              <a:rPr lang="zh-CN" altLang="en-US" sz="1200" kern="1200" smtClean="0">
                <a:solidFill>
                  <a:schemeClr val="tx1"/>
                </a:solidFill>
                <a:latin typeface="+mn-lt"/>
                <a:ea typeface="+mn-ea"/>
                <a:cs typeface="+mn-cs"/>
              </a:rPr>
              <a:t>释放写锁</a:t>
            </a: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String toString() { 								// </a:t>
            </a:r>
            <a:r>
              <a:rPr lang="zh-CN" altLang="en-US" sz="1200" kern="1200" smtClean="0">
                <a:solidFill>
                  <a:schemeClr val="tx1"/>
                </a:solidFill>
                <a:latin typeface="+mn-lt"/>
                <a:ea typeface="+mn-ea"/>
                <a:cs typeface="+mn-cs"/>
              </a:rPr>
              <a:t>数据读取</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.readWriteLock.readLock().lock(); 					// </a:t>
            </a:r>
            <a:r>
              <a:rPr lang="zh-CN" altLang="en-US" sz="1200" kern="1200" smtClean="0">
                <a:solidFill>
                  <a:schemeClr val="tx1"/>
                </a:solidFill>
                <a:latin typeface="+mn-lt"/>
                <a:ea typeface="+mn-ea"/>
                <a:cs typeface="+mn-cs"/>
              </a:rPr>
              <a:t>获取读锁（共享锁）</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try</a:t>
            </a:r>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TimeUnit.</a:t>
            </a:r>
            <a:r>
              <a:rPr lang="en-US" sz="1200" b="1" i="1" kern="1200" smtClean="0">
                <a:solidFill>
                  <a:schemeClr val="tx1"/>
                </a:solidFill>
                <a:latin typeface="+mn-lt"/>
                <a:ea typeface="+mn-ea"/>
                <a:cs typeface="+mn-cs"/>
              </a:rPr>
              <a:t>SECONDS</a:t>
            </a:r>
            <a:r>
              <a:rPr lang="en-US" sz="1200" kern="1200" smtClean="0">
                <a:solidFill>
                  <a:schemeClr val="tx1"/>
                </a:solidFill>
                <a:latin typeface="+mn-lt"/>
                <a:ea typeface="+mn-ea"/>
                <a:cs typeface="+mn-cs"/>
              </a:rPr>
              <a:t>.sleep(1);						// </a:t>
            </a:r>
            <a:r>
              <a:rPr lang="zh-CN" altLang="en-US" sz="1200" kern="1200" smtClean="0">
                <a:solidFill>
                  <a:schemeClr val="tx1"/>
                </a:solidFill>
                <a:latin typeface="+mn-lt"/>
                <a:ea typeface="+mn-ea"/>
                <a:cs typeface="+mn-cs"/>
              </a:rPr>
              <a:t>模拟延迟</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return</a:t>
            </a:r>
            <a:r>
              <a:rPr lang="en-US" sz="1200" kern="1200" smtClean="0">
                <a:solidFill>
                  <a:schemeClr val="tx1"/>
                </a:solidFill>
                <a:latin typeface="+mn-lt"/>
                <a:ea typeface="+mn-ea"/>
                <a:cs typeface="+mn-cs"/>
              </a:rPr>
              <a:t> "</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账户信息｛</a:t>
            </a:r>
            <a:r>
              <a:rPr lang="en-US" sz="1200" kern="1200" smtClean="0">
                <a:solidFill>
                  <a:schemeClr val="tx1"/>
                </a:solidFill>
                <a:latin typeface="+mn-lt"/>
                <a:ea typeface="+mn-ea"/>
                <a:cs typeface="+mn-cs"/>
              </a:rPr>
              <a:t>" + Thread.</a:t>
            </a:r>
            <a:r>
              <a:rPr lang="en-US" sz="1200" i="1" kern="1200" smtClean="0">
                <a:solidFill>
                  <a:schemeClr val="tx1"/>
                </a:solidFill>
                <a:latin typeface="+mn-lt"/>
                <a:ea typeface="+mn-ea"/>
                <a:cs typeface="+mn-cs"/>
              </a:rPr>
              <a:t>currentThread</a:t>
            </a:r>
            <a:r>
              <a:rPr lang="en-US" sz="1200" kern="1200" smtClean="0">
                <a:solidFill>
                  <a:schemeClr val="tx1"/>
                </a:solidFill>
                <a:latin typeface="+mn-lt"/>
                <a:ea typeface="+mn-ea"/>
                <a:cs typeface="+mn-cs"/>
              </a:rPr>
              <a:t>().getName() +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账户名称：</a:t>
            </a:r>
            <a:r>
              <a:rPr lang="en-US" sz="1200" kern="1200" smtClean="0">
                <a:solidFill>
                  <a:schemeClr val="tx1"/>
                </a:solidFill>
                <a:latin typeface="+mn-lt"/>
                <a:ea typeface="+mn-ea"/>
                <a:cs typeface="+mn-cs"/>
              </a:rPr>
              <a:t>" +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.name + "</a:t>
            </a:r>
            <a:r>
              <a:rPr lang="zh-CN" altLang="en-US" sz="1200" kern="1200" smtClean="0">
                <a:solidFill>
                  <a:schemeClr val="tx1"/>
                </a:solidFill>
                <a:latin typeface="+mn-lt"/>
                <a:ea typeface="+mn-ea"/>
                <a:cs typeface="+mn-cs"/>
              </a:rPr>
              <a:t>、银行资产：</a:t>
            </a:r>
            <a:r>
              <a:rPr lang="en-US" sz="1200" kern="1200" smtClean="0">
                <a:solidFill>
                  <a:schemeClr val="tx1"/>
                </a:solidFill>
                <a:latin typeface="+mn-lt"/>
                <a:ea typeface="+mn-ea"/>
                <a:cs typeface="+mn-cs"/>
              </a:rPr>
              <a:t>" +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.asset;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 </a:t>
            </a:r>
            <a:r>
              <a:rPr lang="en-US" sz="1200" b="1" kern="1200" smtClean="0">
                <a:solidFill>
                  <a:schemeClr val="tx1"/>
                </a:solidFill>
                <a:latin typeface="+mn-lt"/>
                <a:ea typeface="+mn-ea"/>
                <a:cs typeface="+mn-cs"/>
              </a:rPr>
              <a:t>catch</a:t>
            </a:r>
            <a:r>
              <a:rPr lang="en-US" sz="1200" kern="1200" smtClean="0">
                <a:solidFill>
                  <a:schemeClr val="tx1"/>
                </a:solidFill>
                <a:latin typeface="+mn-lt"/>
                <a:ea typeface="+mn-ea"/>
                <a:cs typeface="+mn-cs"/>
              </a:rPr>
              <a:t> (Exception e)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return</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null</a:t>
            </a:r>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 </a:t>
            </a:r>
            <a:r>
              <a:rPr lang="en-US" sz="1200" b="1" kern="1200" smtClean="0">
                <a:solidFill>
                  <a:schemeClr val="tx1"/>
                </a:solidFill>
                <a:latin typeface="+mn-lt"/>
                <a:ea typeface="+mn-ea"/>
                <a:cs typeface="+mn-cs"/>
              </a:rPr>
              <a:t>finally</a:t>
            </a:r>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.readWriteLock.readLock().unlock(); 			// </a:t>
            </a:r>
            <a:r>
              <a:rPr lang="zh-CN" altLang="en-US" sz="1200" kern="1200" smtClean="0">
                <a:solidFill>
                  <a:schemeClr val="tx1"/>
                </a:solidFill>
                <a:latin typeface="+mn-lt"/>
                <a:ea typeface="+mn-ea"/>
                <a:cs typeface="+mn-cs"/>
              </a:rPr>
              <a:t>释放读锁</a:t>
            </a: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class</a:t>
            </a:r>
            <a:r>
              <a:rPr lang="en-US" sz="1200" kern="1200" smtClean="0">
                <a:solidFill>
                  <a:schemeClr val="tx1"/>
                </a:solidFill>
                <a:latin typeface="+mn-lt"/>
                <a:ea typeface="+mn-ea"/>
                <a:cs typeface="+mn-cs"/>
              </a:rPr>
              <a:t> JUCDemo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static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void</a:t>
            </a:r>
            <a:r>
              <a:rPr lang="en-US" sz="1200" kern="1200" smtClean="0">
                <a:solidFill>
                  <a:schemeClr val="tx1"/>
                </a:solidFill>
                <a:latin typeface="+mn-lt"/>
                <a:ea typeface="+mn-ea"/>
                <a:cs typeface="+mn-cs"/>
              </a:rPr>
              <a:t> main(String[] args)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Account account = </a:t>
            </a:r>
            <a:r>
              <a:rPr lang="en-US" sz="1200" b="1" kern="1200" smtClean="0">
                <a:solidFill>
                  <a:schemeClr val="tx1"/>
                </a:solidFill>
                <a:latin typeface="+mn-lt"/>
                <a:ea typeface="+mn-ea"/>
                <a:cs typeface="+mn-cs"/>
              </a:rPr>
              <a:t>new</a:t>
            </a:r>
            <a:r>
              <a:rPr lang="en-US" sz="1200" kern="1200" smtClean="0">
                <a:solidFill>
                  <a:schemeClr val="tx1"/>
                </a:solidFill>
                <a:latin typeface="+mn-lt"/>
                <a:ea typeface="+mn-ea"/>
                <a:cs typeface="+mn-cs"/>
              </a:rPr>
              <a:t> Account("</a:t>
            </a:r>
            <a:r>
              <a:rPr lang="zh-CN" altLang="en-US" sz="1200" kern="1200" smtClean="0">
                <a:solidFill>
                  <a:schemeClr val="tx1"/>
                </a:solidFill>
                <a:latin typeface="+mn-lt"/>
                <a:ea typeface="+mn-ea"/>
                <a:cs typeface="+mn-cs"/>
              </a:rPr>
              <a:t>小李</a:t>
            </a:r>
            <a:r>
              <a:rPr lang="en-US" sz="1200" kern="1200" smtClean="0">
                <a:solidFill>
                  <a:schemeClr val="tx1"/>
                </a:solidFill>
                <a:latin typeface="+mn-lt"/>
                <a:ea typeface="+mn-ea"/>
                <a:cs typeface="+mn-cs"/>
              </a:rPr>
              <a:t>", 0.0); 			// </a:t>
            </a:r>
            <a:r>
              <a:rPr lang="zh-CN" altLang="en-US" sz="1200" kern="1200" smtClean="0">
                <a:solidFill>
                  <a:schemeClr val="tx1"/>
                </a:solidFill>
                <a:latin typeface="+mn-lt"/>
                <a:ea typeface="+mn-ea"/>
                <a:cs typeface="+mn-cs"/>
              </a:rPr>
              <a:t>存放数据</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double</a:t>
            </a:r>
            <a:r>
              <a:rPr lang="en-US" sz="1200" kern="1200" smtClean="0">
                <a:solidFill>
                  <a:schemeClr val="tx1"/>
                </a:solidFill>
                <a:latin typeface="+mn-lt"/>
                <a:ea typeface="+mn-ea"/>
                <a:cs typeface="+mn-cs"/>
              </a:rPr>
              <a:t>[] moneyData = </a:t>
            </a:r>
            <a:r>
              <a:rPr lang="en-US" sz="1200" b="1" kern="1200" smtClean="0">
                <a:solidFill>
                  <a:schemeClr val="tx1"/>
                </a:solidFill>
                <a:latin typeface="+mn-lt"/>
                <a:ea typeface="+mn-ea"/>
                <a:cs typeface="+mn-cs"/>
              </a:rPr>
              <a:t>new</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double</a:t>
            </a:r>
            <a:r>
              <a:rPr lang="en-US" sz="1200" kern="1200" smtClean="0">
                <a:solidFill>
                  <a:schemeClr val="tx1"/>
                </a:solidFill>
                <a:latin typeface="+mn-lt"/>
                <a:ea typeface="+mn-ea"/>
                <a:cs typeface="+mn-cs"/>
              </a:rPr>
              <a:t>[] { 120.00, 300.00, 500, 700, 5000.0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for</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int</a:t>
            </a:r>
            <a:r>
              <a:rPr lang="en-US" sz="1200" kern="1200" smtClean="0">
                <a:solidFill>
                  <a:schemeClr val="tx1"/>
                </a:solidFill>
                <a:latin typeface="+mn-lt"/>
                <a:ea typeface="+mn-ea"/>
                <a:cs typeface="+mn-cs"/>
              </a:rPr>
              <a:t> x = 0; x &lt; 5; x++) { 						// </a:t>
            </a:r>
            <a:r>
              <a:rPr lang="zh-CN" altLang="en-US" sz="1200" kern="1200" smtClean="0">
                <a:solidFill>
                  <a:schemeClr val="tx1"/>
                </a:solidFill>
                <a:latin typeface="+mn-lt"/>
                <a:ea typeface="+mn-ea"/>
                <a:cs typeface="+mn-cs"/>
              </a:rPr>
              <a:t>五个写入线程</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new</a:t>
            </a:r>
            <a:r>
              <a:rPr lang="en-US" sz="1200" kern="1200" smtClean="0">
                <a:solidFill>
                  <a:schemeClr val="tx1"/>
                </a:solidFill>
                <a:latin typeface="+mn-lt"/>
                <a:ea typeface="+mn-ea"/>
                <a:cs typeface="+mn-cs"/>
              </a:rPr>
              <a:t> Thread(() -&gt;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for</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int</a:t>
            </a:r>
            <a:r>
              <a:rPr lang="en-US" sz="1200" kern="1200" smtClean="0">
                <a:solidFill>
                  <a:schemeClr val="tx1"/>
                </a:solidFill>
                <a:latin typeface="+mn-lt"/>
                <a:ea typeface="+mn-ea"/>
                <a:cs typeface="+mn-cs"/>
              </a:rPr>
              <a:t> y = 0; y &lt; moneyData.length; y++)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account.saveMoney(moneyData[y]); 			// </a:t>
            </a:r>
            <a:r>
              <a:rPr lang="zh-CN" altLang="en-US" sz="1200" kern="1200" smtClean="0">
                <a:solidFill>
                  <a:schemeClr val="tx1"/>
                </a:solidFill>
                <a:latin typeface="+mn-lt"/>
                <a:ea typeface="+mn-ea"/>
                <a:cs typeface="+mn-cs"/>
              </a:rPr>
              <a:t>存放金额</a:t>
            </a: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}).start();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for</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int</a:t>
            </a:r>
            <a:r>
              <a:rPr lang="en-US" sz="1200" kern="1200" smtClean="0">
                <a:solidFill>
                  <a:schemeClr val="tx1"/>
                </a:solidFill>
                <a:latin typeface="+mn-lt"/>
                <a:ea typeface="+mn-ea"/>
                <a:cs typeface="+mn-cs"/>
              </a:rPr>
              <a:t> x = 0; x &lt; 5; x++) { 						// </a:t>
            </a:r>
            <a:r>
              <a:rPr lang="zh-CN" altLang="en-US" sz="1200" kern="1200" smtClean="0">
                <a:solidFill>
                  <a:schemeClr val="tx1"/>
                </a:solidFill>
                <a:latin typeface="+mn-lt"/>
                <a:ea typeface="+mn-ea"/>
                <a:cs typeface="+mn-cs"/>
              </a:rPr>
              <a:t>五个读取线程</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new</a:t>
            </a:r>
            <a:r>
              <a:rPr lang="en-US" sz="1200" kern="1200" smtClean="0">
                <a:solidFill>
                  <a:schemeClr val="tx1"/>
                </a:solidFill>
                <a:latin typeface="+mn-lt"/>
                <a:ea typeface="+mn-ea"/>
                <a:cs typeface="+mn-cs"/>
              </a:rPr>
              <a:t> Thread(() -&gt;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while</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true</a:t>
            </a:r>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System.</a:t>
            </a:r>
            <a:r>
              <a:rPr lang="en-US" sz="1200" b="1" i="1" kern="1200" smtClean="0">
                <a:solidFill>
                  <a:schemeClr val="tx1"/>
                </a:solidFill>
                <a:latin typeface="+mn-lt"/>
                <a:ea typeface="+mn-ea"/>
                <a:cs typeface="+mn-cs"/>
              </a:rPr>
              <a:t>err</a:t>
            </a:r>
            <a:r>
              <a:rPr lang="en-US" sz="1200" kern="1200" smtClean="0">
                <a:solidFill>
                  <a:schemeClr val="tx1"/>
                </a:solidFill>
                <a:latin typeface="+mn-lt"/>
                <a:ea typeface="+mn-ea"/>
                <a:cs typeface="+mn-cs"/>
              </a:rPr>
              <a:t>.println(account.toString());	// </a:t>
            </a:r>
            <a:r>
              <a:rPr lang="zh-CN" altLang="en-US" sz="1200" kern="1200" smtClean="0">
                <a:solidFill>
                  <a:schemeClr val="tx1"/>
                </a:solidFill>
                <a:latin typeface="+mn-lt"/>
                <a:ea typeface="+mn-ea"/>
                <a:cs typeface="+mn-cs"/>
              </a:rPr>
              <a:t>获取数据</a:t>
            </a: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}).start();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CBB1D333-E956-431F-AB61-55C00916D5BC}" type="slidenum">
              <a:rPr lang="zh-CN" altLang="en-US" smtClean="0"/>
              <a:pPr/>
              <a:t>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r>
              <a:rPr lang="en-US" sz="1200" b="1" kern="1200" smtClean="0">
                <a:solidFill>
                  <a:schemeClr val="tx1"/>
                </a:solidFill>
                <a:latin typeface="+mn-lt"/>
                <a:ea typeface="+mn-ea"/>
                <a:cs typeface="+mn-cs"/>
              </a:rPr>
              <a:t>package</a:t>
            </a:r>
            <a:r>
              <a:rPr lang="en-US" sz="1200" kern="1200" smtClean="0">
                <a:solidFill>
                  <a:schemeClr val="tx1"/>
                </a:solidFill>
                <a:latin typeface="+mn-lt"/>
                <a:ea typeface="+mn-ea"/>
                <a:cs typeface="+mn-cs"/>
              </a:rPr>
              <a:t> cn.mldn.demo;</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import</a:t>
            </a:r>
            <a:r>
              <a:rPr lang="en-US" sz="1200" kern="1200" smtClean="0">
                <a:solidFill>
                  <a:schemeClr val="tx1"/>
                </a:solidFill>
                <a:latin typeface="+mn-lt"/>
                <a:ea typeface="+mn-ea"/>
                <a:cs typeface="+mn-cs"/>
              </a:rPr>
              <a:t> java.util.concurrent.TimeUnit;</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import</a:t>
            </a:r>
            <a:r>
              <a:rPr lang="en-US" sz="1200" kern="1200" smtClean="0">
                <a:solidFill>
                  <a:schemeClr val="tx1"/>
                </a:solidFill>
                <a:latin typeface="+mn-lt"/>
                <a:ea typeface="+mn-ea"/>
                <a:cs typeface="+mn-cs"/>
              </a:rPr>
              <a:t> java.util.concurrent.locks.StampedLock;</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class</a:t>
            </a:r>
            <a:r>
              <a:rPr lang="en-US" sz="1200" kern="1200" smtClean="0">
                <a:solidFill>
                  <a:schemeClr val="tx1"/>
                </a:solidFill>
                <a:latin typeface="+mn-lt"/>
                <a:ea typeface="+mn-ea"/>
                <a:cs typeface="+mn-cs"/>
              </a:rPr>
              <a:t> Account { 												// </a:t>
            </a:r>
            <a:r>
              <a:rPr lang="zh-CN" altLang="en-US" sz="1200" kern="1200" smtClean="0">
                <a:solidFill>
                  <a:schemeClr val="tx1"/>
                </a:solidFill>
                <a:latin typeface="+mn-lt"/>
                <a:ea typeface="+mn-ea"/>
                <a:cs typeface="+mn-cs"/>
              </a:rPr>
              <a:t>银行账户</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private</a:t>
            </a:r>
            <a:r>
              <a:rPr lang="en-US" sz="1200" kern="1200" smtClean="0">
                <a:solidFill>
                  <a:schemeClr val="tx1"/>
                </a:solidFill>
                <a:latin typeface="+mn-lt"/>
                <a:ea typeface="+mn-ea"/>
                <a:cs typeface="+mn-cs"/>
              </a:rPr>
              <a:t> String name; 										// </a:t>
            </a:r>
            <a:r>
              <a:rPr lang="zh-CN" altLang="en-US" sz="1200" kern="1200" smtClean="0">
                <a:solidFill>
                  <a:schemeClr val="tx1"/>
                </a:solidFill>
                <a:latin typeface="+mn-lt"/>
                <a:ea typeface="+mn-ea"/>
                <a:cs typeface="+mn-cs"/>
              </a:rPr>
              <a:t>账户名称</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private</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double</a:t>
            </a:r>
            <a:r>
              <a:rPr lang="en-US" sz="1200" kern="1200" smtClean="0">
                <a:solidFill>
                  <a:schemeClr val="tx1"/>
                </a:solidFill>
                <a:latin typeface="+mn-lt"/>
                <a:ea typeface="+mn-ea"/>
                <a:cs typeface="+mn-cs"/>
              </a:rPr>
              <a:t> asset; 									// </a:t>
            </a:r>
            <a:r>
              <a:rPr lang="zh-CN" altLang="en-US" sz="1200" kern="1200" smtClean="0">
                <a:solidFill>
                  <a:schemeClr val="tx1"/>
                </a:solidFill>
                <a:latin typeface="+mn-lt"/>
                <a:ea typeface="+mn-ea"/>
                <a:cs typeface="+mn-cs"/>
              </a:rPr>
              <a:t>账户资产</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private</a:t>
            </a:r>
            <a:r>
              <a:rPr lang="en-US" sz="1200" kern="1200" smtClean="0">
                <a:solidFill>
                  <a:schemeClr val="tx1"/>
                </a:solidFill>
                <a:latin typeface="+mn-lt"/>
                <a:ea typeface="+mn-ea"/>
                <a:cs typeface="+mn-cs"/>
              </a:rPr>
              <a:t> StampedLock stampledLock = </a:t>
            </a:r>
            <a:r>
              <a:rPr lang="en-US" sz="1200" b="1" kern="1200" smtClean="0">
                <a:solidFill>
                  <a:schemeClr val="tx1"/>
                </a:solidFill>
                <a:latin typeface="+mn-lt"/>
                <a:ea typeface="+mn-ea"/>
                <a:cs typeface="+mn-cs"/>
              </a:rPr>
              <a:t>new</a:t>
            </a:r>
            <a:r>
              <a:rPr lang="en-US" sz="1200" kern="1200" smtClean="0">
                <a:solidFill>
                  <a:schemeClr val="tx1"/>
                </a:solidFill>
                <a:latin typeface="+mn-lt"/>
                <a:ea typeface="+mn-ea"/>
                <a:cs typeface="+mn-cs"/>
              </a:rPr>
              <a:t> StampedLock() ; 		// </a:t>
            </a:r>
            <a:r>
              <a:rPr lang="zh-CN" altLang="en-US" sz="1200" kern="1200" smtClean="0">
                <a:solidFill>
                  <a:schemeClr val="tx1"/>
                </a:solidFill>
                <a:latin typeface="+mn-lt"/>
                <a:ea typeface="+mn-ea"/>
                <a:cs typeface="+mn-cs"/>
              </a:rPr>
              <a:t>读写锁</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Account(String name, </a:t>
            </a:r>
            <a:r>
              <a:rPr lang="en-US" sz="1200" b="1" kern="1200" smtClean="0">
                <a:solidFill>
                  <a:schemeClr val="tx1"/>
                </a:solidFill>
                <a:latin typeface="+mn-lt"/>
                <a:ea typeface="+mn-ea"/>
                <a:cs typeface="+mn-cs"/>
              </a:rPr>
              <a:t>double</a:t>
            </a:r>
            <a:r>
              <a:rPr lang="en-US" sz="1200" kern="1200" smtClean="0">
                <a:solidFill>
                  <a:schemeClr val="tx1"/>
                </a:solidFill>
                <a:latin typeface="+mn-lt"/>
                <a:ea typeface="+mn-ea"/>
                <a:cs typeface="+mn-cs"/>
              </a:rPr>
              <a:t> asset) {				// </a:t>
            </a:r>
            <a:r>
              <a:rPr lang="zh-CN" altLang="en-US" sz="1200" kern="1200" smtClean="0">
                <a:solidFill>
                  <a:schemeClr val="tx1"/>
                </a:solidFill>
                <a:latin typeface="+mn-lt"/>
                <a:ea typeface="+mn-ea"/>
                <a:cs typeface="+mn-cs"/>
              </a:rPr>
              <a:t>设置账户信息</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.name = name;</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.asset = asset;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void</a:t>
            </a:r>
            <a:r>
              <a:rPr lang="en-US" sz="1200" kern="1200" smtClean="0">
                <a:solidFill>
                  <a:schemeClr val="tx1"/>
                </a:solidFill>
                <a:latin typeface="+mn-lt"/>
                <a:ea typeface="+mn-ea"/>
                <a:cs typeface="+mn-cs"/>
              </a:rPr>
              <a:t> saveMoney(</a:t>
            </a:r>
            <a:r>
              <a:rPr lang="en-US" sz="1200" b="1" kern="1200" smtClean="0">
                <a:solidFill>
                  <a:schemeClr val="tx1"/>
                </a:solidFill>
                <a:latin typeface="+mn-lt"/>
                <a:ea typeface="+mn-ea"/>
                <a:cs typeface="+mn-cs"/>
              </a:rPr>
              <a:t>double</a:t>
            </a:r>
            <a:r>
              <a:rPr lang="en-US" sz="1200" kern="1200" smtClean="0">
                <a:solidFill>
                  <a:schemeClr val="tx1"/>
                </a:solidFill>
                <a:latin typeface="+mn-lt"/>
                <a:ea typeface="+mn-ea"/>
                <a:cs typeface="+mn-cs"/>
              </a:rPr>
              <a:t> money) { 						// </a:t>
            </a:r>
            <a:r>
              <a:rPr lang="zh-CN" altLang="en-US" sz="1200" kern="1200" smtClean="0">
                <a:solidFill>
                  <a:schemeClr val="tx1"/>
                </a:solidFill>
                <a:latin typeface="+mn-lt"/>
                <a:ea typeface="+mn-ea"/>
                <a:cs typeface="+mn-cs"/>
              </a:rPr>
              <a:t>资产追加</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long</a:t>
            </a:r>
            <a:r>
              <a:rPr lang="en-US" sz="1200" kern="1200" smtClean="0">
                <a:solidFill>
                  <a:schemeClr val="tx1"/>
                </a:solidFill>
                <a:latin typeface="+mn-lt"/>
                <a:ea typeface="+mn-ea"/>
                <a:cs typeface="+mn-cs"/>
              </a:rPr>
              <a:t> stamp =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.stampledLock.readLock() ; 			// </a:t>
            </a:r>
            <a:r>
              <a:rPr lang="zh-CN" altLang="en-US" sz="1200" kern="1200" smtClean="0">
                <a:solidFill>
                  <a:schemeClr val="tx1"/>
                </a:solidFill>
                <a:latin typeface="+mn-lt"/>
                <a:ea typeface="+mn-ea"/>
                <a:cs typeface="+mn-cs"/>
              </a:rPr>
              <a:t>获取读锁，检查状态</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boolean</a:t>
            </a:r>
            <a:r>
              <a:rPr lang="en-US" sz="1200" kern="1200" smtClean="0">
                <a:solidFill>
                  <a:schemeClr val="tx1"/>
                </a:solidFill>
                <a:latin typeface="+mn-lt"/>
                <a:ea typeface="+mn-ea"/>
                <a:cs typeface="+mn-cs"/>
              </a:rPr>
              <a:t> flag = </a:t>
            </a:r>
            <a:r>
              <a:rPr lang="en-US" sz="1200" b="1" kern="1200" smtClean="0">
                <a:solidFill>
                  <a:schemeClr val="tx1"/>
                </a:solidFill>
                <a:latin typeface="+mn-lt"/>
                <a:ea typeface="+mn-ea"/>
                <a:cs typeface="+mn-cs"/>
              </a:rPr>
              <a:t>true</a:t>
            </a:r>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try</a:t>
            </a:r>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long</a:t>
            </a:r>
            <a:r>
              <a:rPr lang="en-US" sz="1200" kern="1200" smtClean="0">
                <a:solidFill>
                  <a:schemeClr val="tx1"/>
                </a:solidFill>
                <a:latin typeface="+mn-lt"/>
                <a:ea typeface="+mn-ea"/>
                <a:cs typeface="+mn-cs"/>
              </a:rPr>
              <a:t> writeStamp =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.stampledLock.tryConvertToWriteLock(stamp) ;	// </a:t>
            </a:r>
            <a:r>
              <a:rPr lang="zh-CN" altLang="en-US" sz="1200" kern="1200" smtClean="0">
                <a:solidFill>
                  <a:schemeClr val="tx1"/>
                </a:solidFill>
                <a:latin typeface="+mn-lt"/>
                <a:ea typeface="+mn-ea"/>
                <a:cs typeface="+mn-cs"/>
              </a:rPr>
              <a:t>转为写锁</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while</a:t>
            </a:r>
            <a:r>
              <a:rPr lang="en-US" sz="1200" kern="1200" smtClean="0">
                <a:solidFill>
                  <a:schemeClr val="tx1"/>
                </a:solidFill>
                <a:latin typeface="+mn-lt"/>
                <a:ea typeface="+mn-ea"/>
                <a:cs typeface="+mn-cs"/>
              </a:rPr>
              <a:t>(flag)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if</a:t>
            </a:r>
            <a:r>
              <a:rPr lang="en-US" sz="1200" kern="1200" smtClean="0">
                <a:solidFill>
                  <a:schemeClr val="tx1"/>
                </a:solidFill>
                <a:latin typeface="+mn-lt"/>
                <a:ea typeface="+mn-ea"/>
                <a:cs typeface="+mn-cs"/>
              </a:rPr>
              <a:t> (writeStamp != 0) { 						// </a:t>
            </a:r>
            <a:r>
              <a:rPr lang="zh-CN" altLang="en-US" sz="1200" kern="1200" smtClean="0">
                <a:solidFill>
                  <a:schemeClr val="tx1"/>
                </a:solidFill>
                <a:latin typeface="+mn-lt"/>
                <a:ea typeface="+mn-ea"/>
                <a:cs typeface="+mn-cs"/>
              </a:rPr>
              <a:t>当前为写锁</a:t>
            </a:r>
          </a:p>
          <a:p>
            <a:r>
              <a:rPr lang="en-US" sz="1200" kern="1200" smtClean="0">
                <a:solidFill>
                  <a:schemeClr val="tx1"/>
                </a:solidFill>
                <a:latin typeface="+mn-lt"/>
                <a:ea typeface="+mn-ea"/>
                <a:cs typeface="+mn-cs"/>
              </a:rPr>
              <a:t>					stamp = writeStamp ; 						// </a:t>
            </a:r>
            <a:r>
              <a:rPr lang="zh-CN" altLang="en-US" sz="1200" kern="1200" smtClean="0">
                <a:solidFill>
                  <a:schemeClr val="tx1"/>
                </a:solidFill>
                <a:latin typeface="+mn-lt"/>
                <a:ea typeface="+mn-ea"/>
                <a:cs typeface="+mn-cs"/>
              </a:rPr>
              <a:t>修改为写锁的标记</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.asset += money ; 					// </a:t>
            </a:r>
            <a:r>
              <a:rPr lang="zh-CN" altLang="en-US" sz="1200" kern="1200" smtClean="0">
                <a:solidFill>
                  <a:schemeClr val="tx1"/>
                </a:solidFill>
                <a:latin typeface="+mn-lt"/>
                <a:ea typeface="+mn-ea"/>
                <a:cs typeface="+mn-cs"/>
              </a:rPr>
              <a:t>进行资产修改</a:t>
            </a:r>
          </a:p>
          <a:p>
            <a:r>
              <a:rPr lang="en-US" sz="1200" kern="1200" smtClean="0">
                <a:solidFill>
                  <a:schemeClr val="tx1"/>
                </a:solidFill>
                <a:latin typeface="+mn-lt"/>
                <a:ea typeface="+mn-ea"/>
                <a:cs typeface="+mn-cs"/>
              </a:rPr>
              <a:t>					TimeUnit.</a:t>
            </a:r>
            <a:r>
              <a:rPr lang="en-US" sz="1200" b="1" i="1" kern="1200" smtClean="0">
                <a:solidFill>
                  <a:schemeClr val="tx1"/>
                </a:solidFill>
                <a:latin typeface="+mn-lt"/>
                <a:ea typeface="+mn-ea"/>
                <a:cs typeface="+mn-cs"/>
              </a:rPr>
              <a:t>SECONDS</a:t>
            </a:r>
            <a:r>
              <a:rPr lang="en-US" sz="1200" kern="1200" smtClean="0">
                <a:solidFill>
                  <a:schemeClr val="tx1"/>
                </a:solidFill>
                <a:latin typeface="+mn-lt"/>
                <a:ea typeface="+mn-ea"/>
                <a:cs typeface="+mn-cs"/>
              </a:rPr>
              <a:t>.sleep(1); 				// </a:t>
            </a:r>
            <a:r>
              <a:rPr lang="zh-CN" altLang="en-US" sz="1200" kern="1200" smtClean="0">
                <a:solidFill>
                  <a:schemeClr val="tx1"/>
                </a:solidFill>
                <a:latin typeface="+mn-lt"/>
                <a:ea typeface="+mn-ea"/>
                <a:cs typeface="+mn-cs"/>
              </a:rPr>
              <a:t>模拟延迟</a:t>
            </a:r>
          </a:p>
          <a:p>
            <a:r>
              <a:rPr lang="en-US" sz="1200" kern="1200" smtClean="0">
                <a:solidFill>
                  <a:schemeClr val="tx1"/>
                </a:solidFill>
                <a:latin typeface="+mn-lt"/>
                <a:ea typeface="+mn-ea"/>
                <a:cs typeface="+mn-cs"/>
              </a:rPr>
              <a:t>					System.</a:t>
            </a:r>
            <a:r>
              <a:rPr lang="en-US" sz="1200" b="1" i="1" kern="1200" smtClean="0">
                <a:solidFill>
                  <a:schemeClr val="tx1"/>
                </a:solidFill>
                <a:latin typeface="+mn-lt"/>
                <a:ea typeface="+mn-ea"/>
                <a:cs typeface="+mn-cs"/>
              </a:rPr>
              <a:t>out</a:t>
            </a:r>
            <a:r>
              <a:rPr lang="en-US" sz="1200" kern="1200" smtClean="0">
                <a:solidFill>
                  <a:schemeClr val="tx1"/>
                </a:solidFill>
                <a:latin typeface="+mn-lt"/>
                <a:ea typeface="+mn-ea"/>
                <a:cs typeface="+mn-cs"/>
              </a:rPr>
              <a:t>.println("</a:t>
            </a:r>
            <a:r>
              <a:rPr lang="en-US" altLang="zh-CN" sz="1200" kern="1200" smtClean="0">
                <a:solidFill>
                  <a:schemeClr val="tx1"/>
                </a:solidFill>
                <a:latin typeface="+mn-lt"/>
                <a:ea typeface="+mn-ea"/>
                <a:cs typeface="+mn-cs"/>
              </a:rPr>
              <a:t>【</a:t>
            </a:r>
            <a:r>
              <a:rPr lang="en-US" sz="1200" kern="1200" smtClean="0">
                <a:solidFill>
                  <a:schemeClr val="tx1"/>
                </a:solidFill>
                <a:latin typeface="+mn-lt"/>
                <a:ea typeface="+mn-ea"/>
                <a:cs typeface="+mn-cs"/>
              </a:rPr>
              <a:t>" + Thread.</a:t>
            </a:r>
            <a:r>
              <a:rPr lang="en-US" sz="1200" i="1" kern="1200" smtClean="0">
                <a:solidFill>
                  <a:schemeClr val="tx1"/>
                </a:solidFill>
                <a:latin typeface="+mn-lt"/>
                <a:ea typeface="+mn-ea"/>
                <a:cs typeface="+mn-cs"/>
              </a:rPr>
              <a:t>currentThread</a:t>
            </a:r>
            <a:r>
              <a:rPr lang="en-US" sz="1200" kern="1200" smtClean="0">
                <a:solidFill>
                  <a:schemeClr val="tx1"/>
                </a:solidFill>
                <a:latin typeface="+mn-lt"/>
                <a:ea typeface="+mn-ea"/>
                <a:cs typeface="+mn-cs"/>
              </a:rPr>
              <a:t>().getName() +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修改银行资产数据，修改金额</a:t>
            </a:r>
            <a:r>
              <a:rPr lang="en-US" sz="1200" kern="1200" smtClean="0">
                <a:solidFill>
                  <a:schemeClr val="tx1"/>
                </a:solidFill>
                <a:latin typeface="+mn-lt"/>
                <a:ea typeface="+mn-ea"/>
                <a:cs typeface="+mn-cs"/>
              </a:rPr>
              <a:t>“" + money + "”</a:t>
            </a:r>
            <a:r>
              <a:rPr lang="zh-CN" altLang="en-US" sz="1200" kern="1200" smtClean="0">
                <a:solidFill>
                  <a:schemeClr val="tx1"/>
                </a:solidFill>
                <a:latin typeface="+mn-lt"/>
                <a:ea typeface="+mn-ea"/>
                <a:cs typeface="+mn-cs"/>
              </a:rPr>
              <a:t>，当前总资产：</a:t>
            </a:r>
            <a:r>
              <a:rPr lang="en-US" sz="1200" kern="1200" smtClean="0">
                <a:solidFill>
                  <a:schemeClr val="tx1"/>
                </a:solidFill>
                <a:latin typeface="+mn-lt"/>
                <a:ea typeface="+mn-ea"/>
                <a:cs typeface="+mn-cs"/>
              </a:rPr>
              <a:t>" +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.asset);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flag = </a:t>
            </a:r>
            <a:r>
              <a:rPr lang="en-US" sz="1200" b="1" kern="1200" smtClean="0">
                <a:solidFill>
                  <a:schemeClr val="tx1"/>
                </a:solidFill>
                <a:latin typeface="+mn-lt"/>
                <a:ea typeface="+mn-ea"/>
                <a:cs typeface="+mn-cs"/>
              </a:rPr>
              <a:t>false</a:t>
            </a:r>
            <a:r>
              <a:rPr lang="en-US" sz="1200" kern="1200" smtClean="0">
                <a:solidFill>
                  <a:schemeClr val="tx1"/>
                </a:solidFill>
                <a:latin typeface="+mn-lt"/>
                <a:ea typeface="+mn-ea"/>
                <a:cs typeface="+mn-cs"/>
              </a:rPr>
              <a:t> ; 							// </a:t>
            </a:r>
            <a:r>
              <a:rPr lang="zh-CN" altLang="en-US" sz="1200" kern="1200" smtClean="0">
                <a:solidFill>
                  <a:schemeClr val="tx1"/>
                </a:solidFill>
                <a:latin typeface="+mn-lt"/>
                <a:ea typeface="+mn-ea"/>
                <a:cs typeface="+mn-cs"/>
              </a:rPr>
              <a:t>结束循环</a:t>
            </a:r>
          </a:p>
          <a:p>
            <a:r>
              <a:rPr lang="en-US" sz="1200" kern="1200" smtClean="0">
                <a:solidFill>
                  <a:schemeClr val="tx1"/>
                </a:solidFill>
                <a:latin typeface="+mn-lt"/>
                <a:ea typeface="+mn-ea"/>
                <a:cs typeface="+mn-cs"/>
              </a:rPr>
              <a:t>				} </a:t>
            </a:r>
            <a:r>
              <a:rPr lang="en-US" sz="1200" b="1" kern="1200" smtClean="0">
                <a:solidFill>
                  <a:schemeClr val="tx1"/>
                </a:solidFill>
                <a:latin typeface="+mn-lt"/>
                <a:ea typeface="+mn-ea"/>
                <a:cs typeface="+mn-cs"/>
              </a:rPr>
              <a:t>else</a:t>
            </a:r>
            <a:r>
              <a:rPr lang="en-US" sz="1200" kern="1200" smtClean="0">
                <a:solidFill>
                  <a:schemeClr val="tx1"/>
                </a:solidFill>
                <a:latin typeface="+mn-lt"/>
                <a:ea typeface="+mn-ea"/>
                <a:cs typeface="+mn-cs"/>
              </a:rPr>
              <a:t> {	// </a:t>
            </a:r>
            <a:r>
              <a:rPr lang="zh-CN" altLang="en-US" sz="1200" kern="1200" smtClean="0">
                <a:solidFill>
                  <a:schemeClr val="tx1"/>
                </a:solidFill>
                <a:latin typeface="+mn-lt"/>
                <a:ea typeface="+mn-ea"/>
                <a:cs typeface="+mn-cs"/>
              </a:rPr>
              <a:t>没有获取到写锁</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.stampledLock.unlockRead(stamp);		// </a:t>
            </a:r>
            <a:r>
              <a:rPr lang="zh-CN" altLang="en-US" sz="1200" kern="1200" smtClean="0">
                <a:solidFill>
                  <a:schemeClr val="tx1"/>
                </a:solidFill>
                <a:latin typeface="+mn-lt"/>
                <a:ea typeface="+mn-ea"/>
                <a:cs typeface="+mn-cs"/>
              </a:rPr>
              <a:t>释放读锁</a:t>
            </a:r>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writeStamp =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.stampledLock.writeLock() ; // </a:t>
            </a:r>
            <a:r>
              <a:rPr lang="zh-CN" altLang="en-US" sz="1200" kern="1200" smtClean="0">
                <a:solidFill>
                  <a:schemeClr val="tx1"/>
                </a:solidFill>
                <a:latin typeface="+mn-lt"/>
                <a:ea typeface="+mn-ea"/>
                <a:cs typeface="+mn-cs"/>
              </a:rPr>
              <a:t>获取写锁</a:t>
            </a:r>
          </a:p>
          <a:p>
            <a:r>
              <a:rPr lang="en-US" sz="1200" kern="1200" smtClean="0">
                <a:solidFill>
                  <a:schemeClr val="tx1"/>
                </a:solidFill>
                <a:latin typeface="+mn-lt"/>
                <a:ea typeface="+mn-ea"/>
                <a:cs typeface="+mn-cs"/>
              </a:rPr>
              <a:t>					stamp = writeStamp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 </a:t>
            </a:r>
            <a:r>
              <a:rPr lang="en-US" sz="1200" b="1" kern="1200" smtClean="0">
                <a:solidFill>
                  <a:schemeClr val="tx1"/>
                </a:solidFill>
                <a:latin typeface="+mn-lt"/>
                <a:ea typeface="+mn-ea"/>
                <a:cs typeface="+mn-cs"/>
              </a:rPr>
              <a:t>catch</a:t>
            </a:r>
            <a:r>
              <a:rPr lang="en-US" sz="1200" kern="1200" smtClean="0">
                <a:solidFill>
                  <a:schemeClr val="tx1"/>
                </a:solidFill>
                <a:latin typeface="+mn-lt"/>
                <a:ea typeface="+mn-ea"/>
                <a:cs typeface="+mn-cs"/>
              </a:rPr>
              <a:t> (Exception e)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 </a:t>
            </a:r>
            <a:r>
              <a:rPr lang="en-US" sz="1200" b="1" kern="1200" smtClean="0">
                <a:solidFill>
                  <a:schemeClr val="tx1"/>
                </a:solidFill>
                <a:latin typeface="+mn-lt"/>
                <a:ea typeface="+mn-ea"/>
                <a:cs typeface="+mn-cs"/>
              </a:rPr>
              <a:t>finally</a:t>
            </a:r>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.stampledLock.unlock(stamp); 					// </a:t>
            </a:r>
            <a:r>
              <a:rPr lang="zh-CN" altLang="en-US" sz="1200" kern="1200" smtClean="0">
                <a:solidFill>
                  <a:schemeClr val="tx1"/>
                </a:solidFill>
                <a:latin typeface="+mn-lt"/>
                <a:ea typeface="+mn-ea"/>
                <a:cs typeface="+mn-cs"/>
              </a:rPr>
              <a:t>解锁</a:t>
            </a: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String toString() { 								// </a:t>
            </a:r>
            <a:r>
              <a:rPr lang="zh-CN" altLang="en-US" sz="1200" kern="1200" smtClean="0">
                <a:solidFill>
                  <a:schemeClr val="tx1"/>
                </a:solidFill>
                <a:latin typeface="+mn-lt"/>
                <a:ea typeface="+mn-ea"/>
                <a:cs typeface="+mn-cs"/>
              </a:rPr>
              <a:t>数据读取</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long</a:t>
            </a:r>
            <a:r>
              <a:rPr lang="en-US" sz="1200" kern="1200" smtClean="0">
                <a:solidFill>
                  <a:schemeClr val="tx1"/>
                </a:solidFill>
                <a:latin typeface="+mn-lt"/>
                <a:ea typeface="+mn-ea"/>
                <a:cs typeface="+mn-cs"/>
              </a:rPr>
              <a:t> stamp =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.stampledLock.tryOptimisticRead() ; 	// </a:t>
            </a:r>
            <a:r>
              <a:rPr lang="zh-CN" altLang="en-US" sz="1200" kern="1200" smtClean="0">
                <a:solidFill>
                  <a:schemeClr val="tx1"/>
                </a:solidFill>
                <a:latin typeface="+mn-lt"/>
                <a:ea typeface="+mn-ea"/>
                <a:cs typeface="+mn-cs"/>
              </a:rPr>
              <a:t>获取乐观锁</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try</a:t>
            </a:r>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double</a:t>
            </a:r>
            <a:r>
              <a:rPr lang="en-US" sz="1200" kern="1200" smtClean="0">
                <a:solidFill>
                  <a:schemeClr val="tx1"/>
                </a:solidFill>
                <a:latin typeface="+mn-lt"/>
                <a:ea typeface="+mn-ea"/>
                <a:cs typeface="+mn-cs"/>
              </a:rPr>
              <a:t> current =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.asset ; 					// </a:t>
            </a:r>
            <a:r>
              <a:rPr lang="zh-CN" altLang="en-US" sz="1200" kern="1200" smtClean="0">
                <a:solidFill>
                  <a:schemeClr val="tx1"/>
                </a:solidFill>
                <a:latin typeface="+mn-lt"/>
                <a:ea typeface="+mn-ea"/>
                <a:cs typeface="+mn-cs"/>
              </a:rPr>
              <a:t>获取当前的资产</a:t>
            </a:r>
          </a:p>
          <a:p>
            <a:r>
              <a:rPr lang="en-US" sz="1200" kern="1200" smtClean="0">
                <a:solidFill>
                  <a:schemeClr val="tx1"/>
                </a:solidFill>
                <a:latin typeface="+mn-lt"/>
                <a:ea typeface="+mn-ea"/>
                <a:cs typeface="+mn-cs"/>
              </a:rPr>
              <a:t>			TimeUnit.</a:t>
            </a:r>
            <a:r>
              <a:rPr lang="en-US" sz="1200" b="1" i="1" kern="1200" smtClean="0">
                <a:solidFill>
                  <a:schemeClr val="tx1"/>
                </a:solidFill>
                <a:latin typeface="+mn-lt"/>
                <a:ea typeface="+mn-ea"/>
                <a:cs typeface="+mn-cs"/>
              </a:rPr>
              <a:t>SECONDS</a:t>
            </a:r>
            <a:r>
              <a:rPr lang="en-US" sz="1200" kern="1200" smtClean="0">
                <a:solidFill>
                  <a:schemeClr val="tx1"/>
                </a:solidFill>
                <a:latin typeface="+mn-lt"/>
                <a:ea typeface="+mn-ea"/>
                <a:cs typeface="+mn-cs"/>
              </a:rPr>
              <a:t>.sleep(1); 						// </a:t>
            </a:r>
            <a:r>
              <a:rPr lang="zh-CN" altLang="en-US" sz="1200" kern="1200" smtClean="0">
                <a:solidFill>
                  <a:schemeClr val="tx1"/>
                </a:solidFill>
                <a:latin typeface="+mn-lt"/>
                <a:ea typeface="+mn-ea"/>
                <a:cs typeface="+mn-cs"/>
              </a:rPr>
              <a:t>模拟延迟</a:t>
            </a:r>
          </a:p>
          <a:p>
            <a:r>
              <a:rPr lang="en-US" sz="1200" kern="1200" smtClean="0">
                <a:solidFill>
                  <a:schemeClr val="tx1"/>
                </a:solidFill>
                <a:latin typeface="+mn-lt"/>
                <a:ea typeface="+mn-ea"/>
                <a:cs typeface="+mn-cs"/>
              </a:rPr>
              <a:t>			// validate()</a:t>
            </a:r>
            <a:r>
              <a:rPr lang="zh-CN" altLang="en-US" sz="1200" kern="1200" smtClean="0">
                <a:solidFill>
                  <a:schemeClr val="tx1"/>
                </a:solidFill>
                <a:latin typeface="+mn-lt"/>
                <a:ea typeface="+mn-ea"/>
                <a:cs typeface="+mn-cs"/>
              </a:rPr>
              <a:t>方法虽然可以检测但是依然有可能出现异常，所以本处依据</a:t>
            </a:r>
            <a:r>
              <a:rPr lang="en-US" sz="1200" kern="1200" smtClean="0">
                <a:solidFill>
                  <a:schemeClr val="tx1"/>
                </a:solidFill>
                <a:latin typeface="+mn-lt"/>
                <a:ea typeface="+mn-ea"/>
                <a:cs typeface="+mn-cs"/>
              </a:rPr>
              <a:t>StampleLock</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 </a:t>
            </a:r>
            <a:r>
              <a:rPr lang="zh-CN" altLang="en-US" sz="1200" kern="1200" smtClean="0">
                <a:solidFill>
                  <a:schemeClr val="tx1"/>
                </a:solidFill>
                <a:latin typeface="+mn-lt"/>
                <a:ea typeface="+mn-ea"/>
                <a:cs typeface="+mn-cs"/>
              </a:rPr>
              <a:t>类的源代码多追加了一个验证机制</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if</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.stampledLock.validate(stamp) ||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(stamp &amp; (</a:t>
            </a:r>
            <a:r>
              <a:rPr lang="en-US" sz="1200" b="1" kern="1200" smtClean="0">
                <a:solidFill>
                  <a:schemeClr val="tx1"/>
                </a:solidFill>
                <a:latin typeface="+mn-lt"/>
                <a:ea typeface="+mn-ea"/>
                <a:cs typeface="+mn-cs"/>
              </a:rPr>
              <a:t>long</a:t>
            </a:r>
            <a:r>
              <a:rPr lang="en-US" sz="1200" kern="1200" smtClean="0">
                <a:solidFill>
                  <a:schemeClr val="tx1"/>
                </a:solidFill>
                <a:latin typeface="+mn-lt"/>
                <a:ea typeface="+mn-ea"/>
                <a:cs typeface="+mn-cs"/>
              </a:rPr>
              <a:t>)(Math.</a:t>
            </a:r>
            <a:r>
              <a:rPr lang="en-US" sz="1200" i="1" kern="1200" smtClean="0">
                <a:solidFill>
                  <a:schemeClr val="tx1"/>
                </a:solidFill>
                <a:latin typeface="+mn-lt"/>
                <a:ea typeface="+mn-ea"/>
                <a:cs typeface="+mn-cs"/>
              </a:rPr>
              <a:t>pow</a:t>
            </a:r>
            <a:r>
              <a:rPr lang="en-US" sz="1200" kern="1200" smtClean="0">
                <a:solidFill>
                  <a:schemeClr val="tx1"/>
                </a:solidFill>
                <a:latin typeface="+mn-lt"/>
                <a:ea typeface="+mn-ea"/>
                <a:cs typeface="+mn-cs"/>
              </a:rPr>
              <a:t>(2, 7)-1))==0) {	// </a:t>
            </a:r>
            <a:r>
              <a:rPr lang="zh-CN" altLang="en-US" sz="1200" kern="1200" smtClean="0">
                <a:solidFill>
                  <a:schemeClr val="tx1"/>
                </a:solidFill>
                <a:latin typeface="+mn-lt"/>
                <a:ea typeface="+mn-ea"/>
                <a:cs typeface="+mn-cs"/>
              </a:rPr>
              <a:t>验证记录点有效性</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long</a:t>
            </a:r>
            <a:r>
              <a:rPr lang="en-US" sz="1200" kern="1200" smtClean="0">
                <a:solidFill>
                  <a:schemeClr val="tx1"/>
                </a:solidFill>
                <a:latin typeface="+mn-lt"/>
                <a:ea typeface="+mn-ea"/>
                <a:cs typeface="+mn-cs"/>
              </a:rPr>
              <a:t> readStamp =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.stampledLock.readLock() ; // </a:t>
            </a:r>
            <a:r>
              <a:rPr lang="zh-CN" altLang="en-US" sz="1200" kern="1200" smtClean="0">
                <a:solidFill>
                  <a:schemeClr val="tx1"/>
                </a:solidFill>
                <a:latin typeface="+mn-lt"/>
                <a:ea typeface="+mn-ea"/>
                <a:cs typeface="+mn-cs"/>
              </a:rPr>
              <a:t>获取互斥锁</a:t>
            </a:r>
          </a:p>
          <a:p>
            <a:r>
              <a:rPr lang="en-US" sz="1200" kern="1200" smtClean="0">
                <a:solidFill>
                  <a:schemeClr val="tx1"/>
                </a:solidFill>
                <a:latin typeface="+mn-lt"/>
                <a:ea typeface="+mn-ea"/>
                <a:cs typeface="+mn-cs"/>
              </a:rPr>
              <a:t>				current =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.asset ; 						// </a:t>
            </a:r>
            <a:r>
              <a:rPr lang="zh-CN" altLang="en-US" sz="1200" kern="1200" smtClean="0">
                <a:solidFill>
                  <a:schemeClr val="tx1"/>
                </a:solidFill>
                <a:latin typeface="+mn-lt"/>
                <a:ea typeface="+mn-ea"/>
                <a:cs typeface="+mn-cs"/>
              </a:rPr>
              <a:t>修改当前内容</a:t>
            </a:r>
          </a:p>
          <a:p>
            <a:r>
              <a:rPr lang="en-US" sz="1200" kern="1200" smtClean="0">
                <a:solidFill>
                  <a:schemeClr val="tx1"/>
                </a:solidFill>
                <a:latin typeface="+mn-lt"/>
                <a:ea typeface="+mn-ea"/>
                <a:cs typeface="+mn-cs"/>
              </a:rPr>
              <a:t>				stamp = readStamp ; 							// </a:t>
            </a:r>
            <a:r>
              <a:rPr lang="zh-CN" altLang="en-US" sz="1200" kern="1200" smtClean="0">
                <a:solidFill>
                  <a:schemeClr val="tx1"/>
                </a:solidFill>
                <a:latin typeface="+mn-lt"/>
                <a:ea typeface="+mn-ea"/>
                <a:cs typeface="+mn-cs"/>
              </a:rPr>
              <a:t>修改原始记录点</a:t>
            </a: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return</a:t>
            </a:r>
            <a:r>
              <a:rPr lang="en-US" sz="1200" kern="1200" smtClean="0">
                <a:solidFill>
                  <a:schemeClr val="tx1"/>
                </a:solidFill>
                <a:latin typeface="+mn-lt"/>
                <a:ea typeface="+mn-ea"/>
                <a:cs typeface="+mn-cs"/>
              </a:rPr>
              <a:t> "</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账户信息｛</a:t>
            </a:r>
            <a:r>
              <a:rPr lang="en-US" sz="1200" kern="1200" smtClean="0">
                <a:solidFill>
                  <a:schemeClr val="tx1"/>
                </a:solidFill>
                <a:latin typeface="+mn-lt"/>
                <a:ea typeface="+mn-ea"/>
                <a:cs typeface="+mn-cs"/>
              </a:rPr>
              <a:t>" + Thread.</a:t>
            </a:r>
            <a:r>
              <a:rPr lang="en-US" sz="1200" i="1" kern="1200" smtClean="0">
                <a:solidFill>
                  <a:schemeClr val="tx1"/>
                </a:solidFill>
                <a:latin typeface="+mn-lt"/>
                <a:ea typeface="+mn-ea"/>
                <a:cs typeface="+mn-cs"/>
              </a:rPr>
              <a:t>currentThread</a:t>
            </a:r>
            <a:r>
              <a:rPr lang="en-US" sz="1200" kern="1200" smtClean="0">
                <a:solidFill>
                  <a:schemeClr val="tx1"/>
                </a:solidFill>
                <a:latin typeface="+mn-lt"/>
                <a:ea typeface="+mn-ea"/>
                <a:cs typeface="+mn-cs"/>
              </a:rPr>
              <a:t>().getName() +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账户名称：</a:t>
            </a:r>
            <a:r>
              <a:rPr lang="en-US" sz="1200" kern="1200" smtClean="0">
                <a:solidFill>
                  <a:schemeClr val="tx1"/>
                </a:solidFill>
                <a:latin typeface="+mn-lt"/>
                <a:ea typeface="+mn-ea"/>
                <a:cs typeface="+mn-cs"/>
              </a:rPr>
              <a:t>" +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.name + "</a:t>
            </a:r>
            <a:r>
              <a:rPr lang="zh-CN" altLang="en-US" sz="1200" kern="1200" smtClean="0">
                <a:solidFill>
                  <a:schemeClr val="tx1"/>
                </a:solidFill>
                <a:latin typeface="+mn-lt"/>
                <a:ea typeface="+mn-ea"/>
                <a:cs typeface="+mn-cs"/>
              </a:rPr>
              <a:t>、银行资产：</a:t>
            </a:r>
            <a:r>
              <a:rPr lang="en-US" sz="1200" kern="1200" smtClean="0">
                <a:solidFill>
                  <a:schemeClr val="tx1"/>
                </a:solidFill>
                <a:latin typeface="+mn-lt"/>
                <a:ea typeface="+mn-ea"/>
                <a:cs typeface="+mn-cs"/>
              </a:rPr>
              <a:t>" + current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 </a:t>
            </a:r>
            <a:r>
              <a:rPr lang="en-US" sz="1200" b="1" kern="1200" smtClean="0">
                <a:solidFill>
                  <a:schemeClr val="tx1"/>
                </a:solidFill>
                <a:latin typeface="+mn-lt"/>
                <a:ea typeface="+mn-ea"/>
                <a:cs typeface="+mn-cs"/>
              </a:rPr>
              <a:t>catch</a:t>
            </a:r>
            <a:r>
              <a:rPr lang="en-US" sz="1200" kern="1200" smtClean="0">
                <a:solidFill>
                  <a:schemeClr val="tx1"/>
                </a:solidFill>
                <a:latin typeface="+mn-lt"/>
                <a:ea typeface="+mn-ea"/>
                <a:cs typeface="+mn-cs"/>
              </a:rPr>
              <a:t>(Exception e)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return</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null</a:t>
            </a:r>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 </a:t>
            </a:r>
            <a:r>
              <a:rPr lang="en-US" sz="1200" b="1" kern="1200" smtClean="0">
                <a:solidFill>
                  <a:schemeClr val="tx1"/>
                </a:solidFill>
                <a:latin typeface="+mn-lt"/>
                <a:ea typeface="+mn-ea"/>
                <a:cs typeface="+mn-cs"/>
              </a:rPr>
              <a:t>finally</a:t>
            </a:r>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try</a:t>
            </a:r>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.stampledLock.unlockRead(stamp); 			// </a:t>
            </a:r>
            <a:r>
              <a:rPr lang="zh-CN" altLang="en-US" sz="1200" kern="1200" smtClean="0">
                <a:solidFill>
                  <a:schemeClr val="tx1"/>
                </a:solidFill>
                <a:latin typeface="+mn-lt"/>
                <a:ea typeface="+mn-ea"/>
                <a:cs typeface="+mn-cs"/>
              </a:rPr>
              <a:t>释放指定的写锁</a:t>
            </a:r>
          </a:p>
          <a:p>
            <a:r>
              <a:rPr lang="en-US" sz="1200" kern="1200" smtClean="0">
                <a:solidFill>
                  <a:schemeClr val="tx1"/>
                </a:solidFill>
                <a:latin typeface="+mn-lt"/>
                <a:ea typeface="+mn-ea"/>
                <a:cs typeface="+mn-cs"/>
              </a:rPr>
              <a:t>			} </a:t>
            </a:r>
            <a:r>
              <a:rPr lang="en-US" sz="1200" b="1" kern="1200" smtClean="0">
                <a:solidFill>
                  <a:schemeClr val="tx1"/>
                </a:solidFill>
                <a:latin typeface="+mn-lt"/>
                <a:ea typeface="+mn-ea"/>
                <a:cs typeface="+mn-cs"/>
              </a:rPr>
              <a:t>catch</a:t>
            </a:r>
            <a:r>
              <a:rPr lang="en-US" sz="1200" kern="1200" smtClean="0">
                <a:solidFill>
                  <a:schemeClr val="tx1"/>
                </a:solidFill>
                <a:latin typeface="+mn-lt"/>
                <a:ea typeface="+mn-ea"/>
                <a:cs typeface="+mn-cs"/>
              </a:rPr>
              <a:t> (Exception e)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class</a:t>
            </a:r>
            <a:r>
              <a:rPr lang="en-US" sz="1200" kern="1200" smtClean="0">
                <a:solidFill>
                  <a:schemeClr val="tx1"/>
                </a:solidFill>
                <a:latin typeface="+mn-lt"/>
                <a:ea typeface="+mn-ea"/>
                <a:cs typeface="+mn-cs"/>
              </a:rPr>
              <a:t> JUCDemo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static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void</a:t>
            </a:r>
            <a:r>
              <a:rPr lang="en-US" sz="1200" kern="1200" smtClean="0">
                <a:solidFill>
                  <a:schemeClr val="tx1"/>
                </a:solidFill>
                <a:latin typeface="+mn-lt"/>
                <a:ea typeface="+mn-ea"/>
                <a:cs typeface="+mn-cs"/>
              </a:rPr>
              <a:t> main(String[] args)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Account account = </a:t>
            </a:r>
            <a:r>
              <a:rPr lang="en-US" sz="1200" b="1" kern="1200" smtClean="0">
                <a:solidFill>
                  <a:schemeClr val="tx1"/>
                </a:solidFill>
                <a:latin typeface="+mn-lt"/>
                <a:ea typeface="+mn-ea"/>
                <a:cs typeface="+mn-cs"/>
              </a:rPr>
              <a:t>new</a:t>
            </a:r>
            <a:r>
              <a:rPr lang="en-US" sz="1200" kern="1200" smtClean="0">
                <a:solidFill>
                  <a:schemeClr val="tx1"/>
                </a:solidFill>
                <a:latin typeface="+mn-lt"/>
                <a:ea typeface="+mn-ea"/>
                <a:cs typeface="+mn-cs"/>
              </a:rPr>
              <a:t> Account("</a:t>
            </a:r>
            <a:r>
              <a:rPr lang="zh-CN" altLang="en-US" sz="1200" kern="1200" smtClean="0">
                <a:solidFill>
                  <a:schemeClr val="tx1"/>
                </a:solidFill>
                <a:latin typeface="+mn-lt"/>
                <a:ea typeface="+mn-ea"/>
                <a:cs typeface="+mn-cs"/>
              </a:rPr>
              <a:t>小李</a:t>
            </a:r>
            <a:r>
              <a:rPr lang="en-US" sz="1200" kern="1200" smtClean="0">
                <a:solidFill>
                  <a:schemeClr val="tx1"/>
                </a:solidFill>
                <a:latin typeface="+mn-lt"/>
                <a:ea typeface="+mn-ea"/>
                <a:cs typeface="+mn-cs"/>
              </a:rPr>
              <a:t>", 0.0); 			// </a:t>
            </a:r>
            <a:r>
              <a:rPr lang="zh-CN" altLang="en-US" sz="1200" kern="1200" smtClean="0">
                <a:solidFill>
                  <a:schemeClr val="tx1"/>
                </a:solidFill>
                <a:latin typeface="+mn-lt"/>
                <a:ea typeface="+mn-ea"/>
                <a:cs typeface="+mn-cs"/>
              </a:rPr>
              <a:t>存放数据</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double</a:t>
            </a:r>
            <a:r>
              <a:rPr lang="en-US" sz="1200" kern="1200" smtClean="0">
                <a:solidFill>
                  <a:schemeClr val="tx1"/>
                </a:solidFill>
                <a:latin typeface="+mn-lt"/>
                <a:ea typeface="+mn-ea"/>
                <a:cs typeface="+mn-cs"/>
              </a:rPr>
              <a:t>[] moneyData = </a:t>
            </a:r>
            <a:r>
              <a:rPr lang="en-US" sz="1200" b="1" kern="1200" smtClean="0">
                <a:solidFill>
                  <a:schemeClr val="tx1"/>
                </a:solidFill>
                <a:latin typeface="+mn-lt"/>
                <a:ea typeface="+mn-ea"/>
                <a:cs typeface="+mn-cs"/>
              </a:rPr>
              <a:t>new</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double</a:t>
            </a:r>
            <a:r>
              <a:rPr lang="en-US" sz="1200" kern="1200" smtClean="0">
                <a:solidFill>
                  <a:schemeClr val="tx1"/>
                </a:solidFill>
                <a:latin typeface="+mn-lt"/>
                <a:ea typeface="+mn-ea"/>
                <a:cs typeface="+mn-cs"/>
              </a:rPr>
              <a:t>[] { 120.00, 300.00, 500, 700, 5000.0};</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for</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int</a:t>
            </a:r>
            <a:r>
              <a:rPr lang="en-US" sz="1200" kern="1200" smtClean="0">
                <a:solidFill>
                  <a:schemeClr val="tx1"/>
                </a:solidFill>
                <a:latin typeface="+mn-lt"/>
                <a:ea typeface="+mn-ea"/>
                <a:cs typeface="+mn-cs"/>
              </a:rPr>
              <a:t> x = 0; x &lt; 5; x++) { 						// 5</a:t>
            </a:r>
            <a:r>
              <a:rPr lang="zh-CN" altLang="en-US" sz="1200" kern="1200" smtClean="0">
                <a:solidFill>
                  <a:schemeClr val="tx1"/>
                </a:solidFill>
                <a:latin typeface="+mn-lt"/>
                <a:ea typeface="+mn-ea"/>
                <a:cs typeface="+mn-cs"/>
              </a:rPr>
              <a:t>个写入线程</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new</a:t>
            </a:r>
            <a:r>
              <a:rPr lang="en-US" sz="1200" kern="1200" smtClean="0">
                <a:solidFill>
                  <a:schemeClr val="tx1"/>
                </a:solidFill>
                <a:latin typeface="+mn-lt"/>
                <a:ea typeface="+mn-ea"/>
                <a:cs typeface="+mn-cs"/>
              </a:rPr>
              <a:t> Thread(() -&gt;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for</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int</a:t>
            </a:r>
            <a:r>
              <a:rPr lang="en-US" sz="1200" kern="1200" smtClean="0">
                <a:solidFill>
                  <a:schemeClr val="tx1"/>
                </a:solidFill>
                <a:latin typeface="+mn-lt"/>
                <a:ea typeface="+mn-ea"/>
                <a:cs typeface="+mn-cs"/>
              </a:rPr>
              <a:t> y = 0; y &lt; moneyData.length; y++)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account.saveMoney(moneyData[y]); 			// </a:t>
            </a:r>
            <a:r>
              <a:rPr lang="zh-CN" altLang="en-US" sz="1200" kern="1200" smtClean="0">
                <a:solidFill>
                  <a:schemeClr val="tx1"/>
                </a:solidFill>
                <a:latin typeface="+mn-lt"/>
                <a:ea typeface="+mn-ea"/>
                <a:cs typeface="+mn-cs"/>
              </a:rPr>
              <a:t>存放金额</a:t>
            </a: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}).start();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for</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int</a:t>
            </a:r>
            <a:r>
              <a:rPr lang="en-US" sz="1200" kern="1200" smtClean="0">
                <a:solidFill>
                  <a:schemeClr val="tx1"/>
                </a:solidFill>
                <a:latin typeface="+mn-lt"/>
                <a:ea typeface="+mn-ea"/>
                <a:cs typeface="+mn-cs"/>
              </a:rPr>
              <a:t> x = 0; x &lt; 30; x++) { 						// 30</a:t>
            </a:r>
            <a:r>
              <a:rPr lang="zh-CN" altLang="en-US" sz="1200" kern="1200" smtClean="0">
                <a:solidFill>
                  <a:schemeClr val="tx1"/>
                </a:solidFill>
                <a:latin typeface="+mn-lt"/>
                <a:ea typeface="+mn-ea"/>
                <a:cs typeface="+mn-cs"/>
              </a:rPr>
              <a:t>个读取线程</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new</a:t>
            </a:r>
            <a:r>
              <a:rPr lang="en-US" sz="1200" kern="1200" smtClean="0">
                <a:solidFill>
                  <a:schemeClr val="tx1"/>
                </a:solidFill>
                <a:latin typeface="+mn-lt"/>
                <a:ea typeface="+mn-ea"/>
                <a:cs typeface="+mn-cs"/>
              </a:rPr>
              <a:t> Thread(() -&gt;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while</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true</a:t>
            </a:r>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System.</a:t>
            </a:r>
            <a:r>
              <a:rPr lang="en-US" sz="1200" b="1" i="1" kern="1200" smtClean="0">
                <a:solidFill>
                  <a:schemeClr val="tx1"/>
                </a:solidFill>
                <a:latin typeface="+mn-lt"/>
                <a:ea typeface="+mn-ea"/>
                <a:cs typeface="+mn-cs"/>
              </a:rPr>
              <a:t>err</a:t>
            </a:r>
            <a:r>
              <a:rPr lang="en-US" sz="1200" kern="1200" smtClean="0">
                <a:solidFill>
                  <a:schemeClr val="tx1"/>
                </a:solidFill>
                <a:latin typeface="+mn-lt"/>
                <a:ea typeface="+mn-ea"/>
                <a:cs typeface="+mn-cs"/>
              </a:rPr>
              <a:t>.println(account.toString());	// </a:t>
            </a:r>
            <a:r>
              <a:rPr lang="zh-CN" altLang="en-US" sz="1200" kern="1200" smtClean="0">
                <a:solidFill>
                  <a:schemeClr val="tx1"/>
                </a:solidFill>
                <a:latin typeface="+mn-lt"/>
                <a:ea typeface="+mn-ea"/>
                <a:cs typeface="+mn-cs"/>
              </a:rPr>
              <a:t>获取数据</a:t>
            </a: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}).start();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CBB1D333-E956-431F-AB61-55C00916D5BC}" type="slidenum">
              <a:rPr lang="zh-CN" altLang="en-US" smtClean="0"/>
              <a:pPr/>
              <a:t>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7500" lnSpcReduction="20000"/>
          </a:bodyPr>
          <a:lstStyle/>
          <a:p>
            <a:r>
              <a:rPr lang="en-US" sz="1200" b="1" kern="1200" smtClean="0">
                <a:solidFill>
                  <a:schemeClr val="tx1"/>
                </a:solidFill>
                <a:latin typeface="+mn-lt"/>
                <a:ea typeface="+mn-ea"/>
                <a:cs typeface="+mn-cs"/>
              </a:rPr>
              <a:t>package</a:t>
            </a:r>
            <a:r>
              <a:rPr lang="en-US" sz="1200" kern="1200" smtClean="0">
                <a:solidFill>
                  <a:schemeClr val="tx1"/>
                </a:solidFill>
                <a:latin typeface="+mn-lt"/>
                <a:ea typeface="+mn-ea"/>
                <a:cs typeface="+mn-cs"/>
              </a:rPr>
              <a:t> cn.mldn.demo;</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import</a:t>
            </a:r>
            <a:r>
              <a:rPr lang="en-US" sz="1200" kern="1200" smtClean="0">
                <a:solidFill>
                  <a:schemeClr val="tx1"/>
                </a:solidFill>
                <a:latin typeface="+mn-lt"/>
                <a:ea typeface="+mn-ea"/>
                <a:cs typeface="+mn-cs"/>
              </a:rPr>
              <a:t> java.util.concurrent.locks.Condition;</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import</a:t>
            </a:r>
            <a:r>
              <a:rPr lang="en-US" sz="1200" kern="1200" smtClean="0">
                <a:solidFill>
                  <a:schemeClr val="tx1"/>
                </a:solidFill>
                <a:latin typeface="+mn-lt"/>
                <a:ea typeface="+mn-ea"/>
                <a:cs typeface="+mn-cs"/>
              </a:rPr>
              <a:t> java.util.concurrent.locks.Lock;</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import</a:t>
            </a:r>
            <a:r>
              <a:rPr lang="en-US" sz="1200" kern="1200" smtClean="0">
                <a:solidFill>
                  <a:schemeClr val="tx1"/>
                </a:solidFill>
                <a:latin typeface="+mn-lt"/>
                <a:ea typeface="+mn-ea"/>
                <a:cs typeface="+mn-cs"/>
              </a:rPr>
              <a:t> java.util.concurrent.locks.ReentrantLock;</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class</a:t>
            </a:r>
            <a:r>
              <a:rPr lang="en-US" sz="1200" kern="1200" smtClean="0">
                <a:solidFill>
                  <a:schemeClr val="tx1"/>
                </a:solidFill>
                <a:latin typeface="+mn-lt"/>
                <a:ea typeface="+mn-ea"/>
                <a:cs typeface="+mn-cs"/>
              </a:rPr>
              <a:t> JUCDemo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static</a:t>
            </a:r>
            <a:r>
              <a:rPr lang="en-US" sz="1200" kern="1200" smtClean="0">
                <a:solidFill>
                  <a:schemeClr val="tx1"/>
                </a:solidFill>
                <a:latin typeface="+mn-lt"/>
                <a:ea typeface="+mn-ea"/>
                <a:cs typeface="+mn-cs"/>
              </a:rPr>
              <a:t> String </a:t>
            </a:r>
            <a:r>
              <a:rPr lang="en-US" sz="1200" i="1" kern="1200" smtClean="0">
                <a:solidFill>
                  <a:schemeClr val="tx1"/>
                </a:solidFill>
                <a:latin typeface="+mn-lt"/>
                <a:ea typeface="+mn-ea"/>
                <a:cs typeface="+mn-cs"/>
              </a:rPr>
              <a:t>msg</a:t>
            </a:r>
            <a:r>
              <a:rPr lang="en-US" sz="1200" kern="1200" smtClean="0">
                <a:solidFill>
                  <a:schemeClr val="tx1"/>
                </a:solidFill>
                <a:latin typeface="+mn-lt"/>
                <a:ea typeface="+mn-ea"/>
                <a:cs typeface="+mn-cs"/>
              </a:rPr>
              <a:t> = </a:t>
            </a:r>
            <a:r>
              <a:rPr lang="en-US" sz="1200" b="1" kern="1200" smtClean="0">
                <a:solidFill>
                  <a:schemeClr val="tx1"/>
                </a:solidFill>
                <a:latin typeface="+mn-lt"/>
                <a:ea typeface="+mn-ea"/>
                <a:cs typeface="+mn-cs"/>
              </a:rPr>
              <a:t>null</a:t>
            </a:r>
            <a:r>
              <a:rPr lang="en-US" sz="1200" kern="1200" smtClean="0">
                <a:solidFill>
                  <a:schemeClr val="tx1"/>
                </a:solidFill>
                <a:latin typeface="+mn-lt"/>
                <a:ea typeface="+mn-ea"/>
                <a:cs typeface="+mn-cs"/>
              </a:rPr>
              <a:t>;								// </a:t>
            </a:r>
            <a:r>
              <a:rPr lang="zh-CN" altLang="en-US" sz="1200" kern="1200" smtClean="0">
                <a:solidFill>
                  <a:schemeClr val="tx1"/>
                </a:solidFill>
                <a:latin typeface="+mn-lt"/>
                <a:ea typeface="+mn-ea"/>
                <a:cs typeface="+mn-cs"/>
              </a:rPr>
              <a:t>信息保存</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static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void</a:t>
            </a:r>
            <a:r>
              <a:rPr lang="en-US" sz="1200" kern="1200" smtClean="0">
                <a:solidFill>
                  <a:schemeClr val="tx1"/>
                </a:solidFill>
                <a:latin typeface="+mn-lt"/>
                <a:ea typeface="+mn-ea"/>
                <a:cs typeface="+mn-cs"/>
              </a:rPr>
              <a:t> main(String[] args) </a:t>
            </a:r>
            <a:r>
              <a:rPr lang="en-US" sz="1200" b="1" kern="1200" smtClean="0">
                <a:solidFill>
                  <a:schemeClr val="tx1"/>
                </a:solidFill>
                <a:latin typeface="+mn-lt"/>
                <a:ea typeface="+mn-ea"/>
                <a:cs typeface="+mn-cs"/>
              </a:rPr>
              <a:t>throws</a:t>
            </a:r>
            <a:r>
              <a:rPr lang="en-US" sz="1200" kern="1200" smtClean="0">
                <a:solidFill>
                  <a:schemeClr val="tx1"/>
                </a:solidFill>
                <a:latin typeface="+mn-lt"/>
                <a:ea typeface="+mn-ea"/>
                <a:cs typeface="+mn-cs"/>
              </a:rPr>
              <a:t> Exception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Lock lock = </a:t>
            </a:r>
            <a:r>
              <a:rPr lang="en-US" sz="1200" b="1" kern="1200" smtClean="0">
                <a:solidFill>
                  <a:schemeClr val="tx1"/>
                </a:solidFill>
                <a:latin typeface="+mn-lt"/>
                <a:ea typeface="+mn-ea"/>
                <a:cs typeface="+mn-cs"/>
              </a:rPr>
              <a:t>new</a:t>
            </a:r>
            <a:r>
              <a:rPr lang="en-US" sz="1200" kern="1200" smtClean="0">
                <a:solidFill>
                  <a:schemeClr val="tx1"/>
                </a:solidFill>
                <a:latin typeface="+mn-lt"/>
                <a:ea typeface="+mn-ea"/>
                <a:cs typeface="+mn-cs"/>
              </a:rPr>
              <a:t> ReentrantLock();							// </a:t>
            </a:r>
            <a:r>
              <a:rPr lang="zh-CN" altLang="en-US" sz="1200" kern="1200" smtClean="0">
                <a:solidFill>
                  <a:schemeClr val="tx1"/>
                </a:solidFill>
                <a:latin typeface="+mn-lt"/>
                <a:ea typeface="+mn-ea"/>
                <a:cs typeface="+mn-cs"/>
              </a:rPr>
              <a:t>获取</a:t>
            </a:r>
            <a:r>
              <a:rPr lang="en-US" sz="1200" kern="1200" smtClean="0">
                <a:solidFill>
                  <a:schemeClr val="tx1"/>
                </a:solidFill>
                <a:latin typeface="+mn-lt"/>
                <a:ea typeface="+mn-ea"/>
                <a:cs typeface="+mn-cs"/>
              </a:rPr>
              <a:t>Lock</a:t>
            </a:r>
            <a:r>
              <a:rPr lang="zh-CN" altLang="en-US" sz="1200" kern="1200" smtClean="0">
                <a:solidFill>
                  <a:schemeClr val="tx1"/>
                </a:solidFill>
                <a:latin typeface="+mn-lt"/>
                <a:ea typeface="+mn-ea"/>
                <a:cs typeface="+mn-cs"/>
              </a:rPr>
              <a:t>接口实例</a:t>
            </a:r>
          </a:p>
          <a:p>
            <a:r>
              <a:rPr lang="en-US" sz="1200" kern="1200" smtClean="0">
                <a:solidFill>
                  <a:schemeClr val="tx1"/>
                </a:solidFill>
                <a:latin typeface="+mn-lt"/>
                <a:ea typeface="+mn-ea"/>
                <a:cs typeface="+mn-cs"/>
              </a:rPr>
              <a:t>		Condition condition = lock.newCondition(); 				// </a:t>
            </a:r>
            <a:r>
              <a:rPr lang="zh-CN" altLang="en-US" sz="1200" kern="1200" smtClean="0">
                <a:solidFill>
                  <a:schemeClr val="tx1"/>
                </a:solidFill>
                <a:latin typeface="+mn-lt"/>
                <a:ea typeface="+mn-ea"/>
                <a:cs typeface="+mn-cs"/>
              </a:rPr>
              <a:t>获得一个写入锁</a:t>
            </a:r>
          </a:p>
          <a:p>
            <a:r>
              <a:rPr lang="en-US" sz="1200" kern="1200" smtClean="0">
                <a:solidFill>
                  <a:schemeClr val="tx1"/>
                </a:solidFill>
                <a:latin typeface="+mn-lt"/>
                <a:ea typeface="+mn-ea"/>
                <a:cs typeface="+mn-cs"/>
              </a:rPr>
              <a:t>		lock.lock(); 											// </a:t>
            </a:r>
            <a:r>
              <a:rPr lang="zh-CN" altLang="en-US" sz="1200" kern="1200" smtClean="0">
                <a:solidFill>
                  <a:schemeClr val="tx1"/>
                </a:solidFill>
                <a:latin typeface="+mn-lt"/>
                <a:ea typeface="+mn-ea"/>
                <a:cs typeface="+mn-cs"/>
              </a:rPr>
              <a:t>获取锁</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try</a:t>
            </a:r>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new</a:t>
            </a:r>
            <a:r>
              <a:rPr lang="en-US" sz="1200" kern="1200" smtClean="0">
                <a:solidFill>
                  <a:schemeClr val="tx1"/>
                </a:solidFill>
                <a:latin typeface="+mn-lt"/>
                <a:ea typeface="+mn-ea"/>
                <a:cs typeface="+mn-cs"/>
              </a:rPr>
              <a:t> Thread(() -&gt;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lock.lock(); 									// </a:t>
            </a:r>
            <a:r>
              <a:rPr lang="zh-CN" altLang="en-US" sz="1200" kern="1200" smtClean="0">
                <a:solidFill>
                  <a:schemeClr val="tx1"/>
                </a:solidFill>
                <a:latin typeface="+mn-lt"/>
                <a:ea typeface="+mn-ea"/>
                <a:cs typeface="+mn-cs"/>
              </a:rPr>
              <a:t>获取锁</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try</a:t>
            </a:r>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System.</a:t>
            </a:r>
            <a:r>
              <a:rPr lang="en-US" sz="1200" b="1" i="1" kern="1200" smtClean="0">
                <a:solidFill>
                  <a:schemeClr val="tx1"/>
                </a:solidFill>
                <a:latin typeface="+mn-lt"/>
                <a:ea typeface="+mn-ea"/>
                <a:cs typeface="+mn-cs"/>
              </a:rPr>
              <a:t>out</a:t>
            </a:r>
            <a:r>
              <a:rPr lang="en-US" sz="1200" kern="1200" smtClean="0">
                <a:solidFill>
                  <a:schemeClr val="tx1"/>
                </a:solidFill>
                <a:latin typeface="+mn-lt"/>
                <a:ea typeface="+mn-ea"/>
                <a:cs typeface="+mn-cs"/>
              </a:rPr>
              <a:t>.println("</a:t>
            </a:r>
            <a:r>
              <a:rPr lang="en-US" altLang="zh-CN" sz="1200" kern="1200" smtClean="0">
                <a:solidFill>
                  <a:schemeClr val="tx1"/>
                </a:solidFill>
                <a:latin typeface="+mn-lt"/>
                <a:ea typeface="+mn-ea"/>
                <a:cs typeface="+mn-cs"/>
              </a:rPr>
              <a:t>【</a:t>
            </a:r>
            <a:r>
              <a:rPr lang="en-US" sz="1200" kern="1200" smtClean="0">
                <a:solidFill>
                  <a:schemeClr val="tx1"/>
                </a:solidFill>
                <a:latin typeface="+mn-lt"/>
                <a:ea typeface="+mn-ea"/>
                <a:cs typeface="+mn-cs"/>
              </a:rPr>
              <a:t>Thread - </a:t>
            </a:r>
            <a:r>
              <a:rPr lang="zh-CN" altLang="en-US" sz="1200" kern="1200" smtClean="0">
                <a:solidFill>
                  <a:schemeClr val="tx1"/>
                </a:solidFill>
                <a:latin typeface="+mn-lt"/>
                <a:ea typeface="+mn-ea"/>
                <a:cs typeface="+mn-cs"/>
              </a:rPr>
              <a:t>线程处理</a:t>
            </a:r>
            <a:r>
              <a:rPr lang="en-US" altLang="zh-CN" sz="1200" kern="1200" smtClean="0">
                <a:solidFill>
                  <a:schemeClr val="tx1"/>
                </a:solidFill>
                <a:latin typeface="+mn-lt"/>
                <a:ea typeface="+mn-ea"/>
                <a:cs typeface="+mn-cs"/>
              </a:rPr>
              <a:t>】</a:t>
            </a:r>
            <a:r>
              <a:rPr lang="en-US" sz="1200" kern="1200" smtClean="0">
                <a:solidFill>
                  <a:schemeClr val="tx1"/>
                </a:solidFill>
                <a:latin typeface="+mn-lt"/>
                <a:ea typeface="+mn-ea"/>
                <a:cs typeface="+mn-cs"/>
              </a:rPr>
              <a:t>" +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Thread.</a:t>
            </a:r>
            <a:r>
              <a:rPr lang="en-US" sz="1200" i="1" kern="1200" smtClean="0">
                <a:solidFill>
                  <a:schemeClr val="tx1"/>
                </a:solidFill>
                <a:latin typeface="+mn-lt"/>
                <a:ea typeface="+mn-ea"/>
                <a:cs typeface="+mn-cs"/>
              </a:rPr>
              <a:t>currentThread</a:t>
            </a:r>
            <a:r>
              <a:rPr lang="en-US" sz="1200" kern="1200" smtClean="0">
                <a:solidFill>
                  <a:schemeClr val="tx1"/>
                </a:solidFill>
                <a:latin typeface="+mn-lt"/>
                <a:ea typeface="+mn-ea"/>
                <a:cs typeface="+mn-cs"/>
              </a:rPr>
              <a:t>().getName() + " </a:t>
            </a:r>
            <a:r>
              <a:rPr lang="zh-CN" altLang="en-US" sz="1200" kern="1200" smtClean="0">
                <a:solidFill>
                  <a:schemeClr val="tx1"/>
                </a:solidFill>
                <a:latin typeface="+mn-lt"/>
                <a:ea typeface="+mn-ea"/>
                <a:cs typeface="+mn-cs"/>
              </a:rPr>
              <a:t>进行数据处理</a:t>
            </a:r>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i="1" kern="1200" smtClean="0">
                <a:solidFill>
                  <a:schemeClr val="tx1"/>
                </a:solidFill>
                <a:latin typeface="+mn-lt"/>
                <a:ea typeface="+mn-ea"/>
                <a:cs typeface="+mn-cs"/>
              </a:rPr>
              <a:t>msg</a:t>
            </a:r>
            <a:r>
              <a:rPr lang="en-US" sz="1200" kern="1200" smtClean="0">
                <a:solidFill>
                  <a:schemeClr val="tx1"/>
                </a:solidFill>
                <a:latin typeface="+mn-lt"/>
                <a:ea typeface="+mn-ea"/>
                <a:cs typeface="+mn-cs"/>
              </a:rPr>
              <a:t> = "www.mldn.cn"; 							// </a:t>
            </a:r>
            <a:r>
              <a:rPr lang="zh-CN" altLang="en-US" sz="1200" kern="1200" smtClean="0">
                <a:solidFill>
                  <a:schemeClr val="tx1"/>
                </a:solidFill>
                <a:latin typeface="+mn-lt"/>
                <a:ea typeface="+mn-ea"/>
                <a:cs typeface="+mn-cs"/>
              </a:rPr>
              <a:t>进行数据处理</a:t>
            </a:r>
          </a:p>
          <a:p>
            <a:r>
              <a:rPr lang="en-US" sz="1200" kern="1200" smtClean="0">
                <a:solidFill>
                  <a:schemeClr val="tx1"/>
                </a:solidFill>
                <a:latin typeface="+mn-lt"/>
                <a:ea typeface="+mn-ea"/>
                <a:cs typeface="+mn-cs"/>
              </a:rPr>
              <a:t>					condition.signal(); 							// </a:t>
            </a:r>
            <a:r>
              <a:rPr lang="zh-CN" altLang="en-US" sz="1200" kern="1200" smtClean="0">
                <a:solidFill>
                  <a:schemeClr val="tx1"/>
                </a:solidFill>
                <a:latin typeface="+mn-lt"/>
                <a:ea typeface="+mn-ea"/>
                <a:cs typeface="+mn-cs"/>
              </a:rPr>
              <a:t>唤醒其它等待线程</a:t>
            </a:r>
          </a:p>
          <a:p>
            <a:r>
              <a:rPr lang="en-US" sz="1200" kern="1200" smtClean="0">
                <a:solidFill>
                  <a:schemeClr val="tx1"/>
                </a:solidFill>
                <a:latin typeface="+mn-lt"/>
                <a:ea typeface="+mn-ea"/>
                <a:cs typeface="+mn-cs"/>
              </a:rPr>
              <a:t>				} </a:t>
            </a:r>
            <a:r>
              <a:rPr lang="en-US" sz="1200" b="1" kern="1200" smtClean="0">
                <a:solidFill>
                  <a:schemeClr val="tx1"/>
                </a:solidFill>
                <a:latin typeface="+mn-lt"/>
                <a:ea typeface="+mn-ea"/>
                <a:cs typeface="+mn-cs"/>
              </a:rPr>
              <a:t>catch</a:t>
            </a:r>
            <a:r>
              <a:rPr lang="en-US" sz="1200" kern="1200" smtClean="0">
                <a:solidFill>
                  <a:schemeClr val="tx1"/>
                </a:solidFill>
                <a:latin typeface="+mn-lt"/>
                <a:ea typeface="+mn-ea"/>
                <a:cs typeface="+mn-cs"/>
              </a:rPr>
              <a:t> (Exception e)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 </a:t>
            </a:r>
            <a:r>
              <a:rPr lang="en-US" sz="1200" b="1" kern="1200" smtClean="0">
                <a:solidFill>
                  <a:schemeClr val="tx1"/>
                </a:solidFill>
                <a:latin typeface="+mn-lt"/>
                <a:ea typeface="+mn-ea"/>
                <a:cs typeface="+mn-cs"/>
              </a:rPr>
              <a:t>finally</a:t>
            </a:r>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lock.unlock(); 								// </a:t>
            </a:r>
            <a:r>
              <a:rPr lang="zh-CN" altLang="en-US" sz="1200" kern="1200" smtClean="0">
                <a:solidFill>
                  <a:schemeClr val="tx1"/>
                </a:solidFill>
                <a:latin typeface="+mn-lt"/>
                <a:ea typeface="+mn-ea"/>
                <a:cs typeface="+mn-cs"/>
              </a:rPr>
              <a:t>释放锁</a:t>
            </a: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 "</a:t>
            </a:r>
            <a:r>
              <a:rPr lang="zh-CN" altLang="en-US" sz="1200" kern="1200" smtClean="0">
                <a:solidFill>
                  <a:schemeClr val="tx1"/>
                </a:solidFill>
                <a:latin typeface="+mn-lt"/>
                <a:ea typeface="+mn-ea"/>
                <a:cs typeface="+mn-cs"/>
              </a:rPr>
              <a:t>数据处理线程</a:t>
            </a:r>
            <a:r>
              <a:rPr lang="en-US" sz="1200" kern="1200" smtClean="0">
                <a:solidFill>
                  <a:schemeClr val="tx1"/>
                </a:solidFill>
                <a:latin typeface="+mn-lt"/>
                <a:ea typeface="+mn-ea"/>
                <a:cs typeface="+mn-cs"/>
              </a:rPr>
              <a:t>").start();							// </a:t>
            </a:r>
            <a:r>
              <a:rPr lang="zh-CN" altLang="en-US" sz="1200" kern="1200" smtClean="0">
                <a:solidFill>
                  <a:schemeClr val="tx1"/>
                </a:solidFill>
                <a:latin typeface="+mn-lt"/>
                <a:ea typeface="+mn-ea"/>
                <a:cs typeface="+mn-cs"/>
              </a:rPr>
              <a:t>线程启动</a:t>
            </a:r>
          </a:p>
          <a:p>
            <a:r>
              <a:rPr lang="en-US" sz="1200" kern="1200" smtClean="0">
                <a:solidFill>
                  <a:schemeClr val="tx1"/>
                </a:solidFill>
                <a:latin typeface="+mn-lt"/>
                <a:ea typeface="+mn-ea"/>
                <a:cs typeface="+mn-cs"/>
              </a:rPr>
              <a:t>			condition.await(); 									// </a:t>
            </a:r>
            <a:r>
              <a:rPr lang="zh-CN" altLang="en-US" sz="1200" kern="1200" smtClean="0">
                <a:solidFill>
                  <a:schemeClr val="tx1"/>
                </a:solidFill>
                <a:latin typeface="+mn-lt"/>
                <a:ea typeface="+mn-ea"/>
                <a:cs typeface="+mn-cs"/>
              </a:rPr>
              <a:t>主线程等待</a:t>
            </a:r>
          </a:p>
          <a:p>
            <a:r>
              <a:rPr lang="en-US" sz="1200" kern="1200" smtClean="0">
                <a:solidFill>
                  <a:schemeClr val="tx1"/>
                </a:solidFill>
                <a:latin typeface="+mn-lt"/>
                <a:ea typeface="+mn-ea"/>
                <a:cs typeface="+mn-cs"/>
              </a:rPr>
              <a:t>			System.</a:t>
            </a:r>
            <a:r>
              <a:rPr lang="en-US" sz="1200" b="1" i="1" kern="1200" smtClean="0">
                <a:solidFill>
                  <a:schemeClr val="tx1"/>
                </a:solidFill>
                <a:latin typeface="+mn-lt"/>
                <a:ea typeface="+mn-ea"/>
                <a:cs typeface="+mn-cs"/>
              </a:rPr>
              <a:t>out</a:t>
            </a:r>
            <a:r>
              <a:rPr lang="en-US" sz="1200" kern="1200" smtClean="0">
                <a:solidFill>
                  <a:schemeClr val="tx1"/>
                </a:solidFill>
                <a:latin typeface="+mn-lt"/>
                <a:ea typeface="+mn-ea"/>
                <a:cs typeface="+mn-cs"/>
              </a:rPr>
              <a:t>.println("******** </a:t>
            </a:r>
            <a:r>
              <a:rPr lang="zh-CN" altLang="en-US" sz="1200" kern="1200" smtClean="0">
                <a:solidFill>
                  <a:schemeClr val="tx1"/>
                </a:solidFill>
                <a:latin typeface="+mn-lt"/>
                <a:ea typeface="+mn-ea"/>
                <a:cs typeface="+mn-cs"/>
              </a:rPr>
              <a:t>主线程执行处理，</a:t>
            </a:r>
            <a:r>
              <a:rPr lang="en-US" sz="1200" kern="1200" smtClean="0">
                <a:solidFill>
                  <a:schemeClr val="tx1"/>
                </a:solidFill>
                <a:latin typeface="+mn-lt"/>
                <a:ea typeface="+mn-ea"/>
                <a:cs typeface="+mn-cs"/>
              </a:rPr>
              <a:t>msg = " + </a:t>
            </a:r>
            <a:r>
              <a:rPr lang="en-US" sz="1200" i="1" kern="1200" smtClean="0">
                <a:solidFill>
                  <a:schemeClr val="tx1"/>
                </a:solidFill>
                <a:latin typeface="+mn-lt"/>
                <a:ea typeface="+mn-ea"/>
                <a:cs typeface="+mn-cs"/>
              </a:rPr>
              <a:t>msg</a:t>
            </a:r>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 </a:t>
            </a:r>
            <a:r>
              <a:rPr lang="en-US" sz="1200" b="1" kern="1200" smtClean="0">
                <a:solidFill>
                  <a:schemeClr val="tx1"/>
                </a:solidFill>
                <a:latin typeface="+mn-lt"/>
                <a:ea typeface="+mn-ea"/>
                <a:cs typeface="+mn-cs"/>
              </a:rPr>
              <a:t>finally</a:t>
            </a:r>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lock.unlock(); 										// </a:t>
            </a:r>
            <a:r>
              <a:rPr lang="zh-CN" altLang="en-US" sz="1200" kern="1200" smtClean="0">
                <a:solidFill>
                  <a:schemeClr val="tx1"/>
                </a:solidFill>
                <a:latin typeface="+mn-lt"/>
                <a:ea typeface="+mn-ea"/>
                <a:cs typeface="+mn-cs"/>
              </a:rPr>
              <a:t>释放锁</a:t>
            </a: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endParaRPr lang="en-US" altLang="zh-CN" smtClean="0"/>
          </a:p>
          <a:p>
            <a:endParaRPr lang="en-US" altLang="zh-CN" smtClean="0"/>
          </a:p>
          <a:p>
            <a:endParaRPr lang="en-US" altLang="zh-CN" smtClean="0"/>
          </a:p>
          <a:p>
            <a:endParaRPr lang="en-US" altLang="zh-CN" smtClean="0"/>
          </a:p>
          <a:p>
            <a:r>
              <a:rPr lang="en-US" sz="1200" b="1" kern="1200" smtClean="0">
                <a:solidFill>
                  <a:schemeClr val="tx1"/>
                </a:solidFill>
                <a:latin typeface="+mn-lt"/>
                <a:ea typeface="+mn-ea"/>
                <a:cs typeface="+mn-cs"/>
              </a:rPr>
              <a:t>package</a:t>
            </a:r>
            <a:r>
              <a:rPr lang="en-US" sz="1200" kern="1200" smtClean="0">
                <a:solidFill>
                  <a:schemeClr val="tx1"/>
                </a:solidFill>
                <a:latin typeface="+mn-lt"/>
                <a:ea typeface="+mn-ea"/>
                <a:cs typeface="+mn-cs"/>
              </a:rPr>
              <a:t> cn.mldn.demo;</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import</a:t>
            </a:r>
            <a:r>
              <a:rPr lang="en-US" sz="1200" kern="1200" smtClean="0">
                <a:solidFill>
                  <a:schemeClr val="tx1"/>
                </a:solidFill>
                <a:latin typeface="+mn-lt"/>
                <a:ea typeface="+mn-ea"/>
                <a:cs typeface="+mn-cs"/>
              </a:rPr>
              <a:t> java.util.concurrent.locks.Condition;</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import</a:t>
            </a:r>
            <a:r>
              <a:rPr lang="en-US" sz="1200" kern="1200" smtClean="0">
                <a:solidFill>
                  <a:schemeClr val="tx1"/>
                </a:solidFill>
                <a:latin typeface="+mn-lt"/>
                <a:ea typeface="+mn-ea"/>
                <a:cs typeface="+mn-cs"/>
              </a:rPr>
              <a:t> java.util.concurrent.locks.Lock;</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import</a:t>
            </a:r>
            <a:r>
              <a:rPr lang="en-US" sz="1200" kern="1200" smtClean="0">
                <a:solidFill>
                  <a:schemeClr val="tx1"/>
                </a:solidFill>
                <a:latin typeface="+mn-lt"/>
                <a:ea typeface="+mn-ea"/>
                <a:cs typeface="+mn-cs"/>
              </a:rPr>
              <a:t> java.util.concurrent.locks.ReentrantLock;</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class</a:t>
            </a:r>
            <a:r>
              <a:rPr lang="en-US" sz="1200" kern="1200" smtClean="0">
                <a:solidFill>
                  <a:schemeClr val="tx1"/>
                </a:solidFill>
                <a:latin typeface="+mn-lt"/>
                <a:ea typeface="+mn-ea"/>
                <a:cs typeface="+mn-cs"/>
              </a:rPr>
              <a:t> DataBuffer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private</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static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final</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int</a:t>
            </a:r>
            <a:r>
              <a:rPr lang="en-US" sz="1200" kern="1200" smtClean="0">
                <a:solidFill>
                  <a:schemeClr val="tx1"/>
                </a:solidFill>
                <a:latin typeface="+mn-lt"/>
                <a:ea typeface="+mn-ea"/>
                <a:cs typeface="+mn-cs"/>
              </a:rPr>
              <a:t> </a:t>
            </a:r>
            <a:r>
              <a:rPr lang="en-US" sz="1200" b="1" i="1" kern="1200" smtClean="0">
                <a:solidFill>
                  <a:schemeClr val="tx1"/>
                </a:solidFill>
                <a:latin typeface="+mn-lt"/>
                <a:ea typeface="+mn-ea"/>
                <a:cs typeface="+mn-cs"/>
              </a:rPr>
              <a:t>MAX_LENGTH</a:t>
            </a:r>
            <a:r>
              <a:rPr lang="en-US" sz="1200" kern="1200" smtClean="0">
                <a:solidFill>
                  <a:schemeClr val="tx1"/>
                </a:solidFill>
                <a:latin typeface="+mn-lt"/>
                <a:ea typeface="+mn-ea"/>
                <a:cs typeface="+mn-cs"/>
              </a:rPr>
              <a:t> = 5; 							// </a:t>
            </a:r>
            <a:r>
              <a:rPr lang="zh-CN" altLang="en-US" sz="1200" kern="1200" smtClean="0">
                <a:solidFill>
                  <a:schemeClr val="tx1"/>
                </a:solidFill>
                <a:latin typeface="+mn-lt"/>
                <a:ea typeface="+mn-ea"/>
                <a:cs typeface="+mn-cs"/>
              </a:rPr>
              <a:t>保存元素最大个数</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private</a:t>
            </a:r>
            <a:r>
              <a:rPr lang="en-US" sz="1200" kern="1200" smtClean="0">
                <a:solidFill>
                  <a:schemeClr val="tx1"/>
                </a:solidFill>
                <a:latin typeface="+mn-lt"/>
                <a:ea typeface="+mn-ea"/>
                <a:cs typeface="+mn-cs"/>
              </a:rPr>
              <a:t> Lock lock = </a:t>
            </a:r>
            <a:r>
              <a:rPr lang="en-US" sz="1200" b="1" kern="1200" smtClean="0">
                <a:solidFill>
                  <a:schemeClr val="tx1"/>
                </a:solidFill>
                <a:latin typeface="+mn-lt"/>
                <a:ea typeface="+mn-ea"/>
                <a:cs typeface="+mn-cs"/>
              </a:rPr>
              <a:t>new</a:t>
            </a:r>
            <a:r>
              <a:rPr lang="en-US" sz="1200" kern="1200" smtClean="0">
                <a:solidFill>
                  <a:schemeClr val="tx1"/>
                </a:solidFill>
                <a:latin typeface="+mn-lt"/>
                <a:ea typeface="+mn-ea"/>
                <a:cs typeface="+mn-cs"/>
              </a:rPr>
              <a:t> ReentrantLock();							// </a:t>
            </a:r>
            <a:r>
              <a:rPr lang="zh-CN" altLang="en-US" sz="1200" kern="1200" smtClean="0">
                <a:solidFill>
                  <a:schemeClr val="tx1"/>
                </a:solidFill>
                <a:latin typeface="+mn-lt"/>
                <a:ea typeface="+mn-ea"/>
                <a:cs typeface="+mn-cs"/>
              </a:rPr>
              <a:t>实例化</a:t>
            </a:r>
            <a:r>
              <a:rPr lang="en-US" sz="1200" kern="1200" smtClean="0">
                <a:solidFill>
                  <a:schemeClr val="tx1"/>
                </a:solidFill>
                <a:latin typeface="+mn-lt"/>
                <a:ea typeface="+mn-ea"/>
                <a:cs typeface="+mn-cs"/>
              </a:rPr>
              <a:t>Lock</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private</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final</a:t>
            </a:r>
            <a:r>
              <a:rPr lang="en-US" sz="1200" kern="1200" smtClean="0">
                <a:solidFill>
                  <a:schemeClr val="tx1"/>
                </a:solidFill>
                <a:latin typeface="+mn-lt"/>
                <a:ea typeface="+mn-ea"/>
                <a:cs typeface="+mn-cs"/>
              </a:rPr>
              <a:t> Condition writeCondition = lock.newCondition(); 		// </a:t>
            </a:r>
            <a:r>
              <a:rPr lang="zh-CN" altLang="en-US" sz="1200" kern="1200" smtClean="0">
                <a:solidFill>
                  <a:schemeClr val="tx1"/>
                </a:solidFill>
                <a:latin typeface="+mn-lt"/>
                <a:ea typeface="+mn-ea"/>
                <a:cs typeface="+mn-cs"/>
              </a:rPr>
              <a:t>设置写</a:t>
            </a:r>
            <a:r>
              <a:rPr lang="en-US" sz="1200" kern="1200" smtClean="0">
                <a:solidFill>
                  <a:schemeClr val="tx1"/>
                </a:solidFill>
                <a:latin typeface="+mn-lt"/>
                <a:ea typeface="+mn-ea"/>
                <a:cs typeface="+mn-cs"/>
              </a:rPr>
              <a:t>Condition</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private</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final</a:t>
            </a:r>
            <a:r>
              <a:rPr lang="en-US" sz="1200" kern="1200" smtClean="0">
                <a:solidFill>
                  <a:schemeClr val="tx1"/>
                </a:solidFill>
                <a:latin typeface="+mn-lt"/>
                <a:ea typeface="+mn-ea"/>
                <a:cs typeface="+mn-cs"/>
              </a:rPr>
              <a:t> Condition readCondition = lock.newCondition(); 		// </a:t>
            </a:r>
            <a:r>
              <a:rPr lang="zh-CN" altLang="en-US" sz="1200" kern="1200" smtClean="0">
                <a:solidFill>
                  <a:schemeClr val="tx1"/>
                </a:solidFill>
                <a:latin typeface="+mn-lt"/>
                <a:ea typeface="+mn-ea"/>
                <a:cs typeface="+mn-cs"/>
              </a:rPr>
              <a:t>消费读</a:t>
            </a:r>
            <a:r>
              <a:rPr lang="en-US" sz="1200" kern="1200" smtClean="0">
                <a:solidFill>
                  <a:schemeClr val="tx1"/>
                </a:solidFill>
                <a:latin typeface="+mn-lt"/>
                <a:ea typeface="+mn-ea"/>
                <a:cs typeface="+mn-cs"/>
              </a:rPr>
              <a:t>Condition</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private</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final</a:t>
            </a:r>
            <a:r>
              <a:rPr lang="en-US" sz="1200" kern="1200" smtClean="0">
                <a:solidFill>
                  <a:schemeClr val="tx1"/>
                </a:solidFill>
                <a:latin typeface="+mn-lt"/>
                <a:ea typeface="+mn-ea"/>
                <a:cs typeface="+mn-cs"/>
              </a:rPr>
              <a:t> Object[] data = </a:t>
            </a:r>
            <a:r>
              <a:rPr lang="en-US" sz="1200" b="1" kern="1200" smtClean="0">
                <a:solidFill>
                  <a:schemeClr val="tx1"/>
                </a:solidFill>
                <a:latin typeface="+mn-lt"/>
                <a:ea typeface="+mn-ea"/>
                <a:cs typeface="+mn-cs"/>
              </a:rPr>
              <a:t>new</a:t>
            </a:r>
            <a:r>
              <a:rPr lang="en-US" sz="1200" kern="1200" smtClean="0">
                <a:solidFill>
                  <a:schemeClr val="tx1"/>
                </a:solidFill>
                <a:latin typeface="+mn-lt"/>
                <a:ea typeface="+mn-ea"/>
                <a:cs typeface="+mn-cs"/>
              </a:rPr>
              <a:t> Object[</a:t>
            </a:r>
            <a:r>
              <a:rPr lang="en-US" sz="1200" b="1" i="1" kern="1200" smtClean="0">
                <a:solidFill>
                  <a:schemeClr val="tx1"/>
                </a:solidFill>
                <a:latin typeface="+mn-lt"/>
                <a:ea typeface="+mn-ea"/>
                <a:cs typeface="+mn-cs"/>
              </a:rPr>
              <a:t>MAX_LENGTH</a:t>
            </a:r>
            <a:r>
              <a:rPr lang="en-US" sz="1200" kern="1200" smtClean="0">
                <a:solidFill>
                  <a:schemeClr val="tx1"/>
                </a:solidFill>
                <a:latin typeface="+mn-lt"/>
                <a:ea typeface="+mn-ea"/>
                <a:cs typeface="+mn-cs"/>
              </a:rPr>
              <a:t>]; 				// </a:t>
            </a:r>
            <a:r>
              <a:rPr lang="zh-CN" altLang="en-US" sz="1200" kern="1200" smtClean="0">
                <a:solidFill>
                  <a:schemeClr val="tx1"/>
                </a:solidFill>
                <a:latin typeface="+mn-lt"/>
                <a:ea typeface="+mn-ea"/>
                <a:cs typeface="+mn-cs"/>
              </a:rPr>
              <a:t>数据存储空间</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private</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int</a:t>
            </a:r>
            <a:r>
              <a:rPr lang="en-US" sz="1200" kern="1200" smtClean="0">
                <a:solidFill>
                  <a:schemeClr val="tx1"/>
                </a:solidFill>
                <a:latin typeface="+mn-lt"/>
                <a:ea typeface="+mn-ea"/>
                <a:cs typeface="+mn-cs"/>
              </a:rPr>
              <a:t> writeIndex = 0; 										// </a:t>
            </a:r>
            <a:r>
              <a:rPr lang="zh-CN" altLang="en-US" sz="1200" kern="1200" smtClean="0">
                <a:solidFill>
                  <a:schemeClr val="tx1"/>
                </a:solidFill>
                <a:latin typeface="+mn-lt"/>
                <a:ea typeface="+mn-ea"/>
                <a:cs typeface="+mn-cs"/>
              </a:rPr>
              <a:t>数据写索引</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private</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int</a:t>
            </a:r>
            <a:r>
              <a:rPr lang="en-US" sz="1200" kern="1200" smtClean="0">
                <a:solidFill>
                  <a:schemeClr val="tx1"/>
                </a:solidFill>
                <a:latin typeface="+mn-lt"/>
                <a:ea typeface="+mn-ea"/>
                <a:cs typeface="+mn-cs"/>
              </a:rPr>
              <a:t> readIndex = 0; 										// </a:t>
            </a:r>
            <a:r>
              <a:rPr lang="zh-CN" altLang="en-US" sz="1200" kern="1200" smtClean="0">
                <a:solidFill>
                  <a:schemeClr val="tx1"/>
                </a:solidFill>
                <a:latin typeface="+mn-lt"/>
                <a:ea typeface="+mn-ea"/>
                <a:cs typeface="+mn-cs"/>
              </a:rPr>
              <a:t>数据读索引</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private</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int</a:t>
            </a:r>
            <a:r>
              <a:rPr lang="en-US" sz="1200" kern="1200" smtClean="0">
                <a:solidFill>
                  <a:schemeClr val="tx1"/>
                </a:solidFill>
                <a:latin typeface="+mn-lt"/>
                <a:ea typeface="+mn-ea"/>
                <a:cs typeface="+mn-cs"/>
              </a:rPr>
              <a:t> count = 0; 											// </a:t>
            </a:r>
            <a:r>
              <a:rPr lang="zh-CN" altLang="en-US" sz="1200" kern="1200" smtClean="0">
                <a:solidFill>
                  <a:schemeClr val="tx1"/>
                </a:solidFill>
                <a:latin typeface="+mn-lt"/>
                <a:ea typeface="+mn-ea"/>
                <a:cs typeface="+mn-cs"/>
              </a:rPr>
              <a:t>保存元素个数</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void</a:t>
            </a:r>
            <a:r>
              <a:rPr lang="en-US" sz="1200" kern="1200" smtClean="0">
                <a:solidFill>
                  <a:schemeClr val="tx1"/>
                </a:solidFill>
                <a:latin typeface="+mn-lt"/>
                <a:ea typeface="+mn-ea"/>
                <a:cs typeface="+mn-cs"/>
              </a:rPr>
              <a:t> put(Object obj) </a:t>
            </a:r>
            <a:r>
              <a:rPr lang="en-US" sz="1200" b="1" kern="1200" smtClean="0">
                <a:solidFill>
                  <a:schemeClr val="tx1"/>
                </a:solidFill>
                <a:latin typeface="+mn-lt"/>
                <a:ea typeface="+mn-ea"/>
                <a:cs typeface="+mn-cs"/>
              </a:rPr>
              <a:t>throws</a:t>
            </a:r>
            <a:r>
              <a:rPr lang="en-US" sz="1200" kern="1200" smtClean="0">
                <a:solidFill>
                  <a:schemeClr val="tx1"/>
                </a:solidFill>
                <a:latin typeface="+mn-lt"/>
                <a:ea typeface="+mn-ea"/>
                <a:cs typeface="+mn-cs"/>
              </a:rPr>
              <a:t> Exception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.lock.lock(); 											// </a:t>
            </a:r>
            <a:r>
              <a:rPr lang="zh-CN" altLang="en-US" sz="1200" kern="1200" smtClean="0">
                <a:solidFill>
                  <a:schemeClr val="tx1"/>
                </a:solidFill>
                <a:latin typeface="+mn-lt"/>
                <a:ea typeface="+mn-ea"/>
                <a:cs typeface="+mn-cs"/>
              </a:rPr>
              <a:t>获取锁</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try</a:t>
            </a:r>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if</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.count == </a:t>
            </a:r>
            <a:r>
              <a:rPr lang="en-US" sz="1200" b="1" i="1" kern="1200" smtClean="0">
                <a:solidFill>
                  <a:schemeClr val="tx1"/>
                </a:solidFill>
                <a:latin typeface="+mn-lt"/>
                <a:ea typeface="+mn-ea"/>
                <a:cs typeface="+mn-cs"/>
              </a:rPr>
              <a:t>MAX_LENGTH</a:t>
            </a:r>
            <a:r>
              <a:rPr lang="en-US" sz="1200" kern="1200" smtClean="0">
                <a:solidFill>
                  <a:schemeClr val="tx1"/>
                </a:solidFill>
                <a:latin typeface="+mn-lt"/>
                <a:ea typeface="+mn-ea"/>
                <a:cs typeface="+mn-cs"/>
              </a:rPr>
              <a:t>) { 							// </a:t>
            </a:r>
            <a:r>
              <a:rPr lang="zh-CN" altLang="en-US" sz="1200" kern="1200" smtClean="0">
                <a:solidFill>
                  <a:schemeClr val="tx1"/>
                </a:solidFill>
                <a:latin typeface="+mn-lt"/>
                <a:ea typeface="+mn-ea"/>
                <a:cs typeface="+mn-cs"/>
              </a:rPr>
              <a:t>已达到最大缓存个数</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.writeCondition.await(); 							// </a:t>
            </a:r>
            <a:r>
              <a:rPr lang="zh-CN" altLang="en-US" sz="1200" kern="1200" smtClean="0">
                <a:solidFill>
                  <a:schemeClr val="tx1"/>
                </a:solidFill>
                <a:latin typeface="+mn-lt"/>
                <a:ea typeface="+mn-ea"/>
                <a:cs typeface="+mn-cs"/>
              </a:rPr>
              <a:t>保存线程等待</a:t>
            </a: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.data[</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.writeIndex++] = obj; 						// </a:t>
            </a:r>
            <a:r>
              <a:rPr lang="zh-CN" altLang="en-US" sz="1200" kern="1200" smtClean="0">
                <a:solidFill>
                  <a:schemeClr val="tx1"/>
                </a:solidFill>
                <a:latin typeface="+mn-lt"/>
                <a:ea typeface="+mn-ea"/>
                <a:cs typeface="+mn-cs"/>
              </a:rPr>
              <a:t>保存数据，修改指针</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if</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.writeIndex == </a:t>
            </a:r>
            <a:r>
              <a:rPr lang="en-US" sz="1200" b="1" i="1" kern="1200" smtClean="0">
                <a:solidFill>
                  <a:schemeClr val="tx1"/>
                </a:solidFill>
                <a:latin typeface="+mn-lt"/>
                <a:ea typeface="+mn-ea"/>
                <a:cs typeface="+mn-cs"/>
              </a:rPr>
              <a:t>MAX_LENGTH</a:t>
            </a:r>
            <a:r>
              <a:rPr lang="en-US" sz="1200" kern="1200" smtClean="0">
                <a:solidFill>
                  <a:schemeClr val="tx1"/>
                </a:solidFill>
                <a:latin typeface="+mn-lt"/>
                <a:ea typeface="+mn-ea"/>
                <a:cs typeface="+mn-cs"/>
              </a:rPr>
              <a:t>) { 						// </a:t>
            </a:r>
            <a:r>
              <a:rPr lang="zh-CN" altLang="en-US" sz="1200" kern="1200" smtClean="0">
                <a:solidFill>
                  <a:schemeClr val="tx1"/>
                </a:solidFill>
                <a:latin typeface="+mn-lt"/>
                <a:ea typeface="+mn-ea"/>
                <a:cs typeface="+mn-cs"/>
              </a:rPr>
              <a:t>已达保存上限</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.writeIndex = 0; 									// </a:t>
            </a:r>
            <a:r>
              <a:rPr lang="zh-CN" altLang="en-US" sz="1200" kern="1200" smtClean="0">
                <a:solidFill>
                  <a:schemeClr val="tx1"/>
                </a:solidFill>
                <a:latin typeface="+mn-lt"/>
                <a:ea typeface="+mn-ea"/>
                <a:cs typeface="+mn-cs"/>
              </a:rPr>
              <a:t>重置保存索引脚标</a:t>
            </a: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.count++; 											// </a:t>
            </a:r>
            <a:r>
              <a:rPr lang="zh-CN" altLang="en-US" sz="1200" kern="1200" smtClean="0">
                <a:solidFill>
                  <a:schemeClr val="tx1"/>
                </a:solidFill>
                <a:latin typeface="+mn-lt"/>
                <a:ea typeface="+mn-ea"/>
                <a:cs typeface="+mn-cs"/>
              </a:rPr>
              <a:t>修改元素保存个数</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.readCondition.signal(); 								// </a:t>
            </a:r>
            <a:r>
              <a:rPr lang="zh-CN" altLang="en-US" sz="1200" kern="1200" smtClean="0">
                <a:solidFill>
                  <a:schemeClr val="tx1"/>
                </a:solidFill>
                <a:latin typeface="+mn-lt"/>
                <a:ea typeface="+mn-ea"/>
                <a:cs typeface="+mn-cs"/>
              </a:rPr>
              <a:t>唤醒消费线程</a:t>
            </a:r>
          </a:p>
          <a:p>
            <a:r>
              <a:rPr lang="en-US" sz="1200" kern="1200" smtClean="0">
                <a:solidFill>
                  <a:schemeClr val="tx1"/>
                </a:solidFill>
                <a:latin typeface="+mn-lt"/>
                <a:ea typeface="+mn-ea"/>
                <a:cs typeface="+mn-cs"/>
              </a:rPr>
              <a:t>			System.</a:t>
            </a:r>
            <a:r>
              <a:rPr lang="en-US" sz="1200" b="1" i="1" kern="1200" smtClean="0">
                <a:solidFill>
                  <a:schemeClr val="tx1"/>
                </a:solidFill>
                <a:latin typeface="+mn-lt"/>
                <a:ea typeface="+mn-ea"/>
                <a:cs typeface="+mn-cs"/>
              </a:rPr>
              <a:t>out</a:t>
            </a:r>
            <a:r>
              <a:rPr lang="en-US" sz="1200" kern="1200" smtClean="0">
                <a:solidFill>
                  <a:schemeClr val="tx1"/>
                </a:solidFill>
                <a:latin typeface="+mn-lt"/>
                <a:ea typeface="+mn-ea"/>
                <a:cs typeface="+mn-cs"/>
              </a:rPr>
              <a:t>.println("</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写入缓存</a:t>
            </a:r>
            <a:r>
              <a:rPr lang="en-US" sz="1200" kern="1200" smtClean="0">
                <a:solidFill>
                  <a:schemeClr val="tx1"/>
                </a:solidFill>
                <a:latin typeface="+mn-lt"/>
                <a:ea typeface="+mn-ea"/>
                <a:cs typeface="+mn-cs"/>
              </a:rPr>
              <a:t>-put()</a:t>
            </a:r>
            <a:r>
              <a:rPr lang="en-US" altLang="zh-CN" sz="1200" kern="1200" smtClean="0">
                <a:solidFill>
                  <a:schemeClr val="tx1"/>
                </a:solidFill>
                <a:latin typeface="+mn-lt"/>
                <a:ea typeface="+mn-ea"/>
                <a:cs typeface="+mn-cs"/>
              </a:rPr>
              <a:t>】</a:t>
            </a:r>
            <a:r>
              <a:rPr lang="en-US" sz="1200" kern="1200" smtClean="0">
                <a:solidFill>
                  <a:schemeClr val="tx1"/>
                </a:solidFill>
                <a:latin typeface="+mn-lt"/>
                <a:ea typeface="+mn-ea"/>
                <a:cs typeface="+mn-cs"/>
              </a:rPr>
              <a:t>" + Thread.</a:t>
            </a:r>
            <a:r>
              <a:rPr lang="en-US" sz="1200" i="1" kern="1200" smtClean="0">
                <a:solidFill>
                  <a:schemeClr val="tx1"/>
                </a:solidFill>
                <a:latin typeface="+mn-lt"/>
                <a:ea typeface="+mn-ea"/>
                <a:cs typeface="+mn-cs"/>
              </a:rPr>
              <a:t>currentThread</a:t>
            </a:r>
            <a:r>
              <a:rPr lang="en-US" sz="1200" kern="1200" smtClean="0">
                <a:solidFill>
                  <a:schemeClr val="tx1"/>
                </a:solidFill>
                <a:latin typeface="+mn-lt"/>
                <a:ea typeface="+mn-ea"/>
                <a:cs typeface="+mn-cs"/>
              </a:rPr>
              <a:t>().getName()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 "</a:t>
            </a:r>
            <a:r>
              <a:rPr lang="zh-CN" altLang="en-US" sz="1200" kern="1200" smtClean="0">
                <a:solidFill>
                  <a:schemeClr val="tx1"/>
                </a:solidFill>
                <a:latin typeface="+mn-lt"/>
                <a:ea typeface="+mn-ea"/>
                <a:cs typeface="+mn-cs"/>
              </a:rPr>
              <a:t>，写入数据：</a:t>
            </a:r>
            <a:r>
              <a:rPr lang="en-US" sz="1200" kern="1200" smtClean="0">
                <a:solidFill>
                  <a:schemeClr val="tx1"/>
                </a:solidFill>
                <a:latin typeface="+mn-lt"/>
                <a:ea typeface="+mn-ea"/>
                <a:cs typeface="+mn-cs"/>
              </a:rPr>
              <a:t>" + obj);</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 </a:t>
            </a:r>
            <a:r>
              <a:rPr lang="en-US" sz="1200" b="1" kern="1200" smtClean="0">
                <a:solidFill>
                  <a:schemeClr val="tx1"/>
                </a:solidFill>
                <a:latin typeface="+mn-lt"/>
                <a:ea typeface="+mn-ea"/>
                <a:cs typeface="+mn-cs"/>
              </a:rPr>
              <a:t>finally</a:t>
            </a:r>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.lock.unlock(); 										// </a:t>
            </a:r>
            <a:r>
              <a:rPr lang="zh-CN" altLang="en-US" sz="1200" kern="1200" smtClean="0">
                <a:solidFill>
                  <a:schemeClr val="tx1"/>
                </a:solidFill>
                <a:latin typeface="+mn-lt"/>
                <a:ea typeface="+mn-ea"/>
                <a:cs typeface="+mn-cs"/>
              </a:rPr>
              <a:t>释放锁</a:t>
            </a: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Object get() </a:t>
            </a:r>
            <a:r>
              <a:rPr lang="en-US" sz="1200" b="1" kern="1200" smtClean="0">
                <a:solidFill>
                  <a:schemeClr val="tx1"/>
                </a:solidFill>
                <a:latin typeface="+mn-lt"/>
                <a:ea typeface="+mn-ea"/>
                <a:cs typeface="+mn-cs"/>
              </a:rPr>
              <a:t>throws</a:t>
            </a:r>
            <a:r>
              <a:rPr lang="en-US" sz="1200" kern="1200" smtClean="0">
                <a:solidFill>
                  <a:schemeClr val="tx1"/>
                </a:solidFill>
                <a:latin typeface="+mn-lt"/>
                <a:ea typeface="+mn-ea"/>
                <a:cs typeface="+mn-cs"/>
              </a:rPr>
              <a:t> Exception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.lock.lock(); 											// </a:t>
            </a:r>
            <a:r>
              <a:rPr lang="zh-CN" altLang="en-US" sz="1200" kern="1200" smtClean="0">
                <a:solidFill>
                  <a:schemeClr val="tx1"/>
                </a:solidFill>
                <a:latin typeface="+mn-lt"/>
                <a:ea typeface="+mn-ea"/>
                <a:cs typeface="+mn-cs"/>
              </a:rPr>
              <a:t>获取锁</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try</a:t>
            </a:r>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if</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.count == 0) { 									// </a:t>
            </a:r>
            <a:r>
              <a:rPr lang="zh-CN" altLang="en-US" sz="1200" kern="1200" smtClean="0">
                <a:solidFill>
                  <a:schemeClr val="tx1"/>
                </a:solidFill>
                <a:latin typeface="+mn-lt"/>
                <a:ea typeface="+mn-ea"/>
                <a:cs typeface="+mn-cs"/>
              </a:rPr>
              <a:t>没有数据</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.readCondition.await(); 							// </a:t>
            </a:r>
            <a:r>
              <a:rPr lang="zh-CN" altLang="en-US" sz="1200" kern="1200" smtClean="0">
                <a:solidFill>
                  <a:schemeClr val="tx1"/>
                </a:solidFill>
                <a:latin typeface="+mn-lt"/>
                <a:ea typeface="+mn-ea"/>
                <a:cs typeface="+mn-cs"/>
              </a:rPr>
              <a:t>消费线程等待</a:t>
            </a: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Object takeData =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.data[</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.readIndex++]; 			// </a:t>
            </a:r>
            <a:r>
              <a:rPr lang="zh-CN" altLang="en-US" sz="1200" kern="1200" smtClean="0">
                <a:solidFill>
                  <a:schemeClr val="tx1"/>
                </a:solidFill>
                <a:latin typeface="+mn-lt"/>
                <a:ea typeface="+mn-ea"/>
                <a:cs typeface="+mn-cs"/>
              </a:rPr>
              <a:t>取出索引数据</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if</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.readIndex == </a:t>
            </a:r>
            <a:r>
              <a:rPr lang="en-US" sz="1200" b="1" i="1" kern="1200" smtClean="0">
                <a:solidFill>
                  <a:schemeClr val="tx1"/>
                </a:solidFill>
                <a:latin typeface="+mn-lt"/>
                <a:ea typeface="+mn-ea"/>
                <a:cs typeface="+mn-cs"/>
              </a:rPr>
              <a:t>MAX_LENGTH</a:t>
            </a:r>
            <a:r>
              <a:rPr lang="en-US" sz="1200" kern="1200" smtClean="0">
                <a:solidFill>
                  <a:schemeClr val="tx1"/>
                </a:solidFill>
                <a:latin typeface="+mn-lt"/>
                <a:ea typeface="+mn-ea"/>
                <a:cs typeface="+mn-cs"/>
              </a:rPr>
              <a:t>) { 						// </a:t>
            </a:r>
            <a:r>
              <a:rPr lang="zh-CN" altLang="en-US" sz="1200" kern="1200" smtClean="0">
                <a:solidFill>
                  <a:schemeClr val="tx1"/>
                </a:solidFill>
                <a:latin typeface="+mn-lt"/>
                <a:ea typeface="+mn-ea"/>
                <a:cs typeface="+mn-cs"/>
              </a:rPr>
              <a:t>数据索引达到上限</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.readIndex = 0; 									// </a:t>
            </a:r>
            <a:r>
              <a:rPr lang="zh-CN" altLang="en-US" sz="1200" kern="1200" smtClean="0">
                <a:solidFill>
                  <a:schemeClr val="tx1"/>
                </a:solidFill>
                <a:latin typeface="+mn-lt"/>
                <a:ea typeface="+mn-ea"/>
                <a:cs typeface="+mn-cs"/>
              </a:rPr>
              <a:t>重置索引</a:t>
            </a: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.count--; 											// </a:t>
            </a:r>
            <a:r>
              <a:rPr lang="zh-CN" altLang="en-US" sz="1200" kern="1200" smtClean="0">
                <a:solidFill>
                  <a:schemeClr val="tx1"/>
                </a:solidFill>
                <a:latin typeface="+mn-lt"/>
                <a:ea typeface="+mn-ea"/>
                <a:cs typeface="+mn-cs"/>
              </a:rPr>
              <a:t>消费后，保存个数减</a:t>
            </a:r>
            <a:r>
              <a:rPr lang="en-US" sz="1200" kern="1200" smtClean="0">
                <a:solidFill>
                  <a:schemeClr val="tx1"/>
                </a:solidFill>
                <a:latin typeface="+mn-lt"/>
                <a:ea typeface="+mn-ea"/>
                <a:cs typeface="+mn-cs"/>
              </a:rPr>
              <a:t>1</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.writeCondition.signal(); 							// </a:t>
            </a:r>
            <a:r>
              <a:rPr lang="zh-CN" altLang="en-US" sz="1200" kern="1200" smtClean="0">
                <a:solidFill>
                  <a:schemeClr val="tx1"/>
                </a:solidFill>
                <a:latin typeface="+mn-lt"/>
                <a:ea typeface="+mn-ea"/>
                <a:cs typeface="+mn-cs"/>
              </a:rPr>
              <a:t>消费后，唤醒保存线程</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return</a:t>
            </a:r>
            <a:r>
              <a:rPr lang="en-US" sz="1200" kern="1200" smtClean="0">
                <a:solidFill>
                  <a:schemeClr val="tx1"/>
                </a:solidFill>
                <a:latin typeface="+mn-lt"/>
                <a:ea typeface="+mn-ea"/>
                <a:cs typeface="+mn-cs"/>
              </a:rPr>
              <a:t> takeData; 											// </a:t>
            </a:r>
            <a:r>
              <a:rPr lang="zh-CN" altLang="en-US" sz="1200" kern="1200" smtClean="0">
                <a:solidFill>
                  <a:schemeClr val="tx1"/>
                </a:solidFill>
                <a:latin typeface="+mn-lt"/>
                <a:ea typeface="+mn-ea"/>
                <a:cs typeface="+mn-cs"/>
              </a:rPr>
              <a:t>返回数据</a:t>
            </a:r>
          </a:p>
          <a:p>
            <a:r>
              <a:rPr lang="en-US" sz="1200" kern="1200" smtClean="0">
                <a:solidFill>
                  <a:schemeClr val="tx1"/>
                </a:solidFill>
                <a:latin typeface="+mn-lt"/>
                <a:ea typeface="+mn-ea"/>
                <a:cs typeface="+mn-cs"/>
              </a:rPr>
              <a:t>		} </a:t>
            </a:r>
            <a:r>
              <a:rPr lang="en-US" sz="1200" b="1" kern="1200" smtClean="0">
                <a:solidFill>
                  <a:schemeClr val="tx1"/>
                </a:solidFill>
                <a:latin typeface="+mn-lt"/>
                <a:ea typeface="+mn-ea"/>
                <a:cs typeface="+mn-cs"/>
              </a:rPr>
              <a:t>finally</a:t>
            </a:r>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.lock.unlock(); 										// </a:t>
            </a:r>
            <a:r>
              <a:rPr lang="zh-CN" altLang="en-US" sz="1200" kern="1200" smtClean="0">
                <a:solidFill>
                  <a:schemeClr val="tx1"/>
                </a:solidFill>
                <a:latin typeface="+mn-lt"/>
                <a:ea typeface="+mn-ea"/>
                <a:cs typeface="+mn-cs"/>
              </a:rPr>
              <a:t>释放锁</a:t>
            </a: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class</a:t>
            </a:r>
            <a:r>
              <a:rPr lang="en-US" sz="1200" kern="1200" smtClean="0">
                <a:solidFill>
                  <a:schemeClr val="tx1"/>
                </a:solidFill>
                <a:latin typeface="+mn-lt"/>
                <a:ea typeface="+mn-ea"/>
                <a:cs typeface="+mn-cs"/>
              </a:rPr>
              <a:t> JUCDemo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static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void</a:t>
            </a:r>
            <a:r>
              <a:rPr lang="en-US" sz="1200" kern="1200" smtClean="0">
                <a:solidFill>
                  <a:schemeClr val="tx1"/>
                </a:solidFill>
                <a:latin typeface="+mn-lt"/>
                <a:ea typeface="+mn-ea"/>
                <a:cs typeface="+mn-cs"/>
              </a:rPr>
              <a:t> main(String[] args) </a:t>
            </a:r>
            <a:r>
              <a:rPr lang="en-US" sz="1200" b="1" kern="1200" smtClean="0">
                <a:solidFill>
                  <a:schemeClr val="tx1"/>
                </a:solidFill>
                <a:latin typeface="+mn-lt"/>
                <a:ea typeface="+mn-ea"/>
                <a:cs typeface="+mn-cs"/>
              </a:rPr>
              <a:t>throws</a:t>
            </a:r>
            <a:r>
              <a:rPr lang="en-US" sz="1200" kern="1200" smtClean="0">
                <a:solidFill>
                  <a:schemeClr val="tx1"/>
                </a:solidFill>
                <a:latin typeface="+mn-lt"/>
                <a:ea typeface="+mn-ea"/>
                <a:cs typeface="+mn-cs"/>
              </a:rPr>
              <a:t> Exception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DataBuffer buffer = </a:t>
            </a:r>
            <a:r>
              <a:rPr lang="en-US" sz="1200" b="1" kern="1200" smtClean="0">
                <a:solidFill>
                  <a:schemeClr val="tx1"/>
                </a:solidFill>
                <a:latin typeface="+mn-lt"/>
                <a:ea typeface="+mn-ea"/>
                <a:cs typeface="+mn-cs"/>
              </a:rPr>
              <a:t>new</a:t>
            </a:r>
            <a:r>
              <a:rPr lang="en-US" sz="1200" kern="1200" smtClean="0">
                <a:solidFill>
                  <a:schemeClr val="tx1"/>
                </a:solidFill>
                <a:latin typeface="+mn-lt"/>
                <a:ea typeface="+mn-ea"/>
                <a:cs typeface="+mn-cs"/>
              </a:rPr>
              <a:t> DataBuffer();							// </a:t>
            </a:r>
            <a:r>
              <a:rPr lang="zh-CN" altLang="en-US" sz="1200" kern="1200" smtClean="0">
                <a:solidFill>
                  <a:schemeClr val="tx1"/>
                </a:solidFill>
                <a:latin typeface="+mn-lt"/>
                <a:ea typeface="+mn-ea"/>
                <a:cs typeface="+mn-cs"/>
              </a:rPr>
              <a:t>实例化数据缓冲区</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for</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int</a:t>
            </a:r>
            <a:r>
              <a:rPr lang="en-US" sz="1200" kern="1200" smtClean="0">
                <a:solidFill>
                  <a:schemeClr val="tx1"/>
                </a:solidFill>
                <a:latin typeface="+mn-lt"/>
                <a:ea typeface="+mn-ea"/>
                <a:cs typeface="+mn-cs"/>
              </a:rPr>
              <a:t> x = 0; x &lt; 10; x++) {								// </a:t>
            </a:r>
            <a:r>
              <a:rPr lang="zh-CN" altLang="en-US" sz="1200" kern="1200" smtClean="0">
                <a:solidFill>
                  <a:schemeClr val="tx1"/>
                </a:solidFill>
                <a:latin typeface="+mn-lt"/>
                <a:ea typeface="+mn-ea"/>
                <a:cs typeface="+mn-cs"/>
              </a:rPr>
              <a:t>循环创建线程</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final</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int</a:t>
            </a:r>
            <a:r>
              <a:rPr lang="en-US" sz="1200" kern="1200" smtClean="0">
                <a:solidFill>
                  <a:schemeClr val="tx1"/>
                </a:solidFill>
                <a:latin typeface="+mn-lt"/>
                <a:ea typeface="+mn-ea"/>
                <a:cs typeface="+mn-cs"/>
              </a:rPr>
              <a:t> tempData = x;									// </a:t>
            </a:r>
            <a:r>
              <a:rPr lang="zh-CN" altLang="en-US" sz="1200" kern="1200" smtClean="0">
                <a:solidFill>
                  <a:schemeClr val="tx1"/>
                </a:solidFill>
                <a:latin typeface="+mn-lt"/>
                <a:ea typeface="+mn-ea"/>
                <a:cs typeface="+mn-cs"/>
              </a:rPr>
              <a:t>匿名内部类使用</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new</a:t>
            </a:r>
            <a:r>
              <a:rPr lang="en-US" sz="1200" kern="1200" smtClean="0">
                <a:solidFill>
                  <a:schemeClr val="tx1"/>
                </a:solidFill>
                <a:latin typeface="+mn-lt"/>
                <a:ea typeface="+mn-ea"/>
                <a:cs typeface="+mn-cs"/>
              </a:rPr>
              <a:t> Thread(() -&gt;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try</a:t>
            </a:r>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Thread.</a:t>
            </a:r>
            <a:r>
              <a:rPr lang="en-US" sz="1200" i="1" kern="1200" smtClean="0">
                <a:solidFill>
                  <a:schemeClr val="tx1"/>
                </a:solidFill>
                <a:latin typeface="+mn-lt"/>
                <a:ea typeface="+mn-ea"/>
                <a:cs typeface="+mn-cs"/>
              </a:rPr>
              <a:t>sleep</a:t>
            </a:r>
            <a:r>
              <a:rPr lang="en-US" sz="1200" kern="1200" smtClean="0">
                <a:solidFill>
                  <a:schemeClr val="tx1"/>
                </a:solidFill>
                <a:latin typeface="+mn-lt"/>
                <a:ea typeface="+mn-ea"/>
                <a:cs typeface="+mn-cs"/>
              </a:rPr>
              <a:t>(1);									// </a:t>
            </a:r>
            <a:r>
              <a:rPr lang="zh-CN" altLang="en-US" sz="1200" kern="1200" smtClean="0">
                <a:solidFill>
                  <a:schemeClr val="tx1"/>
                </a:solidFill>
                <a:latin typeface="+mn-lt"/>
                <a:ea typeface="+mn-ea"/>
                <a:cs typeface="+mn-cs"/>
              </a:rPr>
              <a:t>模拟延迟</a:t>
            </a:r>
          </a:p>
          <a:p>
            <a:r>
              <a:rPr lang="en-US" sz="1200" kern="1200" smtClean="0">
                <a:solidFill>
                  <a:schemeClr val="tx1"/>
                </a:solidFill>
                <a:latin typeface="+mn-lt"/>
                <a:ea typeface="+mn-ea"/>
                <a:cs typeface="+mn-cs"/>
              </a:rPr>
              <a:t>					buffer.put(tempData);								// </a:t>
            </a:r>
            <a:r>
              <a:rPr lang="zh-CN" altLang="en-US" sz="1200" kern="1200" smtClean="0">
                <a:solidFill>
                  <a:schemeClr val="tx1"/>
                </a:solidFill>
                <a:latin typeface="+mn-lt"/>
                <a:ea typeface="+mn-ea"/>
                <a:cs typeface="+mn-cs"/>
              </a:rPr>
              <a:t>保存数据</a:t>
            </a:r>
          </a:p>
          <a:p>
            <a:r>
              <a:rPr lang="en-US" sz="1200" kern="1200" smtClean="0">
                <a:solidFill>
                  <a:schemeClr val="tx1"/>
                </a:solidFill>
                <a:latin typeface="+mn-lt"/>
                <a:ea typeface="+mn-ea"/>
                <a:cs typeface="+mn-cs"/>
              </a:rPr>
              <a:t>				} </a:t>
            </a:r>
            <a:r>
              <a:rPr lang="en-US" sz="1200" b="1" kern="1200" smtClean="0">
                <a:solidFill>
                  <a:schemeClr val="tx1"/>
                </a:solidFill>
                <a:latin typeface="+mn-lt"/>
                <a:ea typeface="+mn-ea"/>
                <a:cs typeface="+mn-cs"/>
              </a:rPr>
              <a:t>catch</a:t>
            </a:r>
            <a:r>
              <a:rPr lang="en-US" sz="1200" kern="1200" smtClean="0">
                <a:solidFill>
                  <a:schemeClr val="tx1"/>
                </a:solidFill>
                <a:latin typeface="+mn-lt"/>
                <a:ea typeface="+mn-ea"/>
                <a:cs typeface="+mn-cs"/>
              </a:rPr>
              <a:t> (Exception e) {}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 "PUT</a:t>
            </a:r>
            <a:r>
              <a:rPr lang="zh-CN" altLang="en-US" sz="1200" kern="1200" smtClean="0">
                <a:solidFill>
                  <a:schemeClr val="tx1"/>
                </a:solidFill>
                <a:latin typeface="+mn-lt"/>
                <a:ea typeface="+mn-ea"/>
                <a:cs typeface="+mn-cs"/>
              </a:rPr>
              <a:t>线程</a:t>
            </a:r>
            <a:r>
              <a:rPr lang="en-US" sz="1200" kern="1200" smtClean="0">
                <a:solidFill>
                  <a:schemeClr val="tx1"/>
                </a:solidFill>
                <a:latin typeface="+mn-lt"/>
                <a:ea typeface="+mn-ea"/>
                <a:cs typeface="+mn-cs"/>
              </a:rPr>
              <a:t> - " + x).start();								// </a:t>
            </a:r>
            <a:r>
              <a:rPr lang="zh-CN" altLang="en-US" sz="1200" kern="1200" smtClean="0">
                <a:solidFill>
                  <a:schemeClr val="tx1"/>
                </a:solidFill>
                <a:latin typeface="+mn-lt"/>
                <a:ea typeface="+mn-ea"/>
                <a:cs typeface="+mn-cs"/>
              </a:rPr>
              <a:t>启动写线程</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new</a:t>
            </a:r>
            <a:r>
              <a:rPr lang="en-US" sz="1200" kern="1200" smtClean="0">
                <a:solidFill>
                  <a:schemeClr val="tx1"/>
                </a:solidFill>
                <a:latin typeface="+mn-lt"/>
                <a:ea typeface="+mn-ea"/>
                <a:cs typeface="+mn-cs"/>
              </a:rPr>
              <a:t> Thread(() -&gt;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try</a:t>
            </a:r>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Thread.</a:t>
            </a:r>
            <a:r>
              <a:rPr lang="en-US" sz="1200" i="1" kern="1200" smtClean="0">
                <a:solidFill>
                  <a:schemeClr val="tx1"/>
                </a:solidFill>
                <a:latin typeface="+mn-lt"/>
                <a:ea typeface="+mn-ea"/>
                <a:cs typeface="+mn-cs"/>
              </a:rPr>
              <a:t>sleep</a:t>
            </a:r>
            <a:r>
              <a:rPr lang="en-US" sz="1200" kern="1200" smtClean="0">
                <a:solidFill>
                  <a:schemeClr val="tx1"/>
                </a:solidFill>
                <a:latin typeface="+mn-lt"/>
                <a:ea typeface="+mn-ea"/>
                <a:cs typeface="+mn-cs"/>
              </a:rPr>
              <a:t>(100);								// </a:t>
            </a:r>
            <a:r>
              <a:rPr lang="zh-CN" altLang="en-US" sz="1200" kern="1200" smtClean="0">
                <a:solidFill>
                  <a:schemeClr val="tx1"/>
                </a:solidFill>
                <a:latin typeface="+mn-lt"/>
                <a:ea typeface="+mn-ea"/>
                <a:cs typeface="+mn-cs"/>
              </a:rPr>
              <a:t>模拟延迟</a:t>
            </a:r>
          </a:p>
          <a:p>
            <a:r>
              <a:rPr lang="en-US" sz="1200" kern="1200" smtClean="0">
                <a:solidFill>
                  <a:schemeClr val="tx1"/>
                </a:solidFill>
                <a:latin typeface="+mn-lt"/>
                <a:ea typeface="+mn-ea"/>
                <a:cs typeface="+mn-cs"/>
              </a:rPr>
              <a:t>					System.</a:t>
            </a:r>
            <a:r>
              <a:rPr lang="en-US" sz="1200" b="1" i="1" kern="1200" smtClean="0">
                <a:solidFill>
                  <a:schemeClr val="tx1"/>
                </a:solidFill>
                <a:latin typeface="+mn-lt"/>
                <a:ea typeface="+mn-ea"/>
                <a:cs typeface="+mn-cs"/>
              </a:rPr>
              <a:t>out</a:t>
            </a:r>
            <a:r>
              <a:rPr lang="en-US" sz="1200" kern="1200" smtClean="0">
                <a:solidFill>
                  <a:schemeClr val="tx1"/>
                </a:solidFill>
                <a:latin typeface="+mn-lt"/>
                <a:ea typeface="+mn-ea"/>
                <a:cs typeface="+mn-cs"/>
              </a:rPr>
              <a:t>.println("</a:t>
            </a:r>
            <a:r>
              <a:rPr lang="en-US" altLang="zh-CN" sz="1200" kern="1200" smtClean="0">
                <a:solidFill>
                  <a:schemeClr val="tx1"/>
                </a:solidFill>
                <a:latin typeface="+mn-lt"/>
                <a:ea typeface="+mn-ea"/>
                <a:cs typeface="+mn-cs"/>
              </a:rPr>
              <a:t>【</a:t>
            </a:r>
            <a:r>
              <a:rPr lang="en-US" sz="1200" kern="1200" smtClean="0">
                <a:solidFill>
                  <a:schemeClr val="tx1"/>
                </a:solidFill>
                <a:latin typeface="+mn-lt"/>
                <a:ea typeface="+mn-ea"/>
                <a:cs typeface="+mn-cs"/>
              </a:rPr>
              <a:t>[" + Thread.</a:t>
            </a:r>
            <a:r>
              <a:rPr lang="en-US" sz="1200" i="1" kern="1200" smtClean="0">
                <a:solidFill>
                  <a:schemeClr val="tx1"/>
                </a:solidFill>
                <a:latin typeface="+mn-lt"/>
                <a:ea typeface="+mn-ea"/>
                <a:cs typeface="+mn-cs"/>
              </a:rPr>
              <a:t>currentThread</a:t>
            </a:r>
            <a:r>
              <a:rPr lang="en-US" sz="1200" kern="1200" smtClean="0">
                <a:solidFill>
                  <a:schemeClr val="tx1"/>
                </a:solidFill>
                <a:latin typeface="+mn-lt"/>
                <a:ea typeface="+mn-ea"/>
                <a:cs typeface="+mn-cs"/>
              </a:rPr>
              <a:t>().getName()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 "] </a:t>
            </a:r>
            <a:r>
              <a:rPr lang="zh-CN" altLang="en-US" sz="1200" kern="1200" smtClean="0">
                <a:solidFill>
                  <a:schemeClr val="tx1"/>
                </a:solidFill>
                <a:latin typeface="+mn-lt"/>
                <a:ea typeface="+mn-ea"/>
                <a:cs typeface="+mn-cs"/>
              </a:rPr>
              <a:t>消费数据 </a:t>
            </a:r>
            <a:r>
              <a:rPr lang="en-US" altLang="zh-CN" sz="1200" kern="1200" smtClean="0">
                <a:solidFill>
                  <a:schemeClr val="tx1"/>
                </a:solidFill>
                <a:latin typeface="+mn-lt"/>
                <a:ea typeface="+mn-ea"/>
                <a:cs typeface="+mn-cs"/>
              </a:rPr>
              <a:t>】</a:t>
            </a:r>
            <a:r>
              <a:rPr lang="en-US" sz="1200" kern="1200" smtClean="0">
                <a:solidFill>
                  <a:schemeClr val="tx1"/>
                </a:solidFill>
                <a:latin typeface="+mn-lt"/>
                <a:ea typeface="+mn-ea"/>
                <a:cs typeface="+mn-cs"/>
              </a:rPr>
              <a:t>" + buffer.get());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 </a:t>
            </a:r>
            <a:r>
              <a:rPr lang="en-US" sz="1200" b="1" kern="1200" smtClean="0">
                <a:solidFill>
                  <a:schemeClr val="tx1"/>
                </a:solidFill>
                <a:latin typeface="+mn-lt"/>
                <a:ea typeface="+mn-ea"/>
                <a:cs typeface="+mn-cs"/>
              </a:rPr>
              <a:t>catch</a:t>
            </a:r>
            <a:r>
              <a:rPr lang="en-US" sz="1200" kern="1200" smtClean="0">
                <a:solidFill>
                  <a:schemeClr val="tx1"/>
                </a:solidFill>
                <a:latin typeface="+mn-lt"/>
                <a:ea typeface="+mn-ea"/>
                <a:cs typeface="+mn-cs"/>
              </a:rPr>
              <a:t> (Exception e)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 "GET</a:t>
            </a:r>
            <a:r>
              <a:rPr lang="zh-CN" altLang="en-US" sz="1200" kern="1200" smtClean="0">
                <a:solidFill>
                  <a:schemeClr val="tx1"/>
                </a:solidFill>
                <a:latin typeface="+mn-lt"/>
                <a:ea typeface="+mn-ea"/>
                <a:cs typeface="+mn-cs"/>
              </a:rPr>
              <a:t>线程</a:t>
            </a:r>
            <a:r>
              <a:rPr lang="en-US" sz="1200" kern="1200" smtClean="0">
                <a:solidFill>
                  <a:schemeClr val="tx1"/>
                </a:solidFill>
                <a:latin typeface="+mn-lt"/>
                <a:ea typeface="+mn-ea"/>
                <a:cs typeface="+mn-cs"/>
              </a:rPr>
              <a:t> - " + x).start();								// </a:t>
            </a:r>
            <a:r>
              <a:rPr lang="zh-CN" altLang="en-US" sz="1200" kern="1200" smtClean="0">
                <a:solidFill>
                  <a:schemeClr val="tx1"/>
                </a:solidFill>
                <a:latin typeface="+mn-lt"/>
                <a:ea typeface="+mn-ea"/>
                <a:cs typeface="+mn-cs"/>
              </a:rPr>
              <a:t>启动读线程</a:t>
            </a: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CBB1D333-E956-431F-AB61-55C00916D5BC}" type="slidenum">
              <a:rPr lang="zh-CN" altLang="en-US" smtClean="0"/>
              <a:pPr/>
              <a:t>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55000" lnSpcReduction="20000"/>
          </a:bodyPr>
          <a:lstStyle/>
          <a:p>
            <a:r>
              <a:rPr lang="en-US" sz="1200" b="1" kern="1200" smtClean="0">
                <a:solidFill>
                  <a:schemeClr val="tx1"/>
                </a:solidFill>
                <a:latin typeface="+mn-lt"/>
                <a:ea typeface="+mn-ea"/>
                <a:cs typeface="+mn-cs"/>
              </a:rPr>
              <a:t>package</a:t>
            </a:r>
            <a:r>
              <a:rPr lang="en-US" sz="1200" kern="1200" smtClean="0">
                <a:solidFill>
                  <a:schemeClr val="tx1"/>
                </a:solidFill>
                <a:latin typeface="+mn-lt"/>
                <a:ea typeface="+mn-ea"/>
                <a:cs typeface="+mn-cs"/>
              </a:rPr>
              <a:t> cn.mldn.demo;</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import</a:t>
            </a:r>
            <a:r>
              <a:rPr lang="en-US" sz="1200" kern="1200" smtClean="0">
                <a:solidFill>
                  <a:schemeClr val="tx1"/>
                </a:solidFill>
                <a:latin typeface="+mn-lt"/>
                <a:ea typeface="+mn-ea"/>
                <a:cs typeface="+mn-cs"/>
              </a:rPr>
              <a:t> java.util.concurrent.Semaphore;</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import</a:t>
            </a:r>
            <a:r>
              <a:rPr lang="en-US" sz="1200" kern="1200" smtClean="0">
                <a:solidFill>
                  <a:schemeClr val="tx1"/>
                </a:solidFill>
                <a:latin typeface="+mn-lt"/>
                <a:ea typeface="+mn-ea"/>
                <a:cs typeface="+mn-cs"/>
              </a:rPr>
              <a:t> java.util.concurrent.TimeUnit;</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class</a:t>
            </a:r>
            <a:r>
              <a:rPr lang="en-US" sz="1200" kern="1200" smtClean="0">
                <a:solidFill>
                  <a:schemeClr val="tx1"/>
                </a:solidFill>
                <a:latin typeface="+mn-lt"/>
                <a:ea typeface="+mn-ea"/>
                <a:cs typeface="+mn-cs"/>
              </a:rPr>
              <a:t> JUCDemo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static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void</a:t>
            </a:r>
            <a:r>
              <a:rPr lang="en-US" sz="1200" kern="1200" smtClean="0">
                <a:solidFill>
                  <a:schemeClr val="tx1"/>
                </a:solidFill>
                <a:latin typeface="+mn-lt"/>
                <a:ea typeface="+mn-ea"/>
                <a:cs typeface="+mn-cs"/>
              </a:rPr>
              <a:t> main(String[] args) </a:t>
            </a:r>
            <a:r>
              <a:rPr lang="en-US" sz="1200" b="1" kern="1200" smtClean="0">
                <a:solidFill>
                  <a:schemeClr val="tx1"/>
                </a:solidFill>
                <a:latin typeface="+mn-lt"/>
                <a:ea typeface="+mn-ea"/>
                <a:cs typeface="+mn-cs"/>
              </a:rPr>
              <a:t>throws</a:t>
            </a:r>
            <a:r>
              <a:rPr lang="en-US" sz="1200" kern="1200" smtClean="0">
                <a:solidFill>
                  <a:schemeClr val="tx1"/>
                </a:solidFill>
                <a:latin typeface="+mn-lt"/>
                <a:ea typeface="+mn-ea"/>
                <a:cs typeface="+mn-cs"/>
              </a:rPr>
              <a:t> Exception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Semaphore sem = </a:t>
            </a:r>
            <a:r>
              <a:rPr lang="en-US" sz="1200" b="1" kern="1200" smtClean="0">
                <a:solidFill>
                  <a:schemeClr val="tx1"/>
                </a:solidFill>
                <a:latin typeface="+mn-lt"/>
                <a:ea typeface="+mn-ea"/>
                <a:cs typeface="+mn-cs"/>
              </a:rPr>
              <a:t>new</a:t>
            </a:r>
            <a:r>
              <a:rPr lang="en-US" sz="1200" kern="1200" smtClean="0">
                <a:solidFill>
                  <a:schemeClr val="tx1"/>
                </a:solidFill>
                <a:latin typeface="+mn-lt"/>
                <a:ea typeface="+mn-ea"/>
                <a:cs typeface="+mn-cs"/>
              </a:rPr>
              <a:t> Semaphore(2); 							// 2</a:t>
            </a:r>
            <a:r>
              <a:rPr lang="zh-CN" altLang="en-US" sz="1200" kern="1200" smtClean="0">
                <a:solidFill>
                  <a:schemeClr val="tx1"/>
                </a:solidFill>
                <a:latin typeface="+mn-lt"/>
                <a:ea typeface="+mn-ea"/>
                <a:cs typeface="+mn-cs"/>
              </a:rPr>
              <a:t>个可用资源</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for</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int</a:t>
            </a:r>
            <a:r>
              <a:rPr lang="en-US" sz="1200" kern="1200" smtClean="0">
                <a:solidFill>
                  <a:schemeClr val="tx1"/>
                </a:solidFill>
                <a:latin typeface="+mn-lt"/>
                <a:ea typeface="+mn-ea"/>
                <a:cs typeface="+mn-cs"/>
              </a:rPr>
              <a:t> x = 0; x &lt; 10; x++) {							// </a:t>
            </a:r>
            <a:r>
              <a:rPr lang="zh-CN" altLang="en-US" sz="1200" kern="1200" smtClean="0">
                <a:solidFill>
                  <a:schemeClr val="tx1"/>
                </a:solidFill>
                <a:latin typeface="+mn-lt"/>
                <a:ea typeface="+mn-ea"/>
                <a:cs typeface="+mn-cs"/>
              </a:rPr>
              <a:t>循环创建并启动线程</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new</a:t>
            </a:r>
            <a:r>
              <a:rPr lang="en-US" sz="1200" kern="1200" smtClean="0">
                <a:solidFill>
                  <a:schemeClr val="tx1"/>
                </a:solidFill>
                <a:latin typeface="+mn-lt"/>
                <a:ea typeface="+mn-ea"/>
                <a:cs typeface="+mn-cs"/>
              </a:rPr>
              <a:t> Thread(() -&gt;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try</a:t>
            </a:r>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sem.acquire(); 								// </a:t>
            </a:r>
            <a:r>
              <a:rPr lang="zh-CN" altLang="en-US" sz="1200" kern="1200" smtClean="0">
                <a:solidFill>
                  <a:schemeClr val="tx1"/>
                </a:solidFill>
                <a:latin typeface="+mn-lt"/>
                <a:ea typeface="+mn-ea"/>
                <a:cs typeface="+mn-cs"/>
              </a:rPr>
              <a:t>资源抢占，若无资源则等待</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if</a:t>
            </a:r>
            <a:r>
              <a:rPr lang="en-US" sz="1200" kern="1200" smtClean="0">
                <a:solidFill>
                  <a:schemeClr val="tx1"/>
                </a:solidFill>
                <a:latin typeface="+mn-lt"/>
                <a:ea typeface="+mn-ea"/>
                <a:cs typeface="+mn-cs"/>
              </a:rPr>
              <a:t> (sem.availablePermits() &gt;= 0) { 			// </a:t>
            </a:r>
            <a:r>
              <a:rPr lang="zh-CN" altLang="en-US" sz="1200" kern="1200" smtClean="0">
                <a:solidFill>
                  <a:schemeClr val="tx1"/>
                </a:solidFill>
                <a:latin typeface="+mn-lt"/>
                <a:ea typeface="+mn-ea"/>
                <a:cs typeface="+mn-cs"/>
              </a:rPr>
              <a:t>有空闲资源</a:t>
            </a:r>
          </a:p>
          <a:p>
            <a:r>
              <a:rPr lang="en-US" sz="1200" kern="1200" smtClean="0">
                <a:solidFill>
                  <a:schemeClr val="tx1"/>
                </a:solidFill>
                <a:latin typeface="+mn-lt"/>
                <a:ea typeface="+mn-ea"/>
                <a:cs typeface="+mn-cs"/>
              </a:rPr>
              <a:t>						System.</a:t>
            </a:r>
            <a:r>
              <a:rPr lang="en-US" sz="1200" b="1" i="1" kern="1200" smtClean="0">
                <a:solidFill>
                  <a:schemeClr val="tx1"/>
                </a:solidFill>
                <a:latin typeface="+mn-lt"/>
                <a:ea typeface="+mn-ea"/>
                <a:cs typeface="+mn-cs"/>
              </a:rPr>
              <a:t>out</a:t>
            </a:r>
            <a:r>
              <a:rPr lang="en-US" sz="1200" kern="1200" smtClean="0">
                <a:solidFill>
                  <a:schemeClr val="tx1"/>
                </a:solidFill>
                <a:latin typeface="+mn-lt"/>
                <a:ea typeface="+mn-ea"/>
                <a:cs typeface="+mn-cs"/>
              </a:rPr>
              <a:t>.println("</a:t>
            </a:r>
            <a:r>
              <a:rPr lang="en-US" altLang="zh-CN" sz="1200" kern="1200" smtClean="0">
                <a:solidFill>
                  <a:schemeClr val="tx1"/>
                </a:solidFill>
                <a:latin typeface="+mn-lt"/>
                <a:ea typeface="+mn-ea"/>
                <a:cs typeface="+mn-cs"/>
              </a:rPr>
              <a:t>【</a:t>
            </a:r>
            <a:r>
              <a:rPr lang="en-US" sz="1200" kern="1200" smtClean="0">
                <a:solidFill>
                  <a:schemeClr val="tx1"/>
                </a:solidFill>
                <a:latin typeface="+mn-lt"/>
                <a:ea typeface="+mn-ea"/>
                <a:cs typeface="+mn-cs"/>
              </a:rPr>
              <a:t>" + Thread.</a:t>
            </a:r>
            <a:r>
              <a:rPr lang="en-US" sz="1200" i="1" kern="1200" smtClean="0">
                <a:solidFill>
                  <a:schemeClr val="tx1"/>
                </a:solidFill>
                <a:latin typeface="+mn-lt"/>
                <a:ea typeface="+mn-ea"/>
                <a:cs typeface="+mn-cs"/>
              </a:rPr>
              <a:t>currentThread</a:t>
            </a:r>
            <a:r>
              <a:rPr lang="en-US" sz="1200" kern="1200" smtClean="0">
                <a:solidFill>
                  <a:schemeClr val="tx1"/>
                </a:solidFill>
                <a:latin typeface="+mn-lt"/>
                <a:ea typeface="+mn-ea"/>
                <a:cs typeface="+mn-cs"/>
              </a:rPr>
              <a:t>().getName()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 "</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抢占资源成功！</a:t>
            </a:r>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 </a:t>
            </a:r>
            <a:r>
              <a:rPr lang="en-US" sz="1200" b="1" kern="1200" smtClean="0">
                <a:solidFill>
                  <a:schemeClr val="tx1"/>
                </a:solidFill>
                <a:latin typeface="+mn-lt"/>
                <a:ea typeface="+mn-ea"/>
                <a:cs typeface="+mn-cs"/>
              </a:rPr>
              <a:t>else</a:t>
            </a:r>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System.</a:t>
            </a:r>
            <a:r>
              <a:rPr lang="en-US" sz="1200" b="1" i="1" kern="1200" smtClean="0">
                <a:solidFill>
                  <a:schemeClr val="tx1"/>
                </a:solidFill>
                <a:latin typeface="+mn-lt"/>
                <a:ea typeface="+mn-ea"/>
                <a:cs typeface="+mn-cs"/>
              </a:rPr>
              <a:t>err</a:t>
            </a:r>
            <a:r>
              <a:rPr lang="en-US" sz="1200" kern="1200" smtClean="0">
                <a:solidFill>
                  <a:schemeClr val="tx1"/>
                </a:solidFill>
                <a:latin typeface="+mn-lt"/>
                <a:ea typeface="+mn-ea"/>
                <a:cs typeface="+mn-cs"/>
              </a:rPr>
              <a:t>.println("</a:t>
            </a:r>
            <a:r>
              <a:rPr lang="en-US" altLang="zh-CN" sz="1200" kern="1200" smtClean="0">
                <a:solidFill>
                  <a:schemeClr val="tx1"/>
                </a:solidFill>
                <a:latin typeface="+mn-lt"/>
                <a:ea typeface="+mn-ea"/>
                <a:cs typeface="+mn-cs"/>
              </a:rPr>
              <a:t>【</a:t>
            </a:r>
            <a:r>
              <a:rPr lang="en-US" sz="1200" kern="1200" smtClean="0">
                <a:solidFill>
                  <a:schemeClr val="tx1"/>
                </a:solidFill>
                <a:latin typeface="+mn-lt"/>
                <a:ea typeface="+mn-ea"/>
                <a:cs typeface="+mn-cs"/>
              </a:rPr>
              <a:t>" + Thread.</a:t>
            </a:r>
            <a:r>
              <a:rPr lang="en-US" sz="1200" i="1" kern="1200" smtClean="0">
                <a:solidFill>
                  <a:schemeClr val="tx1"/>
                </a:solidFill>
                <a:latin typeface="+mn-lt"/>
                <a:ea typeface="+mn-ea"/>
                <a:cs typeface="+mn-cs"/>
              </a:rPr>
              <a:t>currentThread</a:t>
            </a:r>
            <a:r>
              <a:rPr lang="en-US" sz="1200" kern="1200" smtClean="0">
                <a:solidFill>
                  <a:schemeClr val="tx1"/>
                </a:solidFill>
                <a:latin typeface="+mn-lt"/>
                <a:ea typeface="+mn-ea"/>
                <a:cs typeface="+mn-cs"/>
              </a:rPr>
              <a:t>().getName()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 "</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抢占资源失败，进入等待状态！</a:t>
            </a:r>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System.</a:t>
            </a:r>
            <a:r>
              <a:rPr lang="en-US" sz="1200" b="1" i="1" kern="1200" smtClean="0">
                <a:solidFill>
                  <a:schemeClr val="tx1"/>
                </a:solidFill>
                <a:latin typeface="+mn-lt"/>
                <a:ea typeface="+mn-ea"/>
                <a:cs typeface="+mn-cs"/>
              </a:rPr>
              <a:t>out</a:t>
            </a:r>
            <a:r>
              <a:rPr lang="en-US" sz="1200" kern="1200" smtClean="0">
                <a:solidFill>
                  <a:schemeClr val="tx1"/>
                </a:solidFill>
                <a:latin typeface="+mn-lt"/>
                <a:ea typeface="+mn-ea"/>
                <a:cs typeface="+mn-cs"/>
              </a:rPr>
              <a:t>.println("</a:t>
            </a:r>
            <a:r>
              <a:rPr lang="en-US" altLang="zh-CN" sz="1200" kern="1200" smtClean="0">
                <a:solidFill>
                  <a:schemeClr val="tx1"/>
                </a:solidFill>
                <a:latin typeface="+mn-lt"/>
                <a:ea typeface="+mn-ea"/>
                <a:cs typeface="+mn-cs"/>
              </a:rPr>
              <a:t>【</a:t>
            </a:r>
            <a:r>
              <a:rPr lang="en-US" sz="1200" kern="1200" smtClean="0">
                <a:solidFill>
                  <a:schemeClr val="tx1"/>
                </a:solidFill>
                <a:latin typeface="+mn-lt"/>
                <a:ea typeface="+mn-ea"/>
                <a:cs typeface="+mn-cs"/>
              </a:rPr>
              <a:t>" + Thread.</a:t>
            </a:r>
            <a:r>
              <a:rPr lang="en-US" sz="1200" i="1" kern="1200" smtClean="0">
                <a:solidFill>
                  <a:schemeClr val="tx1"/>
                </a:solidFill>
                <a:latin typeface="+mn-lt"/>
                <a:ea typeface="+mn-ea"/>
                <a:cs typeface="+mn-cs"/>
              </a:rPr>
              <a:t>currentThread</a:t>
            </a:r>
            <a:r>
              <a:rPr lang="en-US" sz="1200" kern="1200" smtClean="0">
                <a:solidFill>
                  <a:schemeClr val="tx1"/>
                </a:solidFill>
                <a:latin typeface="+mn-lt"/>
                <a:ea typeface="+mn-ea"/>
                <a:cs typeface="+mn-cs"/>
              </a:rPr>
              <a:t>().getName()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 "</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a:t>
            </a:r>
            <a:r>
              <a:rPr lang="en-US" sz="1200" kern="1200" smtClean="0">
                <a:solidFill>
                  <a:schemeClr val="tx1"/>
                </a:solidFill>
                <a:latin typeface="+mn-lt"/>
                <a:ea typeface="+mn-ea"/>
                <a:cs typeface="+mn-cs"/>
              </a:rPr>
              <a:t>START</a:t>
            </a:r>
            <a:r>
              <a:rPr lang="zh-CN" altLang="en-US" sz="1200" kern="1200" smtClean="0">
                <a:solidFill>
                  <a:schemeClr val="tx1"/>
                </a:solidFill>
                <a:latin typeface="+mn-lt"/>
                <a:ea typeface="+mn-ea"/>
                <a:cs typeface="+mn-cs"/>
              </a:rPr>
              <a:t>｝开始进行业务办理</a:t>
            </a:r>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TimeUnit.</a:t>
            </a:r>
            <a:r>
              <a:rPr lang="en-US" sz="1200" b="1" i="1" kern="1200" smtClean="0">
                <a:solidFill>
                  <a:schemeClr val="tx1"/>
                </a:solidFill>
                <a:latin typeface="+mn-lt"/>
                <a:ea typeface="+mn-ea"/>
                <a:cs typeface="+mn-cs"/>
              </a:rPr>
              <a:t>SECONDS</a:t>
            </a:r>
            <a:r>
              <a:rPr lang="en-US" sz="1200" kern="1200" smtClean="0">
                <a:solidFill>
                  <a:schemeClr val="tx1"/>
                </a:solidFill>
                <a:latin typeface="+mn-lt"/>
                <a:ea typeface="+mn-ea"/>
                <a:cs typeface="+mn-cs"/>
              </a:rPr>
              <a:t>.sleep(2); 					// </a:t>
            </a:r>
            <a:r>
              <a:rPr lang="zh-CN" altLang="en-US" sz="1200" kern="1200" smtClean="0">
                <a:solidFill>
                  <a:schemeClr val="tx1"/>
                </a:solidFill>
                <a:latin typeface="+mn-lt"/>
                <a:ea typeface="+mn-ea"/>
                <a:cs typeface="+mn-cs"/>
              </a:rPr>
              <a:t>业务办理延迟</a:t>
            </a:r>
          </a:p>
          <a:p>
            <a:r>
              <a:rPr lang="en-US" sz="1200" kern="1200" smtClean="0">
                <a:solidFill>
                  <a:schemeClr val="tx1"/>
                </a:solidFill>
                <a:latin typeface="+mn-lt"/>
                <a:ea typeface="+mn-ea"/>
                <a:cs typeface="+mn-cs"/>
              </a:rPr>
              <a:t>					System.</a:t>
            </a:r>
            <a:r>
              <a:rPr lang="en-US" sz="1200" b="1" i="1" kern="1200" smtClean="0">
                <a:solidFill>
                  <a:schemeClr val="tx1"/>
                </a:solidFill>
                <a:latin typeface="+mn-lt"/>
                <a:ea typeface="+mn-ea"/>
                <a:cs typeface="+mn-cs"/>
              </a:rPr>
              <a:t>out</a:t>
            </a:r>
            <a:r>
              <a:rPr lang="en-US" sz="1200" kern="1200" smtClean="0">
                <a:solidFill>
                  <a:schemeClr val="tx1"/>
                </a:solidFill>
                <a:latin typeface="+mn-lt"/>
                <a:ea typeface="+mn-ea"/>
                <a:cs typeface="+mn-cs"/>
              </a:rPr>
              <a:t>.println("</a:t>
            </a:r>
            <a:r>
              <a:rPr lang="en-US" altLang="zh-CN" sz="1200" kern="1200" smtClean="0">
                <a:solidFill>
                  <a:schemeClr val="tx1"/>
                </a:solidFill>
                <a:latin typeface="+mn-lt"/>
                <a:ea typeface="+mn-ea"/>
                <a:cs typeface="+mn-cs"/>
              </a:rPr>
              <a:t>【</a:t>
            </a:r>
            <a:r>
              <a:rPr lang="en-US" sz="1200" kern="1200" smtClean="0">
                <a:solidFill>
                  <a:schemeClr val="tx1"/>
                </a:solidFill>
                <a:latin typeface="+mn-lt"/>
                <a:ea typeface="+mn-ea"/>
                <a:cs typeface="+mn-cs"/>
              </a:rPr>
              <a:t>" + Thread.</a:t>
            </a:r>
            <a:r>
              <a:rPr lang="en-US" sz="1200" i="1" kern="1200" smtClean="0">
                <a:solidFill>
                  <a:schemeClr val="tx1"/>
                </a:solidFill>
                <a:latin typeface="+mn-lt"/>
                <a:ea typeface="+mn-ea"/>
                <a:cs typeface="+mn-cs"/>
              </a:rPr>
              <a:t>currentThread</a:t>
            </a:r>
            <a:r>
              <a:rPr lang="en-US" sz="1200" kern="1200" smtClean="0">
                <a:solidFill>
                  <a:schemeClr val="tx1"/>
                </a:solidFill>
                <a:latin typeface="+mn-lt"/>
                <a:ea typeface="+mn-ea"/>
                <a:cs typeface="+mn-cs"/>
              </a:rPr>
              <a:t>().getName()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 "</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a:t>
            </a:r>
            <a:r>
              <a:rPr lang="en-US" sz="1200" kern="1200" smtClean="0">
                <a:solidFill>
                  <a:schemeClr val="tx1"/>
                </a:solidFill>
                <a:latin typeface="+mn-lt"/>
                <a:ea typeface="+mn-ea"/>
                <a:cs typeface="+mn-cs"/>
              </a:rPr>
              <a:t>END</a:t>
            </a:r>
            <a:r>
              <a:rPr lang="zh-CN" altLang="en-US" sz="1200" kern="1200" smtClean="0">
                <a:solidFill>
                  <a:schemeClr val="tx1"/>
                </a:solidFill>
                <a:latin typeface="+mn-lt"/>
                <a:ea typeface="+mn-ea"/>
                <a:cs typeface="+mn-cs"/>
              </a:rPr>
              <a:t>｝业务办理成功</a:t>
            </a:r>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sem.release();								// </a:t>
            </a:r>
            <a:r>
              <a:rPr lang="zh-CN" altLang="en-US" sz="1200" kern="1200" smtClean="0">
                <a:solidFill>
                  <a:schemeClr val="tx1"/>
                </a:solidFill>
                <a:latin typeface="+mn-lt"/>
                <a:ea typeface="+mn-ea"/>
                <a:cs typeface="+mn-cs"/>
              </a:rPr>
              <a:t>释放资源</a:t>
            </a:r>
          </a:p>
          <a:p>
            <a:r>
              <a:rPr lang="en-US" sz="1200" kern="1200" smtClean="0">
                <a:solidFill>
                  <a:schemeClr val="tx1"/>
                </a:solidFill>
                <a:latin typeface="+mn-lt"/>
                <a:ea typeface="+mn-ea"/>
                <a:cs typeface="+mn-cs"/>
              </a:rPr>
              <a:t>				} </a:t>
            </a:r>
            <a:r>
              <a:rPr lang="en-US" sz="1200" b="1" kern="1200" smtClean="0">
                <a:solidFill>
                  <a:schemeClr val="tx1"/>
                </a:solidFill>
                <a:latin typeface="+mn-lt"/>
                <a:ea typeface="+mn-ea"/>
                <a:cs typeface="+mn-cs"/>
              </a:rPr>
              <a:t>catch</a:t>
            </a:r>
            <a:r>
              <a:rPr lang="en-US" sz="1200" kern="1200" smtClean="0">
                <a:solidFill>
                  <a:schemeClr val="tx1"/>
                </a:solidFill>
                <a:latin typeface="+mn-lt"/>
                <a:ea typeface="+mn-ea"/>
                <a:cs typeface="+mn-cs"/>
              </a:rPr>
              <a:t> (Exception e)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 "</a:t>
            </a:r>
            <a:r>
              <a:rPr lang="zh-CN" altLang="en-US" sz="1200" kern="1200" smtClean="0">
                <a:solidFill>
                  <a:schemeClr val="tx1"/>
                </a:solidFill>
                <a:latin typeface="+mn-lt"/>
                <a:ea typeface="+mn-ea"/>
                <a:cs typeface="+mn-cs"/>
              </a:rPr>
              <a:t>业务办理人员</a:t>
            </a:r>
            <a:r>
              <a:rPr lang="en-US" sz="1200" kern="1200" smtClean="0">
                <a:solidFill>
                  <a:schemeClr val="tx1"/>
                </a:solidFill>
                <a:latin typeface="+mn-lt"/>
                <a:ea typeface="+mn-ea"/>
                <a:cs typeface="+mn-cs"/>
              </a:rPr>
              <a:t>-" + x).start();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CBB1D333-E956-431F-AB61-55C00916D5BC}" type="slidenum">
              <a:rPr lang="zh-CN" altLang="en-US" smtClean="0"/>
              <a:pPr/>
              <a:t>12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7500" lnSpcReduction="20000"/>
          </a:bodyPr>
          <a:lstStyle/>
          <a:p>
            <a:r>
              <a:rPr lang="en-US" sz="1200" b="1" kern="1200" smtClean="0">
                <a:solidFill>
                  <a:schemeClr val="tx1"/>
                </a:solidFill>
                <a:latin typeface="+mn-lt"/>
                <a:ea typeface="+mn-ea"/>
                <a:cs typeface="+mn-cs"/>
              </a:rPr>
              <a:t>package</a:t>
            </a:r>
            <a:r>
              <a:rPr lang="en-US" sz="1200" kern="1200" smtClean="0">
                <a:solidFill>
                  <a:schemeClr val="tx1"/>
                </a:solidFill>
                <a:latin typeface="+mn-lt"/>
                <a:ea typeface="+mn-ea"/>
                <a:cs typeface="+mn-cs"/>
              </a:rPr>
              <a:t> cn.mldn.demo;</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import</a:t>
            </a:r>
            <a:r>
              <a:rPr lang="en-US" sz="1200" kern="1200" smtClean="0">
                <a:solidFill>
                  <a:schemeClr val="tx1"/>
                </a:solidFill>
                <a:latin typeface="+mn-lt"/>
                <a:ea typeface="+mn-ea"/>
                <a:cs typeface="+mn-cs"/>
              </a:rPr>
              <a:t> java.util.concurrent.CyclicBarrier;</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import</a:t>
            </a:r>
            <a:r>
              <a:rPr lang="en-US" sz="1200" kern="1200" smtClean="0">
                <a:solidFill>
                  <a:schemeClr val="tx1"/>
                </a:solidFill>
                <a:latin typeface="+mn-lt"/>
                <a:ea typeface="+mn-ea"/>
                <a:cs typeface="+mn-cs"/>
              </a:rPr>
              <a:t> java.util.concurrent.TimeUnit;</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class</a:t>
            </a:r>
            <a:r>
              <a:rPr lang="en-US" sz="1200" kern="1200" smtClean="0">
                <a:solidFill>
                  <a:schemeClr val="tx1"/>
                </a:solidFill>
                <a:latin typeface="+mn-lt"/>
                <a:ea typeface="+mn-ea"/>
                <a:cs typeface="+mn-cs"/>
              </a:rPr>
              <a:t> JUCDemo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static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void</a:t>
            </a:r>
            <a:r>
              <a:rPr lang="en-US" sz="1200" kern="1200" smtClean="0">
                <a:solidFill>
                  <a:schemeClr val="tx1"/>
                </a:solidFill>
                <a:latin typeface="+mn-lt"/>
                <a:ea typeface="+mn-ea"/>
                <a:cs typeface="+mn-cs"/>
              </a:rPr>
              <a:t> main(String[] args) </a:t>
            </a:r>
            <a:r>
              <a:rPr lang="en-US" sz="1200" b="1" kern="1200" smtClean="0">
                <a:solidFill>
                  <a:schemeClr val="tx1"/>
                </a:solidFill>
                <a:latin typeface="+mn-lt"/>
                <a:ea typeface="+mn-ea"/>
                <a:cs typeface="+mn-cs"/>
              </a:rPr>
              <a:t>throws</a:t>
            </a:r>
            <a:r>
              <a:rPr lang="en-US" sz="1200" kern="1200" smtClean="0">
                <a:solidFill>
                  <a:schemeClr val="tx1"/>
                </a:solidFill>
                <a:latin typeface="+mn-lt"/>
                <a:ea typeface="+mn-ea"/>
                <a:cs typeface="+mn-cs"/>
              </a:rPr>
              <a:t> Exception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CyclicBarrier cyclicBarrier = </a:t>
            </a:r>
            <a:r>
              <a:rPr lang="en-US" sz="1200" b="1" kern="1200" smtClean="0">
                <a:solidFill>
                  <a:schemeClr val="tx1"/>
                </a:solidFill>
                <a:latin typeface="+mn-lt"/>
                <a:ea typeface="+mn-ea"/>
                <a:cs typeface="+mn-cs"/>
              </a:rPr>
              <a:t>new</a:t>
            </a:r>
            <a:r>
              <a:rPr lang="en-US" sz="1200" kern="1200" smtClean="0">
                <a:solidFill>
                  <a:schemeClr val="tx1"/>
                </a:solidFill>
                <a:latin typeface="+mn-lt"/>
                <a:ea typeface="+mn-ea"/>
                <a:cs typeface="+mn-cs"/>
              </a:rPr>
              <a:t> CyclicBarrier(2, ()-&gt;{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System.</a:t>
            </a:r>
            <a:r>
              <a:rPr lang="en-US" sz="1200" b="1" i="1" kern="1200" smtClean="0">
                <a:solidFill>
                  <a:schemeClr val="tx1"/>
                </a:solidFill>
                <a:latin typeface="+mn-lt"/>
                <a:ea typeface="+mn-ea"/>
                <a:cs typeface="+mn-cs"/>
              </a:rPr>
              <a:t>out</a:t>
            </a:r>
            <a:r>
              <a:rPr lang="en-US" sz="1200" kern="1200" smtClean="0">
                <a:solidFill>
                  <a:schemeClr val="tx1"/>
                </a:solidFill>
                <a:latin typeface="+mn-lt"/>
                <a:ea typeface="+mn-ea"/>
                <a:cs typeface="+mn-cs"/>
              </a:rPr>
              <a:t>.println("</a:t>
            </a:r>
            <a:r>
              <a:rPr lang="en-US" altLang="zh-CN" sz="1200" kern="1200" smtClean="0">
                <a:solidFill>
                  <a:schemeClr val="tx1"/>
                </a:solidFill>
                <a:latin typeface="+mn-lt"/>
                <a:ea typeface="+mn-ea"/>
                <a:cs typeface="+mn-cs"/>
              </a:rPr>
              <a:t>【</a:t>
            </a:r>
            <a:r>
              <a:rPr lang="en-US" sz="1200" kern="1200" smtClean="0">
                <a:solidFill>
                  <a:schemeClr val="tx1"/>
                </a:solidFill>
                <a:latin typeface="+mn-lt"/>
                <a:ea typeface="+mn-ea"/>
                <a:cs typeface="+mn-cs"/>
              </a:rPr>
              <a:t>www.mldn.cn</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线程达到屏障点，执行子业务处理。</a:t>
            </a:r>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 															// </a:t>
            </a:r>
            <a:r>
              <a:rPr lang="zh-CN" altLang="en-US" sz="1200" kern="1200" smtClean="0">
                <a:solidFill>
                  <a:schemeClr val="tx1"/>
                </a:solidFill>
                <a:latin typeface="+mn-lt"/>
                <a:ea typeface="+mn-ea"/>
                <a:cs typeface="+mn-cs"/>
              </a:rPr>
              <a:t>等待栅栏</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for</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int</a:t>
            </a:r>
            <a:r>
              <a:rPr lang="en-US" sz="1200" kern="1200" smtClean="0">
                <a:solidFill>
                  <a:schemeClr val="tx1"/>
                </a:solidFill>
                <a:latin typeface="+mn-lt"/>
                <a:ea typeface="+mn-ea"/>
                <a:cs typeface="+mn-cs"/>
              </a:rPr>
              <a:t> x = 1; x &lt;= 5; x++) {								// </a:t>
            </a:r>
            <a:r>
              <a:rPr lang="zh-CN" altLang="en-US" sz="1200" kern="1200" smtClean="0">
                <a:solidFill>
                  <a:schemeClr val="tx1"/>
                </a:solidFill>
                <a:latin typeface="+mn-lt"/>
                <a:ea typeface="+mn-ea"/>
                <a:cs typeface="+mn-cs"/>
              </a:rPr>
              <a:t>循环创建线程</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final</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int</a:t>
            </a:r>
            <a:r>
              <a:rPr lang="en-US" sz="1200" kern="1200" smtClean="0">
                <a:solidFill>
                  <a:schemeClr val="tx1"/>
                </a:solidFill>
                <a:latin typeface="+mn-lt"/>
                <a:ea typeface="+mn-ea"/>
                <a:cs typeface="+mn-cs"/>
              </a:rPr>
              <a:t> temp = x;</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if</a:t>
            </a:r>
            <a:r>
              <a:rPr lang="en-US" sz="1200" kern="1200" smtClean="0">
                <a:solidFill>
                  <a:schemeClr val="tx1"/>
                </a:solidFill>
                <a:latin typeface="+mn-lt"/>
                <a:ea typeface="+mn-ea"/>
                <a:cs typeface="+mn-cs"/>
              </a:rPr>
              <a:t> (x == 3) { 											// </a:t>
            </a:r>
            <a:r>
              <a:rPr lang="zh-CN" altLang="en-US" sz="1200" kern="1200" smtClean="0">
                <a:solidFill>
                  <a:schemeClr val="tx1"/>
                </a:solidFill>
                <a:latin typeface="+mn-lt"/>
                <a:ea typeface="+mn-ea"/>
                <a:cs typeface="+mn-cs"/>
              </a:rPr>
              <a:t>第</a:t>
            </a:r>
            <a:r>
              <a:rPr lang="en-US" sz="1200" kern="1200" smtClean="0">
                <a:solidFill>
                  <a:schemeClr val="tx1"/>
                </a:solidFill>
                <a:latin typeface="+mn-lt"/>
                <a:ea typeface="+mn-ea"/>
                <a:cs typeface="+mn-cs"/>
              </a:rPr>
              <a:t>3</a:t>
            </a:r>
            <a:r>
              <a:rPr lang="zh-CN" altLang="en-US" sz="1200" kern="1200" smtClean="0">
                <a:solidFill>
                  <a:schemeClr val="tx1"/>
                </a:solidFill>
                <a:latin typeface="+mn-lt"/>
                <a:ea typeface="+mn-ea"/>
                <a:cs typeface="+mn-cs"/>
              </a:rPr>
              <a:t>个线程</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try</a:t>
            </a:r>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TimeUnit.</a:t>
            </a:r>
            <a:r>
              <a:rPr lang="en-US" sz="1200" b="1" i="1" kern="1200" smtClean="0">
                <a:solidFill>
                  <a:schemeClr val="tx1"/>
                </a:solidFill>
                <a:latin typeface="+mn-lt"/>
                <a:ea typeface="+mn-ea"/>
                <a:cs typeface="+mn-cs"/>
              </a:rPr>
              <a:t>SECONDS</a:t>
            </a:r>
            <a:r>
              <a:rPr lang="en-US" sz="1200" kern="1200" smtClean="0">
                <a:solidFill>
                  <a:schemeClr val="tx1"/>
                </a:solidFill>
                <a:latin typeface="+mn-lt"/>
                <a:ea typeface="+mn-ea"/>
                <a:cs typeface="+mn-cs"/>
              </a:rPr>
              <a:t>.sleep(2);						// </a:t>
            </a:r>
            <a:r>
              <a:rPr lang="zh-CN" altLang="en-US" sz="1200" kern="1200" smtClean="0">
                <a:solidFill>
                  <a:schemeClr val="tx1"/>
                </a:solidFill>
                <a:latin typeface="+mn-lt"/>
                <a:ea typeface="+mn-ea"/>
                <a:cs typeface="+mn-cs"/>
              </a:rPr>
              <a:t>延迟处理</a:t>
            </a:r>
          </a:p>
          <a:p>
            <a:r>
              <a:rPr lang="en-US" sz="1200" kern="1200" smtClean="0">
                <a:solidFill>
                  <a:schemeClr val="tx1"/>
                </a:solidFill>
                <a:latin typeface="+mn-lt"/>
                <a:ea typeface="+mn-ea"/>
                <a:cs typeface="+mn-cs"/>
              </a:rPr>
              <a:t>				} </a:t>
            </a:r>
            <a:r>
              <a:rPr lang="en-US" sz="1200" b="1" kern="1200" smtClean="0">
                <a:solidFill>
                  <a:schemeClr val="tx1"/>
                </a:solidFill>
                <a:latin typeface="+mn-lt"/>
                <a:ea typeface="+mn-ea"/>
                <a:cs typeface="+mn-cs"/>
              </a:rPr>
              <a:t>catch</a:t>
            </a:r>
            <a:r>
              <a:rPr lang="en-US" sz="1200" kern="1200" smtClean="0">
                <a:solidFill>
                  <a:schemeClr val="tx1"/>
                </a:solidFill>
                <a:latin typeface="+mn-lt"/>
                <a:ea typeface="+mn-ea"/>
                <a:cs typeface="+mn-cs"/>
              </a:rPr>
              <a:t> (InterruptedException e)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new</a:t>
            </a:r>
            <a:r>
              <a:rPr lang="en-US" sz="1200" kern="1200" smtClean="0">
                <a:solidFill>
                  <a:schemeClr val="tx1"/>
                </a:solidFill>
                <a:latin typeface="+mn-lt"/>
                <a:ea typeface="+mn-ea"/>
                <a:cs typeface="+mn-cs"/>
              </a:rPr>
              <a:t> Thread(() -&gt;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System.</a:t>
            </a:r>
            <a:r>
              <a:rPr lang="en-US" sz="1200" b="1" i="1" kern="1200" smtClean="0">
                <a:solidFill>
                  <a:schemeClr val="tx1"/>
                </a:solidFill>
                <a:latin typeface="+mn-lt"/>
                <a:ea typeface="+mn-ea"/>
                <a:cs typeface="+mn-cs"/>
              </a:rPr>
              <a:t>out</a:t>
            </a:r>
            <a:r>
              <a:rPr lang="en-US" sz="1200" kern="1200" smtClean="0">
                <a:solidFill>
                  <a:schemeClr val="tx1"/>
                </a:solidFill>
                <a:latin typeface="+mn-lt"/>
                <a:ea typeface="+mn-ea"/>
                <a:cs typeface="+mn-cs"/>
              </a:rPr>
              <a:t>.println("</a:t>
            </a:r>
            <a:r>
              <a:rPr lang="en-US" altLang="zh-CN" sz="1200" kern="1200" smtClean="0">
                <a:solidFill>
                  <a:schemeClr val="tx1"/>
                </a:solidFill>
                <a:latin typeface="+mn-lt"/>
                <a:ea typeface="+mn-ea"/>
                <a:cs typeface="+mn-cs"/>
              </a:rPr>
              <a:t>【</a:t>
            </a:r>
            <a:r>
              <a:rPr lang="en-US" sz="1200" kern="1200" smtClean="0">
                <a:solidFill>
                  <a:schemeClr val="tx1"/>
                </a:solidFill>
                <a:latin typeface="+mn-lt"/>
                <a:ea typeface="+mn-ea"/>
                <a:cs typeface="+mn-cs"/>
              </a:rPr>
              <a:t>" + Thread.</a:t>
            </a:r>
            <a:r>
              <a:rPr lang="en-US" sz="1200" i="1" kern="1200" smtClean="0">
                <a:solidFill>
                  <a:schemeClr val="tx1"/>
                </a:solidFill>
                <a:latin typeface="+mn-lt"/>
                <a:ea typeface="+mn-ea"/>
                <a:cs typeface="+mn-cs"/>
              </a:rPr>
              <a:t>currentThread</a:t>
            </a:r>
            <a:r>
              <a:rPr lang="en-US" sz="1200" kern="1200" smtClean="0">
                <a:solidFill>
                  <a:schemeClr val="tx1"/>
                </a:solidFill>
                <a:latin typeface="+mn-lt"/>
                <a:ea typeface="+mn-ea"/>
                <a:cs typeface="+mn-cs"/>
              </a:rPr>
              <a:t>().getName()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 "</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进入等待状态。</a:t>
            </a:r>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try</a:t>
            </a:r>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if</a:t>
            </a:r>
            <a:r>
              <a:rPr lang="en-US" sz="1200" kern="1200" smtClean="0">
                <a:solidFill>
                  <a:schemeClr val="tx1"/>
                </a:solidFill>
                <a:latin typeface="+mn-lt"/>
                <a:ea typeface="+mn-ea"/>
                <a:cs typeface="+mn-cs"/>
              </a:rPr>
              <a:t> (temp == 3) {									// </a:t>
            </a:r>
            <a:r>
              <a:rPr lang="zh-CN" altLang="en-US" sz="1200" kern="1200" smtClean="0">
                <a:solidFill>
                  <a:schemeClr val="tx1"/>
                </a:solidFill>
                <a:latin typeface="+mn-lt"/>
                <a:ea typeface="+mn-ea"/>
                <a:cs typeface="+mn-cs"/>
              </a:rPr>
              <a:t>第</a:t>
            </a:r>
            <a:r>
              <a:rPr lang="en-US" sz="1200" kern="1200" smtClean="0">
                <a:solidFill>
                  <a:schemeClr val="tx1"/>
                </a:solidFill>
                <a:latin typeface="+mn-lt"/>
                <a:ea typeface="+mn-ea"/>
                <a:cs typeface="+mn-cs"/>
              </a:rPr>
              <a:t>3</a:t>
            </a:r>
            <a:r>
              <a:rPr lang="zh-CN" altLang="en-US" sz="1200" kern="1200" smtClean="0">
                <a:solidFill>
                  <a:schemeClr val="tx1"/>
                </a:solidFill>
                <a:latin typeface="+mn-lt"/>
                <a:ea typeface="+mn-ea"/>
                <a:cs typeface="+mn-cs"/>
              </a:rPr>
              <a:t>个线程</a:t>
            </a:r>
          </a:p>
          <a:p>
            <a:r>
              <a:rPr lang="en-US" sz="1200" kern="1200" smtClean="0">
                <a:solidFill>
                  <a:schemeClr val="tx1"/>
                </a:solidFill>
                <a:latin typeface="+mn-lt"/>
                <a:ea typeface="+mn-ea"/>
                <a:cs typeface="+mn-cs"/>
              </a:rPr>
              <a:t>						System.</a:t>
            </a:r>
            <a:r>
              <a:rPr lang="en-US" sz="1200" b="1" i="1" kern="1200" smtClean="0">
                <a:solidFill>
                  <a:schemeClr val="tx1"/>
                </a:solidFill>
                <a:latin typeface="+mn-lt"/>
                <a:ea typeface="+mn-ea"/>
                <a:cs typeface="+mn-cs"/>
              </a:rPr>
              <a:t>out</a:t>
            </a:r>
            <a:r>
              <a:rPr lang="en-US" sz="1200" kern="1200" smtClean="0">
                <a:solidFill>
                  <a:schemeClr val="tx1"/>
                </a:solidFill>
                <a:latin typeface="+mn-lt"/>
                <a:ea typeface="+mn-ea"/>
                <a:cs typeface="+mn-cs"/>
              </a:rPr>
              <a:t>.println("*** </a:t>
            </a:r>
            <a:r>
              <a:rPr lang="en-US" altLang="zh-CN" sz="1200" kern="1200" smtClean="0">
                <a:solidFill>
                  <a:schemeClr val="tx1"/>
                </a:solidFill>
                <a:latin typeface="+mn-lt"/>
                <a:ea typeface="+mn-ea"/>
                <a:cs typeface="+mn-cs"/>
              </a:rPr>
              <a:t>【</a:t>
            </a:r>
            <a:r>
              <a:rPr lang="en-US" sz="1200" kern="1200" smtClean="0">
                <a:solidFill>
                  <a:schemeClr val="tx1"/>
                </a:solidFill>
                <a:latin typeface="+mn-lt"/>
                <a:ea typeface="+mn-ea"/>
                <a:cs typeface="+mn-cs"/>
              </a:rPr>
              <a:t>" + Thread.</a:t>
            </a:r>
            <a:r>
              <a:rPr lang="en-US" sz="1200" i="1" kern="1200" smtClean="0">
                <a:solidFill>
                  <a:schemeClr val="tx1"/>
                </a:solidFill>
                <a:latin typeface="+mn-lt"/>
                <a:ea typeface="+mn-ea"/>
                <a:cs typeface="+mn-cs"/>
              </a:rPr>
              <a:t>currentThread</a:t>
            </a:r>
            <a:r>
              <a:rPr lang="en-US" sz="1200" kern="1200" smtClean="0">
                <a:solidFill>
                  <a:schemeClr val="tx1"/>
                </a:solidFill>
                <a:latin typeface="+mn-lt"/>
                <a:ea typeface="+mn-ea"/>
                <a:cs typeface="+mn-cs"/>
              </a:rPr>
              <a:t>().getName()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 "</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重置处理。</a:t>
            </a:r>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cyclicBarrier.reset(); 						// </a:t>
            </a:r>
            <a:r>
              <a:rPr lang="zh-CN" altLang="en-US" sz="1200" kern="1200" smtClean="0">
                <a:solidFill>
                  <a:schemeClr val="tx1"/>
                </a:solidFill>
                <a:latin typeface="+mn-lt"/>
                <a:ea typeface="+mn-ea"/>
                <a:cs typeface="+mn-cs"/>
              </a:rPr>
              <a:t>计算重置</a:t>
            </a:r>
          </a:p>
          <a:p>
            <a:r>
              <a:rPr lang="en-US" sz="1200" kern="1200" smtClean="0">
                <a:solidFill>
                  <a:schemeClr val="tx1"/>
                </a:solidFill>
                <a:latin typeface="+mn-lt"/>
                <a:ea typeface="+mn-ea"/>
                <a:cs typeface="+mn-cs"/>
              </a:rPr>
              <a:t>					} </a:t>
            </a:r>
            <a:r>
              <a:rPr lang="en-US" sz="1200" b="1" kern="1200" smtClean="0">
                <a:solidFill>
                  <a:schemeClr val="tx1"/>
                </a:solidFill>
                <a:latin typeface="+mn-lt"/>
                <a:ea typeface="+mn-ea"/>
                <a:cs typeface="+mn-cs"/>
              </a:rPr>
              <a:t>else</a:t>
            </a:r>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cyclicBarrier.await(); 						// </a:t>
            </a:r>
            <a:r>
              <a:rPr lang="zh-CN" altLang="en-US" sz="1200" kern="1200" smtClean="0">
                <a:solidFill>
                  <a:schemeClr val="tx1"/>
                </a:solidFill>
                <a:latin typeface="+mn-lt"/>
                <a:ea typeface="+mn-ea"/>
                <a:cs typeface="+mn-cs"/>
              </a:rPr>
              <a:t>等待</a:t>
            </a: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 </a:t>
            </a:r>
            <a:r>
              <a:rPr lang="en-US" sz="1200" b="1" kern="1200" smtClean="0">
                <a:solidFill>
                  <a:schemeClr val="tx1"/>
                </a:solidFill>
                <a:latin typeface="+mn-lt"/>
                <a:ea typeface="+mn-ea"/>
                <a:cs typeface="+mn-cs"/>
              </a:rPr>
              <a:t>catch</a:t>
            </a:r>
            <a:r>
              <a:rPr lang="en-US" sz="1200" kern="1200" smtClean="0">
                <a:solidFill>
                  <a:schemeClr val="tx1"/>
                </a:solidFill>
                <a:latin typeface="+mn-lt"/>
                <a:ea typeface="+mn-ea"/>
                <a:cs typeface="+mn-cs"/>
              </a:rPr>
              <a:t> (Exception e)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System.</a:t>
            </a:r>
            <a:r>
              <a:rPr lang="en-US" sz="1200" b="1" i="1" kern="1200" smtClean="0">
                <a:solidFill>
                  <a:schemeClr val="tx1"/>
                </a:solidFill>
                <a:latin typeface="+mn-lt"/>
                <a:ea typeface="+mn-ea"/>
                <a:cs typeface="+mn-cs"/>
              </a:rPr>
              <a:t>err</a:t>
            </a:r>
            <a:r>
              <a:rPr lang="en-US" sz="1200" kern="1200" smtClean="0">
                <a:solidFill>
                  <a:schemeClr val="tx1"/>
                </a:solidFill>
                <a:latin typeface="+mn-lt"/>
                <a:ea typeface="+mn-ea"/>
                <a:cs typeface="+mn-cs"/>
              </a:rPr>
              <a:t>.println("</a:t>
            </a:r>
            <a:r>
              <a:rPr lang="en-US" altLang="zh-CN" sz="1200" kern="1200" smtClean="0">
                <a:solidFill>
                  <a:schemeClr val="tx1"/>
                </a:solidFill>
                <a:latin typeface="+mn-lt"/>
                <a:ea typeface="+mn-ea"/>
                <a:cs typeface="+mn-cs"/>
              </a:rPr>
              <a:t>【</a:t>
            </a:r>
            <a:r>
              <a:rPr lang="en-US" sz="1200" kern="1200" smtClean="0">
                <a:solidFill>
                  <a:schemeClr val="tx1"/>
                </a:solidFill>
                <a:latin typeface="+mn-lt"/>
                <a:ea typeface="+mn-ea"/>
                <a:cs typeface="+mn-cs"/>
              </a:rPr>
              <a:t>" + Thread.</a:t>
            </a:r>
            <a:r>
              <a:rPr lang="en-US" sz="1200" i="1" kern="1200" smtClean="0">
                <a:solidFill>
                  <a:schemeClr val="tx1"/>
                </a:solidFill>
                <a:latin typeface="+mn-lt"/>
                <a:ea typeface="+mn-ea"/>
                <a:cs typeface="+mn-cs"/>
              </a:rPr>
              <a:t>currentThread</a:t>
            </a:r>
            <a:r>
              <a:rPr lang="en-US" sz="1200" kern="1200" smtClean="0">
                <a:solidFill>
                  <a:schemeClr val="tx1"/>
                </a:solidFill>
                <a:latin typeface="+mn-lt"/>
                <a:ea typeface="+mn-ea"/>
                <a:cs typeface="+mn-cs"/>
              </a:rPr>
              <a:t>().getName()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 "</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结束等待状态，开始执行操作。</a:t>
            </a:r>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执行者</a:t>
            </a:r>
            <a:r>
              <a:rPr lang="en-US" sz="1200" kern="1200" smtClean="0">
                <a:solidFill>
                  <a:schemeClr val="tx1"/>
                </a:solidFill>
                <a:latin typeface="+mn-lt"/>
                <a:ea typeface="+mn-ea"/>
                <a:cs typeface="+mn-cs"/>
              </a:rPr>
              <a:t>-" + x).start();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CBB1D333-E956-431F-AB61-55C00916D5BC}" type="slidenum">
              <a:rPr lang="zh-CN" altLang="en-US" smtClean="0"/>
              <a:pPr/>
              <a:t>16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55000" lnSpcReduction="20000"/>
          </a:bodyPr>
          <a:lstStyle/>
          <a:p>
            <a:r>
              <a:rPr lang="en-US" sz="1200" b="1" kern="1200" smtClean="0">
                <a:solidFill>
                  <a:schemeClr val="tx1"/>
                </a:solidFill>
                <a:latin typeface="+mn-lt"/>
                <a:ea typeface="+mn-ea"/>
                <a:cs typeface="+mn-cs"/>
              </a:rPr>
              <a:t>package</a:t>
            </a:r>
            <a:r>
              <a:rPr lang="en-US" sz="1200" kern="1200" smtClean="0">
                <a:solidFill>
                  <a:schemeClr val="tx1"/>
                </a:solidFill>
                <a:latin typeface="+mn-lt"/>
                <a:ea typeface="+mn-ea"/>
                <a:cs typeface="+mn-cs"/>
              </a:rPr>
              <a:t> cn.mldn.demo;</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import</a:t>
            </a:r>
            <a:r>
              <a:rPr lang="en-US" sz="1200" kern="1200" smtClean="0">
                <a:solidFill>
                  <a:schemeClr val="tx1"/>
                </a:solidFill>
                <a:latin typeface="+mn-lt"/>
                <a:ea typeface="+mn-ea"/>
                <a:cs typeface="+mn-cs"/>
              </a:rPr>
              <a:t> java.util.concurrent.Exchanger;</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class</a:t>
            </a:r>
            <a:r>
              <a:rPr lang="en-US" sz="1200" kern="1200" smtClean="0">
                <a:solidFill>
                  <a:schemeClr val="tx1"/>
                </a:solidFill>
                <a:latin typeface="+mn-lt"/>
                <a:ea typeface="+mn-ea"/>
                <a:cs typeface="+mn-cs"/>
              </a:rPr>
              <a:t> JUCDemo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static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void</a:t>
            </a:r>
            <a:r>
              <a:rPr lang="en-US" sz="1200" kern="1200" smtClean="0">
                <a:solidFill>
                  <a:schemeClr val="tx1"/>
                </a:solidFill>
                <a:latin typeface="+mn-lt"/>
                <a:ea typeface="+mn-ea"/>
                <a:cs typeface="+mn-cs"/>
              </a:rPr>
              <a:t> main(String[] args) </a:t>
            </a:r>
            <a:r>
              <a:rPr lang="en-US" sz="1200" b="1" kern="1200" smtClean="0">
                <a:solidFill>
                  <a:schemeClr val="tx1"/>
                </a:solidFill>
                <a:latin typeface="+mn-lt"/>
                <a:ea typeface="+mn-ea"/>
                <a:cs typeface="+mn-cs"/>
              </a:rPr>
              <a:t>throws</a:t>
            </a:r>
            <a:r>
              <a:rPr lang="en-US" sz="1200" kern="1200" smtClean="0">
                <a:solidFill>
                  <a:schemeClr val="tx1"/>
                </a:solidFill>
                <a:latin typeface="+mn-lt"/>
                <a:ea typeface="+mn-ea"/>
                <a:cs typeface="+mn-cs"/>
              </a:rPr>
              <a:t> Exception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Exchanger&lt;String&gt; exchanger = </a:t>
            </a:r>
            <a:r>
              <a:rPr lang="en-US" sz="1200" b="1" kern="1200" smtClean="0">
                <a:solidFill>
                  <a:schemeClr val="tx1"/>
                </a:solidFill>
                <a:latin typeface="+mn-lt"/>
                <a:ea typeface="+mn-ea"/>
                <a:cs typeface="+mn-cs"/>
              </a:rPr>
              <a:t>new</a:t>
            </a:r>
            <a:r>
              <a:rPr lang="en-US" sz="1200" kern="1200" smtClean="0">
                <a:solidFill>
                  <a:schemeClr val="tx1"/>
                </a:solidFill>
                <a:latin typeface="+mn-lt"/>
                <a:ea typeface="+mn-ea"/>
                <a:cs typeface="+mn-cs"/>
              </a:rPr>
              <a:t> Exchanger&lt;String&gt;();				// </a:t>
            </a:r>
            <a:r>
              <a:rPr lang="zh-CN" altLang="en-US" sz="1200" kern="1200" smtClean="0">
                <a:solidFill>
                  <a:schemeClr val="tx1"/>
                </a:solidFill>
                <a:latin typeface="+mn-lt"/>
                <a:ea typeface="+mn-ea"/>
                <a:cs typeface="+mn-cs"/>
              </a:rPr>
              <a:t>定义交换空间</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boolean</a:t>
            </a:r>
            <a:r>
              <a:rPr lang="en-US" sz="1200" kern="1200" smtClean="0">
                <a:solidFill>
                  <a:schemeClr val="tx1"/>
                </a:solidFill>
                <a:latin typeface="+mn-lt"/>
                <a:ea typeface="+mn-ea"/>
                <a:cs typeface="+mn-cs"/>
              </a:rPr>
              <a:t> isEnd = </a:t>
            </a:r>
            <a:r>
              <a:rPr lang="en-US" sz="1200" b="1" kern="1200" smtClean="0">
                <a:solidFill>
                  <a:schemeClr val="tx1"/>
                </a:solidFill>
                <a:latin typeface="+mn-lt"/>
                <a:ea typeface="+mn-ea"/>
                <a:cs typeface="+mn-cs"/>
              </a:rPr>
              <a:t>false</a:t>
            </a:r>
            <a:r>
              <a:rPr lang="en-US" sz="1200" kern="1200" smtClean="0">
                <a:solidFill>
                  <a:schemeClr val="tx1"/>
                </a:solidFill>
                <a:latin typeface="+mn-lt"/>
                <a:ea typeface="+mn-ea"/>
                <a:cs typeface="+mn-cs"/>
              </a:rPr>
              <a:t>;											// </a:t>
            </a:r>
            <a:r>
              <a:rPr lang="zh-CN" altLang="en-US" sz="1200" kern="1200" smtClean="0">
                <a:solidFill>
                  <a:schemeClr val="tx1"/>
                </a:solidFill>
                <a:latin typeface="+mn-lt"/>
                <a:ea typeface="+mn-ea"/>
                <a:cs typeface="+mn-cs"/>
              </a:rPr>
              <a:t>结束标记</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new</a:t>
            </a:r>
            <a:r>
              <a:rPr lang="en-US" sz="1200" kern="1200" smtClean="0">
                <a:solidFill>
                  <a:schemeClr val="tx1"/>
                </a:solidFill>
                <a:latin typeface="+mn-lt"/>
                <a:ea typeface="+mn-ea"/>
                <a:cs typeface="+mn-cs"/>
              </a:rPr>
              <a:t> Thread(() -&gt;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String data = </a:t>
            </a:r>
            <a:r>
              <a:rPr lang="en-US" sz="1200" b="1" kern="1200" smtClean="0">
                <a:solidFill>
                  <a:schemeClr val="tx1"/>
                </a:solidFill>
                <a:latin typeface="+mn-lt"/>
                <a:ea typeface="+mn-ea"/>
                <a:cs typeface="+mn-cs"/>
              </a:rPr>
              <a:t>null</a:t>
            </a:r>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try</a:t>
            </a:r>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for</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int</a:t>
            </a:r>
            <a:r>
              <a:rPr lang="en-US" sz="1200" kern="1200" smtClean="0">
                <a:solidFill>
                  <a:schemeClr val="tx1"/>
                </a:solidFill>
                <a:latin typeface="+mn-lt"/>
                <a:ea typeface="+mn-ea"/>
                <a:cs typeface="+mn-cs"/>
              </a:rPr>
              <a:t> x = 0; x &lt; 2; x++) {								// </a:t>
            </a:r>
            <a:r>
              <a:rPr lang="zh-CN" altLang="en-US" sz="1200" kern="1200" smtClean="0">
                <a:solidFill>
                  <a:schemeClr val="tx1"/>
                </a:solidFill>
                <a:latin typeface="+mn-lt"/>
                <a:ea typeface="+mn-ea"/>
                <a:cs typeface="+mn-cs"/>
              </a:rPr>
              <a:t>生产数据</a:t>
            </a:r>
          </a:p>
          <a:p>
            <a:r>
              <a:rPr lang="en-US" sz="1200" kern="1200" smtClean="0">
                <a:solidFill>
                  <a:schemeClr val="tx1"/>
                </a:solidFill>
                <a:latin typeface="+mn-lt"/>
                <a:ea typeface="+mn-ea"/>
                <a:cs typeface="+mn-cs"/>
              </a:rPr>
              <a:t>					data = "MLDN - " + x;</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System.</a:t>
            </a:r>
            <a:r>
              <a:rPr lang="en-US" sz="1200" b="1" i="1" kern="1200" smtClean="0">
                <a:solidFill>
                  <a:schemeClr val="tx1"/>
                </a:solidFill>
                <a:latin typeface="+mn-lt"/>
                <a:ea typeface="+mn-ea"/>
                <a:cs typeface="+mn-cs"/>
              </a:rPr>
              <a:t>out</a:t>
            </a:r>
            <a:r>
              <a:rPr lang="en-US" sz="1200" kern="1200" smtClean="0">
                <a:solidFill>
                  <a:schemeClr val="tx1"/>
                </a:solidFill>
                <a:latin typeface="+mn-lt"/>
                <a:ea typeface="+mn-ea"/>
                <a:cs typeface="+mn-cs"/>
              </a:rPr>
              <a:t>.println("</a:t>
            </a:r>
            <a:r>
              <a:rPr lang="en-US" altLang="zh-CN" sz="1200" kern="1200" smtClean="0">
                <a:solidFill>
                  <a:schemeClr val="tx1"/>
                </a:solidFill>
                <a:latin typeface="+mn-lt"/>
                <a:ea typeface="+mn-ea"/>
                <a:cs typeface="+mn-cs"/>
              </a:rPr>
              <a:t>【</a:t>
            </a:r>
            <a:r>
              <a:rPr lang="en-US" sz="1200" kern="1200" smtClean="0">
                <a:solidFill>
                  <a:schemeClr val="tx1"/>
                </a:solidFill>
                <a:latin typeface="+mn-lt"/>
                <a:ea typeface="+mn-ea"/>
                <a:cs typeface="+mn-cs"/>
              </a:rPr>
              <a:t>Producer-BEFORE - " + x + "</a:t>
            </a:r>
            <a:r>
              <a:rPr lang="en-US" altLang="zh-CN" sz="1200" kern="1200" smtClean="0">
                <a:solidFill>
                  <a:schemeClr val="tx1"/>
                </a:solidFill>
                <a:latin typeface="+mn-lt"/>
                <a:ea typeface="+mn-ea"/>
                <a:cs typeface="+mn-cs"/>
              </a:rPr>
              <a:t>】</a:t>
            </a:r>
            <a:r>
              <a:rPr lang="en-US" sz="1200" kern="1200" smtClean="0">
                <a:solidFill>
                  <a:schemeClr val="tx1"/>
                </a:solidFill>
                <a:latin typeface="+mn-lt"/>
                <a:ea typeface="+mn-ea"/>
                <a:cs typeface="+mn-cs"/>
              </a:rPr>
              <a:t>" + data);</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Thread.</a:t>
            </a:r>
            <a:r>
              <a:rPr lang="en-US" sz="1200" i="1" kern="1200" smtClean="0">
                <a:solidFill>
                  <a:schemeClr val="tx1"/>
                </a:solidFill>
                <a:latin typeface="+mn-lt"/>
                <a:ea typeface="+mn-ea"/>
                <a:cs typeface="+mn-cs"/>
              </a:rPr>
              <a:t>sleep</a:t>
            </a:r>
            <a:r>
              <a:rPr lang="en-US" sz="1200" kern="1200" smtClean="0">
                <a:solidFill>
                  <a:schemeClr val="tx1"/>
                </a:solidFill>
                <a:latin typeface="+mn-lt"/>
                <a:ea typeface="+mn-ea"/>
                <a:cs typeface="+mn-cs"/>
              </a:rPr>
              <a:t>(1000);</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exchanger.exchange(data);								// </a:t>
            </a:r>
            <a:r>
              <a:rPr lang="zh-CN" altLang="en-US" sz="1200" kern="1200" smtClean="0">
                <a:solidFill>
                  <a:schemeClr val="tx1"/>
                </a:solidFill>
                <a:latin typeface="+mn-lt"/>
                <a:ea typeface="+mn-ea"/>
                <a:cs typeface="+mn-cs"/>
              </a:rPr>
              <a:t>保存数据</a:t>
            </a:r>
          </a:p>
          <a:p>
            <a:r>
              <a:rPr lang="en-US" sz="1200" kern="1200" smtClean="0">
                <a:solidFill>
                  <a:schemeClr val="tx1"/>
                </a:solidFill>
                <a:latin typeface="+mn-lt"/>
                <a:ea typeface="+mn-ea"/>
                <a:cs typeface="+mn-cs"/>
              </a:rPr>
              <a:t>					System.</a:t>
            </a:r>
            <a:r>
              <a:rPr lang="en-US" sz="1200" b="1" i="1" kern="1200" smtClean="0">
                <a:solidFill>
                  <a:schemeClr val="tx1"/>
                </a:solidFill>
                <a:latin typeface="+mn-lt"/>
                <a:ea typeface="+mn-ea"/>
                <a:cs typeface="+mn-cs"/>
              </a:rPr>
              <a:t>out</a:t>
            </a:r>
            <a:r>
              <a:rPr lang="en-US" sz="1200" kern="1200" smtClean="0">
                <a:solidFill>
                  <a:schemeClr val="tx1"/>
                </a:solidFill>
                <a:latin typeface="+mn-lt"/>
                <a:ea typeface="+mn-ea"/>
                <a:cs typeface="+mn-cs"/>
              </a:rPr>
              <a:t>.println("</a:t>
            </a:r>
            <a:r>
              <a:rPr lang="en-US" altLang="zh-CN" sz="1200" kern="1200" smtClean="0">
                <a:solidFill>
                  <a:schemeClr val="tx1"/>
                </a:solidFill>
                <a:latin typeface="+mn-lt"/>
                <a:ea typeface="+mn-ea"/>
                <a:cs typeface="+mn-cs"/>
              </a:rPr>
              <a:t>【</a:t>
            </a:r>
            <a:r>
              <a:rPr lang="en-US" sz="1200" kern="1200" smtClean="0">
                <a:solidFill>
                  <a:schemeClr val="tx1"/>
                </a:solidFill>
                <a:latin typeface="+mn-lt"/>
                <a:ea typeface="+mn-ea"/>
                <a:cs typeface="+mn-cs"/>
              </a:rPr>
              <a:t>Producer-AFTER - " + x + "</a:t>
            </a:r>
            <a:r>
              <a:rPr lang="en-US" altLang="zh-CN" sz="1200" kern="1200" smtClean="0">
                <a:solidFill>
                  <a:schemeClr val="tx1"/>
                </a:solidFill>
                <a:latin typeface="+mn-lt"/>
                <a:ea typeface="+mn-ea"/>
                <a:cs typeface="+mn-cs"/>
              </a:rPr>
              <a:t>】</a:t>
            </a:r>
            <a:r>
              <a:rPr lang="en-US" sz="1200" kern="1200" smtClean="0">
                <a:solidFill>
                  <a:schemeClr val="tx1"/>
                </a:solidFill>
                <a:latin typeface="+mn-lt"/>
                <a:ea typeface="+mn-ea"/>
                <a:cs typeface="+mn-cs"/>
              </a:rPr>
              <a:t>" + data);</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 </a:t>
            </a:r>
            <a:r>
              <a:rPr lang="en-US" sz="1200" b="1" kern="1200" smtClean="0">
                <a:solidFill>
                  <a:schemeClr val="tx1"/>
                </a:solidFill>
                <a:latin typeface="+mn-lt"/>
                <a:ea typeface="+mn-ea"/>
                <a:cs typeface="+mn-cs"/>
              </a:rPr>
              <a:t>catch</a:t>
            </a:r>
            <a:r>
              <a:rPr lang="en-US" sz="1200" kern="1200" smtClean="0">
                <a:solidFill>
                  <a:schemeClr val="tx1"/>
                </a:solidFill>
                <a:latin typeface="+mn-lt"/>
                <a:ea typeface="+mn-ea"/>
                <a:cs typeface="+mn-cs"/>
              </a:rPr>
              <a:t> (InterruptedException e)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 "</a:t>
            </a:r>
            <a:r>
              <a:rPr lang="en-US" altLang="zh-CN" sz="1200" kern="1200" smtClean="0">
                <a:solidFill>
                  <a:schemeClr val="tx1"/>
                </a:solidFill>
                <a:latin typeface="+mn-lt"/>
                <a:ea typeface="+mn-ea"/>
                <a:cs typeface="+mn-cs"/>
              </a:rPr>
              <a:t>【</a:t>
            </a:r>
            <a:r>
              <a:rPr lang="en-US" sz="1200" kern="1200" smtClean="0">
                <a:solidFill>
                  <a:schemeClr val="tx1"/>
                </a:solidFill>
                <a:latin typeface="+mn-lt"/>
                <a:ea typeface="+mn-ea"/>
                <a:cs typeface="+mn-cs"/>
              </a:rPr>
              <a:t>Producer</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信息生产者</a:t>
            </a:r>
            <a:r>
              <a:rPr lang="en-US" sz="1200" kern="1200" smtClean="0">
                <a:solidFill>
                  <a:schemeClr val="tx1"/>
                </a:solidFill>
                <a:latin typeface="+mn-lt"/>
                <a:ea typeface="+mn-ea"/>
                <a:cs typeface="+mn-cs"/>
              </a:rPr>
              <a:t>").start();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new</a:t>
            </a:r>
            <a:r>
              <a:rPr lang="en-US" sz="1200" kern="1200" smtClean="0">
                <a:solidFill>
                  <a:schemeClr val="tx1"/>
                </a:solidFill>
                <a:latin typeface="+mn-lt"/>
                <a:ea typeface="+mn-ea"/>
                <a:cs typeface="+mn-cs"/>
              </a:rPr>
              <a:t> Thread(() -&gt;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String data = </a:t>
            </a:r>
            <a:r>
              <a:rPr lang="en-US" sz="1200" b="1" kern="1200" smtClean="0">
                <a:solidFill>
                  <a:schemeClr val="tx1"/>
                </a:solidFill>
                <a:latin typeface="+mn-lt"/>
                <a:ea typeface="+mn-ea"/>
                <a:cs typeface="+mn-cs"/>
              </a:rPr>
              <a:t>null</a:t>
            </a:r>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try</a:t>
            </a:r>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while</a:t>
            </a:r>
            <a:r>
              <a:rPr lang="en-US" sz="1200" kern="1200" smtClean="0">
                <a:solidFill>
                  <a:schemeClr val="tx1"/>
                </a:solidFill>
                <a:latin typeface="+mn-lt"/>
                <a:ea typeface="+mn-ea"/>
                <a:cs typeface="+mn-cs"/>
              </a:rPr>
              <a:t> (!isEnd) {											// </a:t>
            </a:r>
            <a:r>
              <a:rPr lang="zh-CN" altLang="en-US" sz="1200" kern="1200" smtClean="0">
                <a:solidFill>
                  <a:schemeClr val="tx1"/>
                </a:solidFill>
                <a:latin typeface="+mn-lt"/>
                <a:ea typeface="+mn-ea"/>
                <a:cs typeface="+mn-cs"/>
              </a:rPr>
              <a:t>消费数据</a:t>
            </a:r>
          </a:p>
          <a:p>
            <a:r>
              <a:rPr lang="en-US" sz="1200" kern="1200" smtClean="0">
                <a:solidFill>
                  <a:schemeClr val="tx1"/>
                </a:solidFill>
                <a:latin typeface="+mn-lt"/>
                <a:ea typeface="+mn-ea"/>
                <a:cs typeface="+mn-cs"/>
              </a:rPr>
              <a:t>					System.</a:t>
            </a:r>
            <a:r>
              <a:rPr lang="en-US" sz="1200" b="1" i="1" kern="1200" smtClean="0">
                <a:solidFill>
                  <a:schemeClr val="tx1"/>
                </a:solidFill>
                <a:latin typeface="+mn-lt"/>
                <a:ea typeface="+mn-ea"/>
                <a:cs typeface="+mn-cs"/>
              </a:rPr>
              <a:t>out</a:t>
            </a:r>
            <a:r>
              <a:rPr lang="en-US" sz="1200" kern="1200" smtClean="0">
                <a:solidFill>
                  <a:schemeClr val="tx1"/>
                </a:solidFill>
                <a:latin typeface="+mn-lt"/>
                <a:ea typeface="+mn-ea"/>
                <a:cs typeface="+mn-cs"/>
              </a:rPr>
              <a:t>.println("</a:t>
            </a:r>
            <a:r>
              <a:rPr lang="en-US" altLang="zh-CN" sz="1200" kern="1200" smtClean="0">
                <a:solidFill>
                  <a:schemeClr val="tx1"/>
                </a:solidFill>
                <a:latin typeface="+mn-lt"/>
                <a:ea typeface="+mn-ea"/>
                <a:cs typeface="+mn-cs"/>
              </a:rPr>
              <a:t>【</a:t>
            </a:r>
            <a:r>
              <a:rPr lang="en-US" sz="1200" kern="1200" smtClean="0">
                <a:solidFill>
                  <a:schemeClr val="tx1"/>
                </a:solidFill>
                <a:latin typeface="+mn-lt"/>
                <a:ea typeface="+mn-ea"/>
                <a:cs typeface="+mn-cs"/>
              </a:rPr>
              <a:t>Consumer-BEFORE</a:t>
            </a:r>
            <a:r>
              <a:rPr lang="en-US" altLang="zh-CN" sz="1200" kern="1200" smtClean="0">
                <a:solidFill>
                  <a:schemeClr val="tx1"/>
                </a:solidFill>
                <a:latin typeface="+mn-lt"/>
                <a:ea typeface="+mn-ea"/>
                <a:cs typeface="+mn-cs"/>
              </a:rPr>
              <a:t>】</a:t>
            </a:r>
            <a:r>
              <a:rPr lang="en-US" sz="1200" kern="1200" smtClean="0">
                <a:solidFill>
                  <a:schemeClr val="tx1"/>
                </a:solidFill>
                <a:latin typeface="+mn-lt"/>
                <a:ea typeface="+mn-ea"/>
                <a:cs typeface="+mn-cs"/>
              </a:rPr>
              <a:t>" + data);</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Thread.</a:t>
            </a:r>
            <a:r>
              <a:rPr lang="en-US" sz="1200" i="1" kern="1200" smtClean="0">
                <a:solidFill>
                  <a:schemeClr val="tx1"/>
                </a:solidFill>
                <a:latin typeface="+mn-lt"/>
                <a:ea typeface="+mn-ea"/>
                <a:cs typeface="+mn-cs"/>
              </a:rPr>
              <a:t>sleep</a:t>
            </a:r>
            <a:r>
              <a:rPr lang="en-US" sz="1200" kern="1200" smtClean="0">
                <a:solidFill>
                  <a:schemeClr val="tx1"/>
                </a:solidFill>
                <a:latin typeface="+mn-lt"/>
                <a:ea typeface="+mn-ea"/>
                <a:cs typeface="+mn-cs"/>
              </a:rPr>
              <a:t>(2000);</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data = exchanger.exchange(</a:t>
            </a:r>
            <a:r>
              <a:rPr lang="en-US" sz="1200" b="1" kern="1200" smtClean="0">
                <a:solidFill>
                  <a:schemeClr val="tx1"/>
                </a:solidFill>
                <a:latin typeface="+mn-lt"/>
                <a:ea typeface="+mn-ea"/>
                <a:cs typeface="+mn-cs"/>
              </a:rPr>
              <a:t>null</a:t>
            </a:r>
            <a:r>
              <a:rPr lang="en-US" sz="1200" kern="1200" smtClean="0">
                <a:solidFill>
                  <a:schemeClr val="tx1"/>
                </a:solidFill>
                <a:latin typeface="+mn-lt"/>
                <a:ea typeface="+mn-ea"/>
                <a:cs typeface="+mn-cs"/>
              </a:rPr>
              <a:t>); 						// </a:t>
            </a:r>
            <a:r>
              <a:rPr lang="zh-CN" altLang="en-US" sz="1200" kern="1200" smtClean="0">
                <a:solidFill>
                  <a:schemeClr val="tx1"/>
                </a:solidFill>
                <a:latin typeface="+mn-lt"/>
                <a:ea typeface="+mn-ea"/>
                <a:cs typeface="+mn-cs"/>
              </a:rPr>
              <a:t>获取数据</a:t>
            </a:r>
          </a:p>
          <a:p>
            <a:r>
              <a:rPr lang="en-US" sz="1200" kern="1200" smtClean="0">
                <a:solidFill>
                  <a:schemeClr val="tx1"/>
                </a:solidFill>
                <a:latin typeface="+mn-lt"/>
                <a:ea typeface="+mn-ea"/>
                <a:cs typeface="+mn-cs"/>
              </a:rPr>
              <a:t>					System.</a:t>
            </a:r>
            <a:r>
              <a:rPr lang="en-US" sz="1200" b="1" i="1" kern="1200" smtClean="0">
                <a:solidFill>
                  <a:schemeClr val="tx1"/>
                </a:solidFill>
                <a:latin typeface="+mn-lt"/>
                <a:ea typeface="+mn-ea"/>
                <a:cs typeface="+mn-cs"/>
              </a:rPr>
              <a:t>out</a:t>
            </a:r>
            <a:r>
              <a:rPr lang="en-US" sz="1200" kern="1200" smtClean="0">
                <a:solidFill>
                  <a:schemeClr val="tx1"/>
                </a:solidFill>
                <a:latin typeface="+mn-lt"/>
                <a:ea typeface="+mn-ea"/>
                <a:cs typeface="+mn-cs"/>
              </a:rPr>
              <a:t>.println("</a:t>
            </a:r>
            <a:r>
              <a:rPr lang="en-US" altLang="zh-CN" sz="1200" kern="1200" smtClean="0">
                <a:solidFill>
                  <a:schemeClr val="tx1"/>
                </a:solidFill>
                <a:latin typeface="+mn-lt"/>
                <a:ea typeface="+mn-ea"/>
                <a:cs typeface="+mn-cs"/>
              </a:rPr>
              <a:t>【</a:t>
            </a:r>
            <a:r>
              <a:rPr lang="en-US" sz="1200" kern="1200" smtClean="0">
                <a:solidFill>
                  <a:schemeClr val="tx1"/>
                </a:solidFill>
                <a:latin typeface="+mn-lt"/>
                <a:ea typeface="+mn-ea"/>
                <a:cs typeface="+mn-cs"/>
              </a:rPr>
              <a:t> Consumer-AFTER</a:t>
            </a:r>
            <a:r>
              <a:rPr lang="en-US" altLang="zh-CN" sz="1200" kern="1200" smtClean="0">
                <a:solidFill>
                  <a:schemeClr val="tx1"/>
                </a:solidFill>
                <a:latin typeface="+mn-lt"/>
                <a:ea typeface="+mn-ea"/>
                <a:cs typeface="+mn-cs"/>
              </a:rPr>
              <a:t>】</a:t>
            </a:r>
            <a:r>
              <a:rPr lang="en-US" sz="1200" kern="1200" smtClean="0">
                <a:solidFill>
                  <a:schemeClr val="tx1"/>
                </a:solidFill>
                <a:latin typeface="+mn-lt"/>
                <a:ea typeface="+mn-ea"/>
                <a:cs typeface="+mn-cs"/>
              </a:rPr>
              <a:t>" + data);</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 </a:t>
            </a:r>
            <a:r>
              <a:rPr lang="en-US" sz="1200" b="1" kern="1200" smtClean="0">
                <a:solidFill>
                  <a:schemeClr val="tx1"/>
                </a:solidFill>
                <a:latin typeface="+mn-lt"/>
                <a:ea typeface="+mn-ea"/>
                <a:cs typeface="+mn-cs"/>
              </a:rPr>
              <a:t>catch</a:t>
            </a:r>
            <a:r>
              <a:rPr lang="en-US" sz="1200" kern="1200" smtClean="0">
                <a:solidFill>
                  <a:schemeClr val="tx1"/>
                </a:solidFill>
                <a:latin typeface="+mn-lt"/>
                <a:ea typeface="+mn-ea"/>
                <a:cs typeface="+mn-cs"/>
              </a:rPr>
              <a:t> (InterruptedException e)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 "</a:t>
            </a:r>
            <a:r>
              <a:rPr lang="en-US" altLang="zh-CN" sz="1200" kern="1200" smtClean="0">
                <a:solidFill>
                  <a:schemeClr val="tx1"/>
                </a:solidFill>
                <a:latin typeface="+mn-lt"/>
                <a:ea typeface="+mn-ea"/>
                <a:cs typeface="+mn-cs"/>
              </a:rPr>
              <a:t>【</a:t>
            </a:r>
            <a:r>
              <a:rPr lang="en-US" sz="1200" kern="1200" smtClean="0">
                <a:solidFill>
                  <a:schemeClr val="tx1"/>
                </a:solidFill>
                <a:latin typeface="+mn-lt"/>
                <a:ea typeface="+mn-ea"/>
                <a:cs typeface="+mn-cs"/>
              </a:rPr>
              <a:t>Consumer</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信息消费者</a:t>
            </a:r>
            <a:r>
              <a:rPr lang="en-US" sz="1200" kern="1200" smtClean="0">
                <a:solidFill>
                  <a:schemeClr val="tx1"/>
                </a:solidFill>
                <a:latin typeface="+mn-lt"/>
                <a:ea typeface="+mn-ea"/>
                <a:cs typeface="+mn-cs"/>
              </a:rPr>
              <a:t>").start();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CBB1D333-E956-431F-AB61-55C00916D5BC}" type="slidenum">
              <a:rPr lang="zh-CN" altLang="en-US" smtClean="0"/>
              <a:pPr/>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933"/>
            <a:ext cx="9144000" cy="5140990"/>
          </a:xfrm>
          <a:prstGeom prst="rect">
            <a:avLst/>
          </a:prstGeom>
        </p:spPr>
      </p:pic>
      <p:sp>
        <p:nvSpPr>
          <p:cNvPr id="2" name="标题 1"/>
          <p:cNvSpPr>
            <a:spLocks noGrp="1"/>
          </p:cNvSpPr>
          <p:nvPr>
            <p:ph type="ctrTitle"/>
          </p:nvPr>
        </p:nvSpPr>
        <p:spPr>
          <a:xfrm>
            <a:off x="2483768" y="2410127"/>
            <a:ext cx="6423781" cy="877035"/>
          </a:xfrm>
          <a:noFill/>
          <a:ln>
            <a:noFill/>
          </a:ln>
        </p:spPr>
        <p:txBody>
          <a:bodyPr>
            <a:noAutofit/>
          </a:bodyPr>
          <a:lstStyle>
            <a:lvl1pPr algn="l">
              <a:defRPr sz="3200" b="1">
                <a:solidFill>
                  <a:schemeClr val="bg1"/>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2483762" y="3285156"/>
            <a:ext cx="6423820" cy="696607"/>
          </a:xfrm>
          <a:noFill/>
          <a:ln>
            <a:noFill/>
          </a:ln>
        </p:spPr>
        <p:txBody>
          <a:bodyPr>
            <a:normAutofit/>
          </a:bodyPr>
          <a:lstStyle>
            <a:lvl1pPr marL="0" indent="0" algn="l">
              <a:buNone/>
              <a:defRPr sz="24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TextBox 6"/>
          <p:cNvSpPr txBox="1"/>
          <p:nvPr userDrawn="1"/>
        </p:nvSpPr>
        <p:spPr>
          <a:xfrm>
            <a:off x="6876256" y="4155926"/>
            <a:ext cx="2031325" cy="461665"/>
          </a:xfrm>
          <a:prstGeom prst="rect">
            <a:avLst/>
          </a:prstGeom>
          <a:noFill/>
        </p:spPr>
        <p:txBody>
          <a:bodyPr wrap="none" rtlCol="0">
            <a:spAutoFit/>
          </a:bodyPr>
          <a:lstStyle/>
          <a:p>
            <a:r>
              <a:rPr lang="zh-CN" altLang="en-US" sz="2400" b="1" smtClean="0">
                <a:solidFill>
                  <a:schemeClr val="bg1"/>
                </a:solidFill>
                <a:latin typeface="微软雅黑" pitchFamily="34" charset="-122"/>
                <a:ea typeface="微软雅黑" pitchFamily="34" charset="-122"/>
              </a:rPr>
              <a:t>讲师：李兴华</a:t>
            </a:r>
            <a:endParaRPr lang="zh-CN" altLang="en-US" sz="2400" b="1">
              <a:solidFill>
                <a:schemeClr val="bg1"/>
              </a:solidFill>
              <a:latin typeface="微软雅黑" pitchFamily="34" charset="-122"/>
              <a:ea typeface="微软雅黑"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13">
            <a:extLst>
              <a:ext uri="{28A0092B-C50C-407E-A947-70E740481C1C}">
                <a14:useLocalDpi xmlns="" xmlns:a14="http://schemas.microsoft.com/office/drawing/2010/main" val="0"/>
              </a:ext>
            </a:extLst>
          </a:blip>
          <a:stretch>
            <a:fillRect/>
          </a:stretch>
        </p:blipFill>
        <p:spPr>
          <a:xfrm>
            <a:off x="0" y="0"/>
            <a:ext cx="9144000" cy="5140990"/>
          </a:xfrm>
          <a:prstGeom prst="rect">
            <a:avLst/>
          </a:prstGeom>
        </p:spPr>
      </p:pic>
      <p:sp>
        <p:nvSpPr>
          <p:cNvPr id="8" name="矩形 7"/>
          <p:cNvSpPr/>
          <p:nvPr userDrawn="1"/>
        </p:nvSpPr>
        <p:spPr>
          <a:xfrm>
            <a:off x="107504" y="142858"/>
            <a:ext cx="8928992" cy="4445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179512" y="214297"/>
            <a:ext cx="8784976" cy="642942"/>
          </a:xfrm>
          <a:prstGeom prst="rect">
            <a:avLst/>
          </a:prstGeom>
          <a:ln w="9525">
            <a:noFill/>
          </a:ln>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179512" y="857238"/>
            <a:ext cx="8784976" cy="3586720"/>
          </a:xfrm>
          <a:prstGeom prst="rect">
            <a:avLst/>
          </a:prstGeom>
          <a:ln>
            <a:noFill/>
          </a:ln>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kern="1200">
          <a:solidFill>
            <a:schemeClr val="tx1">
              <a:lumMod val="95000"/>
              <a:lumOff val="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Wingdings" pitchFamily="2" charset="2"/>
        <a:buChar char="Ø"/>
        <a:defRPr sz="1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第</a:t>
            </a:r>
            <a:r>
              <a:rPr lang="en-US" altLang="zh-CN" smtClean="0"/>
              <a:t>21</a:t>
            </a:r>
            <a:r>
              <a:rPr lang="zh-CN" altLang="en-US" smtClean="0"/>
              <a:t>章：</a:t>
            </a:r>
            <a:r>
              <a:rPr lang="en-US" altLang="zh-CN" smtClean="0"/>
              <a:t>JUC</a:t>
            </a:r>
            <a:r>
              <a:rPr lang="zh-CN" altLang="en-US" smtClean="0"/>
              <a:t>并发编程</a:t>
            </a:r>
            <a:endParaRPr lang="zh-CN" altLang="en-US"/>
          </a:p>
        </p:txBody>
      </p:sp>
      <p:sp>
        <p:nvSpPr>
          <p:cNvPr id="5" name="副标题 4"/>
          <p:cNvSpPr>
            <a:spLocks noGrp="1"/>
          </p:cNvSpPr>
          <p:nvPr>
            <p:ph type="subTitle" idx="1"/>
          </p:nvPr>
        </p:nvSpPr>
        <p:spPr/>
        <p:txBody>
          <a:bodyPr/>
          <a:lstStyle/>
          <a:p>
            <a:r>
              <a:rPr lang="zh-CN" altLang="en-US" smtClean="0"/>
              <a:t>线程锁</a:t>
            </a: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LockSupport</a:t>
            </a:r>
            <a:endParaRPr lang="zh-CN" altLang="en-US"/>
          </a:p>
        </p:txBody>
      </p:sp>
      <p:sp>
        <p:nvSpPr>
          <p:cNvPr id="3" name="内容占位符 2"/>
          <p:cNvSpPr>
            <a:spLocks noGrp="1"/>
          </p:cNvSpPr>
          <p:nvPr>
            <p:ph idx="1"/>
          </p:nvPr>
        </p:nvSpPr>
        <p:spPr/>
        <p:txBody>
          <a:bodyPr/>
          <a:lstStyle/>
          <a:p>
            <a:r>
              <a:rPr lang="en-US" smtClean="0"/>
              <a:t>LockSupport</a:t>
            </a:r>
            <a:r>
              <a:rPr lang="zh-CN" altLang="en-US" smtClean="0"/>
              <a:t>替代了</a:t>
            </a:r>
            <a:r>
              <a:rPr lang="en-US" altLang="zh-CN" smtClean="0"/>
              <a:t>Thread</a:t>
            </a:r>
            <a:r>
              <a:rPr lang="zh-CN" altLang="en-US" smtClean="0"/>
              <a:t>类中被废弃的线程控制方法。</a:t>
            </a:r>
            <a:endParaRPr lang="zh-CN" altLang="en-US"/>
          </a:p>
        </p:txBody>
      </p:sp>
      <p:graphicFrame>
        <p:nvGraphicFramePr>
          <p:cNvPr id="4" name="表格 3"/>
          <p:cNvGraphicFramePr>
            <a:graphicFrameLocks noGrp="1"/>
          </p:cNvGraphicFramePr>
          <p:nvPr/>
        </p:nvGraphicFramePr>
        <p:xfrm>
          <a:off x="285720" y="1428742"/>
          <a:ext cx="8501122" cy="1857387"/>
        </p:xfrm>
        <a:graphic>
          <a:graphicData uri="http://schemas.openxmlformats.org/drawingml/2006/table">
            <a:tbl>
              <a:tblPr/>
              <a:tblGrid>
                <a:gridCol w="481196"/>
                <a:gridCol w="3769365"/>
                <a:gridCol w="721793"/>
                <a:gridCol w="3528768"/>
              </a:tblGrid>
              <a:tr h="265341">
                <a:tc>
                  <a:txBody>
                    <a:bodyPr/>
                    <a:lstStyle/>
                    <a:p>
                      <a:pPr algn="ctr">
                        <a:spcAft>
                          <a:spcPts val="0"/>
                        </a:spcAft>
                      </a:pPr>
                      <a:r>
                        <a:rPr lang="en-US" sz="1200" b="1" kern="100">
                          <a:latin typeface="Times New Roman"/>
                          <a:ea typeface="宋体"/>
                          <a:cs typeface="Times New Roman"/>
                        </a:rPr>
                        <a:t>No.</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latin typeface="Times New Roman"/>
                          <a:ea typeface="宋体"/>
                          <a:cs typeface="Times New Roman"/>
                        </a:rPr>
                        <a:t>方法</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latin typeface="Times New Roman"/>
                          <a:ea typeface="宋体"/>
                          <a:cs typeface="Times New Roman"/>
                        </a:rPr>
                        <a:t>类型</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latin typeface="Times New Roman"/>
                          <a:ea typeface="宋体"/>
                          <a:cs typeface="Times New Roman"/>
                        </a:rPr>
                        <a:t>描述</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5341">
                <a:tc>
                  <a:txBody>
                    <a:bodyPr/>
                    <a:lstStyle/>
                    <a:p>
                      <a:pPr algn="ctr">
                        <a:spcAft>
                          <a:spcPts val="0"/>
                        </a:spcAft>
                      </a:pPr>
                      <a:r>
                        <a:rPr lang="en-US" sz="1200" kern="100">
                          <a:latin typeface="Times New Roman"/>
                          <a:ea typeface="宋体"/>
                          <a:cs typeface="Times New Roman"/>
                        </a:rPr>
                        <a:t>1</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a:ea typeface="宋体"/>
                          <a:cs typeface="Times New Roman"/>
                        </a:rPr>
                        <a:t>public static void park()</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阻塞线程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5341">
                <a:tc>
                  <a:txBody>
                    <a:bodyPr/>
                    <a:lstStyle/>
                    <a:p>
                      <a:pPr algn="ctr">
                        <a:spcAft>
                          <a:spcPts val="0"/>
                        </a:spcAft>
                      </a:pPr>
                      <a:r>
                        <a:rPr lang="en-US" sz="1200" kern="100">
                          <a:latin typeface="Times New Roman"/>
                          <a:ea typeface="宋体"/>
                          <a:cs typeface="Times New Roman"/>
                        </a:rPr>
                        <a:t>2</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a:ea typeface="宋体"/>
                          <a:cs typeface="Times New Roman"/>
                        </a:rPr>
                        <a:t>public static void park(Object blocker)</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阻塞指定线程对象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5341">
                <a:tc>
                  <a:txBody>
                    <a:bodyPr/>
                    <a:lstStyle/>
                    <a:p>
                      <a:pPr algn="ctr">
                        <a:spcAft>
                          <a:spcPts val="0"/>
                        </a:spcAft>
                      </a:pPr>
                      <a:r>
                        <a:rPr lang="en-US" sz="1200" kern="100">
                          <a:latin typeface="Times New Roman"/>
                          <a:ea typeface="宋体"/>
                          <a:cs typeface="Times New Roman"/>
                        </a:rPr>
                        <a:t>3</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a:ea typeface="宋体"/>
                          <a:cs typeface="Times New Roman"/>
                        </a:rPr>
                        <a:t>public static void parkNanos(long nanos)</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阻塞线程并设置线程阻塞时间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0682">
                <a:tc>
                  <a:txBody>
                    <a:bodyPr/>
                    <a:lstStyle/>
                    <a:p>
                      <a:pPr algn="ctr">
                        <a:spcAft>
                          <a:spcPts val="0"/>
                        </a:spcAft>
                      </a:pPr>
                      <a:r>
                        <a:rPr lang="en-US" sz="1200" kern="100">
                          <a:latin typeface="Times New Roman"/>
                          <a:ea typeface="宋体"/>
                          <a:cs typeface="Times New Roman"/>
                        </a:rPr>
                        <a:t>4</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a:ea typeface="宋体"/>
                          <a:cs typeface="Times New Roman"/>
                        </a:rPr>
                        <a:t>public static void parkNanos(Object blocker, long nanos)</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阻塞指定线程对象并设置阻塞时间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5341">
                <a:tc>
                  <a:txBody>
                    <a:bodyPr/>
                    <a:lstStyle/>
                    <a:p>
                      <a:pPr algn="ctr">
                        <a:spcAft>
                          <a:spcPts val="0"/>
                        </a:spcAft>
                      </a:pPr>
                      <a:r>
                        <a:rPr lang="en-US" sz="1200" kern="100">
                          <a:latin typeface="Times New Roman"/>
                          <a:ea typeface="宋体"/>
                          <a:cs typeface="Times New Roman"/>
                        </a:rPr>
                        <a:t>5</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a:ea typeface="宋体"/>
                          <a:cs typeface="Times New Roman"/>
                        </a:rPr>
                        <a:t>public static void unpark(Thread thread)</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线程解锁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使用</a:t>
            </a:r>
            <a:r>
              <a:rPr lang="en-US" smtClean="0"/>
              <a:t>LockSupport</a:t>
            </a:r>
            <a:r>
              <a:rPr lang="zh-CN" altLang="en-US" smtClean="0"/>
              <a:t>阻塞线程</a:t>
            </a:r>
            <a:endParaRPr lang="zh-CN" altLang="en-US"/>
          </a:p>
        </p:txBody>
      </p:sp>
      <p:graphicFrame>
        <p:nvGraphicFramePr>
          <p:cNvPr id="4" name="表格 3"/>
          <p:cNvGraphicFramePr>
            <a:graphicFrameLocks noGrp="1"/>
          </p:cNvGraphicFramePr>
          <p:nvPr/>
        </p:nvGraphicFramePr>
        <p:xfrm>
          <a:off x="214282" y="857238"/>
          <a:ext cx="8643998" cy="3643338"/>
        </p:xfrm>
        <a:graphic>
          <a:graphicData uri="http://schemas.openxmlformats.org/drawingml/2006/table">
            <a:tbl>
              <a:tblPr/>
              <a:tblGrid>
                <a:gridCol w="8643998"/>
              </a:tblGrid>
              <a:tr h="3643338">
                <a:tc>
                  <a:txBody>
                    <a:bodyPr/>
                    <a:lstStyle/>
                    <a:p>
                      <a:pPr algn="l">
                        <a:spcAft>
                          <a:spcPts val="0"/>
                        </a:spcAft>
                      </a:pPr>
                      <a:r>
                        <a:rPr lang="en-US" sz="1100" b="1" kern="0">
                          <a:solidFill>
                            <a:srgbClr val="7F0055"/>
                          </a:solidFill>
                          <a:latin typeface="Consolas"/>
                          <a:ea typeface="宋体"/>
                          <a:cs typeface="Times New Roman"/>
                        </a:rPr>
                        <a:t>package</a:t>
                      </a:r>
                      <a:r>
                        <a:rPr lang="en-US" sz="1100" kern="0">
                          <a:solidFill>
                            <a:srgbClr val="000000"/>
                          </a:solidFill>
                          <a:latin typeface="Consolas"/>
                          <a:ea typeface="宋体"/>
                          <a:cs typeface="Times New Roman"/>
                        </a:rPr>
                        <a:t> cn.mldn.demo;</a:t>
                      </a:r>
                      <a:endParaRPr lang="zh-CN" sz="1100" kern="100">
                        <a:latin typeface="Times New Roman"/>
                        <a:ea typeface="宋体"/>
                        <a:cs typeface="Times New Roman"/>
                      </a:endParaRPr>
                    </a:p>
                    <a:p>
                      <a:pPr algn="l">
                        <a:spcAft>
                          <a:spcPts val="0"/>
                        </a:spcAft>
                      </a:pPr>
                      <a:r>
                        <a:rPr lang="en-US" sz="1100" b="1" kern="0">
                          <a:solidFill>
                            <a:srgbClr val="7F0055"/>
                          </a:solidFill>
                          <a:latin typeface="Consolas"/>
                          <a:ea typeface="宋体"/>
                          <a:cs typeface="Times New Roman"/>
                        </a:rPr>
                        <a:t>import</a:t>
                      </a:r>
                      <a:r>
                        <a:rPr lang="en-US" sz="1100" kern="0">
                          <a:solidFill>
                            <a:srgbClr val="000000"/>
                          </a:solidFill>
                          <a:latin typeface="Consolas"/>
                          <a:ea typeface="宋体"/>
                          <a:cs typeface="Times New Roman"/>
                        </a:rPr>
                        <a:t> java.util.concurrent.locks.LockSupport;</a:t>
                      </a:r>
                      <a:endParaRPr lang="zh-CN" sz="1100" kern="100">
                        <a:latin typeface="Times New Roman"/>
                        <a:ea typeface="宋体"/>
                        <a:cs typeface="Times New Roman"/>
                      </a:endParaRPr>
                    </a:p>
                    <a:p>
                      <a:pPr algn="l">
                        <a:spcAft>
                          <a:spcPts val="0"/>
                        </a:spcAft>
                      </a:pPr>
                      <a:r>
                        <a:rPr lang="en-US" sz="1100" b="1" kern="0">
                          <a:solidFill>
                            <a:srgbClr val="7F0055"/>
                          </a:solidFill>
                          <a:latin typeface="Consolas"/>
                          <a:ea typeface="宋体"/>
                          <a:cs typeface="Times New Roman"/>
                        </a:rPr>
                        <a:t>public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class</a:t>
                      </a:r>
                      <a:r>
                        <a:rPr lang="en-US" sz="1100" kern="0">
                          <a:solidFill>
                            <a:srgbClr val="000000"/>
                          </a:solidFill>
                          <a:latin typeface="Consolas"/>
                          <a:ea typeface="宋体"/>
                          <a:cs typeface="Times New Roman"/>
                        </a:rPr>
                        <a:t> JUCDemo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public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static</a:t>
                      </a:r>
                      <a:r>
                        <a:rPr lang="en-US" sz="1100" kern="0">
                          <a:solidFill>
                            <a:srgbClr val="000000"/>
                          </a:solidFill>
                          <a:latin typeface="Consolas"/>
                          <a:ea typeface="宋体"/>
                          <a:cs typeface="Times New Roman"/>
                        </a:rPr>
                        <a:t> String </a:t>
                      </a:r>
                      <a:r>
                        <a:rPr lang="en-US" sz="1100" i="1" kern="0">
                          <a:solidFill>
                            <a:srgbClr val="0000C0"/>
                          </a:solidFill>
                          <a:latin typeface="Consolas"/>
                          <a:ea typeface="宋体"/>
                          <a:cs typeface="Times New Roman"/>
                        </a:rPr>
                        <a:t>msg</a:t>
                      </a:r>
                      <a:r>
                        <a:rPr lang="en-US" sz="1100" kern="0">
                          <a:solidFill>
                            <a:srgbClr val="000000"/>
                          </a:solidFill>
                          <a:latin typeface="Consolas"/>
                          <a:ea typeface="宋体"/>
                          <a:cs typeface="Times New Roman"/>
                        </a:rPr>
                        <a:t> = </a:t>
                      </a:r>
                      <a:r>
                        <a:rPr lang="en-US" sz="1100" b="1" kern="0">
                          <a:solidFill>
                            <a:srgbClr val="7F0055"/>
                          </a:solidFill>
                          <a:latin typeface="Consolas"/>
                          <a:ea typeface="宋体"/>
                          <a:cs typeface="Times New Roman"/>
                        </a:rPr>
                        <a:t>null</a:t>
                      </a:r>
                      <a:r>
                        <a:rPr lang="en-US" sz="1100" kern="0" smtClean="0">
                          <a:solidFill>
                            <a:srgbClr val="000000"/>
                          </a:solidFill>
                          <a:latin typeface="Consolas"/>
                          <a:ea typeface="宋体"/>
                          <a:cs typeface="Times New Roman"/>
                        </a:rPr>
                        <a:t>;</a:t>
                      </a:r>
                      <a:r>
                        <a:rPr lang="en-US" sz="1100" kern="0" smtClean="0">
                          <a:solidFill>
                            <a:srgbClr val="3F7F5F"/>
                          </a:solidFill>
                          <a:latin typeface="Consolas"/>
                          <a:ea typeface="宋体"/>
                          <a:cs typeface="Times New Roman"/>
                        </a:rPr>
                        <a:t>// </a:t>
                      </a:r>
                      <a:r>
                        <a:rPr lang="zh-CN" sz="1100" kern="0">
                          <a:solidFill>
                            <a:srgbClr val="3F7F5F"/>
                          </a:solidFill>
                          <a:latin typeface="Consolas"/>
                          <a:ea typeface="宋体"/>
                          <a:cs typeface="Consolas"/>
                        </a:rPr>
                        <a:t>信息保存</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public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static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void</a:t>
                      </a:r>
                      <a:r>
                        <a:rPr lang="en-US" sz="1100" kern="0">
                          <a:solidFill>
                            <a:srgbClr val="000000"/>
                          </a:solidFill>
                          <a:latin typeface="Consolas"/>
                          <a:ea typeface="宋体"/>
                          <a:cs typeface="Times New Roman"/>
                        </a:rPr>
                        <a:t> main(String[] </a:t>
                      </a:r>
                      <a:r>
                        <a:rPr lang="en-US" sz="1100" kern="0">
                          <a:solidFill>
                            <a:srgbClr val="6A3E3E"/>
                          </a:solidFill>
                          <a:latin typeface="Consolas"/>
                          <a:ea typeface="宋体"/>
                          <a:cs typeface="Times New Roman"/>
                        </a:rPr>
                        <a:t>args</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throws</a:t>
                      </a:r>
                      <a:r>
                        <a:rPr lang="en-US" sz="1100" kern="0">
                          <a:solidFill>
                            <a:srgbClr val="000000"/>
                          </a:solidFill>
                          <a:latin typeface="Consolas"/>
                          <a:ea typeface="宋体"/>
                          <a:cs typeface="Times New Roman"/>
                        </a:rPr>
                        <a:t> Exception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Thread </a:t>
                      </a:r>
                      <a:r>
                        <a:rPr lang="en-US" sz="1100" kern="0">
                          <a:solidFill>
                            <a:srgbClr val="6A3E3E"/>
                          </a:solidFill>
                          <a:latin typeface="Consolas"/>
                          <a:ea typeface="宋体"/>
                          <a:cs typeface="Times New Roman"/>
                        </a:rPr>
                        <a:t>mainThread</a:t>
                      </a:r>
                      <a:r>
                        <a:rPr lang="en-US" sz="1100" kern="0">
                          <a:solidFill>
                            <a:srgbClr val="000000"/>
                          </a:solidFill>
                          <a:latin typeface="Consolas"/>
                          <a:ea typeface="宋体"/>
                          <a:cs typeface="Times New Roman"/>
                        </a:rPr>
                        <a:t> = Thread.</a:t>
                      </a:r>
                      <a:r>
                        <a:rPr lang="en-US" sz="1100" i="1" kern="0">
                          <a:solidFill>
                            <a:srgbClr val="000000"/>
                          </a:solidFill>
                          <a:latin typeface="Consolas"/>
                          <a:ea typeface="宋体"/>
                          <a:cs typeface="Times New Roman"/>
                        </a:rPr>
                        <a:t>currentThread</a:t>
                      </a:r>
                      <a:r>
                        <a:rPr lang="en-US" sz="1100" kern="0">
                          <a:solidFill>
                            <a:srgbClr val="000000"/>
                          </a:solidFill>
                          <a:latin typeface="Consolas"/>
                          <a:ea typeface="宋体"/>
                          <a:cs typeface="Times New Roman"/>
                        </a:rPr>
                        <a:t>(); </a:t>
                      </a:r>
                      <a:r>
                        <a:rPr lang="en-US" sz="1100" kern="0" smtClean="0">
                          <a:solidFill>
                            <a:srgbClr val="3F7F5F"/>
                          </a:solidFill>
                          <a:latin typeface="Consolas"/>
                          <a:ea typeface="宋体"/>
                          <a:cs typeface="Times New Roman"/>
                        </a:rPr>
                        <a:t>// </a:t>
                      </a:r>
                      <a:r>
                        <a:rPr lang="zh-CN" sz="1100" kern="0">
                          <a:solidFill>
                            <a:srgbClr val="3F7F5F"/>
                          </a:solidFill>
                          <a:latin typeface="Consolas"/>
                          <a:ea typeface="宋体"/>
                          <a:cs typeface="Consolas"/>
                        </a:rPr>
                        <a:t>获取主线程对象</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new</a:t>
                      </a:r>
                      <a:r>
                        <a:rPr lang="en-US" sz="1100" kern="0">
                          <a:solidFill>
                            <a:srgbClr val="000000"/>
                          </a:solidFill>
                          <a:latin typeface="Consolas"/>
                          <a:ea typeface="宋体"/>
                          <a:cs typeface="Times New Roman"/>
                        </a:rPr>
                        <a:t> Thread(() -&gt;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try</a:t>
                      </a: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System.</a:t>
                      </a:r>
                      <a:r>
                        <a:rPr lang="en-US" sz="1100" b="1" i="1" kern="0">
                          <a:solidFill>
                            <a:srgbClr val="0000C0"/>
                          </a:solidFill>
                          <a:latin typeface="Consolas"/>
                          <a:ea typeface="宋体"/>
                          <a:cs typeface="Times New Roman"/>
                        </a:rPr>
                        <a:t>out</a:t>
                      </a:r>
                      <a:r>
                        <a:rPr lang="en-US" sz="1100" kern="0">
                          <a:solidFill>
                            <a:srgbClr val="000000"/>
                          </a:solidFill>
                          <a:latin typeface="Consolas"/>
                          <a:ea typeface="宋体"/>
                          <a:cs typeface="Times New Roman"/>
                        </a:rPr>
                        <a:t>.println(</a:t>
                      </a:r>
                      <a:r>
                        <a:rPr lang="en-US" sz="1100" kern="0">
                          <a:solidFill>
                            <a:srgbClr val="2A00FF"/>
                          </a:solidFill>
                          <a:latin typeface="Consolas"/>
                          <a:ea typeface="宋体"/>
                          <a:cs typeface="Times New Roman"/>
                        </a:rPr>
                        <a:t>"</a:t>
                      </a:r>
                      <a:r>
                        <a:rPr lang="zh-CN" sz="1100" kern="0">
                          <a:solidFill>
                            <a:srgbClr val="2A00FF"/>
                          </a:solidFill>
                          <a:latin typeface="Consolas"/>
                          <a:ea typeface="宋体"/>
                          <a:cs typeface="Consolas"/>
                        </a:rPr>
                        <a:t>【</a:t>
                      </a:r>
                      <a:r>
                        <a:rPr lang="en-US" sz="1100" kern="0">
                          <a:solidFill>
                            <a:srgbClr val="2A00FF"/>
                          </a:solidFill>
                          <a:latin typeface="Consolas"/>
                          <a:ea typeface="宋体"/>
                          <a:cs typeface="Times New Roman"/>
                        </a:rPr>
                        <a:t>Thread - </a:t>
                      </a:r>
                      <a:r>
                        <a:rPr lang="zh-CN" sz="1100" kern="0">
                          <a:solidFill>
                            <a:srgbClr val="2A00FF"/>
                          </a:solidFill>
                          <a:latin typeface="Consolas"/>
                          <a:ea typeface="宋体"/>
                          <a:cs typeface="Consolas"/>
                        </a:rPr>
                        <a:t>线程处理】</a:t>
                      </a:r>
                      <a:r>
                        <a:rPr lang="en-US" sz="1100" kern="0">
                          <a:solidFill>
                            <a:srgbClr val="2A00FF"/>
                          </a:solidFill>
                          <a:latin typeface="Consolas"/>
                          <a:ea typeface="宋体"/>
                          <a:cs typeface="Times New Roman"/>
                        </a:rPr>
                        <a:t>"</a:t>
                      </a:r>
                      <a:r>
                        <a:rPr lang="en-US" sz="1100" kern="0">
                          <a:solidFill>
                            <a:srgbClr val="000000"/>
                          </a:solidFill>
                          <a:latin typeface="Consolas"/>
                          <a:ea typeface="宋体"/>
                          <a:cs typeface="Times New Roman"/>
                        </a:rPr>
                        <a:t> +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kern="0">
                          <a:solidFill>
                            <a:srgbClr val="000000"/>
                          </a:solidFill>
                          <a:latin typeface="Consolas"/>
                          <a:ea typeface="宋体"/>
                          <a:cs typeface="Times New Roman"/>
                        </a:rPr>
                        <a:t>	</a:t>
                      </a:r>
                      <a:r>
                        <a:rPr lang="en-US" sz="1100" kern="0" smtClean="0">
                          <a:solidFill>
                            <a:srgbClr val="000000"/>
                          </a:solidFill>
                          <a:latin typeface="Consolas"/>
                          <a:ea typeface="宋体"/>
                          <a:cs typeface="Times New Roman"/>
                        </a:rPr>
                        <a:t>	Thread.</a:t>
                      </a:r>
                      <a:r>
                        <a:rPr lang="en-US" sz="1100" i="1" kern="0" smtClean="0">
                          <a:solidFill>
                            <a:srgbClr val="000000"/>
                          </a:solidFill>
                          <a:latin typeface="Consolas"/>
                          <a:ea typeface="宋体"/>
                          <a:cs typeface="Times New Roman"/>
                        </a:rPr>
                        <a:t>currentThread</a:t>
                      </a:r>
                      <a:r>
                        <a:rPr lang="en-US" sz="1100" kern="0">
                          <a:solidFill>
                            <a:srgbClr val="000000"/>
                          </a:solidFill>
                          <a:latin typeface="Consolas"/>
                          <a:ea typeface="宋体"/>
                          <a:cs typeface="Times New Roman"/>
                        </a:rPr>
                        <a:t>().getName() + </a:t>
                      </a:r>
                      <a:r>
                        <a:rPr lang="en-US" sz="1100" kern="0">
                          <a:solidFill>
                            <a:srgbClr val="2A00FF"/>
                          </a:solidFill>
                          <a:latin typeface="Consolas"/>
                          <a:ea typeface="宋体"/>
                          <a:cs typeface="Times New Roman"/>
                        </a:rPr>
                        <a:t>" </a:t>
                      </a:r>
                      <a:r>
                        <a:rPr lang="zh-CN" sz="1100" kern="0">
                          <a:solidFill>
                            <a:srgbClr val="2A00FF"/>
                          </a:solidFill>
                          <a:latin typeface="Consolas"/>
                          <a:ea typeface="宋体"/>
                          <a:cs typeface="Consolas"/>
                        </a:rPr>
                        <a:t>进行数据处理</a:t>
                      </a:r>
                      <a:r>
                        <a:rPr lang="en-US" sz="1100" kern="0">
                          <a:solidFill>
                            <a:srgbClr val="2A00FF"/>
                          </a:solidFill>
                          <a:latin typeface="Consolas"/>
                          <a:ea typeface="宋体"/>
                          <a:cs typeface="Times New Roman"/>
                        </a:rPr>
                        <a:t>"</a:t>
                      </a: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i="1" kern="0">
                          <a:solidFill>
                            <a:srgbClr val="0000C0"/>
                          </a:solidFill>
                          <a:latin typeface="Consolas"/>
                          <a:ea typeface="宋体"/>
                          <a:cs typeface="Times New Roman"/>
                        </a:rPr>
                        <a:t>msg</a:t>
                      </a:r>
                      <a:r>
                        <a:rPr lang="en-US" sz="1100" kern="0">
                          <a:solidFill>
                            <a:srgbClr val="000000"/>
                          </a:solidFill>
                          <a:latin typeface="Consolas"/>
                          <a:ea typeface="宋体"/>
                          <a:cs typeface="Times New Roman"/>
                        </a:rPr>
                        <a:t> = </a:t>
                      </a:r>
                      <a:r>
                        <a:rPr lang="en-US" sz="1100" kern="0">
                          <a:solidFill>
                            <a:srgbClr val="2A00FF"/>
                          </a:solidFill>
                          <a:latin typeface="Consolas"/>
                          <a:ea typeface="宋体"/>
                          <a:cs typeface="Times New Roman"/>
                        </a:rPr>
                        <a:t>"www.mldn.cn</a:t>
                      </a:r>
                      <a:r>
                        <a:rPr lang="en-US" sz="1100" kern="0">
                          <a:solidFill>
                            <a:srgbClr val="2A00FF"/>
                          </a:solidFill>
                          <a:latin typeface="Consolas"/>
                          <a:ea typeface="宋体"/>
                          <a:cs typeface="Times New Roman"/>
                        </a:rPr>
                        <a:t>"</a:t>
                      </a:r>
                      <a:r>
                        <a:rPr lang="en-US" sz="1100" kern="0">
                          <a:solidFill>
                            <a:srgbClr val="000000"/>
                          </a:solidFill>
                          <a:latin typeface="Consolas"/>
                          <a:ea typeface="宋体"/>
                          <a:cs typeface="Times New Roman"/>
                        </a:rPr>
                        <a:t>; </a:t>
                      </a:r>
                      <a:r>
                        <a:rPr lang="en-US" sz="1100" kern="0" smtClean="0">
                          <a:solidFill>
                            <a:srgbClr val="3F7F5F"/>
                          </a:solidFill>
                          <a:latin typeface="Consolas"/>
                          <a:ea typeface="宋体"/>
                          <a:cs typeface="Times New Roman"/>
                        </a:rPr>
                        <a:t>// </a:t>
                      </a:r>
                      <a:r>
                        <a:rPr lang="zh-CN" sz="1100" kern="0">
                          <a:solidFill>
                            <a:srgbClr val="3F7F5F"/>
                          </a:solidFill>
                          <a:latin typeface="Consolas"/>
                          <a:ea typeface="宋体"/>
                          <a:cs typeface="Consolas"/>
                        </a:rPr>
                        <a:t>进行数据处理</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 </a:t>
                      </a:r>
                      <a:r>
                        <a:rPr lang="en-US" sz="1100" b="1" kern="0">
                          <a:solidFill>
                            <a:srgbClr val="7F0055"/>
                          </a:solidFill>
                          <a:latin typeface="Consolas"/>
                          <a:ea typeface="宋体"/>
                          <a:cs typeface="Times New Roman"/>
                        </a:rPr>
                        <a:t>catch</a:t>
                      </a:r>
                      <a:r>
                        <a:rPr lang="en-US" sz="1100" kern="0">
                          <a:solidFill>
                            <a:srgbClr val="000000"/>
                          </a:solidFill>
                          <a:latin typeface="Consolas"/>
                          <a:ea typeface="宋体"/>
                          <a:cs typeface="Times New Roman"/>
                        </a:rPr>
                        <a:t> (Exception </a:t>
                      </a:r>
                      <a:r>
                        <a:rPr lang="en-US" sz="1100" kern="0">
                          <a:solidFill>
                            <a:srgbClr val="6A3E3E"/>
                          </a:solidFill>
                          <a:latin typeface="Consolas"/>
                          <a:ea typeface="宋体"/>
                          <a:cs typeface="Times New Roman"/>
                        </a:rPr>
                        <a:t>e</a:t>
                      </a: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 </a:t>
                      </a:r>
                      <a:r>
                        <a:rPr lang="en-US" sz="1100" b="1" kern="0">
                          <a:solidFill>
                            <a:srgbClr val="7F0055"/>
                          </a:solidFill>
                          <a:latin typeface="Consolas"/>
                          <a:ea typeface="宋体"/>
                          <a:cs typeface="Times New Roman"/>
                        </a:rPr>
                        <a:t>finally</a:t>
                      </a: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LockSupport.</a:t>
                      </a:r>
                      <a:r>
                        <a:rPr lang="en-US" sz="1100" i="1" kern="0">
                          <a:solidFill>
                            <a:srgbClr val="000000"/>
                          </a:solidFill>
                          <a:latin typeface="Consolas"/>
                          <a:ea typeface="宋体"/>
                          <a:cs typeface="Times New Roman"/>
                        </a:rPr>
                        <a:t>unpark</a:t>
                      </a:r>
                      <a:r>
                        <a:rPr lang="en-US" sz="1100" kern="0">
                          <a:solidFill>
                            <a:srgbClr val="000000"/>
                          </a:solidFill>
                          <a:latin typeface="Consolas"/>
                          <a:ea typeface="宋体"/>
                          <a:cs typeface="Times New Roman"/>
                        </a:rPr>
                        <a:t>(</a:t>
                      </a:r>
                      <a:r>
                        <a:rPr lang="en-US" sz="1100" kern="0">
                          <a:solidFill>
                            <a:srgbClr val="6A3E3E"/>
                          </a:solidFill>
                          <a:latin typeface="Consolas"/>
                          <a:ea typeface="宋体"/>
                          <a:cs typeface="Times New Roman"/>
                        </a:rPr>
                        <a:t>mainThread</a:t>
                      </a:r>
                      <a:r>
                        <a:rPr lang="en-US" sz="1100" kern="0">
                          <a:solidFill>
                            <a:srgbClr val="000000"/>
                          </a:solidFill>
                          <a:latin typeface="Consolas"/>
                          <a:ea typeface="宋体"/>
                          <a:cs typeface="Times New Roman"/>
                        </a:rPr>
                        <a:t>); </a:t>
                      </a:r>
                      <a:r>
                        <a:rPr lang="en-US" sz="1100" kern="0" smtClean="0">
                          <a:solidFill>
                            <a:srgbClr val="3F7F5F"/>
                          </a:solidFill>
                          <a:latin typeface="Consolas"/>
                          <a:ea typeface="宋体"/>
                          <a:cs typeface="Times New Roman"/>
                        </a:rPr>
                        <a:t>// </a:t>
                      </a:r>
                      <a:r>
                        <a:rPr lang="zh-CN" sz="1100" kern="0">
                          <a:solidFill>
                            <a:srgbClr val="3F7F5F"/>
                          </a:solidFill>
                          <a:latin typeface="Consolas"/>
                          <a:ea typeface="宋体"/>
                          <a:cs typeface="Consolas"/>
                        </a:rPr>
                        <a:t>唤醒主线程</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 </a:t>
                      </a:r>
                      <a:r>
                        <a:rPr lang="en-US" sz="1100" kern="0">
                          <a:solidFill>
                            <a:srgbClr val="2A00FF"/>
                          </a:solidFill>
                          <a:latin typeface="Consolas"/>
                          <a:ea typeface="宋体"/>
                          <a:cs typeface="Times New Roman"/>
                        </a:rPr>
                        <a:t>"</a:t>
                      </a:r>
                      <a:r>
                        <a:rPr lang="zh-CN" sz="1100" kern="0">
                          <a:solidFill>
                            <a:srgbClr val="2A00FF"/>
                          </a:solidFill>
                          <a:latin typeface="Consolas"/>
                          <a:ea typeface="宋体"/>
                          <a:cs typeface="Consolas"/>
                        </a:rPr>
                        <a:t>数据处理</a:t>
                      </a:r>
                      <a:r>
                        <a:rPr lang="en-US" sz="1100" kern="0">
                          <a:solidFill>
                            <a:srgbClr val="2A00FF"/>
                          </a:solidFill>
                          <a:latin typeface="Consolas"/>
                          <a:ea typeface="宋体"/>
                          <a:cs typeface="Times New Roman"/>
                        </a:rPr>
                        <a:t>-Thread"</a:t>
                      </a:r>
                      <a:r>
                        <a:rPr lang="en-US" sz="1100" kern="0">
                          <a:solidFill>
                            <a:srgbClr val="000000"/>
                          </a:solidFill>
                          <a:latin typeface="Consolas"/>
                          <a:ea typeface="宋体"/>
                          <a:cs typeface="Times New Roman"/>
                        </a:rPr>
                        <a:t>).</a:t>
                      </a:r>
                      <a:r>
                        <a:rPr lang="en-US" sz="1100" kern="0">
                          <a:solidFill>
                            <a:srgbClr val="000000"/>
                          </a:solidFill>
                          <a:latin typeface="Consolas"/>
                          <a:ea typeface="宋体"/>
                          <a:cs typeface="Times New Roman"/>
                        </a:rPr>
                        <a:t>start</a:t>
                      </a:r>
                      <a:r>
                        <a:rPr lang="en-US" sz="1100" kern="0" smtClean="0">
                          <a:solidFill>
                            <a:srgbClr val="000000"/>
                          </a:solidFill>
                          <a:latin typeface="Consolas"/>
                          <a:ea typeface="宋体"/>
                          <a:cs typeface="Times New Roman"/>
                        </a:rPr>
                        <a:t>();</a:t>
                      </a:r>
                      <a:r>
                        <a:rPr lang="en-US" sz="1100" kern="0" smtClean="0">
                          <a:solidFill>
                            <a:srgbClr val="3F7F5F"/>
                          </a:solidFill>
                          <a:latin typeface="Consolas"/>
                          <a:ea typeface="宋体"/>
                          <a:cs typeface="Times New Roman"/>
                        </a:rPr>
                        <a:t>// </a:t>
                      </a:r>
                      <a:r>
                        <a:rPr lang="zh-CN" sz="1100" kern="0">
                          <a:solidFill>
                            <a:srgbClr val="3F7F5F"/>
                          </a:solidFill>
                          <a:latin typeface="Consolas"/>
                          <a:ea typeface="宋体"/>
                          <a:cs typeface="Consolas"/>
                        </a:rPr>
                        <a:t>启动子线程</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LockSupport.</a:t>
                      </a:r>
                      <a:r>
                        <a:rPr lang="en-US" sz="1100" i="1" kern="0">
                          <a:solidFill>
                            <a:srgbClr val="000000"/>
                          </a:solidFill>
                          <a:latin typeface="Consolas"/>
                          <a:ea typeface="宋体"/>
                          <a:cs typeface="Times New Roman"/>
                        </a:rPr>
                        <a:t>park</a:t>
                      </a:r>
                      <a:r>
                        <a:rPr lang="en-US" sz="1100" kern="0">
                          <a:solidFill>
                            <a:srgbClr val="000000"/>
                          </a:solidFill>
                          <a:latin typeface="Consolas"/>
                          <a:ea typeface="宋体"/>
                          <a:cs typeface="Times New Roman"/>
                        </a:rPr>
                        <a:t>(</a:t>
                      </a:r>
                      <a:r>
                        <a:rPr lang="en-US" sz="1100" kern="0">
                          <a:solidFill>
                            <a:srgbClr val="6A3E3E"/>
                          </a:solidFill>
                          <a:latin typeface="Consolas"/>
                          <a:ea typeface="宋体"/>
                          <a:cs typeface="Times New Roman"/>
                        </a:rPr>
                        <a:t>mainThread</a:t>
                      </a:r>
                      <a:r>
                        <a:rPr lang="en-US" sz="1100" kern="0">
                          <a:solidFill>
                            <a:srgbClr val="000000"/>
                          </a:solidFill>
                          <a:latin typeface="Consolas"/>
                          <a:ea typeface="宋体"/>
                          <a:cs typeface="Times New Roman"/>
                        </a:rPr>
                        <a:t>); </a:t>
                      </a:r>
                      <a:r>
                        <a:rPr lang="en-US" sz="1100" kern="0" smtClean="0">
                          <a:solidFill>
                            <a:srgbClr val="3F7F5F"/>
                          </a:solidFill>
                          <a:latin typeface="Consolas"/>
                          <a:ea typeface="宋体"/>
                          <a:cs typeface="Times New Roman"/>
                        </a:rPr>
                        <a:t>// </a:t>
                      </a:r>
                      <a:r>
                        <a:rPr lang="zh-CN" sz="1100" kern="0">
                          <a:solidFill>
                            <a:srgbClr val="3F7F5F"/>
                          </a:solidFill>
                          <a:latin typeface="Consolas"/>
                          <a:ea typeface="宋体"/>
                          <a:cs typeface="Consolas"/>
                        </a:rPr>
                        <a:t>阻塞主线程</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System.</a:t>
                      </a:r>
                      <a:r>
                        <a:rPr lang="en-US" sz="1100" b="1" i="1" kern="0">
                          <a:solidFill>
                            <a:srgbClr val="0000C0"/>
                          </a:solidFill>
                          <a:latin typeface="Consolas"/>
                          <a:ea typeface="宋体"/>
                          <a:cs typeface="Times New Roman"/>
                        </a:rPr>
                        <a:t>out</a:t>
                      </a:r>
                      <a:r>
                        <a:rPr lang="en-US" sz="1100" kern="0">
                          <a:solidFill>
                            <a:srgbClr val="000000"/>
                          </a:solidFill>
                          <a:latin typeface="Consolas"/>
                          <a:ea typeface="宋体"/>
                          <a:cs typeface="Times New Roman"/>
                        </a:rPr>
                        <a:t>.println(</a:t>
                      </a:r>
                      <a:r>
                        <a:rPr lang="en-US" sz="1100" kern="0">
                          <a:solidFill>
                            <a:srgbClr val="2A00FF"/>
                          </a:solidFill>
                          <a:latin typeface="Consolas"/>
                          <a:ea typeface="宋体"/>
                          <a:cs typeface="Times New Roman"/>
                        </a:rPr>
                        <a:t>"******** </a:t>
                      </a:r>
                      <a:r>
                        <a:rPr lang="zh-CN" sz="1100" kern="0">
                          <a:solidFill>
                            <a:srgbClr val="2A00FF"/>
                          </a:solidFill>
                          <a:latin typeface="Consolas"/>
                          <a:ea typeface="宋体"/>
                          <a:cs typeface="Consolas"/>
                        </a:rPr>
                        <a:t>主线程执行处理，</a:t>
                      </a:r>
                      <a:r>
                        <a:rPr lang="en-US" sz="1100" kern="0">
                          <a:solidFill>
                            <a:srgbClr val="2A00FF"/>
                          </a:solidFill>
                          <a:latin typeface="Consolas"/>
                          <a:ea typeface="宋体"/>
                          <a:cs typeface="Times New Roman"/>
                        </a:rPr>
                        <a:t>msg = "</a:t>
                      </a:r>
                      <a:r>
                        <a:rPr lang="en-US" sz="1100" kern="0">
                          <a:solidFill>
                            <a:srgbClr val="000000"/>
                          </a:solidFill>
                          <a:latin typeface="Consolas"/>
                          <a:ea typeface="宋体"/>
                          <a:cs typeface="Times New Roman"/>
                        </a:rPr>
                        <a:t> + </a:t>
                      </a:r>
                      <a:r>
                        <a:rPr lang="en-US" sz="1100" i="1" kern="0">
                          <a:solidFill>
                            <a:srgbClr val="0000C0"/>
                          </a:solidFill>
                          <a:latin typeface="Consolas"/>
                          <a:ea typeface="宋体"/>
                          <a:cs typeface="Times New Roman"/>
                        </a:rPr>
                        <a:t>msg</a:t>
                      </a: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txBody>
                  <a:tcPr marL="67733" marR="677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Semaphore</a:t>
            </a:r>
            <a:endParaRPr lang="zh-CN" altLang="en-US"/>
          </a:p>
        </p:txBody>
      </p:sp>
      <p:sp>
        <p:nvSpPr>
          <p:cNvPr id="3" name="内容占位符 2"/>
          <p:cNvSpPr>
            <a:spLocks noGrp="1"/>
          </p:cNvSpPr>
          <p:nvPr>
            <p:ph idx="1"/>
          </p:nvPr>
        </p:nvSpPr>
        <p:spPr/>
        <p:txBody>
          <a:bodyPr/>
          <a:lstStyle/>
          <a:p>
            <a:r>
              <a:rPr lang="en-US" smtClean="0"/>
              <a:t>Semaphore</a:t>
            </a:r>
            <a:r>
              <a:rPr lang="zh-CN" altLang="en-US" smtClean="0"/>
              <a:t>（信号量）提供有限资源访问同步控制。</a:t>
            </a:r>
            <a:endParaRPr lang="zh-CN" altLang="en-US"/>
          </a:p>
        </p:txBody>
      </p:sp>
      <p:graphicFrame>
        <p:nvGraphicFramePr>
          <p:cNvPr id="4" name="表格 3"/>
          <p:cNvGraphicFramePr>
            <a:graphicFrameLocks noGrp="1"/>
          </p:cNvGraphicFramePr>
          <p:nvPr/>
        </p:nvGraphicFramePr>
        <p:xfrm>
          <a:off x="285720" y="1357304"/>
          <a:ext cx="8501122" cy="1571634"/>
        </p:xfrm>
        <a:graphic>
          <a:graphicData uri="http://schemas.openxmlformats.org/drawingml/2006/table">
            <a:tbl>
              <a:tblPr/>
              <a:tblGrid>
                <a:gridCol w="481196"/>
                <a:gridCol w="3769365"/>
                <a:gridCol w="721793"/>
                <a:gridCol w="3528768"/>
              </a:tblGrid>
              <a:tr h="261939">
                <a:tc>
                  <a:txBody>
                    <a:bodyPr/>
                    <a:lstStyle/>
                    <a:p>
                      <a:pPr algn="ctr">
                        <a:spcAft>
                          <a:spcPts val="0"/>
                        </a:spcAft>
                      </a:pPr>
                      <a:r>
                        <a:rPr lang="en-US" sz="1400" b="1" kern="100">
                          <a:latin typeface="Times New Roman"/>
                          <a:ea typeface="宋体"/>
                          <a:cs typeface="Times New Roman"/>
                        </a:rPr>
                        <a:t>No.</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latin typeface="Times New Roman"/>
                          <a:ea typeface="宋体"/>
                          <a:cs typeface="Times New Roman"/>
                        </a:rPr>
                        <a:t>方法</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latin typeface="Times New Roman"/>
                          <a:ea typeface="宋体"/>
                          <a:cs typeface="Times New Roman"/>
                        </a:rPr>
                        <a:t>类型</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latin typeface="Times New Roman"/>
                          <a:ea typeface="宋体"/>
                          <a:cs typeface="Times New Roman"/>
                        </a:rPr>
                        <a:t>描述</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939">
                <a:tc>
                  <a:txBody>
                    <a:bodyPr/>
                    <a:lstStyle/>
                    <a:p>
                      <a:pPr algn="ctr">
                        <a:spcAft>
                          <a:spcPts val="0"/>
                        </a:spcAft>
                      </a:pPr>
                      <a:r>
                        <a:rPr lang="en-US" sz="1400" kern="100">
                          <a:latin typeface="Times New Roman"/>
                          <a:ea typeface="宋体"/>
                          <a:cs typeface="Times New Roman"/>
                        </a:rPr>
                        <a:t>1</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public Semaphore​(int permits)</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构造</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Times New Roman"/>
                          <a:ea typeface="宋体"/>
                          <a:cs typeface="Times New Roman"/>
                        </a:rPr>
                        <a:t>设置调度资源总数，采用非公平机制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939">
                <a:tc>
                  <a:txBody>
                    <a:bodyPr/>
                    <a:lstStyle/>
                    <a:p>
                      <a:pPr algn="ctr">
                        <a:spcAft>
                          <a:spcPts val="0"/>
                        </a:spcAft>
                      </a:pPr>
                      <a:r>
                        <a:rPr lang="en-US" sz="1400" kern="100">
                          <a:latin typeface="Times New Roman"/>
                          <a:ea typeface="宋体"/>
                          <a:cs typeface="Times New Roman"/>
                        </a:rPr>
                        <a:t>2</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public Semaphore​(int permits, boolean fair)</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构造</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Times New Roman"/>
                          <a:ea typeface="宋体"/>
                          <a:cs typeface="Times New Roman"/>
                        </a:rPr>
                        <a:t>设置调度资源总数与公平机制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939">
                <a:tc>
                  <a:txBody>
                    <a:bodyPr/>
                    <a:lstStyle/>
                    <a:p>
                      <a:pPr algn="ctr">
                        <a:spcAft>
                          <a:spcPts val="0"/>
                        </a:spcAft>
                      </a:pPr>
                      <a:r>
                        <a:rPr lang="en-US" sz="1400" kern="100">
                          <a:latin typeface="Times New Roman"/>
                          <a:ea typeface="宋体"/>
                          <a:cs typeface="Times New Roman"/>
                        </a:rPr>
                        <a:t>3</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public void acquire() throws InterruptedException</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Times New Roman"/>
                          <a:ea typeface="宋体"/>
                          <a:cs typeface="Times New Roman"/>
                        </a:rPr>
                        <a:t>获取操作许可</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939">
                <a:tc>
                  <a:txBody>
                    <a:bodyPr/>
                    <a:lstStyle/>
                    <a:p>
                      <a:pPr algn="ctr">
                        <a:spcAft>
                          <a:spcPts val="0"/>
                        </a:spcAft>
                      </a:pPr>
                      <a:r>
                        <a:rPr lang="en-US" sz="1400" kern="100">
                          <a:latin typeface="Times New Roman"/>
                          <a:ea typeface="宋体"/>
                          <a:cs typeface="Times New Roman"/>
                        </a:rPr>
                        <a:t>4</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public int availablePermits()</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Times New Roman"/>
                          <a:ea typeface="宋体"/>
                          <a:cs typeface="Times New Roman"/>
                        </a:rPr>
                        <a:t>判断当前是否有空闲资源</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939">
                <a:tc>
                  <a:txBody>
                    <a:bodyPr/>
                    <a:lstStyle/>
                    <a:p>
                      <a:pPr algn="ctr">
                        <a:spcAft>
                          <a:spcPts val="0"/>
                        </a:spcAft>
                      </a:pPr>
                      <a:r>
                        <a:rPr lang="en-US" sz="1400" kern="100">
                          <a:latin typeface="Times New Roman"/>
                          <a:ea typeface="宋体"/>
                          <a:cs typeface="Times New Roman"/>
                        </a:rPr>
                        <a:t>5</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public void release​(int permits)</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Times New Roman"/>
                          <a:ea typeface="宋体"/>
                          <a:cs typeface="Times New Roman"/>
                        </a:rPr>
                        <a:t>释放资源</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CountDownLatch</a:t>
            </a:r>
            <a:endParaRPr lang="zh-CN" altLang="en-US"/>
          </a:p>
        </p:txBody>
      </p:sp>
      <p:sp>
        <p:nvSpPr>
          <p:cNvPr id="3" name="内容占位符 2"/>
          <p:cNvSpPr>
            <a:spLocks noGrp="1"/>
          </p:cNvSpPr>
          <p:nvPr>
            <p:ph idx="1"/>
          </p:nvPr>
        </p:nvSpPr>
        <p:spPr/>
        <p:txBody>
          <a:bodyPr>
            <a:normAutofit/>
          </a:bodyPr>
          <a:lstStyle/>
          <a:p>
            <a:r>
              <a:rPr lang="en-US" sz="2000" smtClean="0"/>
              <a:t>CountDownLatch</a:t>
            </a:r>
            <a:r>
              <a:rPr lang="zh-CN" altLang="en-US" sz="2000" smtClean="0"/>
              <a:t>是通过一个线程个数的计数器实现的同步处理操作，在初始化时可以为</a:t>
            </a:r>
            <a:r>
              <a:rPr lang="en-US" sz="2000" smtClean="0"/>
              <a:t>CountDownLatch</a:t>
            </a:r>
            <a:r>
              <a:rPr lang="zh-CN" altLang="en-US" sz="2000" smtClean="0"/>
              <a:t>设置一个线程执行总数，这样当每一个子线程执行完毕后都执行一个减</a:t>
            </a:r>
            <a:r>
              <a:rPr lang="en-US" sz="2000" smtClean="0"/>
              <a:t>1</a:t>
            </a:r>
            <a:r>
              <a:rPr lang="zh-CN" altLang="en-US" sz="2000" smtClean="0"/>
              <a:t>的操作，当所有的子线程都执行完毕后，</a:t>
            </a:r>
            <a:r>
              <a:rPr lang="en-US" sz="2000" smtClean="0"/>
              <a:t>CountDownLatch</a:t>
            </a:r>
            <a:r>
              <a:rPr lang="zh-CN" altLang="en-US" sz="2000" smtClean="0"/>
              <a:t>中保存的计数内容为</a:t>
            </a:r>
            <a:r>
              <a:rPr lang="en-US" sz="2000" smtClean="0"/>
              <a:t>0</a:t>
            </a:r>
            <a:r>
              <a:rPr lang="zh-CN" altLang="en-US" sz="2000" smtClean="0"/>
              <a:t>则主线程恢复执行</a:t>
            </a:r>
            <a:endParaRPr lang="zh-CN" altLang="en-US" sz="2000"/>
          </a:p>
        </p:txBody>
      </p:sp>
      <p:pic>
        <p:nvPicPr>
          <p:cNvPr id="30722" name="图片 1"/>
          <p:cNvPicPr>
            <a:picLocks noChangeAspect="1" noChangeArrowheads="1"/>
          </p:cNvPicPr>
          <p:nvPr/>
        </p:nvPicPr>
        <p:blipFill>
          <a:blip r:embed="rId2"/>
          <a:srcRect/>
          <a:stretch>
            <a:fillRect/>
          </a:stretch>
        </p:blipFill>
        <p:spPr bwMode="auto">
          <a:xfrm>
            <a:off x="928662" y="2214560"/>
            <a:ext cx="7286676" cy="2322097"/>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CountDownLatch</a:t>
            </a:r>
            <a:r>
              <a:rPr lang="zh-CN" altLang="en-US" smtClean="0"/>
              <a:t>类常用方法</a:t>
            </a:r>
            <a:endParaRPr lang="zh-CN" altLang="en-US"/>
          </a:p>
        </p:txBody>
      </p:sp>
      <p:graphicFrame>
        <p:nvGraphicFramePr>
          <p:cNvPr id="4" name="表格 3"/>
          <p:cNvGraphicFramePr>
            <a:graphicFrameLocks noGrp="1"/>
          </p:cNvGraphicFramePr>
          <p:nvPr/>
        </p:nvGraphicFramePr>
        <p:xfrm>
          <a:off x="214282" y="857238"/>
          <a:ext cx="8715436" cy="3643338"/>
        </p:xfrm>
        <a:graphic>
          <a:graphicData uri="http://schemas.openxmlformats.org/drawingml/2006/table">
            <a:tbl>
              <a:tblPr/>
              <a:tblGrid>
                <a:gridCol w="8715436"/>
              </a:tblGrid>
              <a:tr h="3643338">
                <a:tc>
                  <a:txBody>
                    <a:bodyPr/>
                    <a:lstStyle/>
                    <a:p>
                      <a:pPr algn="l">
                        <a:spcAft>
                          <a:spcPts val="0"/>
                        </a:spcAft>
                      </a:pPr>
                      <a:r>
                        <a:rPr lang="en-US" sz="1200" b="1" kern="0">
                          <a:solidFill>
                            <a:srgbClr val="7F0055"/>
                          </a:solidFill>
                          <a:latin typeface="Consolas"/>
                          <a:ea typeface="宋体"/>
                          <a:cs typeface="Times New Roman"/>
                        </a:rPr>
                        <a:t>package</a:t>
                      </a:r>
                      <a:r>
                        <a:rPr lang="en-US" sz="1200" kern="0">
                          <a:solidFill>
                            <a:srgbClr val="000000"/>
                          </a:solidFill>
                          <a:latin typeface="Consolas"/>
                          <a:ea typeface="宋体"/>
                          <a:cs typeface="Times New Roman"/>
                        </a:rPr>
                        <a:t> cn.mldn.demo;</a:t>
                      </a:r>
                      <a:endParaRPr lang="zh-CN" sz="1200" kern="100">
                        <a:latin typeface="Times New Roman"/>
                        <a:ea typeface="宋体"/>
                        <a:cs typeface="Times New Roman"/>
                      </a:endParaRPr>
                    </a:p>
                    <a:p>
                      <a:pPr algn="l">
                        <a:spcAft>
                          <a:spcPts val="0"/>
                        </a:spcAft>
                      </a:pPr>
                      <a:r>
                        <a:rPr lang="en-US" sz="1200" b="1" kern="0">
                          <a:solidFill>
                            <a:srgbClr val="7F0055"/>
                          </a:solidFill>
                          <a:latin typeface="Consolas"/>
                          <a:ea typeface="宋体"/>
                          <a:cs typeface="Times New Roman"/>
                        </a:rPr>
                        <a:t>import</a:t>
                      </a:r>
                      <a:r>
                        <a:rPr lang="en-US" sz="1200" kern="0">
                          <a:solidFill>
                            <a:srgbClr val="000000"/>
                          </a:solidFill>
                          <a:latin typeface="Consolas"/>
                          <a:ea typeface="宋体"/>
                          <a:cs typeface="Times New Roman"/>
                        </a:rPr>
                        <a:t> java.util.concurrent.CountDownLatch;</a:t>
                      </a:r>
                      <a:endParaRPr lang="zh-CN" sz="1200" kern="100">
                        <a:latin typeface="Times New Roman"/>
                        <a:ea typeface="宋体"/>
                        <a:cs typeface="Times New Roman"/>
                      </a:endParaRPr>
                    </a:p>
                    <a:p>
                      <a:pPr algn="l">
                        <a:spcAft>
                          <a:spcPts val="0"/>
                        </a:spcAft>
                      </a:pP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class</a:t>
                      </a:r>
                      <a:r>
                        <a:rPr lang="en-US" sz="1200" kern="0">
                          <a:solidFill>
                            <a:srgbClr val="000000"/>
                          </a:solidFill>
                          <a:latin typeface="Consolas"/>
                          <a:ea typeface="宋体"/>
                          <a:cs typeface="Times New Roman"/>
                        </a:rPr>
                        <a:t> JUCDemo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static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void</a:t>
                      </a:r>
                      <a:r>
                        <a:rPr lang="en-US" sz="1200" kern="0">
                          <a:solidFill>
                            <a:srgbClr val="000000"/>
                          </a:solidFill>
                          <a:latin typeface="Consolas"/>
                          <a:ea typeface="宋体"/>
                          <a:cs typeface="Times New Roman"/>
                        </a:rPr>
                        <a:t> main(String[] </a:t>
                      </a:r>
                      <a:r>
                        <a:rPr lang="en-US" sz="1200" kern="0">
                          <a:solidFill>
                            <a:srgbClr val="6A3E3E"/>
                          </a:solidFill>
                          <a:latin typeface="Consolas"/>
                          <a:ea typeface="宋体"/>
                          <a:cs typeface="Times New Roman"/>
                        </a:rPr>
                        <a:t>args</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throws</a:t>
                      </a:r>
                      <a:r>
                        <a:rPr lang="en-US" sz="1200" kern="0">
                          <a:solidFill>
                            <a:srgbClr val="000000"/>
                          </a:solidFill>
                          <a:latin typeface="Consolas"/>
                          <a:ea typeface="宋体"/>
                          <a:cs typeface="Times New Roman"/>
                        </a:rPr>
                        <a:t> Exception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CountDownLatch </a:t>
                      </a:r>
                      <a:r>
                        <a:rPr lang="en-US" sz="1200" kern="0">
                          <a:solidFill>
                            <a:srgbClr val="6A3E3E"/>
                          </a:solidFill>
                          <a:latin typeface="Consolas"/>
                          <a:ea typeface="宋体"/>
                          <a:cs typeface="Times New Roman"/>
                        </a:rPr>
                        <a:t>latch</a:t>
                      </a:r>
                      <a:r>
                        <a:rPr lang="en-US" sz="1200" kern="0">
                          <a:solidFill>
                            <a:srgbClr val="000000"/>
                          </a:solidFill>
                          <a:latin typeface="Consolas"/>
                          <a:ea typeface="宋体"/>
                          <a:cs typeface="Times New Roman"/>
                        </a:rPr>
                        <a:t> = </a:t>
                      </a:r>
                      <a:r>
                        <a:rPr lang="en-US" sz="1200" b="1" kern="0">
                          <a:solidFill>
                            <a:srgbClr val="7F0055"/>
                          </a:solidFill>
                          <a:latin typeface="Consolas"/>
                          <a:ea typeface="宋体"/>
                          <a:cs typeface="Times New Roman"/>
                        </a:rPr>
                        <a:t>new</a:t>
                      </a:r>
                      <a:r>
                        <a:rPr lang="en-US" sz="1200" kern="0">
                          <a:solidFill>
                            <a:srgbClr val="000000"/>
                          </a:solidFill>
                          <a:latin typeface="Consolas"/>
                          <a:ea typeface="宋体"/>
                          <a:cs typeface="Times New Roman"/>
                        </a:rPr>
                        <a:t> </a:t>
                      </a:r>
                      <a:r>
                        <a:rPr lang="en-US" sz="1200" kern="0">
                          <a:solidFill>
                            <a:srgbClr val="000000"/>
                          </a:solidFill>
                          <a:latin typeface="Consolas"/>
                          <a:ea typeface="宋体"/>
                          <a:cs typeface="Times New Roman"/>
                        </a:rPr>
                        <a:t>CountDownLatch(2</a:t>
                      </a:r>
                      <a:r>
                        <a:rPr lang="en-US" sz="1200" kern="0" smtClean="0">
                          <a:solidFill>
                            <a:srgbClr val="000000"/>
                          </a:solidFill>
                          <a:latin typeface="Consolas"/>
                          <a:ea typeface="宋体"/>
                          <a:cs typeface="Times New Roman"/>
                        </a:rPr>
                        <a:t>);</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要接两位客人</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for</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int</a:t>
                      </a: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x</a:t>
                      </a:r>
                      <a:r>
                        <a:rPr lang="en-US" sz="1200" kern="0">
                          <a:solidFill>
                            <a:srgbClr val="000000"/>
                          </a:solidFill>
                          <a:latin typeface="Consolas"/>
                          <a:ea typeface="宋体"/>
                          <a:cs typeface="Times New Roman"/>
                        </a:rPr>
                        <a:t> = 0; </a:t>
                      </a:r>
                      <a:r>
                        <a:rPr lang="en-US" sz="1200" kern="0">
                          <a:solidFill>
                            <a:srgbClr val="6A3E3E"/>
                          </a:solidFill>
                          <a:latin typeface="Consolas"/>
                          <a:ea typeface="宋体"/>
                          <a:cs typeface="Times New Roman"/>
                        </a:rPr>
                        <a:t>x</a:t>
                      </a:r>
                      <a:r>
                        <a:rPr lang="en-US" sz="1200" kern="0">
                          <a:solidFill>
                            <a:srgbClr val="000000"/>
                          </a:solidFill>
                          <a:latin typeface="Consolas"/>
                          <a:ea typeface="宋体"/>
                          <a:cs typeface="Times New Roman"/>
                        </a:rPr>
                        <a:t> &lt; 2; </a:t>
                      </a:r>
                      <a:r>
                        <a:rPr lang="en-US" sz="1200" kern="0">
                          <a:solidFill>
                            <a:srgbClr val="6A3E3E"/>
                          </a:solidFill>
                          <a:latin typeface="Consolas"/>
                          <a:ea typeface="宋体"/>
                          <a:cs typeface="Times New Roman"/>
                        </a:rPr>
                        <a:t>x</a:t>
                      </a:r>
                      <a:r>
                        <a:rPr lang="en-US" sz="1200" kern="0">
                          <a:solidFill>
                            <a:srgbClr val="000000"/>
                          </a:solidFill>
                          <a:latin typeface="Consolas"/>
                          <a:ea typeface="宋体"/>
                          <a:cs typeface="Times New Roman"/>
                        </a:rPr>
                        <a:t>++) </a:t>
                      </a:r>
                      <a:r>
                        <a:rPr lang="en-US" sz="1200" kern="0" smtClean="0">
                          <a:solidFill>
                            <a:srgbClr val="000000"/>
                          </a:solidFill>
                          <a:latin typeface="Consolas"/>
                          <a:ea typeface="宋体"/>
                          <a:cs typeface="Times New Roman"/>
                        </a:rPr>
                        <a:t>{</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循环启动线程</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new</a:t>
                      </a:r>
                      <a:r>
                        <a:rPr lang="en-US" sz="1200" kern="0">
                          <a:solidFill>
                            <a:srgbClr val="000000"/>
                          </a:solidFill>
                          <a:latin typeface="Consolas"/>
                          <a:ea typeface="宋体"/>
                          <a:cs typeface="Times New Roman"/>
                        </a:rPr>
                        <a:t> Thread(() -&gt;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System.</a:t>
                      </a:r>
                      <a:r>
                        <a:rPr lang="en-US" sz="1200" b="1" i="1" kern="0">
                          <a:solidFill>
                            <a:srgbClr val="0000C0"/>
                          </a:solidFill>
                          <a:latin typeface="Consolas"/>
                          <a:ea typeface="宋体"/>
                          <a:cs typeface="Times New Roman"/>
                        </a:rPr>
                        <a:t>out</a:t>
                      </a:r>
                      <a:r>
                        <a:rPr lang="en-US" sz="1200" kern="0">
                          <a:solidFill>
                            <a:srgbClr val="000000"/>
                          </a:solidFill>
                          <a:latin typeface="Consolas"/>
                          <a:ea typeface="宋体"/>
                          <a:cs typeface="Times New Roman"/>
                        </a:rPr>
                        <a:t>.println(</a:t>
                      </a:r>
                      <a:r>
                        <a:rPr lang="en-US" sz="1200" kern="0">
                          <a:solidFill>
                            <a:srgbClr val="2A00FF"/>
                          </a:solidFill>
                          <a:latin typeface="Consolas"/>
                          <a:ea typeface="宋体"/>
                          <a:cs typeface="Times New Roman"/>
                        </a:rPr>
                        <a:t>"</a:t>
                      </a:r>
                      <a:r>
                        <a:rPr lang="zh-CN" sz="1200" kern="0">
                          <a:solidFill>
                            <a:srgbClr val="2A00FF"/>
                          </a:solidFill>
                          <a:latin typeface="Consolas"/>
                          <a:ea typeface="宋体"/>
                          <a:cs typeface="Consolas"/>
                        </a:rPr>
                        <a:t>【</a:t>
                      </a:r>
                      <a:r>
                        <a:rPr lang="en-US" sz="1200" kern="0">
                          <a:solidFill>
                            <a:srgbClr val="2A00FF"/>
                          </a:solidFill>
                          <a:latin typeface="Consolas"/>
                          <a:ea typeface="宋体"/>
                          <a:cs typeface="Times New Roman"/>
                        </a:rPr>
                        <a:t>"</a:t>
                      </a:r>
                      <a:r>
                        <a:rPr lang="en-US" sz="1200" kern="0">
                          <a:solidFill>
                            <a:srgbClr val="000000"/>
                          </a:solidFill>
                          <a:latin typeface="Consolas"/>
                          <a:ea typeface="宋体"/>
                          <a:cs typeface="Times New Roman"/>
                        </a:rPr>
                        <a:t> + Thread.</a:t>
                      </a:r>
                      <a:r>
                        <a:rPr lang="en-US" sz="1200" i="1" kern="0">
                          <a:solidFill>
                            <a:srgbClr val="000000"/>
                          </a:solidFill>
                          <a:latin typeface="Consolas"/>
                          <a:ea typeface="宋体"/>
                          <a:cs typeface="Times New Roman"/>
                        </a:rPr>
                        <a:t>currentThread</a:t>
                      </a:r>
                      <a:r>
                        <a:rPr lang="en-US" sz="1200" kern="0">
                          <a:solidFill>
                            <a:srgbClr val="000000"/>
                          </a:solidFill>
                          <a:latin typeface="Consolas"/>
                          <a:ea typeface="宋体"/>
                          <a:cs typeface="Times New Roman"/>
                        </a:rPr>
                        <a:t>().getName() + </a:t>
                      </a:r>
                      <a:r>
                        <a:rPr lang="en-US" sz="1200" kern="0">
                          <a:solidFill>
                            <a:srgbClr val="2A00FF"/>
                          </a:solidFill>
                          <a:latin typeface="Consolas"/>
                          <a:ea typeface="宋体"/>
                          <a:cs typeface="Times New Roman"/>
                        </a:rPr>
                        <a:t>"</a:t>
                      </a:r>
                      <a:r>
                        <a:rPr lang="zh-CN" sz="1200" kern="0">
                          <a:solidFill>
                            <a:srgbClr val="2A00FF"/>
                          </a:solidFill>
                          <a:latin typeface="Consolas"/>
                          <a:ea typeface="宋体"/>
                          <a:cs typeface="Consolas"/>
                        </a:rPr>
                        <a:t>】上车。</a:t>
                      </a:r>
                      <a:r>
                        <a:rPr lang="en-US" sz="1200" kern="0">
                          <a:solidFill>
                            <a:srgbClr val="2A00FF"/>
                          </a:solidFill>
                          <a:latin typeface="Consolas"/>
                          <a:ea typeface="宋体"/>
                          <a:cs typeface="Times New Roman"/>
                        </a:rPr>
                        <a:t>"</a:t>
                      </a: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latch</a:t>
                      </a:r>
                      <a:r>
                        <a:rPr lang="en-US" sz="1200" kern="0">
                          <a:solidFill>
                            <a:srgbClr val="000000"/>
                          </a:solidFill>
                          <a:latin typeface="Consolas"/>
                          <a:ea typeface="宋体"/>
                          <a:cs typeface="Times New Roman"/>
                        </a:rPr>
                        <a:t>.countDown</a:t>
                      </a:r>
                      <a:r>
                        <a:rPr lang="en-US" sz="1200" kern="0">
                          <a:solidFill>
                            <a:srgbClr val="000000"/>
                          </a:solidFill>
                          <a:latin typeface="Consolas"/>
                          <a:ea typeface="宋体"/>
                          <a:cs typeface="Times New Roman"/>
                        </a:rPr>
                        <a:t>(); </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等待数量减</a:t>
                      </a:r>
                      <a:r>
                        <a:rPr lang="en-US" sz="1200" kern="0">
                          <a:solidFill>
                            <a:srgbClr val="3F7F5F"/>
                          </a:solidFill>
                          <a:latin typeface="Consolas"/>
                          <a:ea typeface="宋体"/>
                          <a:cs typeface="Times New Roman"/>
                        </a:rPr>
                        <a:t>1</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kern="0">
                          <a:solidFill>
                            <a:srgbClr val="2A00FF"/>
                          </a:solidFill>
                          <a:latin typeface="Consolas"/>
                          <a:ea typeface="宋体"/>
                          <a:cs typeface="Times New Roman"/>
                        </a:rPr>
                        <a:t>"</a:t>
                      </a:r>
                      <a:r>
                        <a:rPr lang="zh-CN" sz="1200" kern="0">
                          <a:solidFill>
                            <a:srgbClr val="2A00FF"/>
                          </a:solidFill>
                          <a:latin typeface="Consolas"/>
                          <a:ea typeface="宋体"/>
                          <a:cs typeface="Consolas"/>
                        </a:rPr>
                        <a:t>客人</a:t>
                      </a:r>
                      <a:r>
                        <a:rPr lang="en-US" sz="1200" kern="0">
                          <a:solidFill>
                            <a:srgbClr val="2A00FF"/>
                          </a:solidFill>
                          <a:latin typeface="Consolas"/>
                          <a:ea typeface="宋体"/>
                          <a:cs typeface="Times New Roman"/>
                        </a:rPr>
                        <a:t>-"</a:t>
                      </a:r>
                      <a:r>
                        <a:rPr lang="en-US" sz="1200" kern="0">
                          <a:solidFill>
                            <a:srgbClr val="000000"/>
                          </a:solidFill>
                          <a:latin typeface="Consolas"/>
                          <a:ea typeface="宋体"/>
                          <a:cs typeface="Times New Roman"/>
                        </a:rPr>
                        <a:t> + </a:t>
                      </a:r>
                      <a:r>
                        <a:rPr lang="en-US" sz="1200" kern="0">
                          <a:solidFill>
                            <a:srgbClr val="6A3E3E"/>
                          </a:solidFill>
                          <a:latin typeface="Consolas"/>
                          <a:ea typeface="宋体"/>
                          <a:cs typeface="Times New Roman"/>
                        </a:rPr>
                        <a:t>x</a:t>
                      </a:r>
                      <a:r>
                        <a:rPr lang="en-US" sz="1200" kern="0">
                          <a:solidFill>
                            <a:srgbClr val="000000"/>
                          </a:solidFill>
                          <a:latin typeface="Consolas"/>
                          <a:ea typeface="宋体"/>
                          <a:cs typeface="Times New Roman"/>
                        </a:rPr>
                        <a:t>).</a:t>
                      </a:r>
                      <a:r>
                        <a:rPr lang="en-US" sz="1200" kern="0">
                          <a:solidFill>
                            <a:srgbClr val="000000"/>
                          </a:solidFill>
                          <a:latin typeface="Consolas"/>
                          <a:ea typeface="宋体"/>
                          <a:cs typeface="Times New Roman"/>
                        </a:rPr>
                        <a:t>start</a:t>
                      </a:r>
                      <a:r>
                        <a:rPr lang="en-US" sz="1200" kern="0" smtClean="0">
                          <a:solidFill>
                            <a:srgbClr val="000000"/>
                          </a:solidFill>
                          <a:latin typeface="Consolas"/>
                          <a:ea typeface="宋体"/>
                          <a:cs typeface="Times New Roman"/>
                        </a:rPr>
                        <a:t>();</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启动子线程</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latch</a:t>
                      </a:r>
                      <a:r>
                        <a:rPr lang="en-US" sz="1200" kern="0">
                          <a:solidFill>
                            <a:srgbClr val="000000"/>
                          </a:solidFill>
                          <a:latin typeface="Consolas"/>
                          <a:ea typeface="宋体"/>
                          <a:cs typeface="Times New Roman"/>
                        </a:rPr>
                        <a:t>.await</a:t>
                      </a:r>
                      <a:r>
                        <a:rPr lang="en-US" sz="1200" kern="0">
                          <a:solidFill>
                            <a:srgbClr val="000000"/>
                          </a:solidFill>
                          <a:latin typeface="Consolas"/>
                          <a:ea typeface="宋体"/>
                          <a:cs typeface="Times New Roman"/>
                        </a:rPr>
                        <a:t>(); </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等待</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System.</a:t>
                      </a:r>
                      <a:r>
                        <a:rPr lang="en-US" sz="1200" b="1" i="1" kern="0">
                          <a:solidFill>
                            <a:srgbClr val="0000C0"/>
                          </a:solidFill>
                          <a:latin typeface="Consolas"/>
                          <a:ea typeface="宋体"/>
                          <a:cs typeface="Times New Roman"/>
                        </a:rPr>
                        <a:t>out</a:t>
                      </a:r>
                      <a:r>
                        <a:rPr lang="en-US" sz="1200" kern="0">
                          <a:solidFill>
                            <a:srgbClr val="000000"/>
                          </a:solidFill>
                          <a:latin typeface="Consolas"/>
                          <a:ea typeface="宋体"/>
                          <a:cs typeface="Times New Roman"/>
                        </a:rPr>
                        <a:t>.println(</a:t>
                      </a:r>
                      <a:r>
                        <a:rPr lang="en-US" sz="1200" kern="0">
                          <a:solidFill>
                            <a:srgbClr val="2A00FF"/>
                          </a:solidFill>
                          <a:latin typeface="Consolas"/>
                          <a:ea typeface="宋体"/>
                          <a:cs typeface="Times New Roman"/>
                        </a:rPr>
                        <a:t>"****** </a:t>
                      </a:r>
                      <a:r>
                        <a:rPr lang="zh-CN" sz="1200" kern="0">
                          <a:solidFill>
                            <a:srgbClr val="2A00FF"/>
                          </a:solidFill>
                          <a:latin typeface="Consolas"/>
                          <a:ea typeface="宋体"/>
                          <a:cs typeface="Consolas"/>
                        </a:rPr>
                        <a:t>人齐了，开车走人。</a:t>
                      </a:r>
                      <a:r>
                        <a:rPr lang="en-US" sz="1200" kern="0">
                          <a:solidFill>
                            <a:srgbClr val="2A00FF"/>
                          </a:solidFill>
                          <a:latin typeface="Consolas"/>
                          <a:ea typeface="宋体"/>
                          <a:cs typeface="Times New Roman"/>
                        </a:rPr>
                        <a:t> ******"</a:t>
                      </a:r>
                      <a:r>
                        <a:rPr lang="en-US" sz="1200" kern="0">
                          <a:solidFill>
                            <a:srgbClr val="000000"/>
                          </a:solidFill>
                          <a:latin typeface="Consolas"/>
                          <a:ea typeface="宋体"/>
                          <a:cs typeface="Times New Roman"/>
                        </a:rPr>
                        <a:t>);</a:t>
                      </a:r>
                      <a:r>
                        <a:rPr lang="en-US" sz="1200" kern="0">
                          <a:solidFill>
                            <a:srgbClr val="000000"/>
                          </a:solidFill>
                          <a:latin typeface="Consolas"/>
                          <a:ea typeface="宋体"/>
                          <a:cs typeface="Times New Roman"/>
                        </a:rPr>
                        <a:t>	</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主线程恢复执行</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CyclicBarrier</a:t>
            </a:r>
            <a:endParaRPr lang="zh-CN" altLang="en-US"/>
          </a:p>
        </p:txBody>
      </p:sp>
      <p:sp>
        <p:nvSpPr>
          <p:cNvPr id="3" name="内容占位符 2"/>
          <p:cNvSpPr>
            <a:spLocks noGrp="1"/>
          </p:cNvSpPr>
          <p:nvPr>
            <p:ph idx="1"/>
          </p:nvPr>
        </p:nvSpPr>
        <p:spPr/>
        <p:txBody>
          <a:bodyPr/>
          <a:lstStyle/>
          <a:p>
            <a:r>
              <a:rPr lang="en-US" smtClean="0"/>
              <a:t>CyclicBarrier</a:t>
            </a:r>
            <a:r>
              <a:rPr lang="zh-CN" altLang="en-US" smtClean="0"/>
              <a:t>的实现就好比</a:t>
            </a:r>
            <a:r>
              <a:rPr lang="zh-CN" altLang="en-US" smtClean="0"/>
              <a:t>栅栏</a:t>
            </a:r>
            <a:r>
              <a:rPr lang="zh-CN" altLang="en-US" smtClean="0"/>
              <a:t>一样，</a:t>
            </a:r>
            <a:r>
              <a:rPr lang="zh-CN" altLang="en-US" smtClean="0"/>
              <a:t>这样可以保证若干个线程的并行执行，同时还可以利用方法更新屏障点的状态进行更加方便的控制</a:t>
            </a:r>
            <a:endParaRPr lang="zh-CN" altLang="en-US"/>
          </a:p>
        </p:txBody>
      </p:sp>
      <p:pic>
        <p:nvPicPr>
          <p:cNvPr id="33794" name="图片 1"/>
          <p:cNvPicPr>
            <a:picLocks noChangeAspect="1" noChangeArrowheads="1"/>
          </p:cNvPicPr>
          <p:nvPr/>
        </p:nvPicPr>
        <p:blipFill>
          <a:blip r:embed="rId2"/>
          <a:srcRect/>
          <a:stretch>
            <a:fillRect/>
          </a:stretch>
        </p:blipFill>
        <p:spPr bwMode="auto">
          <a:xfrm>
            <a:off x="285720" y="2071683"/>
            <a:ext cx="5072098" cy="2489177"/>
          </a:xfrm>
          <a:prstGeom prst="rect">
            <a:avLst/>
          </a:prstGeom>
          <a:noFill/>
          <a:ln w="9525">
            <a:noFill/>
            <a:miter lim="800000"/>
            <a:headEnd/>
            <a:tailEnd/>
          </a:ln>
        </p:spPr>
      </p:pic>
      <p:pic>
        <p:nvPicPr>
          <p:cNvPr id="33795" name="图片 1"/>
          <p:cNvPicPr>
            <a:picLocks noChangeAspect="1" noChangeArrowheads="1"/>
          </p:cNvPicPr>
          <p:nvPr/>
        </p:nvPicPr>
        <p:blipFill>
          <a:blip r:embed="rId3"/>
          <a:srcRect/>
          <a:stretch>
            <a:fillRect/>
          </a:stretch>
        </p:blipFill>
        <p:spPr bwMode="auto">
          <a:xfrm>
            <a:off x="5500694" y="2071684"/>
            <a:ext cx="3357586" cy="2437157"/>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CyclicBarrier</a:t>
            </a:r>
            <a:r>
              <a:rPr lang="zh-CN" altLang="en-US" smtClean="0"/>
              <a:t>类常用方法</a:t>
            </a:r>
            <a:endParaRPr lang="zh-CN" altLang="en-US"/>
          </a:p>
        </p:txBody>
      </p:sp>
      <p:graphicFrame>
        <p:nvGraphicFramePr>
          <p:cNvPr id="4" name="表格 3"/>
          <p:cNvGraphicFramePr>
            <a:graphicFrameLocks noGrp="1"/>
          </p:cNvGraphicFramePr>
          <p:nvPr/>
        </p:nvGraphicFramePr>
        <p:xfrm>
          <a:off x="214282" y="857238"/>
          <a:ext cx="8643998" cy="3571903"/>
        </p:xfrm>
        <a:graphic>
          <a:graphicData uri="http://schemas.openxmlformats.org/drawingml/2006/table">
            <a:tbl>
              <a:tblPr/>
              <a:tblGrid>
                <a:gridCol w="489283"/>
                <a:gridCol w="3832716"/>
                <a:gridCol w="733924"/>
                <a:gridCol w="3588075"/>
              </a:tblGrid>
              <a:tr h="274762">
                <a:tc>
                  <a:txBody>
                    <a:bodyPr/>
                    <a:lstStyle/>
                    <a:p>
                      <a:pPr algn="ctr">
                        <a:spcAft>
                          <a:spcPts val="0"/>
                        </a:spcAft>
                      </a:pPr>
                      <a:r>
                        <a:rPr lang="en-US" sz="1200" b="1" kern="100">
                          <a:latin typeface="Times New Roman"/>
                          <a:ea typeface="宋体"/>
                          <a:cs typeface="Times New Roman"/>
                        </a:rPr>
                        <a:t>No.</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latin typeface="Times New Roman"/>
                          <a:ea typeface="宋体"/>
                          <a:cs typeface="Times New Roman"/>
                        </a:rPr>
                        <a:t>方法</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latin typeface="Times New Roman"/>
                          <a:ea typeface="宋体"/>
                          <a:cs typeface="Times New Roman"/>
                        </a:rPr>
                        <a:t>类型</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latin typeface="Times New Roman"/>
                          <a:ea typeface="宋体"/>
                          <a:cs typeface="Times New Roman"/>
                        </a:rPr>
                        <a:t>描述</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762">
                <a:tc>
                  <a:txBody>
                    <a:bodyPr/>
                    <a:lstStyle/>
                    <a:p>
                      <a:pPr algn="ctr">
                        <a:spcAft>
                          <a:spcPts val="0"/>
                        </a:spcAft>
                      </a:pPr>
                      <a:r>
                        <a:rPr lang="en-US" sz="1200" kern="100">
                          <a:latin typeface="Times New Roman"/>
                          <a:ea typeface="宋体"/>
                          <a:cs typeface="Times New Roman"/>
                        </a:rPr>
                        <a:t>1</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a:ea typeface="宋体"/>
                          <a:cs typeface="Times New Roman"/>
                        </a:rPr>
                        <a:t>public CyclicBarrier​(int parties)</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设置屏障点数量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9523">
                <a:tc>
                  <a:txBody>
                    <a:bodyPr/>
                    <a:lstStyle/>
                    <a:p>
                      <a:pPr algn="ctr">
                        <a:spcAft>
                          <a:spcPts val="0"/>
                        </a:spcAft>
                      </a:pPr>
                      <a:r>
                        <a:rPr lang="en-US" sz="1200" kern="100">
                          <a:latin typeface="Times New Roman"/>
                          <a:ea typeface="宋体"/>
                          <a:cs typeface="Times New Roman"/>
                        </a:rPr>
                        <a:t>2</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a:ea typeface="宋体"/>
                          <a:cs typeface="Times New Roman"/>
                        </a:rPr>
                        <a:t>public CyclicBarrier​(int parties, Runnable barrierAction)</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设置屏障点数量，并设置达到屏障点后要执行的子线程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9523">
                <a:tc>
                  <a:txBody>
                    <a:bodyPr/>
                    <a:lstStyle/>
                    <a:p>
                      <a:pPr algn="ctr">
                        <a:spcAft>
                          <a:spcPts val="0"/>
                        </a:spcAft>
                      </a:pPr>
                      <a:r>
                        <a:rPr lang="en-US" sz="1200" kern="100">
                          <a:latin typeface="Times New Roman"/>
                          <a:ea typeface="宋体"/>
                          <a:cs typeface="Times New Roman"/>
                        </a:rPr>
                        <a:t>3</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a:ea typeface="宋体"/>
                          <a:cs typeface="Times New Roman"/>
                        </a:rPr>
                        <a:t>public int await() throws InterruptedException, BrokenBarrierException</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等待线程数量达到屏障点</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4285">
                <a:tc>
                  <a:txBody>
                    <a:bodyPr/>
                    <a:lstStyle/>
                    <a:p>
                      <a:pPr algn="ctr">
                        <a:spcAft>
                          <a:spcPts val="0"/>
                        </a:spcAft>
                      </a:pPr>
                      <a:r>
                        <a:rPr lang="en-US" sz="1200" kern="100">
                          <a:latin typeface="Times New Roman"/>
                          <a:ea typeface="宋体"/>
                          <a:cs typeface="Times New Roman"/>
                        </a:rPr>
                        <a:t>4</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a:ea typeface="宋体"/>
                          <a:cs typeface="Times New Roman"/>
                        </a:rPr>
                        <a:t>public int await​(long timeout, TimeUnit unit)  throws InterruptedException, BrokenBarrierException, TimeoutException</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等待线程数量达到屏障点，并设置等待超时时间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762">
                <a:tc>
                  <a:txBody>
                    <a:bodyPr/>
                    <a:lstStyle/>
                    <a:p>
                      <a:pPr algn="ctr">
                        <a:spcAft>
                          <a:spcPts val="0"/>
                        </a:spcAft>
                      </a:pPr>
                      <a:r>
                        <a:rPr lang="en-US" sz="1200" kern="100">
                          <a:latin typeface="Times New Roman"/>
                          <a:ea typeface="宋体"/>
                          <a:cs typeface="Times New Roman"/>
                        </a:rPr>
                        <a:t>5</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a:ea typeface="宋体"/>
                          <a:cs typeface="Times New Roman"/>
                        </a:rPr>
                        <a:t>public int getNumberWaiting()</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获取等待子线程数量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762">
                <a:tc>
                  <a:txBody>
                    <a:bodyPr/>
                    <a:lstStyle/>
                    <a:p>
                      <a:pPr algn="ctr">
                        <a:spcAft>
                          <a:spcPts val="0"/>
                        </a:spcAft>
                      </a:pPr>
                      <a:r>
                        <a:rPr lang="en-US" sz="1200" kern="100">
                          <a:latin typeface="Times New Roman"/>
                          <a:ea typeface="宋体"/>
                          <a:cs typeface="Times New Roman"/>
                        </a:rPr>
                        <a:t>6</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a:ea typeface="宋体"/>
                          <a:cs typeface="Times New Roman"/>
                        </a:rPr>
                        <a:t>public void reset()</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重置屏障点计数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762">
                <a:tc>
                  <a:txBody>
                    <a:bodyPr/>
                    <a:lstStyle/>
                    <a:p>
                      <a:pPr algn="ctr">
                        <a:spcAft>
                          <a:spcPts val="0"/>
                        </a:spcAft>
                      </a:pPr>
                      <a:r>
                        <a:rPr lang="en-US" sz="1200" kern="100">
                          <a:latin typeface="Times New Roman"/>
                          <a:ea typeface="宋体"/>
                          <a:cs typeface="Times New Roman"/>
                        </a:rPr>
                        <a:t>7</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a:ea typeface="宋体"/>
                          <a:cs typeface="Times New Roman"/>
                        </a:rPr>
                        <a:t>public boolean isBroken()</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查询是否为中断状态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762">
                <a:tc>
                  <a:txBody>
                    <a:bodyPr/>
                    <a:lstStyle/>
                    <a:p>
                      <a:pPr algn="ctr">
                        <a:spcAft>
                          <a:spcPts val="0"/>
                        </a:spcAft>
                      </a:pPr>
                      <a:r>
                        <a:rPr lang="en-US" sz="1200" kern="100">
                          <a:latin typeface="Times New Roman"/>
                          <a:ea typeface="宋体"/>
                          <a:cs typeface="Times New Roman"/>
                        </a:rPr>
                        <a:t>8</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a:ea typeface="宋体"/>
                          <a:cs typeface="Times New Roman"/>
                        </a:rPr>
                        <a:t>public int getParties()</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获取屏障点数量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Exchanger</a:t>
            </a:r>
            <a:endParaRPr lang="zh-CN" altLang="en-US"/>
          </a:p>
        </p:txBody>
      </p:sp>
      <p:sp>
        <p:nvSpPr>
          <p:cNvPr id="3" name="内容占位符 2"/>
          <p:cNvSpPr>
            <a:spLocks noGrp="1"/>
          </p:cNvSpPr>
          <p:nvPr>
            <p:ph idx="1"/>
          </p:nvPr>
        </p:nvSpPr>
        <p:spPr/>
        <p:txBody>
          <a:bodyPr/>
          <a:lstStyle/>
          <a:p>
            <a:r>
              <a:rPr lang="zh-CN" altLang="en-US" smtClean="0"/>
              <a:t>生产者和消费者模型需要有一个公共操作区域进行数据的保存与获取，在</a:t>
            </a:r>
            <a:r>
              <a:rPr lang="en-US" smtClean="0"/>
              <a:t>JUC</a:t>
            </a:r>
            <a:r>
              <a:rPr lang="zh-CN" altLang="en-US" smtClean="0"/>
              <a:t>中专门提供有一个交换区域的程序类：</a:t>
            </a:r>
            <a:r>
              <a:rPr lang="en-US" smtClean="0"/>
              <a:t>java.util.concurrent.Exchanger</a:t>
            </a:r>
            <a:r>
              <a:rPr lang="zh-CN" altLang="en-US" smtClean="0"/>
              <a:t>类</a:t>
            </a:r>
            <a:endParaRPr lang="zh-CN" altLang="en-US"/>
          </a:p>
        </p:txBody>
      </p:sp>
      <p:pic>
        <p:nvPicPr>
          <p:cNvPr id="35842" name="图片 1"/>
          <p:cNvPicPr>
            <a:picLocks noChangeAspect="1" noChangeArrowheads="1"/>
          </p:cNvPicPr>
          <p:nvPr/>
        </p:nvPicPr>
        <p:blipFill>
          <a:blip r:embed="rId3"/>
          <a:srcRect/>
          <a:stretch>
            <a:fillRect/>
          </a:stretch>
        </p:blipFill>
        <p:spPr bwMode="auto">
          <a:xfrm>
            <a:off x="1500166" y="2285998"/>
            <a:ext cx="6786610" cy="2035983"/>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CompletableFuture</a:t>
            </a:r>
            <a:endParaRPr lang="zh-CN" altLang="en-US"/>
          </a:p>
        </p:txBody>
      </p:sp>
      <p:sp>
        <p:nvSpPr>
          <p:cNvPr id="3" name="内容占位符 2"/>
          <p:cNvSpPr>
            <a:spLocks noGrp="1"/>
          </p:cNvSpPr>
          <p:nvPr>
            <p:ph idx="1"/>
          </p:nvPr>
        </p:nvSpPr>
        <p:spPr/>
        <p:txBody>
          <a:bodyPr/>
          <a:lstStyle/>
          <a:p>
            <a:r>
              <a:rPr lang="en-US" smtClean="0"/>
              <a:t>CompletableFuture</a:t>
            </a:r>
            <a:r>
              <a:rPr lang="zh-CN" altLang="en-US" smtClean="0"/>
              <a:t>是</a:t>
            </a:r>
            <a:r>
              <a:rPr lang="en-US" smtClean="0"/>
              <a:t>Future</a:t>
            </a:r>
            <a:r>
              <a:rPr lang="zh-CN" altLang="en-US" smtClean="0"/>
              <a:t>的扩展</a:t>
            </a:r>
            <a:r>
              <a:rPr lang="zh-CN" altLang="en-US" smtClean="0"/>
              <a:t>实现</a:t>
            </a:r>
            <a:r>
              <a:rPr lang="zh-CN" altLang="en-US" smtClean="0"/>
              <a:t>类，可以</a:t>
            </a:r>
            <a:r>
              <a:rPr lang="zh-CN" altLang="en-US" smtClean="0"/>
              <a:t>简化异步编程</a:t>
            </a:r>
            <a:r>
              <a:rPr lang="zh-CN" altLang="en-US" smtClean="0"/>
              <a:t>的</a:t>
            </a:r>
            <a:r>
              <a:rPr lang="zh-CN" altLang="en-US" smtClean="0"/>
              <a:t>复杂性，</a:t>
            </a:r>
            <a:r>
              <a:rPr lang="zh-CN" altLang="en-US" smtClean="0"/>
              <a:t>同时又可以结合函数式编程模式利用回调的方式进行异步处理计算操作</a:t>
            </a:r>
            <a:endParaRPr lang="zh-CN" altLang="en-US"/>
          </a:p>
        </p:txBody>
      </p:sp>
      <p:pic>
        <p:nvPicPr>
          <p:cNvPr id="36866" name="图片 1"/>
          <p:cNvPicPr>
            <a:picLocks noChangeAspect="1" noChangeArrowheads="1"/>
          </p:cNvPicPr>
          <p:nvPr/>
        </p:nvPicPr>
        <p:blipFill>
          <a:blip r:embed="rId2"/>
          <a:srcRect/>
          <a:stretch>
            <a:fillRect/>
          </a:stretch>
        </p:blipFill>
        <p:spPr bwMode="auto">
          <a:xfrm>
            <a:off x="4429124" y="1928808"/>
            <a:ext cx="4156087" cy="2275309"/>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smtClean="0"/>
              <a:t>范例：</a:t>
            </a:r>
            <a:r>
              <a:rPr lang="zh-CN" altLang="en-US" smtClean="0"/>
              <a:t>使用</a:t>
            </a:r>
            <a:r>
              <a:rPr lang="en-US" smtClean="0"/>
              <a:t>CompletableFuture</a:t>
            </a:r>
            <a:r>
              <a:rPr lang="zh-CN" altLang="en-US" smtClean="0"/>
              <a:t>模拟炮兵听从命令打炮场景</a:t>
            </a:r>
            <a:endParaRPr lang="zh-CN" altLang="en-US"/>
          </a:p>
        </p:txBody>
      </p:sp>
      <p:graphicFrame>
        <p:nvGraphicFramePr>
          <p:cNvPr id="4" name="表格 3"/>
          <p:cNvGraphicFramePr>
            <a:graphicFrameLocks noGrp="1"/>
          </p:cNvGraphicFramePr>
          <p:nvPr/>
        </p:nvGraphicFramePr>
        <p:xfrm>
          <a:off x="285720" y="785800"/>
          <a:ext cx="8643998" cy="3714776"/>
        </p:xfrm>
        <a:graphic>
          <a:graphicData uri="http://schemas.openxmlformats.org/drawingml/2006/table">
            <a:tbl>
              <a:tblPr/>
              <a:tblGrid>
                <a:gridCol w="8643998"/>
              </a:tblGrid>
              <a:tr h="3714776">
                <a:tc>
                  <a:txBody>
                    <a:bodyPr/>
                    <a:lstStyle/>
                    <a:p>
                      <a:pPr algn="l">
                        <a:spcAft>
                          <a:spcPts val="0"/>
                        </a:spcAft>
                      </a:pPr>
                      <a:r>
                        <a:rPr lang="en-US" sz="900" b="1" kern="0">
                          <a:solidFill>
                            <a:srgbClr val="7F0055"/>
                          </a:solidFill>
                          <a:latin typeface="Consolas"/>
                          <a:ea typeface="宋体"/>
                          <a:cs typeface="Times New Roman"/>
                        </a:rPr>
                        <a:t>package</a:t>
                      </a:r>
                      <a:r>
                        <a:rPr lang="en-US" sz="900" kern="0">
                          <a:solidFill>
                            <a:srgbClr val="000000"/>
                          </a:solidFill>
                          <a:latin typeface="Consolas"/>
                          <a:ea typeface="宋体"/>
                          <a:cs typeface="Times New Roman"/>
                        </a:rPr>
                        <a:t> cn.mldn.demo;</a:t>
                      </a:r>
                      <a:endParaRPr lang="zh-CN" sz="900" kern="100">
                        <a:latin typeface="Times New Roman"/>
                        <a:ea typeface="宋体"/>
                        <a:cs typeface="Times New Roman"/>
                      </a:endParaRPr>
                    </a:p>
                    <a:p>
                      <a:pPr algn="l">
                        <a:spcAft>
                          <a:spcPts val="0"/>
                        </a:spcAft>
                      </a:pPr>
                      <a:r>
                        <a:rPr lang="en-US" sz="900" b="1" kern="0">
                          <a:solidFill>
                            <a:srgbClr val="7F0055"/>
                          </a:solidFill>
                          <a:latin typeface="Consolas"/>
                          <a:ea typeface="宋体"/>
                          <a:cs typeface="Times New Roman"/>
                        </a:rPr>
                        <a:t>import</a:t>
                      </a:r>
                      <a:r>
                        <a:rPr lang="en-US" sz="900" kern="0">
                          <a:solidFill>
                            <a:srgbClr val="000000"/>
                          </a:solidFill>
                          <a:latin typeface="Consolas"/>
                          <a:ea typeface="宋体"/>
                          <a:cs typeface="Times New Roman"/>
                        </a:rPr>
                        <a:t> java.util.concurrent.CompletableFuture;</a:t>
                      </a:r>
                      <a:endParaRPr lang="zh-CN" sz="900" kern="100">
                        <a:latin typeface="Times New Roman"/>
                        <a:ea typeface="宋体"/>
                        <a:cs typeface="Times New Roman"/>
                      </a:endParaRPr>
                    </a:p>
                    <a:p>
                      <a:pPr algn="l">
                        <a:spcAft>
                          <a:spcPts val="0"/>
                        </a:spcAft>
                      </a:pPr>
                      <a:r>
                        <a:rPr lang="en-US" sz="900" b="1" kern="0">
                          <a:solidFill>
                            <a:srgbClr val="7F0055"/>
                          </a:solidFill>
                          <a:latin typeface="Consolas"/>
                          <a:ea typeface="宋体"/>
                          <a:cs typeface="Times New Roman"/>
                        </a:rPr>
                        <a:t>import</a:t>
                      </a:r>
                      <a:r>
                        <a:rPr lang="en-US" sz="900" kern="0">
                          <a:solidFill>
                            <a:srgbClr val="000000"/>
                          </a:solidFill>
                          <a:latin typeface="Consolas"/>
                          <a:ea typeface="宋体"/>
                          <a:cs typeface="Times New Roman"/>
                        </a:rPr>
                        <a:t> java.util.concurrent.TimeUnit;</a:t>
                      </a:r>
                      <a:endParaRPr lang="zh-CN" sz="900" kern="100">
                        <a:latin typeface="Times New Roman"/>
                        <a:ea typeface="宋体"/>
                        <a:cs typeface="Times New Roman"/>
                      </a:endParaRPr>
                    </a:p>
                    <a:p>
                      <a:pPr algn="l">
                        <a:spcAft>
                          <a:spcPts val="0"/>
                        </a:spcAft>
                      </a:pPr>
                      <a:r>
                        <a:rPr lang="en-US" sz="900" b="1" kern="0">
                          <a:solidFill>
                            <a:srgbClr val="7F0055"/>
                          </a:solidFill>
                          <a:latin typeface="Consolas"/>
                          <a:ea typeface="宋体"/>
                          <a:cs typeface="Times New Roman"/>
                        </a:rPr>
                        <a:t>public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class</a:t>
                      </a:r>
                      <a:r>
                        <a:rPr lang="en-US" sz="900" kern="0">
                          <a:solidFill>
                            <a:srgbClr val="000000"/>
                          </a:solidFill>
                          <a:latin typeface="Consolas"/>
                          <a:ea typeface="宋体"/>
                          <a:cs typeface="Times New Roman"/>
                        </a:rPr>
                        <a:t> JUCDemo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public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static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void</a:t>
                      </a:r>
                      <a:r>
                        <a:rPr lang="en-US" sz="900" kern="0">
                          <a:solidFill>
                            <a:srgbClr val="000000"/>
                          </a:solidFill>
                          <a:latin typeface="Consolas"/>
                          <a:ea typeface="宋体"/>
                          <a:cs typeface="Times New Roman"/>
                        </a:rPr>
                        <a:t> main(String[] </a:t>
                      </a:r>
                      <a:r>
                        <a:rPr lang="en-US" sz="900" kern="0">
                          <a:solidFill>
                            <a:srgbClr val="6A3E3E"/>
                          </a:solidFill>
                          <a:latin typeface="Consolas"/>
                          <a:ea typeface="宋体"/>
                          <a:cs typeface="Times New Roman"/>
                        </a:rPr>
                        <a:t>args</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throws</a:t>
                      </a:r>
                      <a:r>
                        <a:rPr lang="en-US" sz="900" kern="0">
                          <a:solidFill>
                            <a:srgbClr val="000000"/>
                          </a:solidFill>
                          <a:latin typeface="Consolas"/>
                          <a:ea typeface="宋体"/>
                          <a:cs typeface="Times New Roman"/>
                        </a:rPr>
                        <a:t> Exception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CompletableFuture&lt;String&gt; </a:t>
                      </a:r>
                      <a:r>
                        <a:rPr lang="en-US" sz="900" kern="0">
                          <a:solidFill>
                            <a:srgbClr val="6A3E3E"/>
                          </a:solidFill>
                          <a:latin typeface="Consolas"/>
                          <a:ea typeface="宋体"/>
                          <a:cs typeface="Times New Roman"/>
                        </a:rPr>
                        <a:t>future</a:t>
                      </a:r>
                      <a:r>
                        <a:rPr lang="en-US" sz="900" kern="0">
                          <a:solidFill>
                            <a:srgbClr val="000000"/>
                          </a:solidFill>
                          <a:latin typeface="Consolas"/>
                          <a:ea typeface="宋体"/>
                          <a:cs typeface="Times New Roman"/>
                        </a:rPr>
                        <a:t> = </a:t>
                      </a:r>
                      <a:r>
                        <a:rPr lang="en-US" sz="900" b="1" kern="0">
                          <a:solidFill>
                            <a:srgbClr val="7F0055"/>
                          </a:solidFill>
                          <a:latin typeface="Consolas"/>
                          <a:ea typeface="宋体"/>
                          <a:cs typeface="Times New Roman"/>
                        </a:rPr>
                        <a:t>new</a:t>
                      </a:r>
                      <a:r>
                        <a:rPr lang="en-US" sz="900" kern="0">
                          <a:solidFill>
                            <a:srgbClr val="000000"/>
                          </a:solidFill>
                          <a:latin typeface="Consolas"/>
                          <a:ea typeface="宋体"/>
                          <a:cs typeface="Times New Roman"/>
                        </a:rPr>
                        <a:t> </a:t>
                      </a:r>
                      <a:r>
                        <a:rPr lang="en-US" sz="900" kern="0">
                          <a:solidFill>
                            <a:srgbClr val="000000"/>
                          </a:solidFill>
                          <a:latin typeface="Consolas"/>
                          <a:ea typeface="宋体"/>
                          <a:cs typeface="Times New Roman"/>
                        </a:rPr>
                        <a:t>CompletableFuture&lt;String</a:t>
                      </a:r>
                      <a:r>
                        <a:rPr lang="en-US" sz="900" kern="0" smtClean="0">
                          <a:solidFill>
                            <a:srgbClr val="000000"/>
                          </a:solidFill>
                          <a:latin typeface="Consolas"/>
                          <a:ea typeface="宋体"/>
                          <a:cs typeface="Times New Roman"/>
                        </a:rPr>
                        <a:t>&gt;();</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线程回调</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for</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int</a:t>
                      </a:r>
                      <a:r>
                        <a:rPr lang="en-US" sz="900" kern="0">
                          <a:solidFill>
                            <a:srgbClr val="000000"/>
                          </a:solidFill>
                          <a:latin typeface="Consolas"/>
                          <a:ea typeface="宋体"/>
                          <a:cs typeface="Times New Roman"/>
                        </a:rPr>
                        <a:t> </a:t>
                      </a:r>
                      <a:r>
                        <a:rPr lang="en-US" sz="900" kern="0">
                          <a:solidFill>
                            <a:srgbClr val="6A3E3E"/>
                          </a:solidFill>
                          <a:latin typeface="Consolas"/>
                          <a:ea typeface="宋体"/>
                          <a:cs typeface="Times New Roman"/>
                        </a:rPr>
                        <a:t>x</a:t>
                      </a:r>
                      <a:r>
                        <a:rPr lang="en-US" sz="900" kern="0">
                          <a:solidFill>
                            <a:srgbClr val="000000"/>
                          </a:solidFill>
                          <a:latin typeface="Consolas"/>
                          <a:ea typeface="宋体"/>
                          <a:cs typeface="Times New Roman"/>
                        </a:rPr>
                        <a:t> = 0; </a:t>
                      </a:r>
                      <a:r>
                        <a:rPr lang="en-US" sz="900" kern="0">
                          <a:solidFill>
                            <a:srgbClr val="6A3E3E"/>
                          </a:solidFill>
                          <a:latin typeface="Consolas"/>
                          <a:ea typeface="宋体"/>
                          <a:cs typeface="Times New Roman"/>
                        </a:rPr>
                        <a:t>x</a:t>
                      </a:r>
                      <a:r>
                        <a:rPr lang="en-US" sz="900" kern="0">
                          <a:solidFill>
                            <a:srgbClr val="000000"/>
                          </a:solidFill>
                          <a:latin typeface="Consolas"/>
                          <a:ea typeface="宋体"/>
                          <a:cs typeface="Times New Roman"/>
                        </a:rPr>
                        <a:t> &lt; 2; </a:t>
                      </a:r>
                      <a:r>
                        <a:rPr lang="en-US" sz="900" kern="0">
                          <a:solidFill>
                            <a:srgbClr val="6A3E3E"/>
                          </a:solidFill>
                          <a:latin typeface="Consolas"/>
                          <a:ea typeface="宋体"/>
                          <a:cs typeface="Times New Roman"/>
                        </a:rPr>
                        <a:t>x</a:t>
                      </a: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new</a:t>
                      </a:r>
                      <a:r>
                        <a:rPr lang="en-US" sz="900" kern="0">
                          <a:solidFill>
                            <a:srgbClr val="000000"/>
                          </a:solidFill>
                          <a:latin typeface="Consolas"/>
                          <a:ea typeface="宋体"/>
                          <a:cs typeface="Times New Roman"/>
                        </a:rPr>
                        <a:t> Thread(() -&gt;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System.</a:t>
                      </a:r>
                      <a:r>
                        <a:rPr lang="en-US" sz="900" b="1" i="1" kern="0">
                          <a:solidFill>
                            <a:srgbClr val="0000C0"/>
                          </a:solidFill>
                          <a:latin typeface="Consolas"/>
                          <a:ea typeface="宋体"/>
                          <a:cs typeface="Times New Roman"/>
                        </a:rPr>
                        <a:t>out</a:t>
                      </a:r>
                      <a:r>
                        <a:rPr lang="en-US" sz="900" kern="0">
                          <a:solidFill>
                            <a:srgbClr val="000000"/>
                          </a:solidFill>
                          <a:latin typeface="Consolas"/>
                          <a:ea typeface="宋体"/>
                          <a:cs typeface="Times New Roman"/>
                        </a:rPr>
                        <a:t>.println(</a:t>
                      </a:r>
                      <a:r>
                        <a:rPr lang="en-US" sz="900" kern="0">
                          <a:solidFill>
                            <a:srgbClr val="2A00FF"/>
                          </a:solidFill>
                          <a:latin typeface="Consolas"/>
                          <a:ea typeface="宋体"/>
                          <a:cs typeface="Times New Roman"/>
                        </a:rPr>
                        <a:t>"</a:t>
                      </a:r>
                      <a:r>
                        <a:rPr lang="zh-CN" sz="900" kern="0">
                          <a:solidFill>
                            <a:srgbClr val="2A00FF"/>
                          </a:solidFill>
                          <a:latin typeface="Consolas"/>
                          <a:ea typeface="宋体"/>
                          <a:cs typeface="Consolas"/>
                        </a:rPr>
                        <a:t>【</a:t>
                      </a:r>
                      <a:r>
                        <a:rPr lang="en-US" sz="900" kern="0">
                          <a:solidFill>
                            <a:srgbClr val="2A00FF"/>
                          </a:solidFill>
                          <a:latin typeface="Consolas"/>
                          <a:ea typeface="宋体"/>
                          <a:cs typeface="Times New Roman"/>
                        </a:rPr>
                        <a:t>START</a:t>
                      </a:r>
                      <a:r>
                        <a:rPr lang="zh-CN" sz="900" kern="0">
                          <a:solidFill>
                            <a:srgbClr val="2A00FF"/>
                          </a:solidFill>
                          <a:latin typeface="Consolas"/>
                          <a:ea typeface="宋体"/>
                          <a:cs typeface="Consolas"/>
                        </a:rPr>
                        <a:t>】</a:t>
                      </a:r>
                      <a:r>
                        <a:rPr lang="en-US" sz="900" kern="0">
                          <a:solidFill>
                            <a:srgbClr val="2A00FF"/>
                          </a:solidFill>
                          <a:latin typeface="Consolas"/>
                          <a:ea typeface="宋体"/>
                          <a:cs typeface="Times New Roman"/>
                        </a:rPr>
                        <a:t>"</a:t>
                      </a:r>
                      <a:r>
                        <a:rPr lang="en-US" sz="900" kern="0">
                          <a:solidFill>
                            <a:srgbClr val="000000"/>
                          </a:solidFill>
                          <a:latin typeface="Consolas"/>
                          <a:ea typeface="宋体"/>
                          <a:cs typeface="Times New Roman"/>
                        </a:rPr>
                        <a:t> + Thread.</a:t>
                      </a:r>
                      <a:r>
                        <a:rPr lang="en-US" sz="900" i="1" kern="0">
                          <a:solidFill>
                            <a:srgbClr val="000000"/>
                          </a:solidFill>
                          <a:latin typeface="Consolas"/>
                          <a:ea typeface="宋体"/>
                          <a:cs typeface="Times New Roman"/>
                        </a:rPr>
                        <a:t>currentThread</a:t>
                      </a:r>
                      <a:r>
                        <a:rPr lang="en-US" sz="900" kern="0">
                          <a:solidFill>
                            <a:srgbClr val="000000"/>
                          </a:solidFill>
                          <a:latin typeface="Consolas"/>
                          <a:ea typeface="宋体"/>
                          <a:cs typeface="Times New Roman"/>
                        </a:rPr>
                        <a:t>().getName() +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kern="0">
                          <a:solidFill>
                            <a:srgbClr val="000000"/>
                          </a:solidFill>
                          <a:latin typeface="Consolas"/>
                          <a:ea typeface="宋体"/>
                          <a:cs typeface="Times New Roman"/>
                        </a:rPr>
                        <a:t>	</a:t>
                      </a:r>
                      <a:r>
                        <a:rPr lang="en-US" sz="900" kern="0" smtClean="0">
                          <a:solidFill>
                            <a:srgbClr val="2A00FF"/>
                          </a:solidFill>
                          <a:latin typeface="Consolas"/>
                          <a:ea typeface="宋体"/>
                          <a:cs typeface="Times New Roman"/>
                        </a:rPr>
                        <a:t>"</a:t>
                      </a:r>
                      <a:r>
                        <a:rPr lang="zh-CN" sz="900" kern="0">
                          <a:solidFill>
                            <a:srgbClr val="2A00FF"/>
                          </a:solidFill>
                          <a:latin typeface="Consolas"/>
                          <a:ea typeface="宋体"/>
                          <a:cs typeface="Consolas"/>
                        </a:rPr>
                        <a:t>，炮兵就绪，等待开炮命令！</a:t>
                      </a:r>
                      <a:r>
                        <a:rPr lang="en-US" sz="900" kern="0">
                          <a:solidFill>
                            <a:srgbClr val="2A00FF"/>
                          </a:solidFill>
                          <a:latin typeface="Consolas"/>
                          <a:ea typeface="宋体"/>
                          <a:cs typeface="Times New Roman"/>
                        </a:rPr>
                        <a:t>"</a:t>
                      </a:r>
                      <a:r>
                        <a:rPr lang="en-US" sz="900" kern="0">
                          <a:solidFill>
                            <a:srgbClr val="000000"/>
                          </a:solidFill>
                          <a:latin typeface="Consolas"/>
                          <a:ea typeface="宋体"/>
                          <a:cs typeface="Times New Roman"/>
                        </a:rPr>
                        <a:t>);</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try</a:t>
                      </a: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kern="0">
                          <a:solidFill>
                            <a:srgbClr val="000000"/>
                          </a:solidFill>
                          <a:latin typeface="Consolas"/>
                          <a:ea typeface="宋体"/>
                          <a:cs typeface="Times New Roman"/>
                        </a:rPr>
                        <a:t>	</a:t>
                      </a:r>
                      <a:r>
                        <a:rPr lang="en-US" sz="900" kern="0" smtClean="0">
                          <a:solidFill>
                            <a:srgbClr val="000000"/>
                          </a:solidFill>
                          <a:latin typeface="Consolas"/>
                          <a:ea typeface="宋体"/>
                          <a:cs typeface="Times New Roman"/>
                        </a:rPr>
                        <a:t>	System.</a:t>
                      </a:r>
                      <a:r>
                        <a:rPr lang="en-US" sz="900" b="1" i="1" kern="0" smtClean="0">
                          <a:solidFill>
                            <a:srgbClr val="0000C0"/>
                          </a:solidFill>
                          <a:latin typeface="Consolas"/>
                          <a:ea typeface="宋体"/>
                          <a:cs typeface="Times New Roman"/>
                        </a:rPr>
                        <a:t>out</a:t>
                      </a:r>
                      <a:r>
                        <a:rPr lang="en-US" sz="900" kern="0" smtClean="0">
                          <a:solidFill>
                            <a:srgbClr val="000000"/>
                          </a:solidFill>
                          <a:latin typeface="Consolas"/>
                          <a:ea typeface="宋体"/>
                          <a:cs typeface="Times New Roman"/>
                        </a:rPr>
                        <a:t>.println</a:t>
                      </a:r>
                      <a:r>
                        <a:rPr lang="en-US" sz="900" kern="0">
                          <a:solidFill>
                            <a:srgbClr val="000000"/>
                          </a:solidFill>
                          <a:latin typeface="Consolas"/>
                          <a:ea typeface="宋体"/>
                          <a:cs typeface="Times New Roman"/>
                        </a:rPr>
                        <a:t>(</a:t>
                      </a:r>
                      <a:r>
                        <a:rPr lang="en-US" sz="900" kern="0">
                          <a:solidFill>
                            <a:srgbClr val="2A00FF"/>
                          </a:solidFill>
                          <a:latin typeface="Consolas"/>
                          <a:ea typeface="宋体"/>
                          <a:cs typeface="Times New Roman"/>
                        </a:rPr>
                        <a:t>"</a:t>
                      </a:r>
                      <a:r>
                        <a:rPr lang="zh-CN" sz="900" kern="0">
                          <a:solidFill>
                            <a:srgbClr val="2A00FF"/>
                          </a:solidFill>
                          <a:latin typeface="Consolas"/>
                          <a:ea typeface="宋体"/>
                          <a:cs typeface="Consolas"/>
                        </a:rPr>
                        <a:t>【</a:t>
                      </a:r>
                      <a:r>
                        <a:rPr lang="en-US" sz="900" kern="0">
                          <a:solidFill>
                            <a:srgbClr val="2A00FF"/>
                          </a:solidFill>
                          <a:latin typeface="Consolas"/>
                          <a:ea typeface="宋体"/>
                          <a:cs typeface="Times New Roman"/>
                        </a:rPr>
                        <a:t>END</a:t>
                      </a:r>
                      <a:r>
                        <a:rPr lang="zh-CN" sz="900" kern="0">
                          <a:solidFill>
                            <a:srgbClr val="2A00FF"/>
                          </a:solidFill>
                          <a:latin typeface="Consolas"/>
                          <a:ea typeface="宋体"/>
                          <a:cs typeface="Consolas"/>
                        </a:rPr>
                        <a:t>】</a:t>
                      </a:r>
                      <a:r>
                        <a:rPr lang="en-US" sz="900" kern="0">
                          <a:solidFill>
                            <a:srgbClr val="2A00FF"/>
                          </a:solidFill>
                          <a:latin typeface="Consolas"/>
                          <a:ea typeface="宋体"/>
                          <a:cs typeface="Times New Roman"/>
                        </a:rPr>
                        <a:t>"</a:t>
                      </a:r>
                      <a:r>
                        <a:rPr lang="en-US" sz="900" kern="0">
                          <a:solidFill>
                            <a:srgbClr val="000000"/>
                          </a:solidFill>
                          <a:latin typeface="Consolas"/>
                          <a:ea typeface="宋体"/>
                          <a:cs typeface="Times New Roman"/>
                        </a:rPr>
                        <a:t> + Thread.</a:t>
                      </a:r>
                      <a:r>
                        <a:rPr lang="en-US" sz="900" i="1" kern="0">
                          <a:solidFill>
                            <a:srgbClr val="000000"/>
                          </a:solidFill>
                          <a:latin typeface="Consolas"/>
                          <a:ea typeface="宋体"/>
                          <a:cs typeface="Times New Roman"/>
                        </a:rPr>
                        <a:t>currentThread</a:t>
                      </a:r>
                      <a:r>
                        <a:rPr lang="en-US" sz="900" kern="0">
                          <a:solidFill>
                            <a:srgbClr val="000000"/>
                          </a:solidFill>
                          <a:latin typeface="Consolas"/>
                          <a:ea typeface="宋体"/>
                          <a:cs typeface="Times New Roman"/>
                        </a:rPr>
                        <a:t>().getName() +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kern="0">
                          <a:solidFill>
                            <a:srgbClr val="000000"/>
                          </a:solidFill>
                          <a:latin typeface="Consolas"/>
                          <a:ea typeface="宋体"/>
                          <a:cs typeface="Times New Roman"/>
                        </a:rPr>
                        <a:t>	</a:t>
                      </a:r>
                      <a:r>
                        <a:rPr lang="en-US" sz="900" kern="0" smtClean="0">
                          <a:solidFill>
                            <a:srgbClr val="2A00FF"/>
                          </a:solidFill>
                          <a:latin typeface="Consolas"/>
                          <a:ea typeface="宋体"/>
                          <a:cs typeface="Times New Roman"/>
                        </a:rPr>
                        <a:t>"</a:t>
                      </a:r>
                      <a:r>
                        <a:rPr lang="zh-CN" sz="900" kern="0">
                          <a:solidFill>
                            <a:srgbClr val="2A00FF"/>
                          </a:solidFill>
                          <a:latin typeface="Consolas"/>
                          <a:ea typeface="宋体"/>
                          <a:cs typeface="Consolas"/>
                        </a:rPr>
                        <a:t>，解除阻塞，收到命令数据：</a:t>
                      </a:r>
                      <a:r>
                        <a:rPr lang="en-US" sz="900" kern="0">
                          <a:solidFill>
                            <a:srgbClr val="2A00FF"/>
                          </a:solidFill>
                          <a:latin typeface="Consolas"/>
                          <a:ea typeface="宋体"/>
                          <a:cs typeface="Times New Roman"/>
                        </a:rPr>
                        <a:t>"</a:t>
                      </a:r>
                      <a:r>
                        <a:rPr lang="en-US" sz="900" kern="0">
                          <a:solidFill>
                            <a:srgbClr val="000000"/>
                          </a:solidFill>
                          <a:latin typeface="Consolas"/>
                          <a:ea typeface="宋体"/>
                          <a:cs typeface="Times New Roman"/>
                        </a:rPr>
                        <a:t> + </a:t>
                      </a:r>
                      <a:r>
                        <a:rPr lang="en-US" sz="900" kern="0">
                          <a:solidFill>
                            <a:srgbClr val="6A3E3E"/>
                          </a:solidFill>
                          <a:latin typeface="Consolas"/>
                          <a:ea typeface="宋体"/>
                          <a:cs typeface="Times New Roman"/>
                        </a:rPr>
                        <a:t>future</a:t>
                      </a:r>
                      <a:r>
                        <a:rPr lang="en-US" sz="900" kern="0">
                          <a:solidFill>
                            <a:srgbClr val="000000"/>
                          </a:solidFill>
                          <a:latin typeface="Consolas"/>
                          <a:ea typeface="宋体"/>
                          <a:cs typeface="Times New Roman"/>
                        </a:rPr>
                        <a:t>.get</a:t>
                      </a:r>
                      <a:r>
                        <a:rPr lang="en-US" sz="900" kern="0" smtClean="0">
                          <a:solidFill>
                            <a:srgbClr val="000000"/>
                          </a:solidFill>
                          <a:latin typeface="Consolas"/>
                          <a:ea typeface="宋体"/>
                          <a:cs typeface="Times New Roman"/>
                        </a:rPr>
                        <a:t>());</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获取命令信息</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 </a:t>
                      </a:r>
                      <a:r>
                        <a:rPr lang="en-US" sz="900" b="1" kern="0">
                          <a:solidFill>
                            <a:srgbClr val="7F0055"/>
                          </a:solidFill>
                          <a:latin typeface="Consolas"/>
                          <a:ea typeface="宋体"/>
                          <a:cs typeface="Times New Roman"/>
                        </a:rPr>
                        <a:t>catch</a:t>
                      </a:r>
                      <a:r>
                        <a:rPr lang="en-US" sz="900" kern="0">
                          <a:solidFill>
                            <a:srgbClr val="000000"/>
                          </a:solidFill>
                          <a:latin typeface="Consolas"/>
                          <a:ea typeface="宋体"/>
                          <a:cs typeface="Times New Roman"/>
                        </a:rPr>
                        <a:t> (Exception </a:t>
                      </a:r>
                      <a:r>
                        <a:rPr lang="en-US" sz="900" kern="0">
                          <a:solidFill>
                            <a:srgbClr val="6A3E3E"/>
                          </a:solidFill>
                          <a:latin typeface="Consolas"/>
                          <a:ea typeface="宋体"/>
                          <a:cs typeface="Times New Roman"/>
                        </a:rPr>
                        <a:t>e</a:t>
                      </a: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kern="0">
                          <a:solidFill>
                            <a:srgbClr val="2A00FF"/>
                          </a:solidFill>
                          <a:latin typeface="Consolas"/>
                          <a:ea typeface="宋体"/>
                          <a:cs typeface="Times New Roman"/>
                        </a:rPr>
                        <a:t>"</a:t>
                      </a:r>
                      <a:r>
                        <a:rPr lang="zh-CN" sz="900" kern="0">
                          <a:solidFill>
                            <a:srgbClr val="2A00FF"/>
                          </a:solidFill>
                          <a:latin typeface="Consolas"/>
                          <a:ea typeface="宋体"/>
                          <a:cs typeface="Consolas"/>
                        </a:rPr>
                        <a:t>炮兵</a:t>
                      </a:r>
                      <a:r>
                        <a:rPr lang="en-US" sz="900" kern="0">
                          <a:solidFill>
                            <a:srgbClr val="2A00FF"/>
                          </a:solidFill>
                          <a:latin typeface="Consolas"/>
                          <a:ea typeface="宋体"/>
                          <a:cs typeface="Times New Roman"/>
                        </a:rPr>
                        <a:t> - "</a:t>
                      </a:r>
                      <a:r>
                        <a:rPr lang="en-US" sz="900" kern="0">
                          <a:solidFill>
                            <a:srgbClr val="000000"/>
                          </a:solidFill>
                          <a:latin typeface="Consolas"/>
                          <a:ea typeface="宋体"/>
                          <a:cs typeface="Times New Roman"/>
                        </a:rPr>
                        <a:t> + </a:t>
                      </a:r>
                      <a:r>
                        <a:rPr lang="en-US" sz="900" kern="0">
                          <a:solidFill>
                            <a:srgbClr val="6A3E3E"/>
                          </a:solidFill>
                          <a:latin typeface="Consolas"/>
                          <a:ea typeface="宋体"/>
                          <a:cs typeface="Times New Roman"/>
                        </a:rPr>
                        <a:t>x</a:t>
                      </a:r>
                      <a:r>
                        <a:rPr lang="en-US" sz="900" kern="0">
                          <a:solidFill>
                            <a:srgbClr val="000000"/>
                          </a:solidFill>
                          <a:latin typeface="Consolas"/>
                          <a:ea typeface="宋体"/>
                          <a:cs typeface="Times New Roman"/>
                        </a:rPr>
                        <a:t>).start();</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new</a:t>
                      </a:r>
                      <a:r>
                        <a:rPr lang="en-US" sz="900" kern="0">
                          <a:solidFill>
                            <a:srgbClr val="000000"/>
                          </a:solidFill>
                          <a:latin typeface="Consolas"/>
                          <a:ea typeface="宋体"/>
                          <a:cs typeface="Times New Roman"/>
                        </a:rPr>
                        <a:t> Thread(() -&gt;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try</a:t>
                      </a: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TimeUnit.</a:t>
                      </a:r>
                      <a:r>
                        <a:rPr lang="en-US" sz="900" b="1" i="1" kern="0">
                          <a:solidFill>
                            <a:srgbClr val="0000C0"/>
                          </a:solidFill>
                          <a:latin typeface="Consolas"/>
                          <a:ea typeface="宋体"/>
                          <a:cs typeface="Times New Roman"/>
                        </a:rPr>
                        <a:t>SECONDS</a:t>
                      </a:r>
                      <a:r>
                        <a:rPr lang="en-US" sz="900" kern="0">
                          <a:solidFill>
                            <a:srgbClr val="000000"/>
                          </a:solidFill>
                          <a:latin typeface="Consolas"/>
                          <a:ea typeface="宋体"/>
                          <a:cs typeface="Times New Roman"/>
                        </a:rPr>
                        <a:t>.sleep(2</a:t>
                      </a:r>
                      <a:r>
                        <a:rPr lang="en-US" sz="900" kern="0">
                          <a:solidFill>
                            <a:srgbClr val="000000"/>
                          </a:solidFill>
                          <a:latin typeface="Consolas"/>
                          <a:ea typeface="宋体"/>
                          <a:cs typeface="Times New Roman"/>
                        </a:rPr>
                        <a:t>); </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等待命令时间</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kern="0">
                          <a:solidFill>
                            <a:srgbClr val="6A3E3E"/>
                          </a:solidFill>
                          <a:latin typeface="Consolas"/>
                          <a:ea typeface="宋体"/>
                          <a:cs typeface="Times New Roman"/>
                        </a:rPr>
                        <a:t>future</a:t>
                      </a:r>
                      <a:r>
                        <a:rPr lang="en-US" sz="900" kern="0">
                          <a:solidFill>
                            <a:srgbClr val="000000"/>
                          </a:solidFill>
                          <a:latin typeface="Consolas"/>
                          <a:ea typeface="宋体"/>
                          <a:cs typeface="Times New Roman"/>
                        </a:rPr>
                        <a:t>.complete(</a:t>
                      </a:r>
                      <a:r>
                        <a:rPr lang="en-US" sz="900" kern="0">
                          <a:solidFill>
                            <a:srgbClr val="2A00FF"/>
                          </a:solidFill>
                          <a:latin typeface="Consolas"/>
                          <a:ea typeface="宋体"/>
                          <a:cs typeface="Times New Roman"/>
                        </a:rPr>
                        <a:t>"</a:t>
                      </a:r>
                      <a:r>
                        <a:rPr lang="zh-CN" sz="900" kern="0">
                          <a:solidFill>
                            <a:srgbClr val="2A00FF"/>
                          </a:solidFill>
                          <a:latin typeface="Consolas"/>
                          <a:ea typeface="宋体"/>
                          <a:cs typeface="Consolas"/>
                        </a:rPr>
                        <a:t>开炮</a:t>
                      </a:r>
                      <a:r>
                        <a:rPr lang="en-US" sz="900" kern="0" smtClean="0">
                          <a:solidFill>
                            <a:srgbClr val="2A00FF"/>
                          </a:solidFill>
                          <a:latin typeface="Consolas"/>
                          <a:ea typeface="宋体"/>
                          <a:cs typeface="Times New Roman"/>
                        </a:rPr>
                        <a:t>"</a:t>
                      </a:r>
                      <a:r>
                        <a:rPr lang="en-US" sz="900" kern="0" smtClean="0">
                          <a:solidFill>
                            <a:srgbClr val="000000"/>
                          </a:solidFill>
                          <a:latin typeface="Consolas"/>
                          <a:ea typeface="宋体"/>
                          <a:cs typeface="Times New Roman"/>
                        </a:rPr>
                        <a:t>);</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命令发出</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 </a:t>
                      </a:r>
                      <a:r>
                        <a:rPr lang="en-US" sz="900" b="1" kern="0">
                          <a:solidFill>
                            <a:srgbClr val="7F0055"/>
                          </a:solidFill>
                          <a:latin typeface="Consolas"/>
                          <a:ea typeface="宋体"/>
                          <a:cs typeface="Times New Roman"/>
                        </a:rPr>
                        <a:t>catch</a:t>
                      </a:r>
                      <a:r>
                        <a:rPr lang="en-US" sz="900" kern="0">
                          <a:solidFill>
                            <a:srgbClr val="000000"/>
                          </a:solidFill>
                          <a:latin typeface="Consolas"/>
                          <a:ea typeface="宋体"/>
                          <a:cs typeface="Times New Roman"/>
                        </a:rPr>
                        <a:t> (InterruptedException </a:t>
                      </a:r>
                      <a:r>
                        <a:rPr lang="en-US" sz="900" kern="0">
                          <a:solidFill>
                            <a:srgbClr val="6A3E3E"/>
                          </a:solidFill>
                          <a:latin typeface="Consolas"/>
                          <a:ea typeface="宋体"/>
                          <a:cs typeface="Times New Roman"/>
                        </a:rPr>
                        <a:t>e</a:t>
                      </a: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}).start();</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a:t>
                      </a:r>
                      <a:endParaRPr lang="zh-CN" sz="900" kern="100">
                        <a:latin typeface="Times New Roman"/>
                        <a:ea typeface="宋体"/>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线程锁</a:t>
            </a:r>
            <a:endParaRPr lang="zh-CN" altLang="en-US"/>
          </a:p>
        </p:txBody>
      </p:sp>
      <p:sp>
        <p:nvSpPr>
          <p:cNvPr id="3" name="内容占位符 2"/>
          <p:cNvSpPr>
            <a:spLocks noGrp="1"/>
          </p:cNvSpPr>
          <p:nvPr>
            <p:ph idx="1"/>
          </p:nvPr>
        </p:nvSpPr>
        <p:spPr/>
        <p:txBody>
          <a:bodyPr/>
          <a:lstStyle/>
          <a:p>
            <a:r>
              <a:rPr lang="en-US" sz="2000" smtClean="0"/>
              <a:t>JUC</a:t>
            </a:r>
            <a:r>
              <a:rPr lang="zh-CN" altLang="en-US" sz="2000" smtClean="0"/>
              <a:t>中提供有一个新的锁框架，在此框架中提供有两个核心</a:t>
            </a:r>
            <a:r>
              <a:rPr lang="zh-CN" altLang="en-US" sz="2000" smtClean="0"/>
              <a:t>接口</a:t>
            </a:r>
            <a:r>
              <a:rPr lang="zh-CN" altLang="en-US" sz="2000" smtClean="0"/>
              <a:t>：</a:t>
            </a:r>
            <a:endParaRPr lang="en-US" altLang="zh-CN" sz="2000" smtClean="0"/>
          </a:p>
          <a:p>
            <a:pPr lvl="1"/>
            <a:r>
              <a:rPr lang="en-US" sz="1600" smtClean="0"/>
              <a:t>Lock</a:t>
            </a:r>
            <a:r>
              <a:rPr lang="zh-CN" altLang="en-US" sz="1600" smtClean="0"/>
              <a:t>接口：支持各种不同语义（“公平机制锁”、“非公平机制锁”、“可重入锁”）的</a:t>
            </a:r>
            <a:r>
              <a:rPr lang="zh-CN" altLang="en-US" sz="1600" smtClean="0"/>
              <a:t>锁</a:t>
            </a:r>
            <a:r>
              <a:rPr lang="zh-CN" altLang="en-US" sz="1600" smtClean="0"/>
              <a:t>规则</a:t>
            </a:r>
            <a:endParaRPr lang="en-US" altLang="zh-CN" sz="1600" smtClean="0"/>
          </a:p>
          <a:p>
            <a:pPr lvl="1"/>
            <a:r>
              <a:rPr lang="en-US" sz="1600" smtClean="0"/>
              <a:t>ReadWriteLock</a:t>
            </a:r>
            <a:r>
              <a:rPr lang="zh-CN" altLang="en-US" sz="1600" smtClean="0"/>
              <a:t>接口：针对于线程的读或写提供有不同的锁处理机制，在数据读取时采用共享锁，数据修改时使用独占锁，这样就可以保证数据访问的性能</a:t>
            </a:r>
            <a:endParaRPr lang="zh-CN" altLang="en-US" sz="1600"/>
          </a:p>
        </p:txBody>
      </p:sp>
      <p:pic>
        <p:nvPicPr>
          <p:cNvPr id="1026" name="图片 1"/>
          <p:cNvPicPr>
            <a:picLocks noChangeAspect="1" noChangeArrowheads="1"/>
          </p:cNvPicPr>
          <p:nvPr/>
        </p:nvPicPr>
        <p:blipFill>
          <a:blip r:embed="rId2"/>
          <a:srcRect/>
          <a:stretch>
            <a:fillRect/>
          </a:stretch>
        </p:blipFill>
        <p:spPr bwMode="auto">
          <a:xfrm>
            <a:off x="1785918" y="2357436"/>
            <a:ext cx="5715040" cy="22053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ReentrantLock</a:t>
            </a:r>
            <a:endParaRPr lang="zh-CN" altLang="en-US"/>
          </a:p>
        </p:txBody>
      </p:sp>
      <p:sp>
        <p:nvSpPr>
          <p:cNvPr id="3" name="内容占位符 2"/>
          <p:cNvSpPr>
            <a:spLocks noGrp="1"/>
          </p:cNvSpPr>
          <p:nvPr>
            <p:ph idx="1"/>
          </p:nvPr>
        </p:nvSpPr>
        <p:spPr/>
        <p:txBody>
          <a:bodyPr>
            <a:normAutofit/>
          </a:bodyPr>
          <a:lstStyle/>
          <a:p>
            <a:r>
              <a:rPr lang="en-US" sz="2000" smtClean="0"/>
              <a:t>ReentrantLock</a:t>
            </a:r>
            <a:r>
              <a:rPr lang="zh-CN" altLang="en-US" sz="2000" smtClean="0"/>
              <a:t>提供了一种互斥锁（或者称为独占锁）机制，这样在同一个时间点内只允许有一个线程持有该锁，而其它线程将进行等待与重新获取操作，</a:t>
            </a:r>
            <a:r>
              <a:rPr lang="en-US" sz="2000" smtClean="0"/>
              <a:t>ReentrantLock</a:t>
            </a:r>
            <a:r>
              <a:rPr lang="zh-CN" altLang="en-US" sz="2000" smtClean="0"/>
              <a:t>最大的特点在于其也属于一个可重用锁，这就意味着该锁可以被单个线程可以重复获取</a:t>
            </a:r>
            <a:endParaRPr lang="zh-CN" altLang="en-US" sz="2000"/>
          </a:p>
        </p:txBody>
      </p:sp>
      <p:pic>
        <p:nvPicPr>
          <p:cNvPr id="2050" name="图片 1"/>
          <p:cNvPicPr>
            <a:picLocks noChangeAspect="1" noChangeArrowheads="1"/>
          </p:cNvPicPr>
          <p:nvPr/>
        </p:nvPicPr>
        <p:blipFill>
          <a:blip r:embed="rId2"/>
          <a:srcRect/>
          <a:stretch>
            <a:fillRect/>
          </a:stretch>
        </p:blipFill>
        <p:spPr bwMode="auto">
          <a:xfrm>
            <a:off x="3500430" y="2143122"/>
            <a:ext cx="5305741" cy="2392362"/>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ReentrantLock</a:t>
            </a:r>
            <a:r>
              <a:rPr lang="zh-CN" altLang="en-US" smtClean="0"/>
              <a:t>类常用方法</a:t>
            </a:r>
            <a:endParaRPr lang="zh-CN" altLang="en-US"/>
          </a:p>
        </p:txBody>
      </p:sp>
      <p:graphicFrame>
        <p:nvGraphicFramePr>
          <p:cNvPr id="4" name="表格 3"/>
          <p:cNvGraphicFramePr>
            <a:graphicFrameLocks noGrp="1"/>
          </p:cNvGraphicFramePr>
          <p:nvPr/>
        </p:nvGraphicFramePr>
        <p:xfrm>
          <a:off x="285720" y="857238"/>
          <a:ext cx="8572560" cy="3596656"/>
        </p:xfrm>
        <a:graphic>
          <a:graphicData uri="http://schemas.openxmlformats.org/drawingml/2006/table">
            <a:tbl>
              <a:tblPr/>
              <a:tblGrid>
                <a:gridCol w="485239"/>
                <a:gridCol w="3801041"/>
                <a:gridCol w="727859"/>
                <a:gridCol w="3558421"/>
              </a:tblGrid>
              <a:tr h="342902">
                <a:tc>
                  <a:txBody>
                    <a:bodyPr/>
                    <a:lstStyle/>
                    <a:p>
                      <a:pPr algn="ctr">
                        <a:spcAft>
                          <a:spcPts val="0"/>
                        </a:spcAft>
                      </a:pPr>
                      <a:r>
                        <a:rPr lang="en-US" sz="1400" b="1" kern="100">
                          <a:latin typeface="Times New Roman"/>
                          <a:ea typeface="宋体"/>
                          <a:cs typeface="Times New Roman"/>
                        </a:rPr>
                        <a:t>No.</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latin typeface="Times New Roman"/>
                          <a:ea typeface="宋体"/>
                          <a:cs typeface="Times New Roman"/>
                        </a:rPr>
                        <a:t>方法</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latin typeface="Times New Roman"/>
                          <a:ea typeface="宋体"/>
                          <a:cs typeface="Times New Roman"/>
                        </a:rPr>
                        <a:t>类型</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latin typeface="Times New Roman"/>
                          <a:ea typeface="宋体"/>
                          <a:cs typeface="Times New Roman"/>
                        </a:rPr>
                        <a:t>描述</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902">
                <a:tc>
                  <a:txBody>
                    <a:bodyPr/>
                    <a:lstStyle/>
                    <a:p>
                      <a:pPr algn="ctr">
                        <a:spcAft>
                          <a:spcPts val="0"/>
                        </a:spcAft>
                      </a:pPr>
                      <a:r>
                        <a:rPr lang="en-US" sz="1400" kern="100">
                          <a:latin typeface="Times New Roman"/>
                          <a:ea typeface="宋体"/>
                          <a:cs typeface="Times New Roman"/>
                        </a:rPr>
                        <a:t>1</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public ReentrantLock()</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构造</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Times New Roman"/>
                          <a:ea typeface="宋体"/>
                          <a:cs typeface="Times New Roman"/>
                        </a:rPr>
                        <a:t>采用非公平锁机制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902">
                <a:tc>
                  <a:txBody>
                    <a:bodyPr/>
                    <a:lstStyle/>
                    <a:p>
                      <a:pPr algn="ctr">
                        <a:spcAft>
                          <a:spcPts val="0"/>
                        </a:spcAft>
                      </a:pPr>
                      <a:r>
                        <a:rPr lang="en-US" sz="1400" kern="100">
                          <a:latin typeface="Times New Roman"/>
                          <a:ea typeface="宋体"/>
                          <a:cs typeface="Times New Roman"/>
                        </a:rPr>
                        <a:t>2</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public ReentrantLock​(boolean fair)</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构造</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latin typeface="Times New Roman"/>
                          <a:ea typeface="宋体"/>
                          <a:cs typeface="Times New Roman"/>
                        </a:rPr>
                        <a:t>true</a:t>
                      </a:r>
                      <a:r>
                        <a:rPr lang="zh-CN" sz="1400" kern="100">
                          <a:latin typeface="Times New Roman"/>
                          <a:ea typeface="宋体"/>
                          <a:cs typeface="Times New Roman"/>
                        </a:rPr>
                        <a:t>为公平锁，</a:t>
                      </a:r>
                      <a:r>
                        <a:rPr lang="en-US" sz="1400" kern="100">
                          <a:latin typeface="Times New Roman"/>
                          <a:ea typeface="宋体"/>
                          <a:cs typeface="Times New Roman"/>
                        </a:rPr>
                        <a:t>false</a:t>
                      </a:r>
                      <a:r>
                        <a:rPr lang="zh-CN" sz="1400" kern="100">
                          <a:latin typeface="Times New Roman"/>
                          <a:ea typeface="宋体"/>
                          <a:cs typeface="Times New Roman"/>
                        </a:rPr>
                        <a:t>为非公平锁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902">
                <a:tc>
                  <a:txBody>
                    <a:bodyPr/>
                    <a:lstStyle/>
                    <a:p>
                      <a:pPr algn="ctr">
                        <a:spcAft>
                          <a:spcPts val="0"/>
                        </a:spcAft>
                      </a:pPr>
                      <a:r>
                        <a:rPr lang="en-US" sz="1400" kern="100">
                          <a:latin typeface="Times New Roman"/>
                          <a:ea typeface="宋体"/>
                          <a:cs typeface="Times New Roman"/>
                        </a:rPr>
                        <a:t>3</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public void lock()</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Times New Roman"/>
                          <a:ea typeface="宋体"/>
                          <a:cs typeface="Times New Roman"/>
                        </a:rPr>
                        <a:t>获取锁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902">
                <a:tc>
                  <a:txBody>
                    <a:bodyPr/>
                    <a:lstStyle/>
                    <a:p>
                      <a:pPr algn="ctr">
                        <a:spcAft>
                          <a:spcPts val="0"/>
                        </a:spcAft>
                      </a:pPr>
                      <a:r>
                        <a:rPr lang="en-US" sz="1400" kern="100">
                          <a:latin typeface="Times New Roman"/>
                          <a:ea typeface="宋体"/>
                          <a:cs typeface="Times New Roman"/>
                        </a:rPr>
                        <a:t>4</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public boolean tryLock()</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Times New Roman"/>
                          <a:ea typeface="宋体"/>
                          <a:cs typeface="Times New Roman"/>
                        </a:rPr>
                        <a:t>如果没有其它线程获取锁，则获取锁并返回</a:t>
                      </a:r>
                      <a:r>
                        <a:rPr lang="en-US" sz="1400" kern="100">
                          <a:latin typeface="Times New Roman"/>
                          <a:ea typeface="宋体"/>
                          <a:cs typeface="Times New Roman"/>
                        </a:rPr>
                        <a:t>true</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902">
                <a:tc>
                  <a:txBody>
                    <a:bodyPr/>
                    <a:lstStyle/>
                    <a:p>
                      <a:pPr algn="ctr">
                        <a:spcAft>
                          <a:spcPts val="0"/>
                        </a:spcAft>
                      </a:pPr>
                      <a:r>
                        <a:rPr lang="en-US" sz="1400" kern="100">
                          <a:latin typeface="Times New Roman"/>
                          <a:ea typeface="宋体"/>
                          <a:cs typeface="Times New Roman"/>
                        </a:rPr>
                        <a:t>5</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public boolean tryLock(long timeout, TimeUnit unit)</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Times New Roman"/>
                          <a:ea typeface="宋体"/>
                          <a:cs typeface="Times New Roman"/>
                        </a:rPr>
                        <a:t>尝试在给定时间内获取</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902">
                <a:tc>
                  <a:txBody>
                    <a:bodyPr/>
                    <a:lstStyle/>
                    <a:p>
                      <a:pPr algn="ctr">
                        <a:spcAft>
                          <a:spcPts val="0"/>
                        </a:spcAft>
                      </a:pPr>
                      <a:r>
                        <a:rPr lang="en-US" sz="1400" kern="100">
                          <a:latin typeface="Times New Roman"/>
                          <a:ea typeface="宋体"/>
                          <a:cs typeface="Times New Roman"/>
                        </a:rPr>
                        <a:t>6</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public boolean isLocked()</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Times New Roman"/>
                          <a:ea typeface="宋体"/>
                          <a:cs typeface="Times New Roman"/>
                        </a:rPr>
                        <a:t>判断当前是否已经锁定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902">
                <a:tc>
                  <a:txBody>
                    <a:bodyPr/>
                    <a:lstStyle/>
                    <a:p>
                      <a:pPr algn="ctr">
                        <a:spcAft>
                          <a:spcPts val="0"/>
                        </a:spcAft>
                      </a:pPr>
                      <a:r>
                        <a:rPr lang="en-US" sz="1400" kern="100">
                          <a:latin typeface="Times New Roman"/>
                          <a:ea typeface="宋体"/>
                          <a:cs typeface="Times New Roman"/>
                        </a:rPr>
                        <a:t>7</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public Condition newCondition()</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Times New Roman"/>
                          <a:ea typeface="宋体"/>
                          <a:cs typeface="Times New Roman"/>
                        </a:rPr>
                        <a:t>获取</a:t>
                      </a:r>
                      <a:r>
                        <a:rPr lang="en-US" sz="1400" kern="100">
                          <a:latin typeface="Times New Roman"/>
                          <a:ea typeface="宋体"/>
                          <a:cs typeface="Times New Roman"/>
                        </a:rPr>
                        <a:t>Condition</a:t>
                      </a:r>
                      <a:r>
                        <a:rPr lang="zh-CN" sz="1400" kern="100">
                          <a:latin typeface="Times New Roman"/>
                          <a:ea typeface="宋体"/>
                          <a:cs typeface="Times New Roman"/>
                        </a:rPr>
                        <a:t>接口实例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902">
                <a:tc>
                  <a:txBody>
                    <a:bodyPr/>
                    <a:lstStyle/>
                    <a:p>
                      <a:pPr algn="ctr">
                        <a:spcAft>
                          <a:spcPts val="0"/>
                        </a:spcAft>
                      </a:pPr>
                      <a:r>
                        <a:rPr lang="en-US" sz="1400" kern="100">
                          <a:latin typeface="Times New Roman"/>
                          <a:ea typeface="宋体"/>
                          <a:cs typeface="Times New Roman"/>
                        </a:rPr>
                        <a:t>8</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public boolean isFair()</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Times New Roman"/>
                          <a:ea typeface="宋体"/>
                          <a:cs typeface="Times New Roman"/>
                        </a:rPr>
                        <a:t>如果是公平锁返回</a:t>
                      </a:r>
                      <a:r>
                        <a:rPr lang="en-US" sz="1400" kern="100">
                          <a:latin typeface="Times New Roman"/>
                          <a:ea typeface="宋体"/>
                          <a:cs typeface="Times New Roman"/>
                        </a:rPr>
                        <a:t>true</a:t>
                      </a:r>
                      <a:r>
                        <a:rPr lang="zh-CN" sz="1400" kern="100">
                          <a:latin typeface="Times New Roman"/>
                          <a:ea typeface="宋体"/>
                          <a:cs typeface="Times New Roman"/>
                        </a:rPr>
                        <a:t>，否则返回</a:t>
                      </a:r>
                      <a:r>
                        <a:rPr lang="en-US" sz="1400" kern="100">
                          <a:latin typeface="Times New Roman"/>
                          <a:ea typeface="宋体"/>
                          <a:cs typeface="Times New Roman"/>
                        </a:rPr>
                        <a:t>false</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902">
                <a:tc>
                  <a:txBody>
                    <a:bodyPr/>
                    <a:lstStyle/>
                    <a:p>
                      <a:pPr algn="ctr">
                        <a:spcAft>
                          <a:spcPts val="0"/>
                        </a:spcAft>
                      </a:pPr>
                      <a:r>
                        <a:rPr lang="en-US" sz="1400" kern="100">
                          <a:latin typeface="Times New Roman"/>
                          <a:ea typeface="宋体"/>
                          <a:cs typeface="Times New Roman"/>
                        </a:rPr>
                        <a:t>9</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public void unlock()</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latin typeface="Times New Roman"/>
                          <a:ea typeface="宋体"/>
                          <a:cs typeface="Times New Roman"/>
                        </a:rPr>
                        <a:t>释放“锁”资源</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使用互斥锁实现多线程并发售票操作</a:t>
            </a:r>
            <a:endParaRPr lang="zh-CN" altLang="en-US"/>
          </a:p>
        </p:txBody>
      </p:sp>
      <p:graphicFrame>
        <p:nvGraphicFramePr>
          <p:cNvPr id="4" name="表格 3"/>
          <p:cNvGraphicFramePr>
            <a:graphicFrameLocks noGrp="1"/>
          </p:cNvGraphicFramePr>
          <p:nvPr/>
        </p:nvGraphicFramePr>
        <p:xfrm>
          <a:off x="214282" y="785800"/>
          <a:ext cx="8715436" cy="3714776"/>
        </p:xfrm>
        <a:graphic>
          <a:graphicData uri="http://schemas.openxmlformats.org/drawingml/2006/table">
            <a:tbl>
              <a:tblPr/>
              <a:tblGrid>
                <a:gridCol w="8715436"/>
              </a:tblGrid>
              <a:tr h="3714776">
                <a:tc>
                  <a:txBody>
                    <a:bodyPr/>
                    <a:lstStyle/>
                    <a:p>
                      <a:pPr algn="l">
                        <a:spcAft>
                          <a:spcPts val="0"/>
                        </a:spcAft>
                      </a:pPr>
                      <a:r>
                        <a:rPr lang="en-US" sz="800" b="1" kern="0">
                          <a:solidFill>
                            <a:srgbClr val="7F0055"/>
                          </a:solidFill>
                          <a:latin typeface="Consolas"/>
                          <a:ea typeface="宋体"/>
                          <a:cs typeface="Times New Roman"/>
                        </a:rPr>
                        <a:t>package</a:t>
                      </a:r>
                      <a:r>
                        <a:rPr lang="en-US" sz="800" kern="0">
                          <a:solidFill>
                            <a:srgbClr val="000000"/>
                          </a:solidFill>
                          <a:latin typeface="Consolas"/>
                          <a:ea typeface="宋体"/>
                          <a:cs typeface="Times New Roman"/>
                        </a:rPr>
                        <a:t> cn.mldn.demo;</a:t>
                      </a:r>
                      <a:endParaRPr lang="zh-CN" sz="800" kern="100">
                        <a:latin typeface="Times New Roman"/>
                        <a:ea typeface="宋体"/>
                        <a:cs typeface="Times New Roman"/>
                      </a:endParaRPr>
                    </a:p>
                    <a:p>
                      <a:pPr algn="l">
                        <a:spcAft>
                          <a:spcPts val="0"/>
                        </a:spcAft>
                      </a:pPr>
                      <a:r>
                        <a:rPr lang="en-US" sz="800" b="1" kern="0">
                          <a:solidFill>
                            <a:srgbClr val="7F0055"/>
                          </a:solidFill>
                          <a:latin typeface="Consolas"/>
                          <a:ea typeface="宋体"/>
                          <a:cs typeface="Times New Roman"/>
                        </a:rPr>
                        <a:t>import</a:t>
                      </a:r>
                      <a:r>
                        <a:rPr lang="en-US" sz="800" kern="0">
                          <a:solidFill>
                            <a:srgbClr val="000000"/>
                          </a:solidFill>
                          <a:latin typeface="Consolas"/>
                          <a:ea typeface="宋体"/>
                          <a:cs typeface="Times New Roman"/>
                        </a:rPr>
                        <a:t> java.util.concurrent.TimeUnit;</a:t>
                      </a:r>
                      <a:endParaRPr lang="zh-CN" sz="800" kern="100">
                        <a:latin typeface="Times New Roman"/>
                        <a:ea typeface="宋体"/>
                        <a:cs typeface="Times New Roman"/>
                      </a:endParaRPr>
                    </a:p>
                    <a:p>
                      <a:pPr algn="l">
                        <a:spcAft>
                          <a:spcPts val="0"/>
                        </a:spcAft>
                      </a:pPr>
                      <a:r>
                        <a:rPr lang="en-US" sz="800" b="1" kern="0">
                          <a:solidFill>
                            <a:srgbClr val="7F0055"/>
                          </a:solidFill>
                          <a:latin typeface="Consolas"/>
                          <a:ea typeface="宋体"/>
                          <a:cs typeface="Times New Roman"/>
                        </a:rPr>
                        <a:t>import</a:t>
                      </a:r>
                      <a:r>
                        <a:rPr lang="en-US" sz="800" kern="0">
                          <a:solidFill>
                            <a:srgbClr val="000000"/>
                          </a:solidFill>
                          <a:latin typeface="Consolas"/>
                          <a:ea typeface="宋体"/>
                          <a:cs typeface="Times New Roman"/>
                        </a:rPr>
                        <a:t> java.util.concurrent.locks.ReentrantLock;</a:t>
                      </a:r>
                      <a:endParaRPr lang="zh-CN" sz="800" kern="100">
                        <a:latin typeface="Times New Roman"/>
                        <a:ea typeface="宋体"/>
                        <a:cs typeface="Times New Roman"/>
                      </a:endParaRPr>
                    </a:p>
                    <a:p>
                      <a:pPr algn="l">
                        <a:spcAft>
                          <a:spcPts val="0"/>
                        </a:spcAft>
                      </a:pPr>
                      <a:r>
                        <a:rPr lang="en-US" sz="800" b="1" kern="0">
                          <a:solidFill>
                            <a:srgbClr val="7F0055"/>
                          </a:solidFill>
                          <a:latin typeface="Consolas"/>
                          <a:ea typeface="宋体"/>
                          <a:cs typeface="Times New Roman"/>
                        </a:rPr>
                        <a:t>class</a:t>
                      </a:r>
                      <a:r>
                        <a:rPr lang="en-US" sz="800" kern="0">
                          <a:solidFill>
                            <a:srgbClr val="000000"/>
                          </a:solidFill>
                          <a:latin typeface="Consolas"/>
                          <a:ea typeface="宋体"/>
                          <a:cs typeface="Times New Roman"/>
                        </a:rPr>
                        <a:t> Ticket </a:t>
                      </a:r>
                      <a:r>
                        <a:rPr lang="en-US" sz="800" kern="0">
                          <a:solidFill>
                            <a:srgbClr val="000000"/>
                          </a:solidFill>
                          <a:latin typeface="Consolas"/>
                          <a:ea typeface="宋体"/>
                          <a:cs typeface="Times New Roman"/>
                        </a:rPr>
                        <a:t>{ </a:t>
                      </a:r>
                      <a:r>
                        <a:rPr lang="en-US" sz="800" kern="0" smtClean="0">
                          <a:solidFill>
                            <a:srgbClr val="3F7F5F"/>
                          </a:solidFill>
                          <a:latin typeface="Consolas"/>
                          <a:ea typeface="宋体"/>
                          <a:cs typeface="Times New Roman"/>
                        </a:rPr>
                        <a:t>// </a:t>
                      </a:r>
                      <a:r>
                        <a:rPr lang="zh-CN" sz="800" kern="0">
                          <a:solidFill>
                            <a:srgbClr val="3F7F5F"/>
                          </a:solidFill>
                          <a:latin typeface="Consolas"/>
                          <a:ea typeface="宋体"/>
                          <a:cs typeface="Consolas"/>
                        </a:rPr>
                        <a:t>卖票类，该类不是线程子类</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private</a:t>
                      </a: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int</a:t>
                      </a:r>
                      <a:r>
                        <a:rPr lang="en-US" sz="800" kern="0">
                          <a:solidFill>
                            <a:srgbClr val="000000"/>
                          </a:solidFill>
                          <a:latin typeface="Consolas"/>
                          <a:ea typeface="宋体"/>
                          <a:cs typeface="Times New Roman"/>
                        </a:rPr>
                        <a:t> </a:t>
                      </a:r>
                      <a:r>
                        <a:rPr lang="en-US" sz="800" kern="0">
                          <a:solidFill>
                            <a:srgbClr val="0000C0"/>
                          </a:solidFill>
                          <a:latin typeface="Consolas"/>
                          <a:ea typeface="宋体"/>
                          <a:cs typeface="Times New Roman"/>
                        </a:rPr>
                        <a:t>count</a:t>
                      </a:r>
                      <a:r>
                        <a:rPr lang="en-US" sz="800" kern="0">
                          <a:solidFill>
                            <a:srgbClr val="000000"/>
                          </a:solidFill>
                          <a:latin typeface="Consolas"/>
                          <a:ea typeface="宋体"/>
                          <a:cs typeface="Times New Roman"/>
                        </a:rPr>
                        <a:t> = 3</a:t>
                      </a:r>
                      <a:r>
                        <a:rPr lang="en-US" sz="800" kern="0">
                          <a:solidFill>
                            <a:srgbClr val="000000"/>
                          </a:solidFill>
                          <a:latin typeface="Consolas"/>
                          <a:ea typeface="宋体"/>
                          <a:cs typeface="Times New Roman"/>
                        </a:rPr>
                        <a:t>; </a:t>
                      </a:r>
                      <a:r>
                        <a:rPr lang="en-US" sz="800" kern="0" smtClean="0">
                          <a:solidFill>
                            <a:srgbClr val="3F7F5F"/>
                          </a:solidFill>
                          <a:latin typeface="Consolas"/>
                          <a:ea typeface="宋体"/>
                          <a:cs typeface="Times New Roman"/>
                        </a:rPr>
                        <a:t>// </a:t>
                      </a:r>
                      <a:r>
                        <a:rPr lang="zh-CN" sz="800" kern="0">
                          <a:solidFill>
                            <a:srgbClr val="3F7F5F"/>
                          </a:solidFill>
                          <a:latin typeface="Consolas"/>
                          <a:ea typeface="宋体"/>
                          <a:cs typeface="Consolas"/>
                        </a:rPr>
                        <a:t>售票总数</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private</a:t>
                      </a:r>
                      <a:r>
                        <a:rPr lang="en-US" sz="800" kern="0">
                          <a:solidFill>
                            <a:srgbClr val="000000"/>
                          </a:solidFill>
                          <a:latin typeface="Consolas"/>
                          <a:ea typeface="宋体"/>
                          <a:cs typeface="Times New Roman"/>
                        </a:rPr>
                        <a:t> ReentrantLock </a:t>
                      </a:r>
                      <a:r>
                        <a:rPr lang="en-US" sz="800" kern="0">
                          <a:solidFill>
                            <a:srgbClr val="0000C0"/>
                          </a:solidFill>
                          <a:latin typeface="Consolas"/>
                          <a:ea typeface="宋体"/>
                          <a:cs typeface="Times New Roman"/>
                        </a:rPr>
                        <a:t>reentrantLock</a:t>
                      </a:r>
                      <a:r>
                        <a:rPr lang="en-US" sz="800" kern="0">
                          <a:solidFill>
                            <a:srgbClr val="000000"/>
                          </a:solidFill>
                          <a:latin typeface="Consolas"/>
                          <a:ea typeface="宋体"/>
                          <a:cs typeface="Times New Roman"/>
                        </a:rPr>
                        <a:t> = </a:t>
                      </a:r>
                      <a:r>
                        <a:rPr lang="en-US" sz="800" b="1" kern="0">
                          <a:solidFill>
                            <a:srgbClr val="7F0055"/>
                          </a:solidFill>
                          <a:latin typeface="Consolas"/>
                          <a:ea typeface="宋体"/>
                          <a:cs typeface="Times New Roman"/>
                        </a:rPr>
                        <a:t>new</a:t>
                      </a:r>
                      <a:r>
                        <a:rPr lang="en-US" sz="800" kern="0">
                          <a:solidFill>
                            <a:srgbClr val="000000"/>
                          </a:solidFill>
                          <a:latin typeface="Consolas"/>
                          <a:ea typeface="宋体"/>
                          <a:cs typeface="Times New Roman"/>
                        </a:rPr>
                        <a:t> ReentrantLock</a:t>
                      </a:r>
                      <a:r>
                        <a:rPr lang="en-US" sz="800" kern="0">
                          <a:solidFill>
                            <a:srgbClr val="000000"/>
                          </a:solidFill>
                          <a:latin typeface="Consolas"/>
                          <a:ea typeface="宋体"/>
                          <a:cs typeface="Times New Roman"/>
                        </a:rPr>
                        <a:t>(); </a:t>
                      </a:r>
                      <a:r>
                        <a:rPr lang="en-US" sz="800" kern="0" smtClean="0">
                          <a:solidFill>
                            <a:srgbClr val="3F7F5F"/>
                          </a:solidFill>
                          <a:latin typeface="Consolas"/>
                          <a:ea typeface="宋体"/>
                          <a:cs typeface="Times New Roman"/>
                        </a:rPr>
                        <a:t>// </a:t>
                      </a:r>
                      <a:r>
                        <a:rPr lang="zh-CN" sz="800" kern="0">
                          <a:solidFill>
                            <a:srgbClr val="3F7F5F"/>
                          </a:solidFill>
                          <a:latin typeface="Consolas"/>
                          <a:ea typeface="宋体"/>
                          <a:cs typeface="Consolas"/>
                        </a:rPr>
                        <a:t>互斥锁（独占锁）</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public</a:t>
                      </a: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void</a:t>
                      </a:r>
                      <a:r>
                        <a:rPr lang="en-US" sz="800" kern="0">
                          <a:solidFill>
                            <a:srgbClr val="000000"/>
                          </a:solidFill>
                          <a:latin typeface="Consolas"/>
                          <a:ea typeface="宋体"/>
                          <a:cs typeface="Times New Roman"/>
                        </a:rPr>
                        <a:t> sal() {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try</a:t>
                      </a:r>
                      <a:r>
                        <a:rPr lang="en-US" sz="800" kern="0">
                          <a:solidFill>
                            <a:srgbClr val="000000"/>
                          </a:solidFill>
                          <a:latin typeface="Consolas"/>
                          <a:ea typeface="宋体"/>
                          <a:cs typeface="Times New Roman"/>
                        </a:rPr>
                        <a:t> </a:t>
                      </a:r>
                      <a:r>
                        <a:rPr lang="en-US" sz="800" kern="0">
                          <a:solidFill>
                            <a:srgbClr val="000000"/>
                          </a:solidFill>
                          <a:latin typeface="Consolas"/>
                          <a:ea typeface="宋体"/>
                          <a:cs typeface="Times New Roman"/>
                        </a:rPr>
                        <a:t>{ </a:t>
                      </a:r>
                      <a:r>
                        <a:rPr lang="en-US" sz="800" kern="0" smtClean="0">
                          <a:solidFill>
                            <a:srgbClr val="3F7F5F"/>
                          </a:solidFill>
                          <a:latin typeface="Consolas"/>
                          <a:ea typeface="宋体"/>
                          <a:cs typeface="Times New Roman"/>
                        </a:rPr>
                        <a:t>// </a:t>
                      </a:r>
                      <a:r>
                        <a:rPr lang="zh-CN" sz="800" kern="0">
                          <a:solidFill>
                            <a:srgbClr val="3F7F5F"/>
                          </a:solidFill>
                          <a:latin typeface="Consolas"/>
                          <a:ea typeface="宋体"/>
                          <a:cs typeface="Consolas"/>
                        </a:rPr>
                        <a:t>单线程操作</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this</a:t>
                      </a:r>
                      <a:r>
                        <a:rPr lang="en-US" sz="800" kern="0">
                          <a:solidFill>
                            <a:srgbClr val="000000"/>
                          </a:solidFill>
                          <a:latin typeface="Consolas"/>
                          <a:ea typeface="宋体"/>
                          <a:cs typeface="Times New Roman"/>
                        </a:rPr>
                        <a:t>.</a:t>
                      </a:r>
                      <a:r>
                        <a:rPr lang="en-US" sz="800" kern="0">
                          <a:solidFill>
                            <a:srgbClr val="0000C0"/>
                          </a:solidFill>
                          <a:latin typeface="Consolas"/>
                          <a:ea typeface="宋体"/>
                          <a:cs typeface="Times New Roman"/>
                        </a:rPr>
                        <a:t>reentrantLock</a:t>
                      </a:r>
                      <a:r>
                        <a:rPr lang="en-US" sz="800" kern="0">
                          <a:solidFill>
                            <a:srgbClr val="000000"/>
                          </a:solidFill>
                          <a:latin typeface="Consolas"/>
                          <a:ea typeface="宋体"/>
                          <a:cs typeface="Times New Roman"/>
                        </a:rPr>
                        <a:t>.lock</a:t>
                      </a:r>
                      <a:r>
                        <a:rPr lang="en-US" sz="800" kern="0">
                          <a:solidFill>
                            <a:srgbClr val="000000"/>
                          </a:solidFill>
                          <a:latin typeface="Consolas"/>
                          <a:ea typeface="宋体"/>
                          <a:cs typeface="Times New Roman"/>
                        </a:rPr>
                        <a:t>(); </a:t>
                      </a:r>
                      <a:r>
                        <a:rPr lang="en-US" sz="800" kern="0" smtClean="0">
                          <a:solidFill>
                            <a:srgbClr val="3F7F5F"/>
                          </a:solidFill>
                          <a:latin typeface="Consolas"/>
                          <a:ea typeface="宋体"/>
                          <a:cs typeface="Times New Roman"/>
                        </a:rPr>
                        <a:t>// </a:t>
                      </a:r>
                      <a:r>
                        <a:rPr lang="zh-CN" sz="800" kern="0">
                          <a:solidFill>
                            <a:srgbClr val="3F7F5F"/>
                          </a:solidFill>
                          <a:latin typeface="Consolas"/>
                          <a:ea typeface="宋体"/>
                          <a:cs typeface="Consolas"/>
                        </a:rPr>
                        <a:t>锁定</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if</a:t>
                      </a: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this</a:t>
                      </a:r>
                      <a:r>
                        <a:rPr lang="en-US" sz="800" kern="0">
                          <a:solidFill>
                            <a:srgbClr val="000000"/>
                          </a:solidFill>
                          <a:latin typeface="Consolas"/>
                          <a:ea typeface="宋体"/>
                          <a:cs typeface="Times New Roman"/>
                        </a:rPr>
                        <a:t>.</a:t>
                      </a:r>
                      <a:r>
                        <a:rPr lang="en-US" sz="800" kern="0">
                          <a:solidFill>
                            <a:srgbClr val="0000C0"/>
                          </a:solidFill>
                          <a:latin typeface="Consolas"/>
                          <a:ea typeface="宋体"/>
                          <a:cs typeface="Times New Roman"/>
                        </a:rPr>
                        <a:t>count</a:t>
                      </a:r>
                      <a:r>
                        <a:rPr lang="en-US" sz="800" kern="0">
                          <a:solidFill>
                            <a:srgbClr val="000000"/>
                          </a:solidFill>
                          <a:latin typeface="Consolas"/>
                          <a:ea typeface="宋体"/>
                          <a:cs typeface="Times New Roman"/>
                        </a:rPr>
                        <a:t> &gt; 0) </a:t>
                      </a:r>
                      <a:r>
                        <a:rPr lang="en-US" sz="800" kern="0">
                          <a:solidFill>
                            <a:srgbClr val="000000"/>
                          </a:solidFill>
                          <a:latin typeface="Consolas"/>
                          <a:ea typeface="宋体"/>
                          <a:cs typeface="Times New Roman"/>
                        </a:rPr>
                        <a:t>{ </a:t>
                      </a:r>
                      <a:r>
                        <a:rPr lang="en-US" sz="800" kern="0" smtClean="0">
                          <a:solidFill>
                            <a:srgbClr val="3F7F5F"/>
                          </a:solidFill>
                          <a:latin typeface="Consolas"/>
                          <a:ea typeface="宋体"/>
                          <a:cs typeface="Times New Roman"/>
                        </a:rPr>
                        <a:t>// </a:t>
                      </a:r>
                      <a:r>
                        <a:rPr lang="zh-CN" sz="800" kern="0">
                          <a:solidFill>
                            <a:srgbClr val="3F7F5F"/>
                          </a:solidFill>
                          <a:latin typeface="Consolas"/>
                          <a:ea typeface="宋体"/>
                          <a:cs typeface="Consolas"/>
                        </a:rPr>
                        <a:t>票数有空余</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TimeUnit.</a:t>
                      </a:r>
                      <a:r>
                        <a:rPr lang="en-US" sz="800" b="1" i="1" kern="0">
                          <a:solidFill>
                            <a:srgbClr val="0000C0"/>
                          </a:solidFill>
                          <a:latin typeface="Consolas"/>
                          <a:ea typeface="宋体"/>
                          <a:cs typeface="Times New Roman"/>
                        </a:rPr>
                        <a:t>SECONDS</a:t>
                      </a:r>
                      <a:r>
                        <a:rPr lang="en-US" sz="800" kern="0">
                          <a:solidFill>
                            <a:srgbClr val="000000"/>
                          </a:solidFill>
                          <a:latin typeface="Consolas"/>
                          <a:ea typeface="宋体"/>
                          <a:cs typeface="Times New Roman"/>
                        </a:rPr>
                        <a:t>.sleep(1);</a:t>
                      </a:r>
                      <a:r>
                        <a:rPr lang="en-US" sz="800" kern="0">
                          <a:solidFill>
                            <a:srgbClr val="000000"/>
                          </a:solidFill>
                          <a:latin typeface="Consolas"/>
                          <a:ea typeface="宋体"/>
                          <a:cs typeface="Times New Roman"/>
                        </a:rPr>
                        <a:t>	</a:t>
                      </a:r>
                      <a:r>
                        <a:rPr lang="en-US" sz="800" kern="0" smtClean="0">
                          <a:solidFill>
                            <a:srgbClr val="3F7F5F"/>
                          </a:solidFill>
                          <a:latin typeface="Consolas"/>
                          <a:ea typeface="宋体"/>
                          <a:cs typeface="Times New Roman"/>
                        </a:rPr>
                        <a:t>// </a:t>
                      </a:r>
                      <a:r>
                        <a:rPr lang="zh-CN" sz="800" kern="0">
                          <a:solidFill>
                            <a:srgbClr val="3F7F5F"/>
                          </a:solidFill>
                          <a:latin typeface="Consolas"/>
                          <a:ea typeface="宋体"/>
                          <a:cs typeface="Consolas"/>
                        </a:rPr>
                        <a:t>模拟网络延迟</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System.</a:t>
                      </a:r>
                      <a:r>
                        <a:rPr lang="en-US" sz="800" b="1" i="1" kern="0">
                          <a:solidFill>
                            <a:srgbClr val="0000C0"/>
                          </a:solidFill>
                          <a:latin typeface="Consolas"/>
                          <a:ea typeface="宋体"/>
                          <a:cs typeface="Times New Roman"/>
                        </a:rPr>
                        <a:t>out</a:t>
                      </a:r>
                      <a:r>
                        <a:rPr lang="en-US" sz="800" kern="0">
                          <a:solidFill>
                            <a:srgbClr val="000000"/>
                          </a:solidFill>
                          <a:latin typeface="Consolas"/>
                          <a:ea typeface="宋体"/>
                          <a:cs typeface="Times New Roman"/>
                        </a:rPr>
                        <a:t>.println(</a:t>
                      </a:r>
                      <a:r>
                        <a:rPr lang="en-US" sz="800" kern="0">
                          <a:solidFill>
                            <a:srgbClr val="2A00FF"/>
                          </a:solidFill>
                          <a:latin typeface="Consolas"/>
                          <a:ea typeface="宋体"/>
                          <a:cs typeface="Times New Roman"/>
                        </a:rPr>
                        <a:t>"</a:t>
                      </a:r>
                      <a:r>
                        <a:rPr lang="zh-CN" sz="800" kern="0">
                          <a:solidFill>
                            <a:srgbClr val="2A00FF"/>
                          </a:solidFill>
                          <a:latin typeface="Consolas"/>
                          <a:ea typeface="宋体"/>
                          <a:cs typeface="Consolas"/>
                        </a:rPr>
                        <a:t>【</a:t>
                      </a:r>
                      <a:r>
                        <a:rPr lang="en-US" sz="800" kern="0">
                          <a:solidFill>
                            <a:srgbClr val="2A00FF"/>
                          </a:solidFill>
                          <a:latin typeface="Consolas"/>
                          <a:ea typeface="宋体"/>
                          <a:cs typeface="Times New Roman"/>
                        </a:rPr>
                        <a:t>"</a:t>
                      </a:r>
                      <a:r>
                        <a:rPr lang="en-US" sz="800" kern="0">
                          <a:solidFill>
                            <a:srgbClr val="000000"/>
                          </a:solidFill>
                          <a:latin typeface="Consolas"/>
                          <a:ea typeface="宋体"/>
                          <a:cs typeface="Times New Roman"/>
                        </a:rPr>
                        <a:t> + Thread.</a:t>
                      </a:r>
                      <a:r>
                        <a:rPr lang="en-US" sz="800" i="1" kern="0">
                          <a:solidFill>
                            <a:srgbClr val="000000"/>
                          </a:solidFill>
                          <a:latin typeface="Consolas"/>
                          <a:ea typeface="宋体"/>
                          <a:cs typeface="Times New Roman"/>
                        </a:rPr>
                        <a:t>currentThread</a:t>
                      </a:r>
                      <a:r>
                        <a:rPr lang="en-US" sz="800" kern="0">
                          <a:solidFill>
                            <a:srgbClr val="000000"/>
                          </a:solidFill>
                          <a:latin typeface="Consolas"/>
                          <a:ea typeface="宋体"/>
                          <a:cs typeface="Times New Roman"/>
                        </a:rPr>
                        <a:t>().getName() +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kern="0">
                          <a:solidFill>
                            <a:srgbClr val="2A00FF"/>
                          </a:solidFill>
                          <a:latin typeface="Consolas"/>
                          <a:ea typeface="宋体"/>
                          <a:cs typeface="Times New Roman"/>
                        </a:rPr>
                        <a:t>"</a:t>
                      </a:r>
                      <a:r>
                        <a:rPr lang="zh-CN" sz="800" kern="0">
                          <a:solidFill>
                            <a:srgbClr val="2A00FF"/>
                          </a:solidFill>
                          <a:latin typeface="Consolas"/>
                          <a:ea typeface="宋体"/>
                          <a:cs typeface="Consolas"/>
                        </a:rPr>
                        <a:t>】卖票，票数剩余：</a:t>
                      </a:r>
                      <a:r>
                        <a:rPr lang="en-US" sz="800" kern="0">
                          <a:solidFill>
                            <a:srgbClr val="2A00FF"/>
                          </a:solidFill>
                          <a:latin typeface="Consolas"/>
                          <a:ea typeface="宋体"/>
                          <a:cs typeface="Times New Roman"/>
                        </a:rPr>
                        <a:t>"</a:t>
                      </a:r>
                      <a:r>
                        <a:rPr lang="en-US" sz="800" kern="0">
                          <a:solidFill>
                            <a:srgbClr val="000000"/>
                          </a:solidFill>
                          <a:latin typeface="Consolas"/>
                          <a:ea typeface="宋体"/>
                          <a:cs typeface="Times New Roman"/>
                        </a:rPr>
                        <a:t> + </a:t>
                      </a:r>
                      <a:r>
                        <a:rPr lang="en-US" sz="800" b="1" kern="0">
                          <a:solidFill>
                            <a:srgbClr val="7F0055"/>
                          </a:solidFill>
                          <a:latin typeface="Consolas"/>
                          <a:ea typeface="宋体"/>
                          <a:cs typeface="Times New Roman"/>
                        </a:rPr>
                        <a:t>this</a:t>
                      </a:r>
                      <a:r>
                        <a:rPr lang="en-US" sz="800" kern="0">
                          <a:solidFill>
                            <a:srgbClr val="000000"/>
                          </a:solidFill>
                          <a:latin typeface="Consolas"/>
                          <a:ea typeface="宋体"/>
                          <a:cs typeface="Times New Roman"/>
                        </a:rPr>
                        <a:t>.</a:t>
                      </a:r>
                      <a:r>
                        <a:rPr lang="en-US" sz="800" kern="0">
                          <a:solidFill>
                            <a:srgbClr val="0000C0"/>
                          </a:solidFill>
                          <a:latin typeface="Consolas"/>
                          <a:ea typeface="宋体"/>
                          <a:cs typeface="Times New Roman"/>
                        </a:rPr>
                        <a:t>count</a:t>
                      </a:r>
                      <a:r>
                        <a:rPr lang="en-US" sz="800" kern="0">
                          <a:solidFill>
                            <a:srgbClr val="000000"/>
                          </a:solidFill>
                          <a:latin typeface="Consolas"/>
                          <a:ea typeface="宋体"/>
                          <a:cs typeface="Times New Roman"/>
                        </a:rPr>
                        <a:t>--);</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 </a:t>
                      </a:r>
                      <a:r>
                        <a:rPr lang="en-US" sz="800" b="1" kern="0">
                          <a:solidFill>
                            <a:srgbClr val="7F0055"/>
                          </a:solidFill>
                          <a:latin typeface="Consolas"/>
                          <a:ea typeface="宋体"/>
                          <a:cs typeface="Times New Roman"/>
                        </a:rPr>
                        <a:t>else</a:t>
                      </a:r>
                      <a:r>
                        <a:rPr lang="en-US" sz="800" kern="0">
                          <a:solidFill>
                            <a:srgbClr val="000000"/>
                          </a:solidFill>
                          <a:latin typeface="Consolas"/>
                          <a:ea typeface="宋体"/>
                          <a:cs typeface="Times New Roman"/>
                        </a:rPr>
                        <a:t>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System.</a:t>
                      </a:r>
                      <a:r>
                        <a:rPr lang="en-US" sz="800" b="1" i="1" kern="0">
                          <a:solidFill>
                            <a:srgbClr val="0000C0"/>
                          </a:solidFill>
                          <a:latin typeface="Consolas"/>
                          <a:ea typeface="宋体"/>
                          <a:cs typeface="Times New Roman"/>
                        </a:rPr>
                        <a:t>err</a:t>
                      </a:r>
                      <a:r>
                        <a:rPr lang="en-US" sz="800" kern="0">
                          <a:solidFill>
                            <a:srgbClr val="000000"/>
                          </a:solidFill>
                          <a:latin typeface="Consolas"/>
                          <a:ea typeface="宋体"/>
                          <a:cs typeface="Times New Roman"/>
                        </a:rPr>
                        <a:t>.println(</a:t>
                      </a:r>
                      <a:r>
                        <a:rPr lang="en-US" sz="800" kern="0">
                          <a:solidFill>
                            <a:srgbClr val="2A00FF"/>
                          </a:solidFill>
                          <a:latin typeface="Consolas"/>
                          <a:ea typeface="宋体"/>
                          <a:cs typeface="Times New Roman"/>
                        </a:rPr>
                        <a:t>"</a:t>
                      </a:r>
                      <a:r>
                        <a:rPr lang="zh-CN" sz="800" kern="0">
                          <a:solidFill>
                            <a:srgbClr val="2A00FF"/>
                          </a:solidFill>
                          <a:latin typeface="Consolas"/>
                          <a:ea typeface="宋体"/>
                          <a:cs typeface="Consolas"/>
                        </a:rPr>
                        <a:t>【</a:t>
                      </a:r>
                      <a:r>
                        <a:rPr lang="en-US" sz="800" kern="0">
                          <a:solidFill>
                            <a:srgbClr val="2A00FF"/>
                          </a:solidFill>
                          <a:latin typeface="Consolas"/>
                          <a:ea typeface="宋体"/>
                          <a:cs typeface="Times New Roman"/>
                        </a:rPr>
                        <a:t>"</a:t>
                      </a:r>
                      <a:r>
                        <a:rPr lang="en-US" sz="800" kern="0">
                          <a:solidFill>
                            <a:srgbClr val="000000"/>
                          </a:solidFill>
                          <a:latin typeface="Consolas"/>
                          <a:ea typeface="宋体"/>
                          <a:cs typeface="Times New Roman"/>
                        </a:rPr>
                        <a:t> + Thread.</a:t>
                      </a:r>
                      <a:r>
                        <a:rPr lang="en-US" sz="800" i="1" kern="0">
                          <a:solidFill>
                            <a:srgbClr val="000000"/>
                          </a:solidFill>
                          <a:latin typeface="Consolas"/>
                          <a:ea typeface="宋体"/>
                          <a:cs typeface="Times New Roman"/>
                        </a:rPr>
                        <a:t>currentThread</a:t>
                      </a:r>
                      <a:r>
                        <a:rPr lang="en-US" sz="800" kern="0">
                          <a:solidFill>
                            <a:srgbClr val="000000"/>
                          </a:solidFill>
                          <a:latin typeface="Consolas"/>
                          <a:ea typeface="宋体"/>
                          <a:cs typeface="Times New Roman"/>
                        </a:rPr>
                        <a:t>().getName() +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kern="0">
                          <a:solidFill>
                            <a:srgbClr val="2A00FF"/>
                          </a:solidFill>
                          <a:latin typeface="Consolas"/>
                          <a:ea typeface="宋体"/>
                          <a:cs typeface="Times New Roman"/>
                        </a:rPr>
                        <a:t>"</a:t>
                      </a:r>
                      <a:r>
                        <a:rPr lang="zh-CN" sz="800" kern="0">
                          <a:solidFill>
                            <a:srgbClr val="2A00FF"/>
                          </a:solidFill>
                          <a:latin typeface="Consolas"/>
                          <a:ea typeface="宋体"/>
                          <a:cs typeface="Consolas"/>
                        </a:rPr>
                        <a:t>】没票了，别卖了。</a:t>
                      </a:r>
                      <a:r>
                        <a:rPr lang="en-US" sz="800" kern="0">
                          <a:solidFill>
                            <a:srgbClr val="2A00FF"/>
                          </a:solidFill>
                          <a:latin typeface="Consolas"/>
                          <a:ea typeface="宋体"/>
                          <a:cs typeface="Times New Roman"/>
                        </a:rPr>
                        <a:t>"</a:t>
                      </a:r>
                      <a:r>
                        <a:rPr lang="en-US" sz="800" kern="0">
                          <a:solidFill>
                            <a:srgbClr val="000000"/>
                          </a:solidFill>
                          <a:latin typeface="Consolas"/>
                          <a:ea typeface="宋体"/>
                          <a:cs typeface="Times New Roman"/>
                        </a:rPr>
                        <a:t>);</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 </a:t>
                      </a:r>
                      <a:r>
                        <a:rPr lang="en-US" sz="800" b="1" kern="0">
                          <a:solidFill>
                            <a:srgbClr val="7F0055"/>
                          </a:solidFill>
                          <a:latin typeface="Consolas"/>
                          <a:ea typeface="宋体"/>
                          <a:cs typeface="Times New Roman"/>
                        </a:rPr>
                        <a:t>catch</a:t>
                      </a:r>
                      <a:r>
                        <a:rPr lang="en-US" sz="800" kern="0">
                          <a:solidFill>
                            <a:srgbClr val="000000"/>
                          </a:solidFill>
                          <a:latin typeface="Consolas"/>
                          <a:ea typeface="宋体"/>
                          <a:cs typeface="Times New Roman"/>
                        </a:rPr>
                        <a:t> (Exception </a:t>
                      </a:r>
                      <a:r>
                        <a:rPr lang="en-US" sz="800" kern="0">
                          <a:solidFill>
                            <a:srgbClr val="6A3E3E"/>
                          </a:solidFill>
                          <a:latin typeface="Consolas"/>
                          <a:ea typeface="宋体"/>
                          <a:cs typeface="Times New Roman"/>
                        </a:rPr>
                        <a:t>e</a:t>
                      </a:r>
                      <a:r>
                        <a:rPr lang="en-US" sz="800" kern="0">
                          <a:solidFill>
                            <a:srgbClr val="000000"/>
                          </a:solidFill>
                          <a:latin typeface="Consolas"/>
                          <a:ea typeface="宋体"/>
                          <a:cs typeface="Times New Roman"/>
                        </a:rPr>
                        <a:t>)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 </a:t>
                      </a:r>
                      <a:r>
                        <a:rPr lang="en-US" sz="800" b="1" kern="0">
                          <a:solidFill>
                            <a:srgbClr val="7F0055"/>
                          </a:solidFill>
                          <a:latin typeface="Consolas"/>
                          <a:ea typeface="宋体"/>
                          <a:cs typeface="Times New Roman"/>
                        </a:rPr>
                        <a:t>finally</a:t>
                      </a:r>
                      <a:r>
                        <a:rPr lang="en-US" sz="800" kern="0">
                          <a:solidFill>
                            <a:srgbClr val="000000"/>
                          </a:solidFill>
                          <a:latin typeface="Consolas"/>
                          <a:ea typeface="宋体"/>
                          <a:cs typeface="Times New Roman"/>
                        </a:rPr>
                        <a:t>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this</a:t>
                      </a:r>
                      <a:r>
                        <a:rPr lang="en-US" sz="800" kern="0">
                          <a:solidFill>
                            <a:srgbClr val="000000"/>
                          </a:solidFill>
                          <a:latin typeface="Consolas"/>
                          <a:ea typeface="宋体"/>
                          <a:cs typeface="Times New Roman"/>
                        </a:rPr>
                        <a:t>.</a:t>
                      </a:r>
                      <a:r>
                        <a:rPr lang="en-US" sz="800" kern="0">
                          <a:solidFill>
                            <a:srgbClr val="0000C0"/>
                          </a:solidFill>
                          <a:latin typeface="Consolas"/>
                          <a:ea typeface="宋体"/>
                          <a:cs typeface="Times New Roman"/>
                        </a:rPr>
                        <a:t>reentrantLock</a:t>
                      </a:r>
                      <a:r>
                        <a:rPr lang="en-US" sz="800" kern="0">
                          <a:solidFill>
                            <a:srgbClr val="000000"/>
                          </a:solidFill>
                          <a:latin typeface="Consolas"/>
                          <a:ea typeface="宋体"/>
                          <a:cs typeface="Times New Roman"/>
                        </a:rPr>
                        <a:t>.unlock</a:t>
                      </a:r>
                      <a:r>
                        <a:rPr lang="en-US" sz="800" kern="0">
                          <a:solidFill>
                            <a:srgbClr val="000000"/>
                          </a:solidFill>
                          <a:latin typeface="Consolas"/>
                          <a:ea typeface="宋体"/>
                          <a:cs typeface="Times New Roman"/>
                        </a:rPr>
                        <a:t>(); </a:t>
                      </a:r>
                      <a:r>
                        <a:rPr lang="en-US" sz="800" kern="0" smtClean="0">
                          <a:solidFill>
                            <a:srgbClr val="3F7F5F"/>
                          </a:solidFill>
                          <a:latin typeface="Consolas"/>
                          <a:ea typeface="宋体"/>
                          <a:cs typeface="Times New Roman"/>
                        </a:rPr>
                        <a:t>// </a:t>
                      </a:r>
                      <a:r>
                        <a:rPr lang="zh-CN" sz="800" kern="0">
                          <a:solidFill>
                            <a:srgbClr val="3F7F5F"/>
                          </a:solidFill>
                          <a:latin typeface="Consolas"/>
                          <a:ea typeface="宋体"/>
                          <a:cs typeface="Consolas"/>
                        </a:rPr>
                        <a:t>解除锁定</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kern="0" smtClean="0">
                          <a:solidFill>
                            <a:srgbClr val="000000"/>
                          </a:solidFill>
                          <a:latin typeface="Consolas"/>
                          <a:ea typeface="宋体"/>
                          <a:cs typeface="Times New Roman"/>
                        </a:rPr>
                        <a:t>}}</a:t>
                      </a:r>
                      <a:endParaRPr lang="zh-CN" sz="800" kern="100">
                        <a:latin typeface="Times New Roman"/>
                        <a:ea typeface="宋体"/>
                        <a:cs typeface="Times New Roman"/>
                      </a:endParaRPr>
                    </a:p>
                    <a:p>
                      <a:pPr algn="l">
                        <a:spcAft>
                          <a:spcPts val="0"/>
                        </a:spcAft>
                      </a:pPr>
                      <a:r>
                        <a:rPr lang="en-US" sz="800" b="1" kern="0">
                          <a:solidFill>
                            <a:srgbClr val="7F0055"/>
                          </a:solidFill>
                          <a:latin typeface="Consolas"/>
                          <a:ea typeface="宋体"/>
                          <a:cs typeface="Times New Roman"/>
                        </a:rPr>
                        <a:t>public</a:t>
                      </a: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class</a:t>
                      </a:r>
                      <a:r>
                        <a:rPr lang="en-US" sz="800" kern="0">
                          <a:solidFill>
                            <a:srgbClr val="000000"/>
                          </a:solidFill>
                          <a:latin typeface="Consolas"/>
                          <a:ea typeface="宋体"/>
                          <a:cs typeface="Times New Roman"/>
                        </a:rPr>
                        <a:t> JUCDemo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public</a:t>
                      </a: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static</a:t>
                      </a: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void</a:t>
                      </a:r>
                      <a:r>
                        <a:rPr lang="en-US" sz="800" kern="0">
                          <a:solidFill>
                            <a:srgbClr val="000000"/>
                          </a:solidFill>
                          <a:latin typeface="Consolas"/>
                          <a:ea typeface="宋体"/>
                          <a:cs typeface="Times New Roman"/>
                        </a:rPr>
                        <a:t> main(String[] </a:t>
                      </a:r>
                      <a:r>
                        <a:rPr lang="en-US" sz="800" kern="0">
                          <a:solidFill>
                            <a:srgbClr val="6A3E3E"/>
                          </a:solidFill>
                          <a:latin typeface="Consolas"/>
                          <a:ea typeface="宋体"/>
                          <a:cs typeface="Times New Roman"/>
                        </a:rPr>
                        <a:t>args</a:t>
                      </a:r>
                      <a:r>
                        <a:rPr lang="en-US" sz="800" kern="0">
                          <a:solidFill>
                            <a:srgbClr val="000000"/>
                          </a:solidFill>
                          <a:latin typeface="Consolas"/>
                          <a:ea typeface="宋体"/>
                          <a:cs typeface="Times New Roman"/>
                        </a:rPr>
                        <a:t>)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kern="0" smtClean="0">
                          <a:solidFill>
                            <a:srgbClr val="000000"/>
                          </a:solidFill>
                          <a:latin typeface="Consolas"/>
                          <a:ea typeface="宋体"/>
                          <a:cs typeface="Times New Roman"/>
                        </a:rPr>
                        <a:t>	Ticket </a:t>
                      </a:r>
                      <a:r>
                        <a:rPr lang="en-US" sz="800" kern="0">
                          <a:solidFill>
                            <a:srgbClr val="6A3E3E"/>
                          </a:solidFill>
                          <a:latin typeface="Consolas"/>
                          <a:ea typeface="宋体"/>
                          <a:cs typeface="Times New Roman"/>
                        </a:rPr>
                        <a:t>ticket</a:t>
                      </a:r>
                      <a:r>
                        <a:rPr lang="en-US" sz="800" kern="0">
                          <a:solidFill>
                            <a:srgbClr val="000000"/>
                          </a:solidFill>
                          <a:latin typeface="Consolas"/>
                          <a:ea typeface="宋体"/>
                          <a:cs typeface="Times New Roman"/>
                        </a:rPr>
                        <a:t> = </a:t>
                      </a:r>
                      <a:r>
                        <a:rPr lang="en-US" sz="800" b="1" kern="0">
                          <a:solidFill>
                            <a:srgbClr val="7F0055"/>
                          </a:solidFill>
                          <a:latin typeface="Consolas"/>
                          <a:ea typeface="宋体"/>
                          <a:cs typeface="Times New Roman"/>
                        </a:rPr>
                        <a:t>new</a:t>
                      </a:r>
                      <a:r>
                        <a:rPr lang="en-US" sz="800" kern="0">
                          <a:solidFill>
                            <a:srgbClr val="000000"/>
                          </a:solidFill>
                          <a:latin typeface="Consolas"/>
                          <a:ea typeface="宋体"/>
                          <a:cs typeface="Times New Roman"/>
                        </a:rPr>
                        <a:t> </a:t>
                      </a:r>
                      <a:r>
                        <a:rPr lang="en-US" sz="800" kern="0">
                          <a:solidFill>
                            <a:srgbClr val="000000"/>
                          </a:solidFill>
                          <a:latin typeface="Consolas"/>
                          <a:ea typeface="宋体"/>
                          <a:cs typeface="Times New Roman"/>
                        </a:rPr>
                        <a:t>Ticket</a:t>
                      </a:r>
                      <a:r>
                        <a:rPr lang="en-US" sz="800" kern="0" smtClean="0">
                          <a:solidFill>
                            <a:srgbClr val="000000"/>
                          </a:solidFill>
                          <a:latin typeface="Consolas"/>
                          <a:ea typeface="宋体"/>
                          <a:cs typeface="Times New Roman"/>
                        </a:rPr>
                        <a:t>();</a:t>
                      </a:r>
                      <a:r>
                        <a:rPr lang="en-US" sz="800" kern="0" smtClean="0">
                          <a:solidFill>
                            <a:srgbClr val="3F7F5F"/>
                          </a:solidFill>
                          <a:latin typeface="Consolas"/>
                          <a:ea typeface="宋体"/>
                          <a:cs typeface="Times New Roman"/>
                        </a:rPr>
                        <a:t>// </a:t>
                      </a:r>
                      <a:r>
                        <a:rPr lang="zh-CN" sz="800" kern="0">
                          <a:solidFill>
                            <a:srgbClr val="3F7F5F"/>
                          </a:solidFill>
                          <a:latin typeface="Consolas"/>
                          <a:ea typeface="宋体"/>
                          <a:cs typeface="Consolas"/>
                        </a:rPr>
                        <a:t>实例化类对象</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for</a:t>
                      </a: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int</a:t>
                      </a:r>
                      <a:r>
                        <a:rPr lang="en-US" sz="800" kern="0">
                          <a:solidFill>
                            <a:srgbClr val="000000"/>
                          </a:solidFill>
                          <a:latin typeface="Consolas"/>
                          <a:ea typeface="宋体"/>
                          <a:cs typeface="Times New Roman"/>
                        </a:rPr>
                        <a:t> </a:t>
                      </a:r>
                      <a:r>
                        <a:rPr lang="en-US" sz="800" kern="0">
                          <a:solidFill>
                            <a:srgbClr val="6A3E3E"/>
                          </a:solidFill>
                          <a:latin typeface="Consolas"/>
                          <a:ea typeface="宋体"/>
                          <a:cs typeface="Times New Roman"/>
                        </a:rPr>
                        <a:t>x</a:t>
                      </a:r>
                      <a:r>
                        <a:rPr lang="en-US" sz="800" kern="0">
                          <a:solidFill>
                            <a:srgbClr val="000000"/>
                          </a:solidFill>
                          <a:latin typeface="Consolas"/>
                          <a:ea typeface="宋体"/>
                          <a:cs typeface="Times New Roman"/>
                        </a:rPr>
                        <a:t> = 0; </a:t>
                      </a:r>
                      <a:r>
                        <a:rPr lang="en-US" sz="800" kern="0">
                          <a:solidFill>
                            <a:srgbClr val="6A3E3E"/>
                          </a:solidFill>
                          <a:latin typeface="Consolas"/>
                          <a:ea typeface="宋体"/>
                          <a:cs typeface="Times New Roman"/>
                        </a:rPr>
                        <a:t>x</a:t>
                      </a:r>
                      <a:r>
                        <a:rPr lang="en-US" sz="800" kern="0">
                          <a:solidFill>
                            <a:srgbClr val="000000"/>
                          </a:solidFill>
                          <a:latin typeface="Consolas"/>
                          <a:ea typeface="宋体"/>
                          <a:cs typeface="Times New Roman"/>
                        </a:rPr>
                        <a:t> &lt; 20; </a:t>
                      </a:r>
                      <a:r>
                        <a:rPr lang="en-US" sz="800" kern="0">
                          <a:solidFill>
                            <a:srgbClr val="6A3E3E"/>
                          </a:solidFill>
                          <a:latin typeface="Consolas"/>
                          <a:ea typeface="宋体"/>
                          <a:cs typeface="Times New Roman"/>
                        </a:rPr>
                        <a:t>x</a:t>
                      </a:r>
                      <a:r>
                        <a:rPr lang="en-US" sz="800" kern="0">
                          <a:solidFill>
                            <a:srgbClr val="000000"/>
                          </a:solidFill>
                          <a:latin typeface="Consolas"/>
                          <a:ea typeface="宋体"/>
                          <a:cs typeface="Times New Roman"/>
                        </a:rPr>
                        <a:t>++) </a:t>
                      </a:r>
                      <a:r>
                        <a:rPr lang="en-US" sz="800" kern="0">
                          <a:solidFill>
                            <a:srgbClr val="000000"/>
                          </a:solidFill>
                          <a:latin typeface="Consolas"/>
                          <a:ea typeface="宋体"/>
                          <a:cs typeface="Times New Roman"/>
                        </a:rPr>
                        <a:t>{ </a:t>
                      </a:r>
                      <a:r>
                        <a:rPr lang="en-US" sz="800" kern="0" smtClean="0">
                          <a:solidFill>
                            <a:srgbClr val="3F7F5F"/>
                          </a:solidFill>
                          <a:latin typeface="Consolas"/>
                          <a:ea typeface="宋体"/>
                          <a:cs typeface="Times New Roman"/>
                        </a:rPr>
                        <a:t>// </a:t>
                      </a:r>
                      <a:r>
                        <a:rPr lang="zh-CN" sz="800" kern="0">
                          <a:solidFill>
                            <a:srgbClr val="3F7F5F"/>
                          </a:solidFill>
                          <a:latin typeface="Consolas"/>
                          <a:ea typeface="宋体"/>
                          <a:cs typeface="Consolas"/>
                        </a:rPr>
                        <a:t>创建</a:t>
                      </a:r>
                      <a:r>
                        <a:rPr lang="en-US" sz="800" kern="0">
                          <a:solidFill>
                            <a:srgbClr val="3F7F5F"/>
                          </a:solidFill>
                          <a:latin typeface="Consolas"/>
                          <a:ea typeface="宋体"/>
                          <a:cs typeface="Times New Roman"/>
                        </a:rPr>
                        <a:t>N</a:t>
                      </a:r>
                      <a:r>
                        <a:rPr lang="zh-CN" sz="800" kern="0">
                          <a:solidFill>
                            <a:srgbClr val="3F7F5F"/>
                          </a:solidFill>
                          <a:latin typeface="Consolas"/>
                          <a:ea typeface="宋体"/>
                          <a:cs typeface="Consolas"/>
                        </a:rPr>
                        <a:t>个卖票线程对象</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b="1" kern="0">
                          <a:solidFill>
                            <a:srgbClr val="7F0055"/>
                          </a:solidFill>
                          <a:latin typeface="Consolas"/>
                          <a:ea typeface="宋体"/>
                          <a:cs typeface="Times New Roman"/>
                        </a:rPr>
                        <a:t>new</a:t>
                      </a:r>
                      <a:r>
                        <a:rPr lang="en-US" sz="800" kern="0">
                          <a:solidFill>
                            <a:srgbClr val="000000"/>
                          </a:solidFill>
                          <a:latin typeface="Consolas"/>
                          <a:ea typeface="宋体"/>
                          <a:cs typeface="Times New Roman"/>
                        </a:rPr>
                        <a:t> Thread(() -&gt;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kern="0">
                          <a:solidFill>
                            <a:srgbClr val="6A3E3E"/>
                          </a:solidFill>
                          <a:latin typeface="Consolas"/>
                          <a:ea typeface="宋体"/>
                          <a:cs typeface="Times New Roman"/>
                        </a:rPr>
                        <a:t>ticket</a:t>
                      </a:r>
                      <a:r>
                        <a:rPr lang="en-US" sz="800" kern="0">
                          <a:solidFill>
                            <a:srgbClr val="000000"/>
                          </a:solidFill>
                          <a:latin typeface="Consolas"/>
                          <a:ea typeface="宋体"/>
                          <a:cs typeface="Times New Roman"/>
                        </a:rPr>
                        <a:t>.sal</a:t>
                      </a:r>
                      <a:r>
                        <a:rPr lang="en-US" sz="800" kern="0">
                          <a:solidFill>
                            <a:srgbClr val="000000"/>
                          </a:solidFill>
                          <a:latin typeface="Consolas"/>
                          <a:ea typeface="宋体"/>
                          <a:cs typeface="Times New Roman"/>
                        </a:rPr>
                        <a:t>(); </a:t>
                      </a:r>
                      <a:r>
                        <a:rPr lang="en-US" sz="800" kern="0" smtClean="0">
                          <a:solidFill>
                            <a:srgbClr val="3F7F5F"/>
                          </a:solidFill>
                          <a:latin typeface="Consolas"/>
                          <a:ea typeface="宋体"/>
                          <a:cs typeface="Times New Roman"/>
                        </a:rPr>
                        <a:t>// </a:t>
                      </a:r>
                      <a:r>
                        <a:rPr lang="zh-CN" sz="800" kern="0">
                          <a:solidFill>
                            <a:srgbClr val="3F7F5F"/>
                          </a:solidFill>
                          <a:latin typeface="Consolas"/>
                          <a:ea typeface="宋体"/>
                          <a:cs typeface="Consolas"/>
                        </a:rPr>
                        <a:t>卖票</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 </a:t>
                      </a:r>
                      <a:r>
                        <a:rPr lang="en-US" sz="800" kern="0">
                          <a:solidFill>
                            <a:srgbClr val="2A00FF"/>
                          </a:solidFill>
                          <a:latin typeface="Consolas"/>
                          <a:ea typeface="宋体"/>
                          <a:cs typeface="Times New Roman"/>
                        </a:rPr>
                        <a:t>"</a:t>
                      </a:r>
                      <a:r>
                        <a:rPr lang="zh-CN" sz="800" kern="0">
                          <a:solidFill>
                            <a:srgbClr val="2A00FF"/>
                          </a:solidFill>
                          <a:latin typeface="Consolas"/>
                          <a:ea typeface="宋体"/>
                          <a:cs typeface="Consolas"/>
                        </a:rPr>
                        <a:t>售票员</a:t>
                      </a:r>
                      <a:r>
                        <a:rPr lang="en-US" sz="800" kern="0">
                          <a:solidFill>
                            <a:srgbClr val="2A00FF"/>
                          </a:solidFill>
                          <a:latin typeface="Consolas"/>
                          <a:ea typeface="宋体"/>
                          <a:cs typeface="Times New Roman"/>
                        </a:rPr>
                        <a:t>-"</a:t>
                      </a:r>
                      <a:r>
                        <a:rPr lang="en-US" sz="800" kern="0">
                          <a:solidFill>
                            <a:srgbClr val="000000"/>
                          </a:solidFill>
                          <a:latin typeface="Consolas"/>
                          <a:ea typeface="宋体"/>
                          <a:cs typeface="Times New Roman"/>
                        </a:rPr>
                        <a:t> + </a:t>
                      </a:r>
                      <a:r>
                        <a:rPr lang="en-US" sz="800" kern="0">
                          <a:solidFill>
                            <a:srgbClr val="6A3E3E"/>
                          </a:solidFill>
                          <a:latin typeface="Consolas"/>
                          <a:ea typeface="宋体"/>
                          <a:cs typeface="Times New Roman"/>
                        </a:rPr>
                        <a:t>x</a:t>
                      </a:r>
                      <a:r>
                        <a:rPr lang="en-US" sz="800" kern="0">
                          <a:solidFill>
                            <a:srgbClr val="000000"/>
                          </a:solidFill>
                          <a:latin typeface="Consolas"/>
                          <a:ea typeface="宋体"/>
                          <a:cs typeface="Times New Roman"/>
                        </a:rPr>
                        <a:t>).start();</a:t>
                      </a:r>
                      <a:r>
                        <a:rPr lang="en-US" sz="800" kern="0">
                          <a:solidFill>
                            <a:srgbClr val="000000"/>
                          </a:solidFill>
                          <a:latin typeface="Consolas"/>
                          <a:ea typeface="宋体"/>
                          <a:cs typeface="Times New Roman"/>
                        </a:rPr>
                        <a:t>	</a:t>
                      </a:r>
                      <a:r>
                        <a:rPr lang="en-US" sz="800" kern="0" smtClean="0">
                          <a:solidFill>
                            <a:srgbClr val="3F7F5F"/>
                          </a:solidFill>
                          <a:latin typeface="Consolas"/>
                          <a:ea typeface="宋体"/>
                          <a:cs typeface="Times New Roman"/>
                        </a:rPr>
                        <a:t>// </a:t>
                      </a:r>
                      <a:r>
                        <a:rPr lang="zh-CN" sz="800" kern="0">
                          <a:solidFill>
                            <a:srgbClr val="3F7F5F"/>
                          </a:solidFill>
                          <a:latin typeface="Consolas"/>
                          <a:ea typeface="宋体"/>
                          <a:cs typeface="Consolas"/>
                        </a:rPr>
                        <a:t>线程启动</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Times New Roman"/>
                        </a:rPr>
                        <a:t>	</a:t>
                      </a:r>
                      <a:r>
                        <a:rPr lang="en-US" sz="800" kern="0">
                          <a:solidFill>
                            <a:srgbClr val="000000"/>
                          </a:solidFill>
                          <a:latin typeface="Consolas"/>
                          <a:ea typeface="宋体"/>
                          <a:cs typeface="Times New Roman"/>
                        </a:rPr>
                        <a:t>	</a:t>
                      </a:r>
                      <a:r>
                        <a:rPr lang="en-US" sz="800" kern="0" smtClean="0">
                          <a:solidFill>
                            <a:srgbClr val="000000"/>
                          </a:solidFill>
                          <a:latin typeface="Consolas"/>
                          <a:ea typeface="宋体"/>
                          <a:cs typeface="Times New Roman"/>
                        </a:rPr>
                        <a:t>}</a:t>
                      </a:r>
                      <a:r>
                        <a:rPr lang="en-US" sz="800" kern="0">
                          <a:solidFill>
                            <a:srgbClr val="000000"/>
                          </a:solidFill>
                          <a:latin typeface="Consolas"/>
                          <a:ea typeface="宋体"/>
                          <a:cs typeface="Times New Roman"/>
                        </a:rPr>
                        <a:t>	</a:t>
                      </a:r>
                      <a:r>
                        <a:rPr lang="en-US" sz="800" kern="0" smtClean="0">
                          <a:solidFill>
                            <a:srgbClr val="000000"/>
                          </a:solidFill>
                          <a:latin typeface="Consolas"/>
                          <a:ea typeface="宋体"/>
                          <a:cs typeface="Times New Roman"/>
                        </a:rPr>
                        <a:t>}}</a:t>
                      </a:r>
                      <a:endParaRPr lang="zh-CN" sz="800" kern="100">
                        <a:latin typeface="Times New Roman"/>
                        <a:ea typeface="宋体"/>
                        <a:cs typeface="Times New Roman"/>
                      </a:endParaRPr>
                    </a:p>
                  </a:txBody>
                  <a:tcPr marL="34441" marR="344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ReentrantReadWriteLock</a:t>
            </a:r>
            <a:endParaRPr lang="zh-CN" altLang="en-US"/>
          </a:p>
        </p:txBody>
      </p:sp>
      <p:sp>
        <p:nvSpPr>
          <p:cNvPr id="3" name="内容占位符 2"/>
          <p:cNvSpPr>
            <a:spLocks noGrp="1"/>
          </p:cNvSpPr>
          <p:nvPr>
            <p:ph idx="1"/>
          </p:nvPr>
        </p:nvSpPr>
        <p:spPr/>
        <p:txBody>
          <a:bodyPr/>
          <a:lstStyle/>
          <a:p>
            <a:r>
              <a:rPr lang="en-US" smtClean="0"/>
              <a:t>JUC</a:t>
            </a:r>
            <a:r>
              <a:rPr lang="zh-CN" altLang="en-US" smtClean="0"/>
              <a:t>提供了</a:t>
            </a:r>
            <a:r>
              <a:rPr lang="en-US" smtClean="0"/>
              <a:t>ReentrantReadWriteLock</a:t>
            </a:r>
            <a:r>
              <a:rPr lang="zh-CN" altLang="en-US" smtClean="0"/>
              <a:t>读写锁，即：在读取的时候上读锁，在写入的时候上写锁，这两种锁是互斥的，由</a:t>
            </a:r>
            <a:r>
              <a:rPr lang="en-US" smtClean="0"/>
              <a:t>JVM</a:t>
            </a:r>
            <a:r>
              <a:rPr lang="zh-CN" altLang="en-US" smtClean="0"/>
              <a:t>进行控制</a:t>
            </a:r>
            <a:endParaRPr lang="zh-CN" altLang="en-US"/>
          </a:p>
        </p:txBody>
      </p:sp>
      <p:pic>
        <p:nvPicPr>
          <p:cNvPr id="20482" name="图片 1"/>
          <p:cNvPicPr>
            <a:picLocks noChangeAspect="1" noChangeArrowheads="1"/>
          </p:cNvPicPr>
          <p:nvPr/>
        </p:nvPicPr>
        <p:blipFill>
          <a:blip r:embed="rId3"/>
          <a:srcRect/>
          <a:stretch>
            <a:fillRect/>
          </a:stretch>
        </p:blipFill>
        <p:spPr bwMode="auto">
          <a:xfrm>
            <a:off x="3214678" y="1714493"/>
            <a:ext cx="5072098" cy="1703403"/>
          </a:xfrm>
          <a:prstGeom prst="rect">
            <a:avLst/>
          </a:prstGeom>
          <a:noFill/>
          <a:ln w="9525">
            <a:noFill/>
            <a:miter lim="800000"/>
            <a:headEnd/>
            <a:tailEnd/>
          </a:ln>
        </p:spPr>
      </p:pic>
      <p:graphicFrame>
        <p:nvGraphicFramePr>
          <p:cNvPr id="5" name="表格 4"/>
          <p:cNvGraphicFramePr>
            <a:graphicFrameLocks noGrp="1"/>
          </p:cNvGraphicFramePr>
          <p:nvPr/>
        </p:nvGraphicFramePr>
        <p:xfrm>
          <a:off x="357158" y="3500443"/>
          <a:ext cx="8501122" cy="928695"/>
        </p:xfrm>
        <a:graphic>
          <a:graphicData uri="http://schemas.openxmlformats.org/drawingml/2006/table">
            <a:tbl>
              <a:tblPr/>
              <a:tblGrid>
                <a:gridCol w="481196"/>
                <a:gridCol w="3769365"/>
                <a:gridCol w="721793"/>
                <a:gridCol w="3528768"/>
              </a:tblGrid>
              <a:tr h="309565">
                <a:tc>
                  <a:txBody>
                    <a:bodyPr/>
                    <a:lstStyle/>
                    <a:p>
                      <a:pPr algn="ctr">
                        <a:spcAft>
                          <a:spcPts val="0"/>
                        </a:spcAft>
                      </a:pPr>
                      <a:r>
                        <a:rPr lang="en-US" sz="1200" b="1" kern="100">
                          <a:latin typeface="Times New Roman"/>
                          <a:ea typeface="宋体"/>
                          <a:cs typeface="Times New Roman"/>
                        </a:rPr>
                        <a:t>No.</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latin typeface="Times New Roman"/>
                          <a:ea typeface="宋体"/>
                          <a:cs typeface="Times New Roman"/>
                        </a:rPr>
                        <a:t>方法</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latin typeface="Times New Roman"/>
                          <a:ea typeface="宋体"/>
                          <a:cs typeface="Times New Roman"/>
                        </a:rPr>
                        <a:t>类型</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latin typeface="Times New Roman"/>
                          <a:ea typeface="宋体"/>
                          <a:cs typeface="Times New Roman"/>
                        </a:rPr>
                        <a:t>描述</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565">
                <a:tc>
                  <a:txBody>
                    <a:bodyPr/>
                    <a:lstStyle/>
                    <a:p>
                      <a:pPr algn="ctr">
                        <a:spcAft>
                          <a:spcPts val="0"/>
                        </a:spcAft>
                      </a:pPr>
                      <a:r>
                        <a:rPr lang="en-US" sz="1200" kern="100">
                          <a:latin typeface="Times New Roman"/>
                          <a:ea typeface="宋体"/>
                          <a:cs typeface="Times New Roman"/>
                        </a:rPr>
                        <a:t>1</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a:ea typeface="宋体"/>
                          <a:cs typeface="Times New Roman"/>
                        </a:rPr>
                        <a:t>public Lock readLock()</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获取读锁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565">
                <a:tc>
                  <a:txBody>
                    <a:bodyPr/>
                    <a:lstStyle/>
                    <a:p>
                      <a:pPr algn="ctr">
                        <a:spcAft>
                          <a:spcPts val="0"/>
                        </a:spcAft>
                      </a:pPr>
                      <a:r>
                        <a:rPr lang="en-US" sz="1200" kern="100">
                          <a:latin typeface="Times New Roman"/>
                          <a:ea typeface="宋体"/>
                          <a:cs typeface="Times New Roman"/>
                        </a:rPr>
                        <a:t>2</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a:ea typeface="宋体"/>
                          <a:cs typeface="Times New Roman"/>
                        </a:rPr>
                        <a:t>public Lock writeLock()</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获取写锁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StampedLock</a:t>
            </a:r>
            <a:endParaRPr lang="zh-CN" altLang="en-US"/>
          </a:p>
        </p:txBody>
      </p:sp>
      <p:sp>
        <p:nvSpPr>
          <p:cNvPr id="3" name="内容占位符 2"/>
          <p:cNvSpPr>
            <a:spLocks noGrp="1"/>
          </p:cNvSpPr>
          <p:nvPr>
            <p:ph idx="1"/>
          </p:nvPr>
        </p:nvSpPr>
        <p:spPr/>
        <p:txBody>
          <a:bodyPr>
            <a:normAutofit/>
          </a:bodyPr>
          <a:lstStyle/>
          <a:p>
            <a:r>
              <a:rPr lang="en-US" sz="2000" smtClean="0"/>
              <a:t>JUC</a:t>
            </a:r>
            <a:r>
              <a:rPr lang="zh-CN" altLang="en-US" sz="2000" smtClean="0"/>
              <a:t>中针对于读写锁提出了改进方案，提供了无障碍锁（</a:t>
            </a:r>
            <a:r>
              <a:rPr lang="en-US" sz="2000" smtClean="0"/>
              <a:t>StampedLock</a:t>
            </a:r>
            <a:r>
              <a:rPr lang="zh-CN" altLang="en-US" sz="2000" smtClean="0"/>
              <a:t>），使用这种锁的特点在于：若干个读线程彼此之间不会互相影响，但是依然可以保证多个写线程的独占操作</a:t>
            </a:r>
            <a:endParaRPr lang="zh-CN" altLang="en-US" sz="2000"/>
          </a:p>
        </p:txBody>
      </p:sp>
      <p:graphicFrame>
        <p:nvGraphicFramePr>
          <p:cNvPr id="4" name="表格 3"/>
          <p:cNvGraphicFramePr>
            <a:graphicFrameLocks noGrp="1"/>
          </p:cNvGraphicFramePr>
          <p:nvPr/>
        </p:nvGraphicFramePr>
        <p:xfrm>
          <a:off x="214282" y="1857370"/>
          <a:ext cx="8715436" cy="2643212"/>
        </p:xfrm>
        <a:graphic>
          <a:graphicData uri="http://schemas.openxmlformats.org/drawingml/2006/table">
            <a:tbl>
              <a:tblPr/>
              <a:tblGrid>
                <a:gridCol w="493327"/>
                <a:gridCol w="3864391"/>
                <a:gridCol w="739990"/>
                <a:gridCol w="3617728"/>
              </a:tblGrid>
              <a:tr h="203324">
                <a:tc>
                  <a:txBody>
                    <a:bodyPr/>
                    <a:lstStyle/>
                    <a:p>
                      <a:pPr algn="ctr">
                        <a:spcAft>
                          <a:spcPts val="0"/>
                        </a:spcAft>
                      </a:pPr>
                      <a:r>
                        <a:rPr lang="en-US" sz="1050" b="1" kern="100">
                          <a:latin typeface="Times New Roman"/>
                          <a:ea typeface="宋体"/>
                          <a:cs typeface="Times New Roman"/>
                        </a:rPr>
                        <a:t>No.</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b="1" kern="100">
                          <a:latin typeface="Times New Roman"/>
                          <a:ea typeface="宋体"/>
                          <a:cs typeface="Times New Roman"/>
                        </a:rPr>
                        <a:t>方法</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b="1" kern="100">
                          <a:latin typeface="Times New Roman"/>
                          <a:ea typeface="宋体"/>
                          <a:cs typeface="Times New Roman"/>
                        </a:rPr>
                        <a:t>类型</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b="1" kern="100">
                          <a:latin typeface="Times New Roman"/>
                          <a:ea typeface="宋体"/>
                          <a:cs typeface="Times New Roman"/>
                        </a:rPr>
                        <a:t>描述</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324">
                <a:tc>
                  <a:txBody>
                    <a:bodyPr/>
                    <a:lstStyle/>
                    <a:p>
                      <a:pPr algn="ctr">
                        <a:spcAft>
                          <a:spcPts val="0"/>
                        </a:spcAft>
                      </a:pPr>
                      <a:r>
                        <a:rPr lang="en-US" sz="1050" kern="100">
                          <a:latin typeface="Times New Roman"/>
                          <a:ea typeface="宋体"/>
                          <a:cs typeface="Times New Roman"/>
                        </a:rPr>
                        <a:t>1</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latin typeface="Times New Roman"/>
                          <a:ea typeface="宋体"/>
                          <a:cs typeface="Times New Roman"/>
                        </a:rPr>
                        <a:t>public long readLock()</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latin typeface="Times New Roman"/>
                          <a:ea typeface="宋体"/>
                          <a:cs typeface="Times New Roman"/>
                        </a:rPr>
                        <a:t>获取读锁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324">
                <a:tc>
                  <a:txBody>
                    <a:bodyPr/>
                    <a:lstStyle/>
                    <a:p>
                      <a:pPr algn="ctr">
                        <a:spcAft>
                          <a:spcPts val="0"/>
                        </a:spcAft>
                      </a:pPr>
                      <a:r>
                        <a:rPr lang="en-US" sz="1050" kern="100">
                          <a:latin typeface="Times New Roman"/>
                          <a:ea typeface="宋体"/>
                          <a:cs typeface="Times New Roman"/>
                        </a:rPr>
                        <a:t>2</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latin typeface="Times New Roman"/>
                          <a:ea typeface="宋体"/>
                          <a:cs typeface="Times New Roman"/>
                        </a:rPr>
                        <a:t>public long tryReadLock()</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latin typeface="Times New Roman"/>
                          <a:ea typeface="宋体"/>
                          <a:cs typeface="Times New Roman"/>
                        </a:rPr>
                        <a:t>非强制获取读锁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324">
                <a:tc>
                  <a:txBody>
                    <a:bodyPr/>
                    <a:lstStyle/>
                    <a:p>
                      <a:pPr algn="ctr">
                        <a:spcAft>
                          <a:spcPts val="0"/>
                        </a:spcAft>
                      </a:pPr>
                      <a:r>
                        <a:rPr lang="en-US" sz="1050" kern="100">
                          <a:latin typeface="Times New Roman"/>
                          <a:ea typeface="宋体"/>
                          <a:cs typeface="Times New Roman"/>
                        </a:rPr>
                        <a:t>3</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latin typeface="Times New Roman"/>
                          <a:ea typeface="宋体"/>
                          <a:cs typeface="Times New Roman"/>
                        </a:rPr>
                        <a:t>public long tryOptimisticRead()</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latin typeface="Times New Roman"/>
                          <a:ea typeface="宋体"/>
                          <a:cs typeface="Times New Roman"/>
                        </a:rPr>
                        <a:t>获取乐观读锁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324">
                <a:tc>
                  <a:txBody>
                    <a:bodyPr/>
                    <a:lstStyle/>
                    <a:p>
                      <a:pPr algn="ctr">
                        <a:spcAft>
                          <a:spcPts val="0"/>
                        </a:spcAft>
                      </a:pPr>
                      <a:r>
                        <a:rPr lang="en-US" sz="1050" kern="100">
                          <a:latin typeface="Times New Roman"/>
                          <a:ea typeface="宋体"/>
                          <a:cs typeface="Times New Roman"/>
                        </a:rPr>
                        <a:t>4</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latin typeface="Times New Roman"/>
                          <a:ea typeface="宋体"/>
                          <a:cs typeface="Times New Roman"/>
                        </a:rPr>
                        <a:t>public long tryConvertToOptimisticRead​(long stamp)</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latin typeface="Times New Roman"/>
                          <a:ea typeface="宋体"/>
                          <a:cs typeface="Times New Roman"/>
                        </a:rPr>
                        <a:t>转为乐观读锁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324">
                <a:tc>
                  <a:txBody>
                    <a:bodyPr/>
                    <a:lstStyle/>
                    <a:p>
                      <a:pPr algn="ctr">
                        <a:spcAft>
                          <a:spcPts val="0"/>
                        </a:spcAft>
                      </a:pPr>
                      <a:r>
                        <a:rPr lang="en-US" sz="1050" kern="100">
                          <a:latin typeface="Times New Roman"/>
                          <a:ea typeface="宋体"/>
                          <a:cs typeface="Times New Roman"/>
                        </a:rPr>
                        <a:t>5</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latin typeface="Times New Roman"/>
                          <a:ea typeface="宋体"/>
                          <a:cs typeface="Times New Roman"/>
                        </a:rPr>
                        <a:t>public long tryConvertToReadLock​(long stamp)</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latin typeface="Times New Roman"/>
                          <a:ea typeface="宋体"/>
                          <a:cs typeface="Times New Roman"/>
                        </a:rPr>
                        <a:t>转为读锁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324">
                <a:tc>
                  <a:txBody>
                    <a:bodyPr/>
                    <a:lstStyle/>
                    <a:p>
                      <a:pPr algn="ctr">
                        <a:spcAft>
                          <a:spcPts val="0"/>
                        </a:spcAft>
                      </a:pPr>
                      <a:r>
                        <a:rPr lang="en-US" sz="1050" kern="100">
                          <a:latin typeface="Times New Roman"/>
                          <a:ea typeface="宋体"/>
                          <a:cs typeface="Times New Roman"/>
                        </a:rPr>
                        <a:t>6</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latin typeface="Times New Roman"/>
                          <a:ea typeface="宋体"/>
                          <a:cs typeface="Times New Roman"/>
                        </a:rPr>
                        <a:t>public long writeLock()</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latin typeface="Times New Roman"/>
                          <a:ea typeface="宋体"/>
                          <a:cs typeface="Times New Roman"/>
                        </a:rPr>
                        <a:t>获取写锁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324">
                <a:tc>
                  <a:txBody>
                    <a:bodyPr/>
                    <a:lstStyle/>
                    <a:p>
                      <a:pPr algn="ctr">
                        <a:spcAft>
                          <a:spcPts val="0"/>
                        </a:spcAft>
                      </a:pPr>
                      <a:r>
                        <a:rPr lang="en-US" sz="1050" kern="100">
                          <a:latin typeface="Times New Roman"/>
                          <a:ea typeface="宋体"/>
                          <a:cs typeface="Times New Roman"/>
                        </a:rPr>
                        <a:t>7</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latin typeface="Times New Roman"/>
                          <a:ea typeface="宋体"/>
                          <a:cs typeface="Times New Roman"/>
                        </a:rPr>
                        <a:t>public long tryWriteLock()</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latin typeface="Times New Roman"/>
                          <a:ea typeface="宋体"/>
                          <a:cs typeface="Times New Roman"/>
                        </a:rPr>
                        <a:t>非强制获取写锁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324">
                <a:tc>
                  <a:txBody>
                    <a:bodyPr/>
                    <a:lstStyle/>
                    <a:p>
                      <a:pPr algn="ctr">
                        <a:spcAft>
                          <a:spcPts val="0"/>
                        </a:spcAft>
                      </a:pPr>
                      <a:r>
                        <a:rPr lang="en-US" sz="1050" kern="100">
                          <a:latin typeface="Times New Roman"/>
                          <a:ea typeface="宋体"/>
                          <a:cs typeface="Times New Roman"/>
                        </a:rPr>
                        <a:t>8</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latin typeface="Times New Roman"/>
                          <a:ea typeface="宋体"/>
                          <a:cs typeface="Times New Roman"/>
                        </a:rPr>
                        <a:t>public long tryConvertToWriteLock​(long stamp)</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latin typeface="Times New Roman"/>
                          <a:ea typeface="宋体"/>
                          <a:cs typeface="Times New Roman"/>
                        </a:rPr>
                        <a:t>转换为写锁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324">
                <a:tc>
                  <a:txBody>
                    <a:bodyPr/>
                    <a:lstStyle/>
                    <a:p>
                      <a:pPr algn="ctr">
                        <a:spcAft>
                          <a:spcPts val="0"/>
                        </a:spcAft>
                      </a:pPr>
                      <a:r>
                        <a:rPr lang="en-US" sz="1050" kern="100">
                          <a:latin typeface="Times New Roman"/>
                          <a:ea typeface="宋体"/>
                          <a:cs typeface="Times New Roman"/>
                        </a:rPr>
                        <a:t>9</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latin typeface="Times New Roman"/>
                          <a:ea typeface="宋体"/>
                          <a:cs typeface="Times New Roman"/>
                        </a:rPr>
                        <a:t>public void unlock​(long stamp)</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latin typeface="Times New Roman"/>
                          <a:ea typeface="宋体"/>
                          <a:cs typeface="Times New Roman"/>
                        </a:rPr>
                        <a:t>释放锁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324">
                <a:tc>
                  <a:txBody>
                    <a:bodyPr/>
                    <a:lstStyle/>
                    <a:p>
                      <a:pPr algn="ctr">
                        <a:spcAft>
                          <a:spcPts val="0"/>
                        </a:spcAft>
                      </a:pPr>
                      <a:r>
                        <a:rPr lang="en-US" sz="1050" kern="100">
                          <a:latin typeface="Times New Roman"/>
                          <a:ea typeface="宋体"/>
                          <a:cs typeface="Times New Roman"/>
                        </a:rPr>
                        <a:t>10</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latin typeface="Times New Roman"/>
                          <a:ea typeface="宋体"/>
                          <a:cs typeface="Times New Roman"/>
                        </a:rPr>
                        <a:t>public void unlockRead​(long stamp)</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latin typeface="Times New Roman"/>
                          <a:ea typeface="宋体"/>
                          <a:cs typeface="Times New Roman"/>
                        </a:rPr>
                        <a:t>释放读锁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324">
                <a:tc>
                  <a:txBody>
                    <a:bodyPr/>
                    <a:lstStyle/>
                    <a:p>
                      <a:pPr algn="ctr">
                        <a:spcAft>
                          <a:spcPts val="0"/>
                        </a:spcAft>
                      </a:pPr>
                      <a:r>
                        <a:rPr lang="en-US" sz="1050" kern="100">
                          <a:latin typeface="Times New Roman"/>
                          <a:ea typeface="宋体"/>
                          <a:cs typeface="Times New Roman"/>
                        </a:rPr>
                        <a:t>11</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latin typeface="Times New Roman"/>
                          <a:ea typeface="宋体"/>
                          <a:cs typeface="Times New Roman"/>
                        </a:rPr>
                        <a:t>public void unlockWrite​(long stamp)</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latin typeface="Times New Roman"/>
                          <a:ea typeface="宋体"/>
                          <a:cs typeface="Times New Roman"/>
                        </a:rPr>
                        <a:t>释放写锁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324">
                <a:tc>
                  <a:txBody>
                    <a:bodyPr/>
                    <a:lstStyle/>
                    <a:p>
                      <a:pPr algn="ctr">
                        <a:spcAft>
                          <a:spcPts val="0"/>
                        </a:spcAft>
                      </a:pPr>
                      <a:r>
                        <a:rPr lang="en-US" sz="1050" kern="100">
                          <a:latin typeface="Times New Roman"/>
                          <a:ea typeface="宋体"/>
                          <a:cs typeface="Times New Roman"/>
                        </a:rPr>
                        <a:t>12</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latin typeface="Times New Roman"/>
                          <a:ea typeface="宋体"/>
                          <a:cs typeface="Times New Roman"/>
                        </a:rPr>
                        <a:t>public boolean validate​(long stamp)</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latin typeface="Times New Roman"/>
                          <a:ea typeface="宋体"/>
                          <a:cs typeface="Times New Roman"/>
                        </a:rPr>
                        <a:t>验证状态是否合法</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Condition</a:t>
            </a:r>
            <a:endParaRPr lang="zh-CN" altLang="en-US"/>
          </a:p>
        </p:txBody>
      </p:sp>
      <p:sp>
        <p:nvSpPr>
          <p:cNvPr id="3" name="内容占位符 2"/>
          <p:cNvSpPr>
            <a:spLocks noGrp="1"/>
          </p:cNvSpPr>
          <p:nvPr>
            <p:ph idx="1"/>
          </p:nvPr>
        </p:nvSpPr>
        <p:spPr/>
        <p:txBody>
          <a:bodyPr/>
          <a:lstStyle/>
          <a:p>
            <a:r>
              <a:rPr lang="en-US" smtClean="0"/>
              <a:t>Condition</a:t>
            </a:r>
            <a:r>
              <a:rPr lang="zh-CN" altLang="en-US" smtClean="0"/>
              <a:t>提供了与</a:t>
            </a:r>
            <a:r>
              <a:rPr lang="en-US" smtClean="0"/>
              <a:t>Object</a:t>
            </a:r>
            <a:r>
              <a:rPr lang="zh-CN" altLang="en-US" smtClean="0"/>
              <a:t>类中类似的线程控制方法，同时由用户自己来决定使用的锁</a:t>
            </a:r>
            <a:endParaRPr lang="zh-CN" altLang="en-US"/>
          </a:p>
        </p:txBody>
      </p:sp>
      <p:graphicFrame>
        <p:nvGraphicFramePr>
          <p:cNvPr id="4" name="表格 3"/>
          <p:cNvGraphicFramePr>
            <a:graphicFrameLocks noGrp="1"/>
          </p:cNvGraphicFramePr>
          <p:nvPr/>
        </p:nvGraphicFramePr>
        <p:xfrm>
          <a:off x="285720" y="1714494"/>
          <a:ext cx="8572560" cy="2286017"/>
        </p:xfrm>
        <a:graphic>
          <a:graphicData uri="http://schemas.openxmlformats.org/drawingml/2006/table">
            <a:tbl>
              <a:tblPr/>
              <a:tblGrid>
                <a:gridCol w="485239"/>
                <a:gridCol w="3801041"/>
                <a:gridCol w="727859"/>
                <a:gridCol w="3558421"/>
              </a:tblGrid>
              <a:tr h="326574">
                <a:tc>
                  <a:txBody>
                    <a:bodyPr/>
                    <a:lstStyle/>
                    <a:p>
                      <a:pPr algn="ctr">
                        <a:spcAft>
                          <a:spcPts val="0"/>
                        </a:spcAft>
                      </a:pPr>
                      <a:r>
                        <a:rPr lang="en-US" sz="1200" b="1" kern="100">
                          <a:latin typeface="Times New Roman"/>
                          <a:ea typeface="宋体"/>
                          <a:cs typeface="Times New Roman"/>
                        </a:rPr>
                        <a:t>No.</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latin typeface="Times New Roman"/>
                          <a:ea typeface="宋体"/>
                          <a:cs typeface="Times New Roman"/>
                        </a:rPr>
                        <a:t>方法</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latin typeface="Times New Roman"/>
                          <a:ea typeface="宋体"/>
                          <a:cs typeface="Times New Roman"/>
                        </a:rPr>
                        <a:t>类型</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latin typeface="Times New Roman"/>
                          <a:ea typeface="宋体"/>
                          <a:cs typeface="Times New Roman"/>
                        </a:rPr>
                        <a:t>描述</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6574">
                <a:tc>
                  <a:txBody>
                    <a:bodyPr/>
                    <a:lstStyle/>
                    <a:p>
                      <a:pPr algn="ctr">
                        <a:spcAft>
                          <a:spcPts val="0"/>
                        </a:spcAft>
                      </a:pPr>
                      <a:r>
                        <a:rPr lang="en-US" sz="1200" kern="100">
                          <a:latin typeface="Times New Roman"/>
                          <a:ea typeface="宋体"/>
                          <a:cs typeface="Times New Roman"/>
                        </a:rPr>
                        <a:t>1</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a:ea typeface="宋体"/>
                          <a:cs typeface="Times New Roman"/>
                        </a:rPr>
                        <a:t>public void await() throws InterruptedException</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线程等待，等价于“</a:t>
                      </a:r>
                      <a:r>
                        <a:rPr lang="en-US" sz="1200" kern="100">
                          <a:latin typeface="Times New Roman"/>
                          <a:ea typeface="宋体"/>
                          <a:cs typeface="Times New Roman"/>
                        </a:rPr>
                        <a:t>Object.wait()</a:t>
                      </a:r>
                      <a:r>
                        <a:rPr lang="zh-CN" sz="1200" kern="100">
                          <a:latin typeface="Times New Roman"/>
                          <a:ea typeface="宋体"/>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3147">
                <a:tc>
                  <a:txBody>
                    <a:bodyPr/>
                    <a:lstStyle/>
                    <a:p>
                      <a:pPr algn="ctr">
                        <a:spcAft>
                          <a:spcPts val="0"/>
                        </a:spcAft>
                      </a:pPr>
                      <a:r>
                        <a:rPr lang="en-US" sz="1200" kern="100">
                          <a:latin typeface="Times New Roman"/>
                          <a:ea typeface="宋体"/>
                          <a:cs typeface="Times New Roman"/>
                        </a:rPr>
                        <a:t>2</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a:ea typeface="宋体"/>
                          <a:cs typeface="Times New Roman"/>
                        </a:rPr>
                        <a:t>public boolean await​(long time, TimeUnit unit) throws InterruptedException</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线程等待指定时间，等价于“</a:t>
                      </a:r>
                      <a:r>
                        <a:rPr lang="en-US" sz="1200" kern="100">
                          <a:latin typeface="Times New Roman"/>
                          <a:ea typeface="宋体"/>
                          <a:cs typeface="Times New Roman"/>
                        </a:rPr>
                        <a:t>Object.wait()</a:t>
                      </a:r>
                      <a:r>
                        <a:rPr lang="zh-CN" sz="1200" kern="100">
                          <a:latin typeface="Times New Roman"/>
                          <a:ea typeface="宋体"/>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6574">
                <a:tc>
                  <a:txBody>
                    <a:bodyPr/>
                    <a:lstStyle/>
                    <a:p>
                      <a:pPr algn="ctr">
                        <a:spcAft>
                          <a:spcPts val="0"/>
                        </a:spcAft>
                      </a:pPr>
                      <a:r>
                        <a:rPr lang="en-US" sz="1200" kern="100">
                          <a:latin typeface="Times New Roman"/>
                          <a:ea typeface="宋体"/>
                          <a:cs typeface="Times New Roman"/>
                        </a:rPr>
                        <a:t>3</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a:ea typeface="宋体"/>
                          <a:cs typeface="Times New Roman"/>
                        </a:rPr>
                        <a:t>public void awaitUninterruptibly()</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在唤醒前一直不中断执行</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6574">
                <a:tc>
                  <a:txBody>
                    <a:bodyPr/>
                    <a:lstStyle/>
                    <a:p>
                      <a:pPr algn="ctr">
                        <a:spcAft>
                          <a:spcPts val="0"/>
                        </a:spcAft>
                      </a:pPr>
                      <a:r>
                        <a:rPr lang="en-US" sz="1200" kern="100">
                          <a:latin typeface="Times New Roman"/>
                          <a:ea typeface="宋体"/>
                          <a:cs typeface="Times New Roman"/>
                        </a:rPr>
                        <a:t>4</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a:ea typeface="宋体"/>
                          <a:cs typeface="Times New Roman"/>
                        </a:rPr>
                        <a:t>public void signal()</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唤醒一个等待线程，等价于“</a:t>
                      </a:r>
                      <a:r>
                        <a:rPr lang="en-US" sz="1200" kern="100">
                          <a:latin typeface="Times New Roman"/>
                          <a:ea typeface="宋体"/>
                          <a:cs typeface="Times New Roman"/>
                        </a:rPr>
                        <a:t>Object.notify()</a:t>
                      </a:r>
                      <a:r>
                        <a:rPr lang="zh-CN" sz="1200" kern="100">
                          <a:latin typeface="Times New Roman"/>
                          <a:ea typeface="宋体"/>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6574">
                <a:tc>
                  <a:txBody>
                    <a:bodyPr/>
                    <a:lstStyle/>
                    <a:p>
                      <a:pPr algn="ctr">
                        <a:spcAft>
                          <a:spcPts val="0"/>
                        </a:spcAft>
                      </a:pPr>
                      <a:r>
                        <a:rPr lang="en-US" sz="1200" kern="100">
                          <a:latin typeface="Times New Roman"/>
                          <a:ea typeface="宋体"/>
                          <a:cs typeface="Times New Roman"/>
                        </a:rPr>
                        <a:t>5</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a:ea typeface="宋体"/>
                          <a:cs typeface="Times New Roman"/>
                        </a:rPr>
                        <a:t>public void signalAll()</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唤醒所有等待线程，等价于“</a:t>
                      </a:r>
                      <a:r>
                        <a:rPr lang="en-US" sz="1200" kern="100">
                          <a:latin typeface="Times New Roman"/>
                          <a:ea typeface="宋体"/>
                          <a:cs typeface="Times New Roman"/>
                        </a:rPr>
                        <a:t>Object.notifyAll()</a:t>
                      </a:r>
                      <a:r>
                        <a:rPr lang="zh-CN" sz="1200" kern="100">
                          <a:latin typeface="Times New Roman"/>
                          <a:ea typeface="宋体"/>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Condition</a:t>
            </a:r>
            <a:r>
              <a:rPr lang="zh-CN" altLang="en-US" smtClean="0"/>
              <a:t>实例化结构</a:t>
            </a:r>
            <a:endParaRPr lang="zh-CN" altLang="en-US"/>
          </a:p>
        </p:txBody>
      </p:sp>
      <p:pic>
        <p:nvPicPr>
          <p:cNvPr id="25602" name="图片 1"/>
          <p:cNvPicPr>
            <a:picLocks noChangeAspect="1" noChangeArrowheads="1"/>
          </p:cNvPicPr>
          <p:nvPr/>
        </p:nvPicPr>
        <p:blipFill>
          <a:blip r:embed="rId3"/>
          <a:srcRect/>
          <a:stretch>
            <a:fillRect/>
          </a:stretch>
        </p:blipFill>
        <p:spPr bwMode="auto">
          <a:xfrm>
            <a:off x="1000100" y="1071552"/>
            <a:ext cx="6786610" cy="2757922"/>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spPr>
      <a:bodyPr rtlCol="0" anchor="ctr"/>
      <a:lstStyle>
        <a:defPPr algn="ctr">
          <a:defRPr sz="1200" b="1" smtClean="0"/>
        </a:defPPr>
      </a:lstStyle>
      <a:style>
        <a:lnRef idx="1">
          <a:schemeClr val="accent6"/>
        </a:lnRef>
        <a:fillRef idx="2">
          <a:schemeClr val="accent6"/>
        </a:fillRef>
        <a:effectRef idx="1">
          <a:schemeClr val="accent6"/>
        </a:effectRef>
        <a:fontRef idx="minor">
          <a:schemeClr val="dk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9598</TotalTime>
  <Words>1315</Words>
  <Application>Microsoft Office PowerPoint</Application>
  <PresentationFormat>全屏显示(16:9)</PresentationFormat>
  <Paragraphs>673</Paragraphs>
  <Slides>19</Slides>
  <Notes>6</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第21章：JUC并发编程</vt:lpstr>
      <vt:lpstr>线程锁</vt:lpstr>
      <vt:lpstr>ReentrantLock</vt:lpstr>
      <vt:lpstr>ReentrantLock类常用方法</vt:lpstr>
      <vt:lpstr>范例：使用互斥锁实现多线程并发售票操作</vt:lpstr>
      <vt:lpstr>ReentrantReadWriteLock</vt:lpstr>
      <vt:lpstr>StampedLock</vt:lpstr>
      <vt:lpstr>Condition</vt:lpstr>
      <vt:lpstr>Condition实例化结构</vt:lpstr>
      <vt:lpstr>LockSupport</vt:lpstr>
      <vt:lpstr>范例：使用LockSupport阻塞线程</vt:lpstr>
      <vt:lpstr>Semaphore</vt:lpstr>
      <vt:lpstr>CountDownLatch</vt:lpstr>
      <vt:lpstr>CountDownLatch类常用方法</vt:lpstr>
      <vt:lpstr>CyclicBarrier</vt:lpstr>
      <vt:lpstr>CyclicBarrier类常用方法</vt:lpstr>
      <vt:lpstr>Exchanger</vt:lpstr>
      <vt:lpstr>CompletableFuture</vt:lpstr>
      <vt:lpstr>范例：使用CompletableFuture模拟炮兵听从命令打炮场景</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SOIL.FISH</dc:creator>
  <cp:lastModifiedBy>pc</cp:lastModifiedBy>
  <cp:revision>739</cp:revision>
  <dcterms:created xsi:type="dcterms:W3CDTF">2015-01-02T11:02:54Z</dcterms:created>
  <dcterms:modified xsi:type="dcterms:W3CDTF">2018-12-12T01:36:13Z</dcterms:modified>
</cp:coreProperties>
</file>