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handoutMasterIdLst>
    <p:handoutMasterId r:id="rId10"/>
  </p:handoutMasterIdLst>
  <p:sldIdLst>
    <p:sldId id="256" r:id="rId2"/>
    <p:sldId id="261" r:id="rId3"/>
    <p:sldId id="262" r:id="rId4"/>
    <p:sldId id="263" r:id="rId5"/>
    <p:sldId id="264" r:id="rId6"/>
    <p:sldId id="265" r:id="rId7"/>
    <p:sldId id="266" r:id="rId8"/>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5303"/>
    <a:srgbClr val="A50021"/>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1324" autoAdjust="0"/>
    <p:restoredTop sz="93443" autoAdjust="0"/>
  </p:normalViewPr>
  <p:slideViewPr>
    <p:cSldViewPr>
      <p:cViewPr varScale="1">
        <p:scale>
          <a:sx n="110" d="100"/>
          <a:sy n="110" d="100"/>
        </p:scale>
        <p:origin x="-588" y="-90"/>
      </p:cViewPr>
      <p:guideLst>
        <p:guide orient="horz" pos="1620"/>
        <p:guide pos="2880"/>
      </p:guideLst>
    </p:cSldViewPr>
  </p:slideViewPr>
  <p:notesTextViewPr>
    <p:cViewPr>
      <p:scale>
        <a:sx n="66" d="100"/>
        <a:sy n="66" d="100"/>
      </p:scale>
      <p:origin x="0" y="1716"/>
    </p:cViewPr>
  </p:notesTextViewPr>
  <p:sorterViewPr>
    <p:cViewPr>
      <p:scale>
        <a:sx n="66" d="100"/>
        <a:sy n="66" d="100"/>
      </p:scale>
      <p:origin x="0" y="0"/>
    </p:cViewPr>
  </p:sorterViewPr>
  <p:notesViewPr>
    <p:cSldViewPr>
      <p:cViewPr varScale="1">
        <p:scale>
          <a:sx n="53" d="100"/>
          <a:sy n="53" d="100"/>
        </p:scale>
        <p:origin x="-2952"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6CA6ABE-2D51-4291-BA63-CB3E88FEE2B0}" type="datetimeFigureOut">
              <a:rPr lang="zh-CN" altLang="en-US" smtClean="0"/>
              <a:pPr/>
              <a:t>2018/12/12</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F8536C3-CEE5-4FD1-B3BA-97652B149AE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8E6515-34FF-4A53-9B23-04DDFDAD3187}" type="datetimeFigureOut">
              <a:rPr lang="zh-CN" altLang="en-US" smtClean="0"/>
              <a:pPr/>
              <a:t>2018/12/12</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B1D333-E956-431F-AB61-55C00916D5BC}"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55000" lnSpcReduction="20000"/>
          </a:bodyPr>
          <a:lstStyle/>
          <a:p>
            <a:r>
              <a:rPr lang="en-US" sz="1200" b="1" kern="1200" smtClean="0">
                <a:solidFill>
                  <a:schemeClr val="tx1"/>
                </a:solidFill>
                <a:latin typeface="+mn-lt"/>
                <a:ea typeface="+mn-ea"/>
                <a:cs typeface="+mn-cs"/>
              </a:rPr>
              <a:t>package</a:t>
            </a:r>
            <a:r>
              <a:rPr lang="en-US" sz="1200" kern="1200" smtClean="0">
                <a:solidFill>
                  <a:schemeClr val="tx1"/>
                </a:solidFill>
                <a:latin typeface="+mn-lt"/>
                <a:ea typeface="+mn-ea"/>
                <a:cs typeface="+mn-cs"/>
              </a:rPr>
              <a:t> cn.mldn.demo;</a:t>
            </a:r>
            <a:endParaRPr lang="zh-CN" altLang="en-US" sz="1200" kern="1200" smtClean="0">
              <a:solidFill>
                <a:schemeClr val="tx1"/>
              </a:solidFill>
              <a:latin typeface="+mn-lt"/>
              <a:ea typeface="+mn-ea"/>
              <a:cs typeface="+mn-cs"/>
            </a:endParaRPr>
          </a:p>
          <a:p>
            <a:r>
              <a:rPr lang="en-US" sz="1200" b="1" kern="1200" smtClean="0">
                <a:solidFill>
                  <a:schemeClr val="tx1"/>
                </a:solidFill>
                <a:latin typeface="+mn-lt"/>
                <a:ea typeface="+mn-ea"/>
                <a:cs typeface="+mn-cs"/>
              </a:rPr>
              <a:t>import</a:t>
            </a:r>
            <a:r>
              <a:rPr lang="en-US" sz="1200" kern="1200" smtClean="0">
                <a:solidFill>
                  <a:schemeClr val="tx1"/>
                </a:solidFill>
                <a:latin typeface="+mn-lt"/>
                <a:ea typeface="+mn-ea"/>
                <a:cs typeface="+mn-cs"/>
              </a:rPr>
              <a:t> java.util.concurrent.Callable;</a:t>
            </a:r>
            <a:endParaRPr lang="zh-CN" altLang="en-US" sz="1200" kern="1200" smtClean="0">
              <a:solidFill>
                <a:schemeClr val="tx1"/>
              </a:solidFill>
              <a:latin typeface="+mn-lt"/>
              <a:ea typeface="+mn-ea"/>
              <a:cs typeface="+mn-cs"/>
            </a:endParaRPr>
          </a:p>
          <a:p>
            <a:r>
              <a:rPr lang="en-US" sz="1200" b="1" kern="1200" smtClean="0">
                <a:solidFill>
                  <a:schemeClr val="tx1"/>
                </a:solidFill>
                <a:latin typeface="+mn-lt"/>
                <a:ea typeface="+mn-ea"/>
                <a:cs typeface="+mn-cs"/>
              </a:rPr>
              <a:t>import</a:t>
            </a:r>
            <a:r>
              <a:rPr lang="en-US" sz="1200" kern="1200" smtClean="0">
                <a:solidFill>
                  <a:schemeClr val="tx1"/>
                </a:solidFill>
                <a:latin typeface="+mn-lt"/>
                <a:ea typeface="+mn-ea"/>
                <a:cs typeface="+mn-cs"/>
              </a:rPr>
              <a:t> java.util.concurrent.CompletionService;</a:t>
            </a:r>
            <a:endParaRPr lang="zh-CN" altLang="en-US" sz="1200" kern="1200" smtClean="0">
              <a:solidFill>
                <a:schemeClr val="tx1"/>
              </a:solidFill>
              <a:latin typeface="+mn-lt"/>
              <a:ea typeface="+mn-ea"/>
              <a:cs typeface="+mn-cs"/>
            </a:endParaRPr>
          </a:p>
          <a:p>
            <a:r>
              <a:rPr lang="en-US" sz="1200" b="1" kern="1200" smtClean="0">
                <a:solidFill>
                  <a:schemeClr val="tx1"/>
                </a:solidFill>
                <a:latin typeface="+mn-lt"/>
                <a:ea typeface="+mn-ea"/>
                <a:cs typeface="+mn-cs"/>
              </a:rPr>
              <a:t>import</a:t>
            </a:r>
            <a:r>
              <a:rPr lang="en-US" sz="1200" kern="1200" smtClean="0">
                <a:solidFill>
                  <a:schemeClr val="tx1"/>
                </a:solidFill>
                <a:latin typeface="+mn-lt"/>
                <a:ea typeface="+mn-ea"/>
                <a:cs typeface="+mn-cs"/>
              </a:rPr>
              <a:t> java.util.concurrent.ExecutorCompletionService;</a:t>
            </a:r>
            <a:endParaRPr lang="zh-CN" altLang="en-US" sz="1200" kern="1200" smtClean="0">
              <a:solidFill>
                <a:schemeClr val="tx1"/>
              </a:solidFill>
              <a:latin typeface="+mn-lt"/>
              <a:ea typeface="+mn-ea"/>
              <a:cs typeface="+mn-cs"/>
            </a:endParaRPr>
          </a:p>
          <a:p>
            <a:r>
              <a:rPr lang="en-US" sz="1200" b="1" kern="1200" smtClean="0">
                <a:solidFill>
                  <a:schemeClr val="tx1"/>
                </a:solidFill>
                <a:latin typeface="+mn-lt"/>
                <a:ea typeface="+mn-ea"/>
                <a:cs typeface="+mn-cs"/>
              </a:rPr>
              <a:t>import</a:t>
            </a:r>
            <a:r>
              <a:rPr lang="en-US" sz="1200" kern="1200" smtClean="0">
                <a:solidFill>
                  <a:schemeClr val="tx1"/>
                </a:solidFill>
                <a:latin typeface="+mn-lt"/>
                <a:ea typeface="+mn-ea"/>
                <a:cs typeface="+mn-cs"/>
              </a:rPr>
              <a:t> java.util.concurrent.ExecutorService;</a:t>
            </a:r>
            <a:endParaRPr lang="zh-CN" altLang="en-US" sz="1200" kern="1200" smtClean="0">
              <a:solidFill>
                <a:schemeClr val="tx1"/>
              </a:solidFill>
              <a:latin typeface="+mn-lt"/>
              <a:ea typeface="+mn-ea"/>
              <a:cs typeface="+mn-cs"/>
            </a:endParaRPr>
          </a:p>
          <a:p>
            <a:r>
              <a:rPr lang="en-US" sz="1200" b="1" kern="1200" smtClean="0">
                <a:solidFill>
                  <a:schemeClr val="tx1"/>
                </a:solidFill>
                <a:latin typeface="+mn-lt"/>
                <a:ea typeface="+mn-ea"/>
                <a:cs typeface="+mn-cs"/>
              </a:rPr>
              <a:t>import</a:t>
            </a:r>
            <a:r>
              <a:rPr lang="en-US" sz="1200" kern="1200" smtClean="0">
                <a:solidFill>
                  <a:schemeClr val="tx1"/>
                </a:solidFill>
                <a:latin typeface="+mn-lt"/>
                <a:ea typeface="+mn-ea"/>
                <a:cs typeface="+mn-cs"/>
              </a:rPr>
              <a:t> java.util.concurrent.Executors;</a:t>
            </a:r>
            <a:endParaRPr lang="zh-CN" altLang="en-US" sz="1200" kern="1200" smtClean="0">
              <a:solidFill>
                <a:schemeClr val="tx1"/>
              </a:solidFill>
              <a:latin typeface="+mn-lt"/>
              <a:ea typeface="+mn-ea"/>
              <a:cs typeface="+mn-cs"/>
            </a:endParaRPr>
          </a:p>
          <a:p>
            <a:r>
              <a:rPr lang="en-US" sz="1200" b="1" kern="1200" smtClean="0">
                <a:solidFill>
                  <a:schemeClr val="tx1"/>
                </a:solidFill>
                <a:latin typeface="+mn-lt"/>
                <a:ea typeface="+mn-ea"/>
                <a:cs typeface="+mn-cs"/>
              </a:rPr>
              <a:t>class</a:t>
            </a:r>
            <a:r>
              <a:rPr lang="en-US" sz="1200" kern="1200" smtClean="0">
                <a:solidFill>
                  <a:schemeClr val="tx1"/>
                </a:solidFill>
                <a:latin typeface="+mn-lt"/>
                <a:ea typeface="+mn-ea"/>
                <a:cs typeface="+mn-cs"/>
              </a:rPr>
              <a:t> ThreadItem </a:t>
            </a:r>
            <a:r>
              <a:rPr lang="en-US" sz="1200" b="1" kern="1200" smtClean="0">
                <a:solidFill>
                  <a:schemeClr val="tx1"/>
                </a:solidFill>
                <a:latin typeface="+mn-lt"/>
                <a:ea typeface="+mn-ea"/>
                <a:cs typeface="+mn-cs"/>
              </a:rPr>
              <a:t>implements</a:t>
            </a:r>
            <a:r>
              <a:rPr lang="en-US" sz="1200" kern="1200" smtClean="0">
                <a:solidFill>
                  <a:schemeClr val="tx1"/>
                </a:solidFill>
                <a:latin typeface="+mn-lt"/>
                <a:ea typeface="+mn-ea"/>
                <a:cs typeface="+mn-cs"/>
              </a:rPr>
              <a:t> Callable&lt;String&gt; {						// </a:t>
            </a:r>
            <a:r>
              <a:rPr lang="zh-CN" altLang="en-US" sz="1200" kern="1200" smtClean="0">
                <a:solidFill>
                  <a:schemeClr val="tx1"/>
                </a:solidFill>
                <a:latin typeface="+mn-lt"/>
                <a:ea typeface="+mn-ea"/>
                <a:cs typeface="+mn-cs"/>
              </a:rPr>
              <a:t>线程体</a:t>
            </a:r>
          </a:p>
          <a:p>
            <a:r>
              <a:rPr lang="en-US" sz="1200" kern="1200" smtClean="0">
                <a:solidFill>
                  <a:schemeClr val="tx1"/>
                </a:solidFill>
                <a:latin typeface="+mn-lt"/>
                <a:ea typeface="+mn-ea"/>
                <a:cs typeface="+mn-cs"/>
              </a:rPr>
              <a:t>	@Override</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public</a:t>
            </a:r>
            <a:r>
              <a:rPr lang="en-US" sz="1200" kern="1200" smtClean="0">
                <a:solidFill>
                  <a:schemeClr val="tx1"/>
                </a:solidFill>
                <a:latin typeface="+mn-lt"/>
                <a:ea typeface="+mn-ea"/>
                <a:cs typeface="+mn-cs"/>
              </a:rPr>
              <a:t> String call() </a:t>
            </a:r>
            <a:r>
              <a:rPr lang="en-US" sz="1200" b="1" kern="1200" smtClean="0">
                <a:solidFill>
                  <a:schemeClr val="tx1"/>
                </a:solidFill>
                <a:latin typeface="+mn-lt"/>
                <a:ea typeface="+mn-ea"/>
                <a:cs typeface="+mn-cs"/>
              </a:rPr>
              <a:t>throws</a:t>
            </a:r>
            <a:r>
              <a:rPr lang="en-US" sz="1200" kern="1200" smtClean="0">
                <a:solidFill>
                  <a:schemeClr val="tx1"/>
                </a:solidFill>
                <a:latin typeface="+mn-lt"/>
                <a:ea typeface="+mn-ea"/>
                <a:cs typeface="+mn-cs"/>
              </a:rPr>
              <a:t> Exception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long</a:t>
            </a:r>
            <a:r>
              <a:rPr lang="en-US" sz="1200" kern="1200" smtClean="0">
                <a:solidFill>
                  <a:schemeClr val="tx1"/>
                </a:solidFill>
                <a:latin typeface="+mn-lt"/>
                <a:ea typeface="+mn-ea"/>
                <a:cs typeface="+mn-cs"/>
              </a:rPr>
              <a:t> timeMillis = System.</a:t>
            </a:r>
            <a:r>
              <a:rPr lang="en-US" sz="1200" i="1" kern="1200" smtClean="0">
                <a:solidFill>
                  <a:schemeClr val="tx1"/>
                </a:solidFill>
                <a:latin typeface="+mn-lt"/>
                <a:ea typeface="+mn-ea"/>
                <a:cs typeface="+mn-cs"/>
              </a:rPr>
              <a:t>currentTimeMillis</a:t>
            </a:r>
            <a:r>
              <a:rPr lang="en-US" sz="1200" kern="1200" smtClean="0">
                <a:solidFill>
                  <a:schemeClr val="tx1"/>
                </a:solidFill>
                <a:latin typeface="+mn-lt"/>
                <a:ea typeface="+mn-ea"/>
                <a:cs typeface="+mn-cs"/>
              </a:rPr>
              <a:t>();				// </a:t>
            </a:r>
            <a:r>
              <a:rPr lang="zh-CN" altLang="en-US" sz="1200" kern="1200" smtClean="0">
                <a:solidFill>
                  <a:schemeClr val="tx1"/>
                </a:solidFill>
                <a:latin typeface="+mn-lt"/>
                <a:ea typeface="+mn-ea"/>
                <a:cs typeface="+mn-cs"/>
              </a:rPr>
              <a:t>当前时间戳</a:t>
            </a: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try</a:t>
            </a:r>
            <a:r>
              <a:rPr lang="en-US" sz="1200" kern="1200" smtClean="0">
                <a:solidFill>
                  <a:schemeClr val="tx1"/>
                </a:solidFill>
                <a:latin typeface="+mn-lt"/>
                <a:ea typeface="+mn-ea"/>
                <a:cs typeface="+mn-cs"/>
              </a:rPr>
              <a:t>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System.</a:t>
            </a:r>
            <a:r>
              <a:rPr lang="en-US" sz="1200" b="1" i="1" kern="1200" smtClean="0">
                <a:solidFill>
                  <a:schemeClr val="tx1"/>
                </a:solidFill>
                <a:latin typeface="+mn-lt"/>
                <a:ea typeface="+mn-ea"/>
                <a:cs typeface="+mn-cs"/>
              </a:rPr>
              <a:t>out</a:t>
            </a:r>
            <a:r>
              <a:rPr lang="en-US" sz="1200" kern="1200" smtClean="0">
                <a:solidFill>
                  <a:schemeClr val="tx1"/>
                </a:solidFill>
                <a:latin typeface="+mn-lt"/>
                <a:ea typeface="+mn-ea"/>
                <a:cs typeface="+mn-cs"/>
              </a:rPr>
              <a:t>.println("</a:t>
            </a:r>
            <a:r>
              <a:rPr lang="en-US" altLang="zh-CN" sz="1200" kern="1200" smtClean="0">
                <a:solidFill>
                  <a:schemeClr val="tx1"/>
                </a:solidFill>
                <a:latin typeface="+mn-lt"/>
                <a:ea typeface="+mn-ea"/>
                <a:cs typeface="+mn-cs"/>
              </a:rPr>
              <a:t>【</a:t>
            </a:r>
            <a:r>
              <a:rPr lang="en-US" sz="1200" kern="1200" smtClean="0">
                <a:solidFill>
                  <a:schemeClr val="tx1"/>
                </a:solidFill>
                <a:latin typeface="+mn-lt"/>
                <a:ea typeface="+mn-ea"/>
                <a:cs typeface="+mn-cs"/>
              </a:rPr>
              <a:t>START</a:t>
            </a:r>
            <a:r>
              <a:rPr lang="en-US" altLang="zh-CN" sz="1200" kern="1200" smtClean="0">
                <a:solidFill>
                  <a:schemeClr val="tx1"/>
                </a:solidFill>
                <a:latin typeface="+mn-lt"/>
                <a:ea typeface="+mn-ea"/>
                <a:cs typeface="+mn-cs"/>
              </a:rPr>
              <a:t>】</a:t>
            </a:r>
            <a:r>
              <a:rPr lang="en-US" sz="1200" kern="1200" smtClean="0">
                <a:solidFill>
                  <a:schemeClr val="tx1"/>
                </a:solidFill>
                <a:latin typeface="+mn-lt"/>
                <a:ea typeface="+mn-ea"/>
                <a:cs typeface="+mn-cs"/>
              </a:rPr>
              <a:t>" + Thread.</a:t>
            </a:r>
            <a:r>
              <a:rPr lang="en-US" sz="1200" i="1" kern="1200" smtClean="0">
                <a:solidFill>
                  <a:schemeClr val="tx1"/>
                </a:solidFill>
                <a:latin typeface="+mn-lt"/>
                <a:ea typeface="+mn-ea"/>
                <a:cs typeface="+mn-cs"/>
              </a:rPr>
              <a:t>currentThread</a:t>
            </a:r>
            <a:r>
              <a:rPr lang="en-US" sz="1200" kern="1200" smtClean="0">
                <a:solidFill>
                  <a:schemeClr val="tx1"/>
                </a:solidFill>
                <a:latin typeface="+mn-lt"/>
                <a:ea typeface="+mn-ea"/>
                <a:cs typeface="+mn-cs"/>
              </a:rPr>
              <a:t>().getName());</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Thread.</a:t>
            </a:r>
            <a:r>
              <a:rPr lang="en-US" sz="1200" i="1" kern="1200" smtClean="0">
                <a:solidFill>
                  <a:schemeClr val="tx1"/>
                </a:solidFill>
                <a:latin typeface="+mn-lt"/>
                <a:ea typeface="+mn-ea"/>
                <a:cs typeface="+mn-cs"/>
              </a:rPr>
              <a:t>sleep</a:t>
            </a:r>
            <a:r>
              <a:rPr lang="en-US" sz="1200" kern="1200" smtClean="0">
                <a:solidFill>
                  <a:schemeClr val="tx1"/>
                </a:solidFill>
                <a:latin typeface="+mn-lt"/>
                <a:ea typeface="+mn-ea"/>
                <a:cs typeface="+mn-cs"/>
              </a:rPr>
              <a:t>(1000);</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System.</a:t>
            </a:r>
            <a:r>
              <a:rPr lang="en-US" sz="1200" b="1" i="1" kern="1200" smtClean="0">
                <a:solidFill>
                  <a:schemeClr val="tx1"/>
                </a:solidFill>
                <a:latin typeface="+mn-lt"/>
                <a:ea typeface="+mn-ea"/>
                <a:cs typeface="+mn-cs"/>
              </a:rPr>
              <a:t>out</a:t>
            </a:r>
            <a:r>
              <a:rPr lang="en-US" sz="1200" kern="1200" smtClean="0">
                <a:solidFill>
                  <a:schemeClr val="tx1"/>
                </a:solidFill>
                <a:latin typeface="+mn-lt"/>
                <a:ea typeface="+mn-ea"/>
                <a:cs typeface="+mn-cs"/>
              </a:rPr>
              <a:t>.println("</a:t>
            </a:r>
            <a:r>
              <a:rPr lang="en-US" altLang="zh-CN" sz="1200" kern="1200" smtClean="0">
                <a:solidFill>
                  <a:schemeClr val="tx1"/>
                </a:solidFill>
                <a:latin typeface="+mn-lt"/>
                <a:ea typeface="+mn-ea"/>
                <a:cs typeface="+mn-cs"/>
              </a:rPr>
              <a:t>【</a:t>
            </a:r>
            <a:r>
              <a:rPr lang="en-US" sz="1200" kern="1200" smtClean="0">
                <a:solidFill>
                  <a:schemeClr val="tx1"/>
                </a:solidFill>
                <a:latin typeface="+mn-lt"/>
                <a:ea typeface="+mn-ea"/>
                <a:cs typeface="+mn-cs"/>
              </a:rPr>
              <a:t>END</a:t>
            </a:r>
            <a:r>
              <a:rPr lang="en-US" altLang="zh-CN" sz="1200" kern="1200" smtClean="0">
                <a:solidFill>
                  <a:schemeClr val="tx1"/>
                </a:solidFill>
                <a:latin typeface="+mn-lt"/>
                <a:ea typeface="+mn-ea"/>
                <a:cs typeface="+mn-cs"/>
              </a:rPr>
              <a:t>】</a:t>
            </a:r>
            <a:r>
              <a:rPr lang="en-US" sz="1200" kern="1200" smtClean="0">
                <a:solidFill>
                  <a:schemeClr val="tx1"/>
                </a:solidFill>
                <a:latin typeface="+mn-lt"/>
                <a:ea typeface="+mn-ea"/>
                <a:cs typeface="+mn-cs"/>
              </a:rPr>
              <a:t>" + Thread.</a:t>
            </a:r>
            <a:r>
              <a:rPr lang="en-US" sz="1200" i="1" kern="1200" smtClean="0">
                <a:solidFill>
                  <a:schemeClr val="tx1"/>
                </a:solidFill>
                <a:latin typeface="+mn-lt"/>
                <a:ea typeface="+mn-ea"/>
                <a:cs typeface="+mn-cs"/>
              </a:rPr>
              <a:t>currentThread</a:t>
            </a:r>
            <a:r>
              <a:rPr lang="en-US" sz="1200" kern="1200" smtClean="0">
                <a:solidFill>
                  <a:schemeClr val="tx1"/>
                </a:solidFill>
                <a:latin typeface="+mn-lt"/>
                <a:ea typeface="+mn-ea"/>
                <a:cs typeface="+mn-cs"/>
              </a:rPr>
              <a:t>().getName());</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 </a:t>
            </a:r>
            <a:r>
              <a:rPr lang="en-US" sz="1200" b="1" kern="1200" smtClean="0">
                <a:solidFill>
                  <a:schemeClr val="tx1"/>
                </a:solidFill>
                <a:latin typeface="+mn-lt"/>
                <a:ea typeface="+mn-ea"/>
                <a:cs typeface="+mn-cs"/>
              </a:rPr>
              <a:t>catch</a:t>
            </a:r>
            <a:r>
              <a:rPr lang="en-US" sz="1200" kern="1200" smtClean="0">
                <a:solidFill>
                  <a:schemeClr val="tx1"/>
                </a:solidFill>
                <a:latin typeface="+mn-lt"/>
                <a:ea typeface="+mn-ea"/>
                <a:cs typeface="+mn-cs"/>
              </a:rPr>
              <a:t> (Exception e)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return</a:t>
            </a:r>
            <a:r>
              <a:rPr lang="en-US" sz="1200" kern="1200" smtClean="0">
                <a:solidFill>
                  <a:schemeClr val="tx1"/>
                </a:solidFill>
                <a:latin typeface="+mn-lt"/>
                <a:ea typeface="+mn-ea"/>
                <a:cs typeface="+mn-cs"/>
              </a:rPr>
              <a:t> Thread.</a:t>
            </a:r>
            <a:r>
              <a:rPr lang="en-US" sz="1200" i="1" kern="1200" smtClean="0">
                <a:solidFill>
                  <a:schemeClr val="tx1"/>
                </a:solidFill>
                <a:latin typeface="+mn-lt"/>
                <a:ea typeface="+mn-ea"/>
                <a:cs typeface="+mn-cs"/>
              </a:rPr>
              <a:t>currentThread</a:t>
            </a:r>
            <a:r>
              <a:rPr lang="en-US" sz="1200" kern="1200" smtClean="0">
                <a:solidFill>
                  <a:schemeClr val="tx1"/>
                </a:solidFill>
                <a:latin typeface="+mn-lt"/>
                <a:ea typeface="+mn-ea"/>
                <a:cs typeface="+mn-cs"/>
              </a:rPr>
              <a:t>().getName() + " : " + timeMillis;</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a:t>
            </a:r>
            <a:endParaRPr lang="zh-CN" altLang="en-US" sz="1200" kern="1200" smtClean="0">
              <a:solidFill>
                <a:schemeClr val="tx1"/>
              </a:solidFill>
              <a:latin typeface="+mn-lt"/>
              <a:ea typeface="+mn-ea"/>
              <a:cs typeface="+mn-cs"/>
            </a:endParaRPr>
          </a:p>
          <a:p>
            <a:r>
              <a:rPr lang="en-US" sz="1200" b="1" kern="1200" smtClean="0">
                <a:solidFill>
                  <a:schemeClr val="tx1"/>
                </a:solidFill>
                <a:latin typeface="+mn-lt"/>
                <a:ea typeface="+mn-ea"/>
                <a:cs typeface="+mn-cs"/>
              </a:rPr>
              <a:t>public</a:t>
            </a:r>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class</a:t>
            </a:r>
            <a:r>
              <a:rPr lang="en-US" sz="1200" kern="1200" smtClean="0">
                <a:solidFill>
                  <a:schemeClr val="tx1"/>
                </a:solidFill>
                <a:latin typeface="+mn-lt"/>
                <a:ea typeface="+mn-ea"/>
                <a:cs typeface="+mn-cs"/>
              </a:rPr>
              <a:t> JUCDemo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public</a:t>
            </a:r>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static</a:t>
            </a:r>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void</a:t>
            </a:r>
            <a:r>
              <a:rPr lang="en-US" sz="1200" kern="1200" smtClean="0">
                <a:solidFill>
                  <a:schemeClr val="tx1"/>
                </a:solidFill>
                <a:latin typeface="+mn-lt"/>
                <a:ea typeface="+mn-ea"/>
                <a:cs typeface="+mn-cs"/>
              </a:rPr>
              <a:t> main(String[] args) </a:t>
            </a:r>
            <a:r>
              <a:rPr lang="en-US" sz="1200" b="1" kern="1200" smtClean="0">
                <a:solidFill>
                  <a:schemeClr val="tx1"/>
                </a:solidFill>
                <a:latin typeface="+mn-lt"/>
                <a:ea typeface="+mn-ea"/>
                <a:cs typeface="+mn-cs"/>
              </a:rPr>
              <a:t>throws</a:t>
            </a:r>
            <a:r>
              <a:rPr lang="en-US" sz="1200" kern="1200" smtClean="0">
                <a:solidFill>
                  <a:schemeClr val="tx1"/>
                </a:solidFill>
                <a:latin typeface="+mn-lt"/>
                <a:ea typeface="+mn-ea"/>
                <a:cs typeface="+mn-cs"/>
              </a:rPr>
              <a:t> Exception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ExecutorService service = Executors.</a:t>
            </a:r>
            <a:r>
              <a:rPr lang="en-US" sz="1200" i="1" kern="1200" smtClean="0">
                <a:solidFill>
                  <a:schemeClr val="tx1"/>
                </a:solidFill>
                <a:latin typeface="+mn-lt"/>
                <a:ea typeface="+mn-ea"/>
                <a:cs typeface="+mn-cs"/>
              </a:rPr>
              <a:t>newCachedThreadPool</a:t>
            </a:r>
            <a:r>
              <a:rPr lang="en-US" sz="1200" kern="1200" smtClean="0">
                <a:solidFill>
                  <a:schemeClr val="tx1"/>
                </a:solidFill>
                <a:latin typeface="+mn-lt"/>
                <a:ea typeface="+mn-ea"/>
                <a:cs typeface="+mn-cs"/>
              </a:rPr>
              <a:t>();	// </a:t>
            </a:r>
            <a:r>
              <a:rPr lang="zh-CN" altLang="en-US" sz="1200" kern="1200" smtClean="0">
                <a:solidFill>
                  <a:schemeClr val="tx1"/>
                </a:solidFill>
                <a:latin typeface="+mn-lt"/>
                <a:ea typeface="+mn-ea"/>
                <a:cs typeface="+mn-cs"/>
              </a:rPr>
              <a:t>创建线程池</a:t>
            </a:r>
          </a:p>
          <a:p>
            <a:r>
              <a:rPr lang="en-US" sz="1200" kern="1200" smtClean="0">
                <a:solidFill>
                  <a:schemeClr val="tx1"/>
                </a:solidFill>
                <a:latin typeface="+mn-lt"/>
                <a:ea typeface="+mn-ea"/>
                <a:cs typeface="+mn-cs"/>
              </a:rPr>
              <a:t>		// </a:t>
            </a:r>
            <a:r>
              <a:rPr lang="zh-CN" altLang="en-US" sz="1200" kern="1200" smtClean="0">
                <a:solidFill>
                  <a:schemeClr val="tx1"/>
                </a:solidFill>
                <a:latin typeface="+mn-lt"/>
                <a:ea typeface="+mn-ea"/>
                <a:cs typeface="+mn-cs"/>
              </a:rPr>
              <a:t>创建一个异步处理任务，并且该异步任务需要接收一个线程池实例</a:t>
            </a:r>
          </a:p>
          <a:p>
            <a:r>
              <a:rPr lang="en-US" sz="1200" kern="1200" smtClean="0">
                <a:solidFill>
                  <a:schemeClr val="tx1"/>
                </a:solidFill>
                <a:latin typeface="+mn-lt"/>
                <a:ea typeface="+mn-ea"/>
                <a:cs typeface="+mn-cs"/>
              </a:rPr>
              <a:t>		CompletionService&lt;String&gt; completion = </a:t>
            </a:r>
            <a:r>
              <a:rPr lang="en-US" sz="1200" b="1" kern="1200" smtClean="0">
                <a:solidFill>
                  <a:schemeClr val="tx1"/>
                </a:solidFill>
                <a:latin typeface="+mn-lt"/>
                <a:ea typeface="+mn-ea"/>
                <a:cs typeface="+mn-cs"/>
              </a:rPr>
              <a:t>new</a:t>
            </a:r>
            <a:r>
              <a:rPr lang="en-US" sz="1200" kern="1200" smtClean="0">
                <a:solidFill>
                  <a:schemeClr val="tx1"/>
                </a:solidFill>
                <a:latin typeface="+mn-lt"/>
                <a:ea typeface="+mn-ea"/>
                <a:cs typeface="+mn-cs"/>
              </a:rPr>
              <a:t> ExecutorCompletionService&lt;String&gt;(service);</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for</a:t>
            </a:r>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int</a:t>
            </a:r>
            <a:r>
              <a:rPr lang="en-US" sz="1200" kern="1200" smtClean="0">
                <a:solidFill>
                  <a:schemeClr val="tx1"/>
                </a:solidFill>
                <a:latin typeface="+mn-lt"/>
                <a:ea typeface="+mn-ea"/>
                <a:cs typeface="+mn-cs"/>
              </a:rPr>
              <a:t> i = 0; i &lt; 10; i++) { 							// </a:t>
            </a:r>
            <a:r>
              <a:rPr lang="zh-CN" altLang="en-US" sz="1200" kern="1200" smtClean="0">
                <a:solidFill>
                  <a:schemeClr val="tx1"/>
                </a:solidFill>
                <a:latin typeface="+mn-lt"/>
                <a:ea typeface="+mn-ea"/>
                <a:cs typeface="+mn-cs"/>
              </a:rPr>
              <a:t>信息生产者</a:t>
            </a:r>
          </a:p>
          <a:p>
            <a:r>
              <a:rPr lang="en-US" sz="1200" kern="1200" smtClean="0">
                <a:solidFill>
                  <a:schemeClr val="tx1"/>
                </a:solidFill>
                <a:latin typeface="+mn-lt"/>
                <a:ea typeface="+mn-ea"/>
                <a:cs typeface="+mn-cs"/>
              </a:rPr>
              <a:t>			completion.submit(</a:t>
            </a:r>
            <a:r>
              <a:rPr lang="en-US" sz="1200" b="1" kern="1200" smtClean="0">
                <a:solidFill>
                  <a:schemeClr val="tx1"/>
                </a:solidFill>
                <a:latin typeface="+mn-lt"/>
                <a:ea typeface="+mn-ea"/>
                <a:cs typeface="+mn-cs"/>
              </a:rPr>
              <a:t>new</a:t>
            </a:r>
            <a:r>
              <a:rPr lang="en-US" sz="1200" kern="1200" smtClean="0">
                <a:solidFill>
                  <a:schemeClr val="tx1"/>
                </a:solidFill>
                <a:latin typeface="+mn-lt"/>
                <a:ea typeface="+mn-ea"/>
                <a:cs typeface="+mn-cs"/>
              </a:rPr>
              <a:t> ThreadItem());					// </a:t>
            </a:r>
            <a:r>
              <a:rPr lang="zh-CN" altLang="en-US" sz="1200" kern="1200" smtClean="0">
                <a:solidFill>
                  <a:schemeClr val="tx1"/>
                </a:solidFill>
                <a:latin typeface="+mn-lt"/>
                <a:ea typeface="+mn-ea"/>
                <a:cs typeface="+mn-cs"/>
              </a:rPr>
              <a:t>提交线程</a:t>
            </a:r>
          </a:p>
          <a:p>
            <a:r>
              <a:rPr lang="en-US" sz="1200" kern="1200" smtClean="0">
                <a:solidFill>
                  <a:schemeClr val="tx1"/>
                </a:solidFill>
                <a:latin typeface="+mn-lt"/>
                <a:ea typeface="+mn-ea"/>
                <a:cs typeface="+mn-cs"/>
              </a:rPr>
              <a:t>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for</a:t>
            </a:r>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int</a:t>
            </a:r>
            <a:r>
              <a:rPr lang="en-US" sz="1200" kern="1200" smtClean="0">
                <a:solidFill>
                  <a:schemeClr val="tx1"/>
                </a:solidFill>
                <a:latin typeface="+mn-lt"/>
                <a:ea typeface="+mn-ea"/>
                <a:cs typeface="+mn-cs"/>
              </a:rPr>
              <a:t> i = 0; i &lt; 10; i++) { 							// </a:t>
            </a:r>
            <a:r>
              <a:rPr lang="zh-CN" altLang="en-US" sz="1200" kern="1200" smtClean="0">
                <a:solidFill>
                  <a:schemeClr val="tx1"/>
                </a:solidFill>
                <a:latin typeface="+mn-lt"/>
                <a:ea typeface="+mn-ea"/>
                <a:cs typeface="+mn-cs"/>
              </a:rPr>
              <a:t>获取结果</a:t>
            </a:r>
          </a:p>
          <a:p>
            <a:r>
              <a:rPr lang="en-US" sz="1200" kern="1200" smtClean="0">
                <a:solidFill>
                  <a:schemeClr val="tx1"/>
                </a:solidFill>
                <a:latin typeface="+mn-lt"/>
                <a:ea typeface="+mn-ea"/>
                <a:cs typeface="+mn-cs"/>
              </a:rPr>
              <a:t>			System.</a:t>
            </a:r>
            <a:r>
              <a:rPr lang="en-US" sz="1200" b="1" i="1" kern="1200" smtClean="0">
                <a:solidFill>
                  <a:schemeClr val="tx1"/>
                </a:solidFill>
                <a:latin typeface="+mn-lt"/>
                <a:ea typeface="+mn-ea"/>
                <a:cs typeface="+mn-cs"/>
              </a:rPr>
              <a:t>out</a:t>
            </a:r>
            <a:r>
              <a:rPr lang="en-US" sz="1200" kern="1200" smtClean="0">
                <a:solidFill>
                  <a:schemeClr val="tx1"/>
                </a:solidFill>
                <a:latin typeface="+mn-lt"/>
                <a:ea typeface="+mn-ea"/>
                <a:cs typeface="+mn-cs"/>
              </a:rPr>
              <a:t>.println("</a:t>
            </a:r>
            <a:r>
              <a:rPr lang="zh-CN" altLang="en-US" sz="1200" kern="1200" smtClean="0">
                <a:solidFill>
                  <a:schemeClr val="tx1"/>
                </a:solidFill>
                <a:latin typeface="+mn-lt"/>
                <a:ea typeface="+mn-ea"/>
                <a:cs typeface="+mn-cs"/>
              </a:rPr>
              <a:t>获取数据：</a:t>
            </a:r>
            <a:r>
              <a:rPr lang="en-US" sz="1200" kern="1200" smtClean="0">
                <a:solidFill>
                  <a:schemeClr val="tx1"/>
                </a:solidFill>
                <a:latin typeface="+mn-lt"/>
                <a:ea typeface="+mn-ea"/>
                <a:cs typeface="+mn-cs"/>
              </a:rPr>
              <a:t>" + completion.take().get());</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service.shutdown();										// </a:t>
            </a:r>
            <a:r>
              <a:rPr lang="zh-CN" altLang="en-US" sz="1200" kern="1200" smtClean="0">
                <a:solidFill>
                  <a:schemeClr val="tx1"/>
                </a:solidFill>
                <a:latin typeface="+mn-lt"/>
                <a:ea typeface="+mn-ea"/>
                <a:cs typeface="+mn-cs"/>
              </a:rPr>
              <a:t>关闭线程池</a:t>
            </a:r>
          </a:p>
          <a:p>
            <a:r>
              <a:rPr lang="en-US" sz="1200" kern="1200" smtClean="0">
                <a:solidFill>
                  <a:schemeClr val="tx1"/>
                </a:solidFill>
                <a:latin typeface="+mn-lt"/>
                <a:ea typeface="+mn-ea"/>
                <a:cs typeface="+mn-cs"/>
              </a:rPr>
              <a:t>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a:t>
            </a:r>
            <a:endParaRPr lang="zh-CN" altLang="en-US" sz="1200" kern="1200" smtClean="0">
              <a:solidFill>
                <a:schemeClr val="tx1"/>
              </a:solidFill>
              <a:latin typeface="+mn-lt"/>
              <a:ea typeface="+mn-ea"/>
              <a:cs typeface="+mn-cs"/>
            </a:endParaRPr>
          </a:p>
          <a:p>
            <a:endParaRPr lang="zh-CN" altLang="en-US"/>
          </a:p>
        </p:txBody>
      </p:sp>
      <p:sp>
        <p:nvSpPr>
          <p:cNvPr id="4" name="灯片编号占位符 3"/>
          <p:cNvSpPr>
            <a:spLocks noGrp="1"/>
          </p:cNvSpPr>
          <p:nvPr>
            <p:ph type="sldNum" sz="quarter" idx="10"/>
          </p:nvPr>
        </p:nvSpPr>
        <p:spPr/>
        <p:txBody>
          <a:bodyPr/>
          <a:lstStyle/>
          <a:p>
            <a:fld id="{CBB1D333-E956-431F-AB61-55C00916D5BC}" type="slidenum">
              <a:rPr lang="zh-CN" altLang="en-US" smtClean="0"/>
              <a:pPr/>
              <a:t>5</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77500" lnSpcReduction="20000"/>
          </a:bodyPr>
          <a:lstStyle/>
          <a:p>
            <a:r>
              <a:rPr lang="en-US" sz="1200" b="1" kern="1200" smtClean="0">
                <a:solidFill>
                  <a:schemeClr val="tx1"/>
                </a:solidFill>
                <a:latin typeface="+mn-lt"/>
                <a:ea typeface="+mn-ea"/>
                <a:cs typeface="+mn-cs"/>
              </a:rPr>
              <a:t>package</a:t>
            </a:r>
            <a:r>
              <a:rPr lang="en-US" sz="1200" kern="1200" smtClean="0">
                <a:solidFill>
                  <a:schemeClr val="tx1"/>
                </a:solidFill>
                <a:latin typeface="+mn-lt"/>
                <a:ea typeface="+mn-ea"/>
                <a:cs typeface="+mn-cs"/>
              </a:rPr>
              <a:t> cn.mldn.demo;</a:t>
            </a:r>
            <a:endParaRPr lang="zh-CN" altLang="en-US" sz="1200" kern="1200" smtClean="0">
              <a:solidFill>
                <a:schemeClr val="tx1"/>
              </a:solidFill>
              <a:latin typeface="+mn-lt"/>
              <a:ea typeface="+mn-ea"/>
              <a:cs typeface="+mn-cs"/>
            </a:endParaRPr>
          </a:p>
          <a:p>
            <a:r>
              <a:rPr lang="en-US" sz="1200" b="1" kern="1200" smtClean="0">
                <a:solidFill>
                  <a:schemeClr val="tx1"/>
                </a:solidFill>
                <a:latin typeface="+mn-lt"/>
                <a:ea typeface="+mn-ea"/>
                <a:cs typeface="+mn-cs"/>
              </a:rPr>
              <a:t>import</a:t>
            </a:r>
            <a:r>
              <a:rPr lang="en-US" sz="1200" kern="1200" smtClean="0">
                <a:solidFill>
                  <a:schemeClr val="tx1"/>
                </a:solidFill>
                <a:latin typeface="+mn-lt"/>
                <a:ea typeface="+mn-ea"/>
                <a:cs typeface="+mn-cs"/>
              </a:rPr>
              <a:t> java.util.concurrent.ArrayBlockingQueue;</a:t>
            </a:r>
            <a:endParaRPr lang="zh-CN" altLang="en-US" sz="1200" kern="1200" smtClean="0">
              <a:solidFill>
                <a:schemeClr val="tx1"/>
              </a:solidFill>
              <a:latin typeface="+mn-lt"/>
              <a:ea typeface="+mn-ea"/>
              <a:cs typeface="+mn-cs"/>
            </a:endParaRPr>
          </a:p>
          <a:p>
            <a:r>
              <a:rPr lang="en-US" sz="1200" b="1" kern="1200" smtClean="0">
                <a:solidFill>
                  <a:schemeClr val="tx1"/>
                </a:solidFill>
                <a:latin typeface="+mn-lt"/>
                <a:ea typeface="+mn-ea"/>
                <a:cs typeface="+mn-cs"/>
              </a:rPr>
              <a:t>import</a:t>
            </a:r>
            <a:r>
              <a:rPr lang="en-US" sz="1200" kern="1200" smtClean="0">
                <a:solidFill>
                  <a:schemeClr val="tx1"/>
                </a:solidFill>
                <a:latin typeface="+mn-lt"/>
                <a:ea typeface="+mn-ea"/>
                <a:cs typeface="+mn-cs"/>
              </a:rPr>
              <a:t> java.util.concurrent.BlockingQueue;</a:t>
            </a:r>
            <a:endParaRPr lang="zh-CN" altLang="en-US" sz="1200" kern="1200" smtClean="0">
              <a:solidFill>
                <a:schemeClr val="tx1"/>
              </a:solidFill>
              <a:latin typeface="+mn-lt"/>
              <a:ea typeface="+mn-ea"/>
              <a:cs typeface="+mn-cs"/>
            </a:endParaRPr>
          </a:p>
          <a:p>
            <a:r>
              <a:rPr lang="en-US" sz="1200" b="1" kern="1200" smtClean="0">
                <a:solidFill>
                  <a:schemeClr val="tx1"/>
                </a:solidFill>
                <a:latin typeface="+mn-lt"/>
                <a:ea typeface="+mn-ea"/>
                <a:cs typeface="+mn-cs"/>
              </a:rPr>
              <a:t>import</a:t>
            </a:r>
            <a:r>
              <a:rPr lang="en-US" sz="1200" kern="1200" smtClean="0">
                <a:solidFill>
                  <a:schemeClr val="tx1"/>
                </a:solidFill>
                <a:latin typeface="+mn-lt"/>
                <a:ea typeface="+mn-ea"/>
                <a:cs typeface="+mn-cs"/>
              </a:rPr>
              <a:t> java.util.concurrent.Executors;</a:t>
            </a:r>
            <a:endParaRPr lang="zh-CN" altLang="en-US" sz="1200" kern="1200" smtClean="0">
              <a:solidFill>
                <a:schemeClr val="tx1"/>
              </a:solidFill>
              <a:latin typeface="+mn-lt"/>
              <a:ea typeface="+mn-ea"/>
              <a:cs typeface="+mn-cs"/>
            </a:endParaRPr>
          </a:p>
          <a:p>
            <a:r>
              <a:rPr lang="en-US" sz="1200" b="1" kern="1200" smtClean="0">
                <a:solidFill>
                  <a:schemeClr val="tx1"/>
                </a:solidFill>
                <a:latin typeface="+mn-lt"/>
                <a:ea typeface="+mn-ea"/>
                <a:cs typeface="+mn-cs"/>
              </a:rPr>
              <a:t>import</a:t>
            </a:r>
            <a:r>
              <a:rPr lang="en-US" sz="1200" kern="1200" smtClean="0">
                <a:solidFill>
                  <a:schemeClr val="tx1"/>
                </a:solidFill>
                <a:latin typeface="+mn-lt"/>
                <a:ea typeface="+mn-ea"/>
                <a:cs typeface="+mn-cs"/>
              </a:rPr>
              <a:t> java.util.concurrent.ThreadPoolExecutor;</a:t>
            </a:r>
            <a:endParaRPr lang="zh-CN" altLang="en-US" sz="1200" kern="1200" smtClean="0">
              <a:solidFill>
                <a:schemeClr val="tx1"/>
              </a:solidFill>
              <a:latin typeface="+mn-lt"/>
              <a:ea typeface="+mn-ea"/>
              <a:cs typeface="+mn-cs"/>
            </a:endParaRPr>
          </a:p>
          <a:p>
            <a:r>
              <a:rPr lang="en-US" sz="1200" b="1" kern="1200" smtClean="0">
                <a:solidFill>
                  <a:schemeClr val="tx1"/>
                </a:solidFill>
                <a:latin typeface="+mn-lt"/>
                <a:ea typeface="+mn-ea"/>
                <a:cs typeface="+mn-cs"/>
              </a:rPr>
              <a:t>import</a:t>
            </a:r>
            <a:r>
              <a:rPr lang="en-US" sz="1200" kern="1200" smtClean="0">
                <a:solidFill>
                  <a:schemeClr val="tx1"/>
                </a:solidFill>
                <a:latin typeface="+mn-lt"/>
                <a:ea typeface="+mn-ea"/>
                <a:cs typeface="+mn-cs"/>
              </a:rPr>
              <a:t> java.util.concurrent.TimeUnit;</a:t>
            </a:r>
            <a:endParaRPr lang="zh-CN" altLang="en-US" sz="1200" kern="1200" smtClean="0">
              <a:solidFill>
                <a:schemeClr val="tx1"/>
              </a:solidFill>
              <a:latin typeface="+mn-lt"/>
              <a:ea typeface="+mn-ea"/>
              <a:cs typeface="+mn-cs"/>
            </a:endParaRPr>
          </a:p>
          <a:p>
            <a:r>
              <a:rPr lang="en-US" sz="1200" b="1" kern="1200" smtClean="0">
                <a:solidFill>
                  <a:schemeClr val="tx1"/>
                </a:solidFill>
                <a:latin typeface="+mn-lt"/>
                <a:ea typeface="+mn-ea"/>
                <a:cs typeface="+mn-cs"/>
              </a:rPr>
              <a:t>public</a:t>
            </a:r>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class</a:t>
            </a:r>
            <a:r>
              <a:rPr lang="en-US" sz="1200" kern="1200" smtClean="0">
                <a:solidFill>
                  <a:schemeClr val="tx1"/>
                </a:solidFill>
                <a:latin typeface="+mn-lt"/>
                <a:ea typeface="+mn-ea"/>
                <a:cs typeface="+mn-cs"/>
              </a:rPr>
              <a:t> JUCDemo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public</a:t>
            </a:r>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static</a:t>
            </a:r>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void</a:t>
            </a:r>
            <a:r>
              <a:rPr lang="en-US" sz="1200" kern="1200" smtClean="0">
                <a:solidFill>
                  <a:schemeClr val="tx1"/>
                </a:solidFill>
                <a:latin typeface="+mn-lt"/>
                <a:ea typeface="+mn-ea"/>
                <a:cs typeface="+mn-cs"/>
              </a:rPr>
              <a:t> main(String[] args) </a:t>
            </a:r>
            <a:r>
              <a:rPr lang="en-US" sz="1200" b="1" kern="1200" smtClean="0">
                <a:solidFill>
                  <a:schemeClr val="tx1"/>
                </a:solidFill>
                <a:latin typeface="+mn-lt"/>
                <a:ea typeface="+mn-ea"/>
                <a:cs typeface="+mn-cs"/>
              </a:rPr>
              <a:t>throws</a:t>
            </a:r>
            <a:r>
              <a:rPr lang="en-US" sz="1200" kern="1200" smtClean="0">
                <a:solidFill>
                  <a:schemeClr val="tx1"/>
                </a:solidFill>
                <a:latin typeface="+mn-lt"/>
                <a:ea typeface="+mn-ea"/>
                <a:cs typeface="+mn-cs"/>
              </a:rPr>
              <a:t> Exception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BlockingQueue&lt;Runnable&gt; queue = </a:t>
            </a:r>
            <a:r>
              <a:rPr lang="en-US" sz="1200" b="1" kern="1200" smtClean="0">
                <a:solidFill>
                  <a:schemeClr val="tx1"/>
                </a:solidFill>
                <a:latin typeface="+mn-lt"/>
                <a:ea typeface="+mn-ea"/>
                <a:cs typeface="+mn-cs"/>
              </a:rPr>
              <a:t>new</a:t>
            </a:r>
            <a:r>
              <a:rPr lang="en-US" sz="1200" kern="1200" smtClean="0">
                <a:solidFill>
                  <a:schemeClr val="tx1"/>
                </a:solidFill>
                <a:latin typeface="+mn-lt"/>
                <a:ea typeface="+mn-ea"/>
                <a:cs typeface="+mn-cs"/>
              </a:rPr>
              <a:t> ArrayBlockingQueue&lt;Runnable&gt;(2); 	// </a:t>
            </a:r>
            <a:r>
              <a:rPr lang="zh-CN" altLang="en-US" sz="1200" kern="1200" smtClean="0">
                <a:solidFill>
                  <a:schemeClr val="tx1"/>
                </a:solidFill>
                <a:latin typeface="+mn-lt"/>
                <a:ea typeface="+mn-ea"/>
                <a:cs typeface="+mn-cs"/>
              </a:rPr>
              <a:t>阻塞队列</a:t>
            </a:r>
          </a:p>
          <a:p>
            <a:r>
              <a:rPr lang="en-US" sz="1200" kern="1200" smtClean="0">
                <a:solidFill>
                  <a:schemeClr val="tx1"/>
                </a:solidFill>
                <a:latin typeface="+mn-lt"/>
                <a:ea typeface="+mn-ea"/>
                <a:cs typeface="+mn-cs"/>
              </a:rPr>
              <a:t>		// </a:t>
            </a:r>
            <a:r>
              <a:rPr lang="zh-CN" altLang="en-US" sz="1200" kern="1200" smtClean="0">
                <a:solidFill>
                  <a:schemeClr val="tx1"/>
                </a:solidFill>
                <a:latin typeface="+mn-lt"/>
                <a:ea typeface="+mn-ea"/>
                <a:cs typeface="+mn-cs"/>
              </a:rPr>
              <a:t>通过</a:t>
            </a:r>
            <a:r>
              <a:rPr lang="en-US" sz="1200" kern="1200" smtClean="0">
                <a:solidFill>
                  <a:schemeClr val="tx1"/>
                </a:solidFill>
                <a:latin typeface="+mn-lt"/>
                <a:ea typeface="+mn-ea"/>
                <a:cs typeface="+mn-cs"/>
              </a:rPr>
              <a:t>ThreadPoolExecutor</a:t>
            </a:r>
            <a:r>
              <a:rPr lang="zh-CN" altLang="en-US" sz="1200" kern="1200" smtClean="0">
                <a:solidFill>
                  <a:schemeClr val="tx1"/>
                </a:solidFill>
                <a:latin typeface="+mn-lt"/>
                <a:ea typeface="+mn-ea"/>
                <a:cs typeface="+mn-cs"/>
              </a:rPr>
              <a:t>创建线程池，该线程池的有</a:t>
            </a:r>
            <a:r>
              <a:rPr lang="en-US" sz="1200" kern="1200" smtClean="0">
                <a:solidFill>
                  <a:schemeClr val="tx1"/>
                </a:solidFill>
                <a:latin typeface="+mn-lt"/>
                <a:ea typeface="+mn-ea"/>
                <a:cs typeface="+mn-cs"/>
              </a:rPr>
              <a:t>2</a:t>
            </a:r>
            <a:r>
              <a:rPr lang="zh-CN" altLang="en-US" sz="1200" kern="1200" smtClean="0">
                <a:solidFill>
                  <a:schemeClr val="tx1"/>
                </a:solidFill>
                <a:latin typeface="+mn-lt"/>
                <a:ea typeface="+mn-ea"/>
                <a:cs typeface="+mn-cs"/>
              </a:rPr>
              <a:t>个内核线程，每个线程存活时间为</a:t>
            </a:r>
            <a:r>
              <a:rPr lang="en-US" sz="1200" kern="1200" smtClean="0">
                <a:solidFill>
                  <a:schemeClr val="tx1"/>
                </a:solidFill>
                <a:latin typeface="+mn-lt"/>
                <a:ea typeface="+mn-ea"/>
                <a:cs typeface="+mn-cs"/>
              </a:rPr>
              <a:t>6</a:t>
            </a:r>
            <a:r>
              <a:rPr lang="zh-CN" altLang="en-US" sz="1200" kern="1200" smtClean="0">
                <a:solidFill>
                  <a:schemeClr val="tx1"/>
                </a:solidFill>
                <a:latin typeface="+mn-lt"/>
                <a:ea typeface="+mn-ea"/>
                <a:cs typeface="+mn-cs"/>
              </a:rPr>
              <a:t>秒</a:t>
            </a:r>
          </a:p>
          <a:p>
            <a:r>
              <a:rPr lang="en-US" sz="1200" kern="1200" smtClean="0">
                <a:solidFill>
                  <a:schemeClr val="tx1"/>
                </a:solidFill>
                <a:latin typeface="+mn-lt"/>
                <a:ea typeface="+mn-ea"/>
                <a:cs typeface="+mn-cs"/>
              </a:rPr>
              <a:t>		ThreadPoolExecutor executor = </a:t>
            </a:r>
            <a:r>
              <a:rPr lang="en-US" sz="1200" b="1" kern="1200" smtClean="0">
                <a:solidFill>
                  <a:schemeClr val="tx1"/>
                </a:solidFill>
                <a:latin typeface="+mn-lt"/>
                <a:ea typeface="+mn-ea"/>
                <a:cs typeface="+mn-cs"/>
              </a:rPr>
              <a:t>new</a:t>
            </a:r>
            <a:r>
              <a:rPr lang="en-US" sz="1200" kern="1200" smtClean="0">
                <a:solidFill>
                  <a:schemeClr val="tx1"/>
                </a:solidFill>
                <a:latin typeface="+mn-lt"/>
                <a:ea typeface="+mn-ea"/>
                <a:cs typeface="+mn-cs"/>
              </a:rPr>
              <a:t> ThreadPoolExecutor(2, 2, 6L, TimeUnit.</a:t>
            </a:r>
            <a:r>
              <a:rPr lang="en-US" sz="1200" b="1" i="1" kern="1200" smtClean="0">
                <a:solidFill>
                  <a:schemeClr val="tx1"/>
                </a:solidFill>
                <a:latin typeface="+mn-lt"/>
                <a:ea typeface="+mn-ea"/>
                <a:cs typeface="+mn-cs"/>
              </a:rPr>
              <a:t>SECONDS</a:t>
            </a:r>
            <a:r>
              <a:rPr lang="en-US" sz="1200" kern="1200" smtClean="0">
                <a:solidFill>
                  <a:schemeClr val="tx1"/>
                </a:solidFill>
                <a:latin typeface="+mn-lt"/>
                <a:ea typeface="+mn-ea"/>
                <a:cs typeface="+mn-cs"/>
              </a:rPr>
              <a:t>, queue,</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Executors.</a:t>
            </a:r>
            <a:r>
              <a:rPr lang="en-US" sz="1200" i="1" kern="1200" smtClean="0">
                <a:solidFill>
                  <a:schemeClr val="tx1"/>
                </a:solidFill>
                <a:latin typeface="+mn-lt"/>
                <a:ea typeface="+mn-ea"/>
                <a:cs typeface="+mn-cs"/>
              </a:rPr>
              <a:t>defaultThreadFactory</a:t>
            </a:r>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new</a:t>
            </a:r>
            <a:r>
              <a:rPr lang="en-US" sz="1200" kern="1200" smtClean="0">
                <a:solidFill>
                  <a:schemeClr val="tx1"/>
                </a:solidFill>
                <a:latin typeface="+mn-lt"/>
                <a:ea typeface="+mn-ea"/>
                <a:cs typeface="+mn-cs"/>
              </a:rPr>
              <a:t> ThreadPoolExecutor.AbortPolicy());</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for</a:t>
            </a:r>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int</a:t>
            </a:r>
            <a:r>
              <a:rPr lang="en-US" sz="1200" kern="1200" smtClean="0">
                <a:solidFill>
                  <a:schemeClr val="tx1"/>
                </a:solidFill>
                <a:latin typeface="+mn-lt"/>
                <a:ea typeface="+mn-ea"/>
                <a:cs typeface="+mn-cs"/>
              </a:rPr>
              <a:t> x = 0; x &lt; 5; x++)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executor.submit(() -&gt;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System.</a:t>
            </a:r>
            <a:r>
              <a:rPr lang="en-US" sz="1200" b="1" i="1" kern="1200" smtClean="0">
                <a:solidFill>
                  <a:schemeClr val="tx1"/>
                </a:solidFill>
                <a:latin typeface="+mn-lt"/>
                <a:ea typeface="+mn-ea"/>
                <a:cs typeface="+mn-cs"/>
              </a:rPr>
              <a:t>out</a:t>
            </a:r>
            <a:r>
              <a:rPr lang="en-US" sz="1200" kern="1200" smtClean="0">
                <a:solidFill>
                  <a:schemeClr val="tx1"/>
                </a:solidFill>
                <a:latin typeface="+mn-lt"/>
                <a:ea typeface="+mn-ea"/>
                <a:cs typeface="+mn-cs"/>
              </a:rPr>
              <a:t>.println("</a:t>
            </a:r>
            <a:r>
              <a:rPr lang="en-US" altLang="zh-CN" sz="1200" kern="1200" smtClean="0">
                <a:solidFill>
                  <a:schemeClr val="tx1"/>
                </a:solidFill>
                <a:latin typeface="+mn-lt"/>
                <a:ea typeface="+mn-ea"/>
                <a:cs typeface="+mn-cs"/>
              </a:rPr>
              <a:t>【</a:t>
            </a:r>
            <a:r>
              <a:rPr lang="en-US" sz="1200" kern="1200" smtClean="0">
                <a:solidFill>
                  <a:schemeClr val="tx1"/>
                </a:solidFill>
                <a:latin typeface="+mn-lt"/>
                <a:ea typeface="+mn-ea"/>
                <a:cs typeface="+mn-cs"/>
              </a:rPr>
              <a:t>BEFORE</a:t>
            </a:r>
            <a:r>
              <a:rPr lang="en-US" altLang="zh-CN" sz="1200" kern="1200" smtClean="0">
                <a:solidFill>
                  <a:schemeClr val="tx1"/>
                </a:solidFill>
                <a:latin typeface="+mn-lt"/>
                <a:ea typeface="+mn-ea"/>
                <a:cs typeface="+mn-cs"/>
              </a:rPr>
              <a:t>】</a:t>
            </a:r>
            <a:r>
              <a:rPr lang="en-US" sz="1200" kern="1200" smtClean="0">
                <a:solidFill>
                  <a:schemeClr val="tx1"/>
                </a:solidFill>
                <a:latin typeface="+mn-lt"/>
                <a:ea typeface="+mn-ea"/>
                <a:cs typeface="+mn-cs"/>
              </a:rPr>
              <a:t>" + Thread.</a:t>
            </a:r>
            <a:r>
              <a:rPr lang="en-US" sz="1200" i="1" kern="1200" smtClean="0">
                <a:solidFill>
                  <a:schemeClr val="tx1"/>
                </a:solidFill>
                <a:latin typeface="+mn-lt"/>
                <a:ea typeface="+mn-ea"/>
                <a:cs typeface="+mn-cs"/>
              </a:rPr>
              <a:t>currentThread</a:t>
            </a:r>
            <a:r>
              <a:rPr lang="en-US" sz="1200" kern="1200" smtClean="0">
                <a:solidFill>
                  <a:schemeClr val="tx1"/>
                </a:solidFill>
                <a:latin typeface="+mn-lt"/>
                <a:ea typeface="+mn-ea"/>
                <a:cs typeface="+mn-cs"/>
              </a:rPr>
              <a:t>().getName());</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try</a:t>
            </a:r>
            <a:r>
              <a:rPr lang="en-US" sz="1200" kern="1200" smtClean="0">
                <a:solidFill>
                  <a:schemeClr val="tx1"/>
                </a:solidFill>
                <a:latin typeface="+mn-lt"/>
                <a:ea typeface="+mn-ea"/>
                <a:cs typeface="+mn-cs"/>
              </a:rPr>
              <a:t>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TimeUnit.</a:t>
            </a:r>
            <a:r>
              <a:rPr lang="en-US" sz="1200" b="1" i="1" kern="1200" smtClean="0">
                <a:solidFill>
                  <a:schemeClr val="tx1"/>
                </a:solidFill>
                <a:latin typeface="+mn-lt"/>
                <a:ea typeface="+mn-ea"/>
                <a:cs typeface="+mn-cs"/>
              </a:rPr>
              <a:t>SECONDS</a:t>
            </a:r>
            <a:r>
              <a:rPr lang="en-US" sz="1200" kern="1200" smtClean="0">
                <a:solidFill>
                  <a:schemeClr val="tx1"/>
                </a:solidFill>
                <a:latin typeface="+mn-lt"/>
                <a:ea typeface="+mn-ea"/>
                <a:cs typeface="+mn-cs"/>
              </a:rPr>
              <a:t>.sleep(2);</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 </a:t>
            </a:r>
            <a:r>
              <a:rPr lang="en-US" sz="1200" b="1" kern="1200" smtClean="0">
                <a:solidFill>
                  <a:schemeClr val="tx1"/>
                </a:solidFill>
                <a:latin typeface="+mn-lt"/>
                <a:ea typeface="+mn-ea"/>
                <a:cs typeface="+mn-cs"/>
              </a:rPr>
              <a:t>catch</a:t>
            </a:r>
            <a:r>
              <a:rPr lang="en-US" sz="1200" kern="1200" smtClean="0">
                <a:solidFill>
                  <a:schemeClr val="tx1"/>
                </a:solidFill>
                <a:latin typeface="+mn-lt"/>
                <a:ea typeface="+mn-ea"/>
                <a:cs typeface="+mn-cs"/>
              </a:rPr>
              <a:t> (InterruptedException e) {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e.printStackTrace();</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System.</a:t>
            </a:r>
            <a:r>
              <a:rPr lang="en-US" sz="1200" b="1" i="1" kern="1200" smtClean="0">
                <a:solidFill>
                  <a:schemeClr val="tx1"/>
                </a:solidFill>
                <a:latin typeface="+mn-lt"/>
                <a:ea typeface="+mn-ea"/>
                <a:cs typeface="+mn-cs"/>
              </a:rPr>
              <a:t>out</a:t>
            </a:r>
            <a:r>
              <a:rPr lang="en-US" sz="1200" kern="1200" smtClean="0">
                <a:solidFill>
                  <a:schemeClr val="tx1"/>
                </a:solidFill>
                <a:latin typeface="+mn-lt"/>
                <a:ea typeface="+mn-ea"/>
                <a:cs typeface="+mn-cs"/>
              </a:rPr>
              <a:t>.println("</a:t>
            </a:r>
            <a:r>
              <a:rPr lang="en-US" altLang="zh-CN" sz="1200" kern="1200" smtClean="0">
                <a:solidFill>
                  <a:schemeClr val="tx1"/>
                </a:solidFill>
                <a:latin typeface="+mn-lt"/>
                <a:ea typeface="+mn-ea"/>
                <a:cs typeface="+mn-cs"/>
              </a:rPr>
              <a:t>【</a:t>
            </a:r>
            <a:r>
              <a:rPr lang="en-US" sz="1200" kern="1200" smtClean="0">
                <a:solidFill>
                  <a:schemeClr val="tx1"/>
                </a:solidFill>
                <a:latin typeface="+mn-lt"/>
                <a:ea typeface="+mn-ea"/>
                <a:cs typeface="+mn-cs"/>
              </a:rPr>
              <a:t>AFTER</a:t>
            </a:r>
            <a:r>
              <a:rPr lang="en-US" altLang="zh-CN" sz="1200" kern="1200" smtClean="0">
                <a:solidFill>
                  <a:schemeClr val="tx1"/>
                </a:solidFill>
                <a:latin typeface="+mn-lt"/>
                <a:ea typeface="+mn-ea"/>
                <a:cs typeface="+mn-cs"/>
              </a:rPr>
              <a:t>】</a:t>
            </a:r>
            <a:r>
              <a:rPr lang="en-US" sz="1200" kern="1200" smtClean="0">
                <a:solidFill>
                  <a:schemeClr val="tx1"/>
                </a:solidFill>
                <a:latin typeface="+mn-lt"/>
                <a:ea typeface="+mn-ea"/>
                <a:cs typeface="+mn-cs"/>
              </a:rPr>
              <a:t>" + Thread.</a:t>
            </a:r>
            <a:r>
              <a:rPr lang="en-US" sz="1200" i="1" kern="1200" smtClean="0">
                <a:solidFill>
                  <a:schemeClr val="tx1"/>
                </a:solidFill>
                <a:latin typeface="+mn-lt"/>
                <a:ea typeface="+mn-ea"/>
                <a:cs typeface="+mn-cs"/>
              </a:rPr>
              <a:t>currentThread</a:t>
            </a:r>
            <a:r>
              <a:rPr lang="en-US" sz="1200" kern="1200" smtClean="0">
                <a:solidFill>
                  <a:schemeClr val="tx1"/>
                </a:solidFill>
                <a:latin typeface="+mn-lt"/>
                <a:ea typeface="+mn-ea"/>
                <a:cs typeface="+mn-cs"/>
              </a:rPr>
              <a:t>().getName());</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a:t>
            </a:r>
            <a:endParaRPr lang="zh-CN" altLang="en-US" sz="1200" kern="1200" smtClean="0">
              <a:solidFill>
                <a:schemeClr val="tx1"/>
              </a:solidFill>
              <a:latin typeface="+mn-lt"/>
              <a:ea typeface="+mn-ea"/>
              <a:cs typeface="+mn-cs"/>
            </a:endParaRPr>
          </a:p>
          <a:p>
            <a:endParaRPr lang="zh-CN" altLang="en-US"/>
          </a:p>
        </p:txBody>
      </p:sp>
      <p:sp>
        <p:nvSpPr>
          <p:cNvPr id="4" name="灯片编号占位符 3"/>
          <p:cNvSpPr>
            <a:spLocks noGrp="1"/>
          </p:cNvSpPr>
          <p:nvPr>
            <p:ph type="sldNum" sz="quarter" idx="10"/>
          </p:nvPr>
        </p:nvSpPr>
        <p:spPr/>
        <p:txBody>
          <a:bodyPr/>
          <a:lstStyle/>
          <a:p>
            <a:fld id="{CBB1D333-E956-431F-AB61-55C00916D5BC}" type="slidenum">
              <a:rPr lang="zh-CN" altLang="en-US" smtClean="0"/>
              <a:pPr/>
              <a:t>7</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0" y="-933"/>
            <a:ext cx="9144000" cy="5140990"/>
          </a:xfrm>
          <a:prstGeom prst="rect">
            <a:avLst/>
          </a:prstGeom>
        </p:spPr>
      </p:pic>
      <p:sp>
        <p:nvSpPr>
          <p:cNvPr id="2" name="标题 1"/>
          <p:cNvSpPr>
            <a:spLocks noGrp="1"/>
          </p:cNvSpPr>
          <p:nvPr>
            <p:ph type="ctrTitle"/>
          </p:nvPr>
        </p:nvSpPr>
        <p:spPr>
          <a:xfrm>
            <a:off x="2483768" y="2410127"/>
            <a:ext cx="6423781" cy="877035"/>
          </a:xfrm>
          <a:noFill/>
          <a:ln>
            <a:noFill/>
          </a:ln>
        </p:spPr>
        <p:txBody>
          <a:bodyPr>
            <a:noAutofit/>
          </a:bodyPr>
          <a:lstStyle>
            <a:lvl1pPr algn="l">
              <a:defRPr sz="3200" b="1">
                <a:solidFill>
                  <a:schemeClr val="bg1"/>
                </a:solidFill>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2483762" y="3285156"/>
            <a:ext cx="6423820" cy="696607"/>
          </a:xfrm>
          <a:noFill/>
          <a:ln>
            <a:noFill/>
          </a:ln>
        </p:spPr>
        <p:txBody>
          <a:bodyPr>
            <a:normAutofit/>
          </a:bodyPr>
          <a:lstStyle>
            <a:lvl1pPr marL="0" indent="0" algn="l">
              <a:buNone/>
              <a:defRPr sz="24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7" name="TextBox 6"/>
          <p:cNvSpPr txBox="1"/>
          <p:nvPr userDrawn="1"/>
        </p:nvSpPr>
        <p:spPr>
          <a:xfrm>
            <a:off x="6876256" y="4155926"/>
            <a:ext cx="2031325" cy="461665"/>
          </a:xfrm>
          <a:prstGeom prst="rect">
            <a:avLst/>
          </a:prstGeom>
          <a:noFill/>
        </p:spPr>
        <p:txBody>
          <a:bodyPr wrap="none" rtlCol="0">
            <a:spAutoFit/>
          </a:bodyPr>
          <a:lstStyle/>
          <a:p>
            <a:r>
              <a:rPr lang="zh-CN" altLang="en-US" sz="2400" b="1" smtClean="0">
                <a:solidFill>
                  <a:schemeClr val="bg1"/>
                </a:solidFill>
                <a:latin typeface="微软雅黑" pitchFamily="34" charset="-122"/>
                <a:ea typeface="微软雅黑" pitchFamily="34" charset="-122"/>
              </a:rPr>
              <a:t>讲师：李兴华</a:t>
            </a:r>
            <a:endParaRPr lang="zh-CN" altLang="en-US" sz="2400" b="1">
              <a:solidFill>
                <a:schemeClr val="bg1"/>
              </a:solidFill>
              <a:latin typeface="微软雅黑" pitchFamily="34" charset="-122"/>
              <a:ea typeface="微软雅黑" pitchFamily="34"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4"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4"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1"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7"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7"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90"/>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5"/>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13">
            <a:extLst>
              <a:ext uri="{28A0092B-C50C-407E-A947-70E740481C1C}">
                <a14:useLocalDpi xmlns="" xmlns:a14="http://schemas.microsoft.com/office/drawing/2010/main" val="0"/>
              </a:ext>
            </a:extLst>
          </a:blip>
          <a:stretch>
            <a:fillRect/>
          </a:stretch>
        </p:blipFill>
        <p:spPr>
          <a:xfrm>
            <a:off x="0" y="0"/>
            <a:ext cx="9144000" cy="5140990"/>
          </a:xfrm>
          <a:prstGeom prst="rect">
            <a:avLst/>
          </a:prstGeom>
        </p:spPr>
      </p:pic>
      <p:sp>
        <p:nvSpPr>
          <p:cNvPr id="8" name="矩形 7"/>
          <p:cNvSpPr/>
          <p:nvPr userDrawn="1"/>
        </p:nvSpPr>
        <p:spPr>
          <a:xfrm>
            <a:off x="107504" y="142858"/>
            <a:ext cx="8928992" cy="4445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占位符 1"/>
          <p:cNvSpPr>
            <a:spLocks noGrp="1"/>
          </p:cNvSpPr>
          <p:nvPr>
            <p:ph type="title"/>
          </p:nvPr>
        </p:nvSpPr>
        <p:spPr>
          <a:xfrm>
            <a:off x="179512" y="214297"/>
            <a:ext cx="8784976" cy="642942"/>
          </a:xfrm>
          <a:prstGeom prst="rect">
            <a:avLst/>
          </a:prstGeom>
          <a:ln w="9525">
            <a:noFill/>
          </a:ln>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179512" y="857238"/>
            <a:ext cx="8784976" cy="3586720"/>
          </a:xfrm>
          <a:prstGeom prst="rect">
            <a:avLst/>
          </a:prstGeom>
          <a:ln>
            <a:noFill/>
          </a:ln>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2800" kern="1200">
          <a:solidFill>
            <a:schemeClr val="tx1">
              <a:lumMod val="95000"/>
              <a:lumOff val="5000"/>
            </a:schemeClr>
          </a:solidFill>
          <a:latin typeface="微软雅黑" pitchFamily="34" charset="-122"/>
          <a:ea typeface="微软雅黑" pitchFamily="34" charset="-122"/>
          <a:cs typeface="+mj-cs"/>
        </a:defRPr>
      </a:lvl1pPr>
    </p:titleStyle>
    <p:bodyStyle>
      <a:lvl1pPr marL="342900" indent="-342900" algn="l" defTabSz="914400" rtl="0" eaLnBrk="1" latinLnBrk="0" hangingPunct="1">
        <a:spcBef>
          <a:spcPct val="20000"/>
        </a:spcBef>
        <a:buFont typeface="Wingdings" pitchFamily="2" charset="2"/>
        <a:buChar char="Ø"/>
        <a:defRPr sz="24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Wingdings" pitchFamily="2" charset="2"/>
        <a:buChar char="Ø"/>
        <a:defRPr sz="20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Wingdings" pitchFamily="2" charset="2"/>
        <a:buChar char="Ø"/>
        <a:defRPr sz="18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Wingdings" pitchFamily="2" charset="2"/>
        <a:buChar char="Ø"/>
        <a:defRPr sz="16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Wingdings" pitchFamily="2" charset="2"/>
        <a:buChar char="Ø"/>
        <a:defRPr sz="14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smtClean="0"/>
              <a:t>第</a:t>
            </a:r>
            <a:r>
              <a:rPr lang="en-US" altLang="zh-CN" smtClean="0"/>
              <a:t>21</a:t>
            </a:r>
            <a:r>
              <a:rPr lang="zh-CN" altLang="en-US" smtClean="0"/>
              <a:t>章：</a:t>
            </a:r>
            <a:r>
              <a:rPr lang="en-US" altLang="zh-CN" smtClean="0"/>
              <a:t>JUC</a:t>
            </a:r>
            <a:r>
              <a:rPr lang="zh-CN" altLang="en-US" smtClean="0"/>
              <a:t>并发编程</a:t>
            </a:r>
            <a:endParaRPr lang="zh-CN" altLang="en-US"/>
          </a:p>
        </p:txBody>
      </p:sp>
      <p:sp>
        <p:nvSpPr>
          <p:cNvPr id="5" name="副标题 4"/>
          <p:cNvSpPr>
            <a:spLocks noGrp="1"/>
          </p:cNvSpPr>
          <p:nvPr>
            <p:ph type="subTitle" idx="1"/>
          </p:nvPr>
        </p:nvSpPr>
        <p:spPr/>
        <p:txBody>
          <a:bodyPr/>
          <a:lstStyle/>
          <a:p>
            <a:r>
              <a:rPr lang="zh-CN" altLang="en-US" smtClean="0"/>
              <a:t>线程池</a:t>
            </a:r>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线程池</a:t>
            </a:r>
            <a:endParaRPr lang="zh-CN" altLang="en-US"/>
          </a:p>
        </p:txBody>
      </p:sp>
      <p:sp>
        <p:nvSpPr>
          <p:cNvPr id="3" name="内容占位符 2"/>
          <p:cNvSpPr>
            <a:spLocks noGrp="1"/>
          </p:cNvSpPr>
          <p:nvPr>
            <p:ph idx="1"/>
          </p:nvPr>
        </p:nvSpPr>
        <p:spPr/>
        <p:txBody>
          <a:bodyPr>
            <a:normAutofit/>
          </a:bodyPr>
          <a:lstStyle/>
          <a:p>
            <a:r>
              <a:rPr lang="zh-CN" altLang="en-US" sz="2000" smtClean="0"/>
              <a:t>多线程技术的出现大大提升了程序的处理性能，但是过多的线程一定会带来线程资源调度的损耗（例如：线程的创建与回收），这样就会导致程序的响应速度变慢，所以为了实现合理的线程操作就需要提高线程的可管理型并且降低资源损耗，所以在</a:t>
            </a:r>
            <a:r>
              <a:rPr lang="en-US" sz="2000" smtClean="0"/>
              <a:t>JUC</a:t>
            </a:r>
            <a:r>
              <a:rPr lang="zh-CN" altLang="en-US" sz="2000" smtClean="0"/>
              <a:t>中提供了线程池的概念</a:t>
            </a:r>
            <a:endParaRPr lang="zh-CN" altLang="en-US" sz="2000"/>
          </a:p>
        </p:txBody>
      </p:sp>
      <p:graphicFrame>
        <p:nvGraphicFramePr>
          <p:cNvPr id="4" name="表格 3"/>
          <p:cNvGraphicFramePr>
            <a:graphicFrameLocks noGrp="1"/>
          </p:cNvGraphicFramePr>
          <p:nvPr/>
        </p:nvGraphicFramePr>
        <p:xfrm>
          <a:off x="214282" y="2143122"/>
          <a:ext cx="8715436" cy="2357456"/>
        </p:xfrm>
        <a:graphic>
          <a:graphicData uri="http://schemas.openxmlformats.org/drawingml/2006/table">
            <a:tbl>
              <a:tblPr/>
              <a:tblGrid>
                <a:gridCol w="493327"/>
                <a:gridCol w="3864391"/>
                <a:gridCol w="739990"/>
                <a:gridCol w="3617728"/>
              </a:tblGrid>
              <a:tr h="294682">
                <a:tc>
                  <a:txBody>
                    <a:bodyPr/>
                    <a:lstStyle/>
                    <a:p>
                      <a:pPr algn="ctr">
                        <a:spcAft>
                          <a:spcPts val="0"/>
                        </a:spcAft>
                      </a:pPr>
                      <a:r>
                        <a:rPr lang="en-US" sz="1200" b="1" kern="100">
                          <a:latin typeface="Times New Roman"/>
                          <a:ea typeface="宋体"/>
                          <a:cs typeface="Times New Roman"/>
                        </a:rPr>
                        <a:t>No.</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b="1" kern="100">
                          <a:latin typeface="Times New Roman"/>
                          <a:ea typeface="宋体"/>
                          <a:cs typeface="Times New Roman"/>
                        </a:rPr>
                        <a:t>方法</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b="1" kern="100">
                          <a:latin typeface="Times New Roman"/>
                          <a:ea typeface="宋体"/>
                          <a:cs typeface="Times New Roman"/>
                        </a:rPr>
                        <a:t>类型</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b="1" kern="100">
                          <a:latin typeface="Times New Roman"/>
                          <a:ea typeface="宋体"/>
                          <a:cs typeface="Times New Roman"/>
                        </a:rPr>
                        <a:t>描述</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4682">
                <a:tc>
                  <a:txBody>
                    <a:bodyPr/>
                    <a:lstStyle/>
                    <a:p>
                      <a:pPr algn="ctr">
                        <a:spcAft>
                          <a:spcPts val="0"/>
                        </a:spcAft>
                      </a:pPr>
                      <a:r>
                        <a:rPr lang="en-US" sz="1200" kern="100">
                          <a:latin typeface="Times New Roman"/>
                          <a:ea typeface="宋体"/>
                          <a:cs typeface="Times New Roman"/>
                        </a:rPr>
                        <a:t>1</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a:ea typeface="宋体"/>
                          <a:cs typeface="Times New Roman"/>
                        </a:rPr>
                        <a:t>public static ExecutorService newCachedThreadPool()</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latin typeface="Times New Roman"/>
                          <a:ea typeface="宋体"/>
                          <a:cs typeface="Times New Roman"/>
                        </a:rPr>
                        <a:t>普通</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latin typeface="Times New Roman"/>
                          <a:ea typeface="宋体"/>
                          <a:cs typeface="Times New Roman"/>
                        </a:rPr>
                        <a:t>创建缓存线程池（线程个数随意）</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9364">
                <a:tc>
                  <a:txBody>
                    <a:bodyPr/>
                    <a:lstStyle/>
                    <a:p>
                      <a:pPr algn="ctr">
                        <a:spcAft>
                          <a:spcPts val="0"/>
                        </a:spcAft>
                      </a:pPr>
                      <a:r>
                        <a:rPr lang="en-US" sz="1200" kern="100">
                          <a:latin typeface="Times New Roman"/>
                          <a:ea typeface="宋体"/>
                          <a:cs typeface="Times New Roman"/>
                        </a:rPr>
                        <a:t>2</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a:ea typeface="宋体"/>
                          <a:cs typeface="Times New Roman"/>
                        </a:rPr>
                        <a:t>public static ExecutorService newFixedThreadPool(int nThreads)</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latin typeface="Times New Roman"/>
                          <a:ea typeface="宋体"/>
                          <a:cs typeface="Times New Roman"/>
                        </a:rPr>
                        <a:t>普通</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latin typeface="Times New Roman"/>
                          <a:ea typeface="宋体"/>
                          <a:cs typeface="Times New Roman"/>
                        </a:rPr>
                        <a:t>创建固定大小的线程池</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9364">
                <a:tc>
                  <a:txBody>
                    <a:bodyPr/>
                    <a:lstStyle/>
                    <a:p>
                      <a:pPr algn="ctr">
                        <a:spcAft>
                          <a:spcPts val="0"/>
                        </a:spcAft>
                      </a:pPr>
                      <a:r>
                        <a:rPr lang="en-US" sz="1200" kern="100">
                          <a:latin typeface="Times New Roman"/>
                          <a:ea typeface="宋体"/>
                          <a:cs typeface="Times New Roman"/>
                        </a:rPr>
                        <a:t>3</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a:ea typeface="宋体"/>
                          <a:cs typeface="Times New Roman"/>
                        </a:rPr>
                        <a:t>public static ScheduledExecutorService newSingleThreadScheduledExecutor()</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latin typeface="Times New Roman"/>
                          <a:ea typeface="宋体"/>
                          <a:cs typeface="Times New Roman"/>
                        </a:rPr>
                        <a:t>普通</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latin typeface="Times New Roman"/>
                          <a:ea typeface="宋体"/>
                          <a:cs typeface="Times New Roman"/>
                        </a:rPr>
                        <a:t>创建单线程池</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9364">
                <a:tc>
                  <a:txBody>
                    <a:bodyPr/>
                    <a:lstStyle/>
                    <a:p>
                      <a:pPr algn="ctr">
                        <a:spcAft>
                          <a:spcPts val="0"/>
                        </a:spcAft>
                      </a:pPr>
                      <a:r>
                        <a:rPr lang="en-US" sz="1200" kern="100">
                          <a:latin typeface="Times New Roman"/>
                          <a:ea typeface="宋体"/>
                          <a:cs typeface="Times New Roman"/>
                        </a:rPr>
                        <a:t>4</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a:ea typeface="宋体"/>
                          <a:cs typeface="Times New Roman"/>
                        </a:rPr>
                        <a:t>public static ScheduledExecutorService newScheduledThreadPool(int corePoolSize)</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latin typeface="Times New Roman"/>
                          <a:ea typeface="宋体"/>
                          <a:cs typeface="Times New Roman"/>
                        </a:rPr>
                        <a:t>普通</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latin typeface="Times New Roman"/>
                          <a:ea typeface="宋体"/>
                          <a:cs typeface="Times New Roman"/>
                        </a:rPr>
                        <a:t>创建定时调度池</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线程池处理结构</a:t>
            </a:r>
            <a:endParaRPr lang="zh-CN" altLang="en-US"/>
          </a:p>
        </p:txBody>
      </p:sp>
      <p:sp>
        <p:nvSpPr>
          <p:cNvPr id="3" name="内容占位符 2"/>
          <p:cNvSpPr>
            <a:spLocks noGrp="1"/>
          </p:cNvSpPr>
          <p:nvPr>
            <p:ph idx="1"/>
          </p:nvPr>
        </p:nvSpPr>
        <p:spPr/>
        <p:txBody>
          <a:bodyPr/>
          <a:lstStyle/>
          <a:p>
            <a:r>
              <a:rPr lang="en-US" smtClean="0"/>
              <a:t>Executors</a:t>
            </a:r>
            <a:r>
              <a:rPr lang="zh-CN" altLang="en-US" smtClean="0"/>
              <a:t>类创建完成的线程池主要通过两类接口描述：</a:t>
            </a:r>
            <a:r>
              <a:rPr lang="en-US" smtClean="0"/>
              <a:t>ExecutorService</a:t>
            </a:r>
            <a:r>
              <a:rPr lang="zh-CN" altLang="en-US" smtClean="0"/>
              <a:t>（线程池）与</a:t>
            </a:r>
            <a:r>
              <a:rPr lang="en-US" smtClean="0"/>
              <a:t>ScheduledExecutorService</a:t>
            </a:r>
            <a:r>
              <a:rPr lang="zh-CN" altLang="en-US" smtClean="0"/>
              <a:t>（调度线程池）</a:t>
            </a:r>
            <a:endParaRPr lang="zh-CN" altLang="en-US"/>
          </a:p>
        </p:txBody>
      </p:sp>
      <p:pic>
        <p:nvPicPr>
          <p:cNvPr id="17410" name="Picture 2"/>
          <p:cNvPicPr>
            <a:picLocks noChangeAspect="1" noChangeArrowheads="1"/>
          </p:cNvPicPr>
          <p:nvPr/>
        </p:nvPicPr>
        <p:blipFill>
          <a:blip r:embed="rId2"/>
          <a:srcRect/>
          <a:stretch>
            <a:fillRect/>
          </a:stretch>
        </p:blipFill>
        <p:spPr bwMode="auto">
          <a:xfrm>
            <a:off x="2631292" y="1714494"/>
            <a:ext cx="6136464" cy="2714644"/>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线程池常用方法</a:t>
            </a:r>
            <a:endParaRPr lang="zh-CN" altLang="en-US"/>
          </a:p>
        </p:txBody>
      </p:sp>
      <p:graphicFrame>
        <p:nvGraphicFramePr>
          <p:cNvPr id="4" name="表格 3"/>
          <p:cNvGraphicFramePr>
            <a:graphicFrameLocks noGrp="1"/>
          </p:cNvGraphicFramePr>
          <p:nvPr/>
        </p:nvGraphicFramePr>
        <p:xfrm>
          <a:off x="285720" y="857238"/>
          <a:ext cx="8572560" cy="3571901"/>
        </p:xfrm>
        <a:graphic>
          <a:graphicData uri="http://schemas.openxmlformats.org/drawingml/2006/table">
            <a:tbl>
              <a:tblPr/>
              <a:tblGrid>
                <a:gridCol w="485239"/>
                <a:gridCol w="3801041"/>
                <a:gridCol w="727859"/>
                <a:gridCol w="3558421"/>
              </a:tblGrid>
              <a:tr h="210112">
                <a:tc>
                  <a:txBody>
                    <a:bodyPr/>
                    <a:lstStyle/>
                    <a:p>
                      <a:pPr algn="ctr">
                        <a:spcAft>
                          <a:spcPts val="0"/>
                        </a:spcAft>
                      </a:pPr>
                      <a:r>
                        <a:rPr lang="en-US" sz="1200" b="1" kern="100">
                          <a:latin typeface="Times New Roman"/>
                          <a:ea typeface="宋体"/>
                          <a:cs typeface="Times New Roman"/>
                        </a:rPr>
                        <a:t>No.</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b="1" kern="100">
                          <a:latin typeface="Times New Roman"/>
                          <a:ea typeface="宋体"/>
                          <a:cs typeface="Times New Roman"/>
                        </a:rPr>
                        <a:t>方法</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b="1" kern="100">
                          <a:latin typeface="Times New Roman"/>
                          <a:ea typeface="宋体"/>
                          <a:cs typeface="Times New Roman"/>
                        </a:rPr>
                        <a:t>类型</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b="1" kern="100">
                          <a:latin typeface="Times New Roman"/>
                          <a:ea typeface="宋体"/>
                          <a:cs typeface="Times New Roman"/>
                        </a:rPr>
                        <a:t>描述</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0112">
                <a:tc>
                  <a:txBody>
                    <a:bodyPr/>
                    <a:lstStyle/>
                    <a:p>
                      <a:pPr algn="ctr">
                        <a:spcAft>
                          <a:spcPts val="0"/>
                        </a:spcAft>
                      </a:pPr>
                      <a:r>
                        <a:rPr lang="en-US" sz="1200" kern="100">
                          <a:latin typeface="Times New Roman"/>
                          <a:ea typeface="宋体"/>
                          <a:cs typeface="Times New Roman"/>
                        </a:rPr>
                        <a:t>1</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a:ea typeface="宋体"/>
                          <a:cs typeface="Times New Roman"/>
                        </a:rPr>
                        <a:t>public void execute​(Runnable command)</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latin typeface="Times New Roman"/>
                          <a:ea typeface="宋体"/>
                          <a:cs typeface="Times New Roman"/>
                        </a:rPr>
                        <a:t>普通</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latin typeface="Times New Roman"/>
                          <a:ea typeface="宋体"/>
                          <a:cs typeface="Times New Roman"/>
                        </a:rPr>
                        <a:t>【</a:t>
                      </a:r>
                      <a:r>
                        <a:rPr lang="en-US" sz="1200" kern="100">
                          <a:latin typeface="Times New Roman"/>
                          <a:ea typeface="宋体"/>
                          <a:cs typeface="Times New Roman"/>
                        </a:rPr>
                        <a:t>Executor</a:t>
                      </a:r>
                      <a:r>
                        <a:rPr lang="zh-CN" sz="1200" kern="100">
                          <a:latin typeface="Times New Roman"/>
                          <a:ea typeface="宋体"/>
                          <a:cs typeface="Times New Roman"/>
                        </a:rPr>
                        <a:t>】提交线程任务</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0112">
                <a:tc>
                  <a:txBody>
                    <a:bodyPr/>
                    <a:lstStyle/>
                    <a:p>
                      <a:pPr algn="ctr">
                        <a:spcAft>
                          <a:spcPts val="0"/>
                        </a:spcAft>
                      </a:pPr>
                      <a:r>
                        <a:rPr lang="en-US" sz="1200" kern="100">
                          <a:latin typeface="Times New Roman"/>
                          <a:ea typeface="宋体"/>
                          <a:cs typeface="Times New Roman"/>
                        </a:rPr>
                        <a:t>2</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a:ea typeface="宋体"/>
                          <a:cs typeface="Times New Roman"/>
                        </a:rPr>
                        <a:t>public Future&lt;?&gt; submit​(Runnable task)</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latin typeface="Times New Roman"/>
                          <a:ea typeface="宋体"/>
                          <a:cs typeface="Times New Roman"/>
                        </a:rPr>
                        <a:t>普通</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latin typeface="Times New Roman"/>
                          <a:ea typeface="宋体"/>
                          <a:cs typeface="Times New Roman"/>
                        </a:rPr>
                        <a:t>【</a:t>
                      </a:r>
                      <a:r>
                        <a:rPr lang="en-US" sz="1200" kern="100">
                          <a:latin typeface="Times New Roman"/>
                          <a:ea typeface="宋体"/>
                          <a:cs typeface="Times New Roman"/>
                        </a:rPr>
                        <a:t>ExecutorService</a:t>
                      </a:r>
                      <a:r>
                        <a:rPr lang="zh-CN" sz="1200" kern="100">
                          <a:latin typeface="Times New Roman"/>
                          <a:ea typeface="宋体"/>
                          <a:cs typeface="Times New Roman"/>
                        </a:rPr>
                        <a:t>】提交线程任务</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0112">
                <a:tc>
                  <a:txBody>
                    <a:bodyPr/>
                    <a:lstStyle/>
                    <a:p>
                      <a:pPr algn="ctr">
                        <a:spcAft>
                          <a:spcPts val="0"/>
                        </a:spcAft>
                      </a:pPr>
                      <a:r>
                        <a:rPr lang="en-US" sz="1200" kern="100">
                          <a:latin typeface="Times New Roman"/>
                          <a:ea typeface="宋体"/>
                          <a:cs typeface="Times New Roman"/>
                        </a:rPr>
                        <a:t>3</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a:ea typeface="宋体"/>
                          <a:cs typeface="Times New Roman"/>
                        </a:rPr>
                        <a:t>public &lt;T&gt; Future&lt;T&gt; submit​(Callable&lt;T&gt; task)</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latin typeface="Times New Roman"/>
                          <a:ea typeface="宋体"/>
                          <a:cs typeface="Times New Roman"/>
                        </a:rPr>
                        <a:t>普通</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latin typeface="Times New Roman"/>
                          <a:ea typeface="宋体"/>
                          <a:cs typeface="Times New Roman"/>
                        </a:rPr>
                        <a:t>【</a:t>
                      </a:r>
                      <a:r>
                        <a:rPr lang="en-US" sz="1200" kern="100">
                          <a:latin typeface="Times New Roman"/>
                          <a:ea typeface="宋体"/>
                          <a:cs typeface="Times New Roman"/>
                        </a:rPr>
                        <a:t>ExecutorService</a:t>
                      </a:r>
                      <a:r>
                        <a:rPr lang="zh-CN" sz="1200" kern="100">
                          <a:latin typeface="Times New Roman"/>
                          <a:ea typeface="宋体"/>
                          <a:cs typeface="Times New Roman"/>
                        </a:rPr>
                        <a:t>】提交线程任务</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0335">
                <a:tc>
                  <a:txBody>
                    <a:bodyPr/>
                    <a:lstStyle/>
                    <a:p>
                      <a:pPr algn="ctr">
                        <a:spcAft>
                          <a:spcPts val="0"/>
                        </a:spcAft>
                      </a:pPr>
                      <a:r>
                        <a:rPr lang="en-US" sz="1200" kern="100">
                          <a:latin typeface="Times New Roman"/>
                          <a:ea typeface="宋体"/>
                          <a:cs typeface="Times New Roman"/>
                        </a:rPr>
                        <a:t>4</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a:ea typeface="宋体"/>
                          <a:cs typeface="Times New Roman"/>
                        </a:rPr>
                        <a:t>public &lt;T&gt; List&lt;Future&lt;T&gt;&gt; invokeAll​(Collection&lt;? extends Callable&lt;T&gt;&gt; tasks) throws InterruptedException</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latin typeface="Times New Roman"/>
                          <a:ea typeface="宋体"/>
                          <a:cs typeface="Times New Roman"/>
                        </a:rPr>
                        <a:t>普通</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latin typeface="Times New Roman"/>
                          <a:ea typeface="宋体"/>
                          <a:cs typeface="Times New Roman"/>
                        </a:rPr>
                        <a:t>【</a:t>
                      </a:r>
                      <a:r>
                        <a:rPr lang="en-US" sz="1200" kern="100">
                          <a:latin typeface="Times New Roman"/>
                          <a:ea typeface="宋体"/>
                          <a:cs typeface="Times New Roman"/>
                        </a:rPr>
                        <a:t>ExecutorService</a:t>
                      </a:r>
                      <a:r>
                        <a:rPr lang="zh-CN" sz="1200" kern="100">
                          <a:latin typeface="Times New Roman"/>
                          <a:ea typeface="宋体"/>
                          <a:cs typeface="Times New Roman"/>
                        </a:rPr>
                        <a:t>】提交一组调度任务并同时返回所有执行结果</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0335">
                <a:tc>
                  <a:txBody>
                    <a:bodyPr/>
                    <a:lstStyle/>
                    <a:p>
                      <a:pPr algn="ctr">
                        <a:spcAft>
                          <a:spcPts val="0"/>
                        </a:spcAft>
                      </a:pPr>
                      <a:r>
                        <a:rPr lang="en-US" sz="1200" kern="100">
                          <a:latin typeface="Times New Roman"/>
                          <a:ea typeface="宋体"/>
                          <a:cs typeface="Times New Roman"/>
                        </a:rPr>
                        <a:t>5</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a:ea typeface="宋体"/>
                          <a:cs typeface="Times New Roman"/>
                        </a:rPr>
                        <a:t>public &lt;T&gt; T invokeAny​(Collection&lt;? extends Callable&lt;T&gt;&gt; tasks) throws InterruptedException, ExecutionException</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latin typeface="Times New Roman"/>
                          <a:ea typeface="宋体"/>
                          <a:cs typeface="Times New Roman"/>
                        </a:rPr>
                        <a:t>普通</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latin typeface="Times New Roman"/>
                          <a:ea typeface="宋体"/>
                          <a:cs typeface="Times New Roman"/>
                        </a:rPr>
                        <a:t>【</a:t>
                      </a:r>
                      <a:r>
                        <a:rPr lang="en-US" sz="1200" kern="100">
                          <a:latin typeface="Times New Roman"/>
                          <a:ea typeface="宋体"/>
                          <a:cs typeface="Times New Roman"/>
                        </a:rPr>
                        <a:t>ExecutorService</a:t>
                      </a:r>
                      <a:r>
                        <a:rPr lang="zh-CN" sz="1200" kern="100">
                          <a:latin typeface="Times New Roman"/>
                          <a:ea typeface="宋体"/>
                          <a:cs typeface="Times New Roman"/>
                        </a:rPr>
                        <a:t>】提交一组调度任务并返回任意一个线程任务的执行结果</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0112">
                <a:tc>
                  <a:txBody>
                    <a:bodyPr/>
                    <a:lstStyle/>
                    <a:p>
                      <a:pPr algn="ctr">
                        <a:spcAft>
                          <a:spcPts val="0"/>
                        </a:spcAft>
                      </a:pPr>
                      <a:r>
                        <a:rPr lang="en-US" sz="1200" kern="100">
                          <a:latin typeface="Times New Roman"/>
                          <a:ea typeface="宋体"/>
                          <a:cs typeface="Times New Roman"/>
                        </a:rPr>
                        <a:t>6</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a:ea typeface="宋体"/>
                          <a:cs typeface="Times New Roman"/>
                        </a:rPr>
                        <a:t>public boolean isShutdown()</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latin typeface="Times New Roman"/>
                          <a:ea typeface="宋体"/>
                          <a:cs typeface="Times New Roman"/>
                        </a:rPr>
                        <a:t>普通</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latin typeface="Times New Roman"/>
                          <a:ea typeface="宋体"/>
                          <a:cs typeface="Times New Roman"/>
                        </a:rPr>
                        <a:t>【</a:t>
                      </a:r>
                      <a:r>
                        <a:rPr lang="en-US" sz="1200" kern="100">
                          <a:latin typeface="Times New Roman"/>
                          <a:ea typeface="宋体"/>
                          <a:cs typeface="Times New Roman"/>
                        </a:rPr>
                        <a:t>ExecutorService</a:t>
                      </a:r>
                      <a:r>
                        <a:rPr lang="zh-CN" sz="1200" kern="100">
                          <a:latin typeface="Times New Roman"/>
                          <a:ea typeface="宋体"/>
                          <a:cs typeface="Times New Roman"/>
                        </a:rPr>
                        <a:t>】线程池是否关闭</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0112">
                <a:tc>
                  <a:txBody>
                    <a:bodyPr/>
                    <a:lstStyle/>
                    <a:p>
                      <a:pPr algn="ctr">
                        <a:spcAft>
                          <a:spcPts val="0"/>
                        </a:spcAft>
                      </a:pPr>
                      <a:r>
                        <a:rPr lang="en-US" sz="1200" kern="100">
                          <a:latin typeface="Times New Roman"/>
                          <a:ea typeface="宋体"/>
                          <a:cs typeface="Times New Roman"/>
                        </a:rPr>
                        <a:t>7</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a:ea typeface="宋体"/>
                          <a:cs typeface="Times New Roman"/>
                        </a:rPr>
                        <a:t>public void shutdown()</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latin typeface="Times New Roman"/>
                          <a:ea typeface="宋体"/>
                          <a:cs typeface="Times New Roman"/>
                        </a:rPr>
                        <a:t>普通</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latin typeface="Times New Roman"/>
                          <a:ea typeface="宋体"/>
                          <a:cs typeface="Times New Roman"/>
                        </a:rPr>
                        <a:t>【</a:t>
                      </a:r>
                      <a:r>
                        <a:rPr lang="en-US" sz="1200" kern="100">
                          <a:latin typeface="Times New Roman"/>
                          <a:ea typeface="宋体"/>
                          <a:cs typeface="Times New Roman"/>
                        </a:rPr>
                        <a:t>ExecutorService</a:t>
                      </a:r>
                      <a:r>
                        <a:rPr lang="zh-CN" sz="1200" kern="100">
                          <a:latin typeface="Times New Roman"/>
                          <a:ea typeface="宋体"/>
                          <a:cs typeface="Times New Roman"/>
                        </a:rPr>
                        <a:t>】关闭线程池</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0224">
                <a:tc>
                  <a:txBody>
                    <a:bodyPr/>
                    <a:lstStyle/>
                    <a:p>
                      <a:pPr algn="ctr">
                        <a:spcAft>
                          <a:spcPts val="0"/>
                        </a:spcAft>
                      </a:pPr>
                      <a:r>
                        <a:rPr lang="en-US" sz="1200" kern="100">
                          <a:latin typeface="Times New Roman"/>
                          <a:ea typeface="宋体"/>
                          <a:cs typeface="Times New Roman"/>
                        </a:rPr>
                        <a:t>8</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a:ea typeface="宋体"/>
                          <a:cs typeface="Times New Roman"/>
                        </a:rPr>
                        <a:t>public ScheduledFuture&lt;?&gt; schedule​(Runnable command,long delay, TimeUnit unit)</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latin typeface="Times New Roman"/>
                          <a:ea typeface="宋体"/>
                          <a:cs typeface="Times New Roman"/>
                        </a:rPr>
                        <a:t>普通</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latin typeface="Times New Roman"/>
                          <a:ea typeface="宋体"/>
                          <a:cs typeface="Times New Roman"/>
                        </a:rPr>
                        <a:t>【</a:t>
                      </a:r>
                      <a:r>
                        <a:rPr lang="en-US" sz="1200" kern="100">
                          <a:latin typeface="Times New Roman"/>
                          <a:ea typeface="宋体"/>
                          <a:cs typeface="Times New Roman"/>
                        </a:rPr>
                        <a:t>ScheduledExecutorService</a:t>
                      </a:r>
                      <a:r>
                        <a:rPr lang="zh-CN" sz="1200" kern="100">
                          <a:latin typeface="Times New Roman"/>
                          <a:ea typeface="宋体"/>
                          <a:cs typeface="Times New Roman"/>
                        </a:rPr>
                        <a:t>】任务调度线程</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0335">
                <a:tc>
                  <a:txBody>
                    <a:bodyPr/>
                    <a:lstStyle/>
                    <a:p>
                      <a:pPr algn="ctr">
                        <a:spcAft>
                          <a:spcPts val="0"/>
                        </a:spcAft>
                      </a:pPr>
                      <a:r>
                        <a:rPr lang="en-US" sz="1200" kern="100">
                          <a:latin typeface="Times New Roman"/>
                          <a:ea typeface="宋体"/>
                          <a:cs typeface="Times New Roman"/>
                        </a:rPr>
                        <a:t>9</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latin typeface="Times New Roman"/>
                          <a:ea typeface="宋体"/>
                          <a:cs typeface="Times New Roman"/>
                        </a:rPr>
                        <a:t>public &lt;V&gt; ScheduledFuture&lt;V&gt; schedule​(Callable&lt;V&gt; callable, long delay, TimeUnit unit)</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latin typeface="Times New Roman"/>
                          <a:ea typeface="宋体"/>
                          <a:cs typeface="Times New Roman"/>
                        </a:rPr>
                        <a:t>普通</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latin typeface="Times New Roman"/>
                          <a:ea typeface="宋体"/>
                          <a:cs typeface="Times New Roman"/>
                        </a:rPr>
                        <a:t>【</a:t>
                      </a:r>
                      <a:r>
                        <a:rPr lang="en-US" sz="1200" kern="100">
                          <a:latin typeface="Times New Roman"/>
                          <a:ea typeface="宋体"/>
                          <a:cs typeface="Times New Roman"/>
                        </a:rPr>
                        <a:t>ScheduledExecutorService</a:t>
                      </a:r>
                      <a:r>
                        <a:rPr lang="zh-CN" sz="1200" kern="100">
                          <a:latin typeface="Times New Roman"/>
                          <a:ea typeface="宋体"/>
                          <a:cs typeface="Times New Roman"/>
                        </a:rPr>
                        <a:t>】任务调度线程</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t>CompletionService</a:t>
            </a:r>
            <a:endParaRPr lang="zh-CN" altLang="en-US"/>
          </a:p>
        </p:txBody>
      </p:sp>
      <p:sp>
        <p:nvSpPr>
          <p:cNvPr id="3" name="内容占位符 2"/>
          <p:cNvSpPr>
            <a:spLocks noGrp="1"/>
          </p:cNvSpPr>
          <p:nvPr>
            <p:ph idx="1"/>
          </p:nvPr>
        </p:nvSpPr>
        <p:spPr/>
        <p:txBody>
          <a:bodyPr>
            <a:normAutofit/>
          </a:bodyPr>
          <a:lstStyle/>
          <a:p>
            <a:r>
              <a:rPr lang="en-US" sz="1600" smtClean="0"/>
              <a:t>CompletionService</a:t>
            </a:r>
            <a:r>
              <a:rPr lang="zh-CN" altLang="en-US" sz="1600" smtClean="0"/>
              <a:t>是一个异步处理模式，其主要的功能是可以一部获取线程池的返回结果，</a:t>
            </a:r>
            <a:r>
              <a:rPr lang="en-US" sz="1600" smtClean="0"/>
              <a:t>CompletionService</a:t>
            </a:r>
            <a:r>
              <a:rPr lang="zh-CN" altLang="en-US" sz="1600" smtClean="0"/>
              <a:t>将</a:t>
            </a:r>
            <a:r>
              <a:rPr lang="en-US" sz="1600" smtClean="0"/>
              <a:t>Executor</a:t>
            </a:r>
            <a:r>
              <a:rPr lang="zh-CN" altLang="en-US" sz="1600" smtClean="0"/>
              <a:t>（线程池）和</a:t>
            </a:r>
            <a:r>
              <a:rPr lang="en-US" sz="1600" smtClean="0"/>
              <a:t>BlockingQueue</a:t>
            </a:r>
            <a:r>
              <a:rPr lang="zh-CN" altLang="en-US" sz="1600" smtClean="0"/>
              <a:t>（堵塞队列）结合在一起，同时主要使用</a:t>
            </a:r>
            <a:r>
              <a:rPr lang="en-US" sz="1600" smtClean="0"/>
              <a:t>Callable</a:t>
            </a:r>
            <a:r>
              <a:rPr lang="zh-CN" altLang="en-US" sz="1600" smtClean="0"/>
              <a:t>定义线程任务，整个操作中就是生产者不断的将</a:t>
            </a:r>
            <a:r>
              <a:rPr lang="en-US" sz="1600" smtClean="0"/>
              <a:t>Callable</a:t>
            </a:r>
            <a:r>
              <a:rPr lang="zh-CN" altLang="en-US" sz="1600" smtClean="0"/>
              <a:t>线程任务保存进阻塞队列，而后线程池作为消费者不断把线程池中的任务取出，并且返回结果</a:t>
            </a:r>
            <a:endParaRPr lang="zh-CN" altLang="en-US" sz="1600"/>
          </a:p>
        </p:txBody>
      </p:sp>
      <p:pic>
        <p:nvPicPr>
          <p:cNvPr id="19458" name="Picture 2"/>
          <p:cNvPicPr>
            <a:picLocks noChangeAspect="1" noChangeArrowheads="1"/>
          </p:cNvPicPr>
          <p:nvPr/>
        </p:nvPicPr>
        <p:blipFill>
          <a:blip r:embed="rId3"/>
          <a:srcRect/>
          <a:stretch>
            <a:fillRect/>
          </a:stretch>
        </p:blipFill>
        <p:spPr bwMode="auto">
          <a:xfrm>
            <a:off x="1428728" y="1928808"/>
            <a:ext cx="7245359" cy="2641438"/>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t>ThreadPoolExecutor</a:t>
            </a:r>
            <a:endParaRPr lang="zh-CN" altLang="en-US"/>
          </a:p>
        </p:txBody>
      </p:sp>
      <p:sp>
        <p:nvSpPr>
          <p:cNvPr id="3" name="内容占位符 2"/>
          <p:cNvSpPr>
            <a:spLocks noGrp="1"/>
          </p:cNvSpPr>
          <p:nvPr>
            <p:ph idx="1"/>
          </p:nvPr>
        </p:nvSpPr>
        <p:spPr/>
        <p:txBody>
          <a:bodyPr>
            <a:normAutofit/>
          </a:bodyPr>
          <a:lstStyle/>
          <a:p>
            <a:r>
              <a:rPr lang="zh-CN" altLang="en-US" sz="1600" smtClean="0"/>
              <a:t>通过</a:t>
            </a:r>
            <a:r>
              <a:rPr lang="en-US" sz="1600" smtClean="0"/>
              <a:t>Executors</a:t>
            </a:r>
            <a:r>
              <a:rPr lang="zh-CN" altLang="en-US" sz="1600" smtClean="0"/>
              <a:t>类可以实现线程池的创建，而在通过</a:t>
            </a:r>
            <a:r>
              <a:rPr lang="en-US" sz="1600" smtClean="0"/>
              <a:t>Executors</a:t>
            </a:r>
            <a:r>
              <a:rPr lang="zh-CN" altLang="en-US" sz="1600" smtClean="0"/>
              <a:t>类创建的所有线程池都是基于</a:t>
            </a:r>
            <a:r>
              <a:rPr lang="en-US" sz="1600" smtClean="0"/>
              <a:t>ThreadPoolExecutor</a:t>
            </a:r>
            <a:r>
              <a:rPr lang="zh-CN" altLang="en-US" sz="1600" smtClean="0"/>
              <a:t>类实现的创建，在一些特殊的环境下开发者也可以直接利用</a:t>
            </a:r>
            <a:r>
              <a:rPr lang="en-US" sz="1600" smtClean="0"/>
              <a:t>ThreadPoolExecutor</a:t>
            </a:r>
            <a:r>
              <a:rPr lang="zh-CN" altLang="en-US" sz="1600" smtClean="0"/>
              <a:t>类结合阻塞队列与拒绝策略创建属于自己的线程池</a:t>
            </a:r>
            <a:endParaRPr lang="zh-CN" altLang="en-US" sz="1600"/>
          </a:p>
        </p:txBody>
      </p:sp>
      <p:pic>
        <p:nvPicPr>
          <p:cNvPr id="20482" name="Picture 2"/>
          <p:cNvPicPr>
            <a:picLocks noChangeAspect="1" noChangeArrowheads="1"/>
          </p:cNvPicPr>
          <p:nvPr/>
        </p:nvPicPr>
        <p:blipFill>
          <a:blip r:embed="rId2"/>
          <a:srcRect/>
          <a:stretch>
            <a:fillRect/>
          </a:stretch>
        </p:blipFill>
        <p:spPr bwMode="auto">
          <a:xfrm>
            <a:off x="1071538" y="1665387"/>
            <a:ext cx="6643734" cy="2855809"/>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拒绝策略</a:t>
            </a:r>
            <a:endParaRPr lang="zh-CN" altLang="en-US"/>
          </a:p>
        </p:txBody>
      </p:sp>
      <p:sp>
        <p:nvSpPr>
          <p:cNvPr id="3" name="内容占位符 2"/>
          <p:cNvSpPr>
            <a:spLocks noGrp="1"/>
          </p:cNvSpPr>
          <p:nvPr>
            <p:ph idx="1"/>
          </p:nvPr>
        </p:nvSpPr>
        <p:spPr/>
        <p:txBody>
          <a:bodyPr>
            <a:normAutofit lnSpcReduction="10000"/>
          </a:bodyPr>
          <a:lstStyle/>
          <a:p>
            <a:r>
              <a:rPr lang="en-US" smtClean="0"/>
              <a:t>ThreadPoolExecutor</a:t>
            </a:r>
            <a:r>
              <a:rPr lang="zh-CN" altLang="en-US" smtClean="0"/>
              <a:t>的</a:t>
            </a:r>
            <a:r>
              <a:rPr lang="zh-CN" altLang="en-US" smtClean="0"/>
              <a:t>内</a:t>
            </a:r>
            <a:r>
              <a:rPr lang="zh-CN" altLang="en-US" smtClean="0"/>
              <a:t>部类：</a:t>
            </a:r>
            <a:endParaRPr lang="en-US" altLang="zh-CN" smtClean="0"/>
          </a:p>
          <a:p>
            <a:pPr lvl="1"/>
            <a:r>
              <a:rPr lang="en-US" b="1" smtClean="0"/>
              <a:t>ThreadPoolExecutor.AbortPolicy</a:t>
            </a:r>
            <a:r>
              <a:rPr lang="zh-CN" altLang="en-US" b="1" smtClean="0"/>
              <a:t>（默认）：</a:t>
            </a:r>
            <a:r>
              <a:rPr lang="zh-CN" altLang="en-US" smtClean="0"/>
              <a:t>当任务添加到线程池之中被拒绝的时候，这个时候会抛出</a:t>
            </a:r>
            <a:r>
              <a:rPr lang="en-US" smtClean="0"/>
              <a:t>RejectedExecutionException</a:t>
            </a:r>
            <a:r>
              <a:rPr lang="zh-CN" altLang="en-US" smtClean="0"/>
              <a:t>异常</a:t>
            </a:r>
            <a:r>
              <a:rPr lang="zh-CN" altLang="en-US" smtClean="0"/>
              <a:t>；</a:t>
            </a:r>
            <a:endParaRPr lang="en-US" altLang="zh-CN" smtClean="0"/>
          </a:p>
          <a:p>
            <a:pPr lvl="1"/>
            <a:r>
              <a:rPr lang="en-US" b="1" smtClean="0"/>
              <a:t>ThreadPoolExecutor.CallerRunsPolicy</a:t>
            </a:r>
            <a:r>
              <a:rPr lang="zh-CN" altLang="en-US" b="1" smtClean="0"/>
              <a:t>：</a:t>
            </a:r>
            <a:r>
              <a:rPr lang="zh-CN" altLang="en-US" smtClean="0"/>
              <a:t>当任务被拒绝的时候，会在线程池当前正在执行线程的</a:t>
            </a:r>
            <a:r>
              <a:rPr lang="en-US" smtClean="0"/>
              <a:t>worker</a:t>
            </a:r>
            <a:r>
              <a:rPr lang="zh-CN" altLang="en-US" smtClean="0"/>
              <a:t>里面处理</a:t>
            </a:r>
            <a:r>
              <a:rPr lang="zh-CN" altLang="en-US" smtClean="0"/>
              <a:t>此</a:t>
            </a:r>
            <a:r>
              <a:rPr lang="zh-CN" altLang="en-US" smtClean="0"/>
              <a:t>线程；</a:t>
            </a:r>
            <a:endParaRPr lang="en-US" altLang="zh-CN" smtClean="0"/>
          </a:p>
          <a:p>
            <a:pPr lvl="1"/>
            <a:r>
              <a:rPr lang="en-US" b="1" smtClean="0"/>
              <a:t>ThreadPoolExecutor.DiscardOldestPolicy</a:t>
            </a:r>
            <a:r>
              <a:rPr lang="zh-CN" altLang="en-US" b="1" smtClean="0"/>
              <a:t>：</a:t>
            </a:r>
            <a:r>
              <a:rPr lang="zh-CN" altLang="en-US" smtClean="0"/>
              <a:t>当被拒绝的时候，线程池会放弃队列之中等待最长时间的任务，并且将被拒绝的任务添加到</a:t>
            </a:r>
            <a:r>
              <a:rPr lang="zh-CN" altLang="en-US" smtClean="0"/>
              <a:t>队列</a:t>
            </a:r>
            <a:r>
              <a:rPr lang="zh-CN" altLang="en-US" smtClean="0"/>
              <a:t>之中；</a:t>
            </a:r>
            <a:endParaRPr lang="en-US" altLang="zh-CN" smtClean="0"/>
          </a:p>
          <a:p>
            <a:pPr lvl="1"/>
            <a:r>
              <a:rPr lang="en-US" b="1" smtClean="0"/>
              <a:t>ThreadPoolExecutor.DiscardPolicy</a:t>
            </a:r>
            <a:r>
              <a:rPr lang="zh-CN" altLang="en-US" b="1" smtClean="0"/>
              <a:t>：</a:t>
            </a:r>
            <a:r>
              <a:rPr lang="zh-CN" altLang="en-US" smtClean="0"/>
              <a:t>当任务添加拒绝的时候，将直接丢弃此线程。</a:t>
            </a:r>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spPr>
      <a:bodyPr rtlCol="0" anchor="ctr"/>
      <a:lstStyle>
        <a:defPPr algn="ctr">
          <a:defRPr sz="1200" b="1" smtClean="0"/>
        </a:defPPr>
      </a:lstStyle>
      <a:style>
        <a:lnRef idx="1">
          <a:schemeClr val="accent6"/>
        </a:lnRef>
        <a:fillRef idx="2">
          <a:schemeClr val="accent6"/>
        </a:fillRef>
        <a:effectRef idx="1">
          <a:schemeClr val="accent6"/>
        </a:effectRef>
        <a:fontRef idx="minor">
          <a:schemeClr val="dk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9586</TotalTime>
  <Words>669</Words>
  <Application>Microsoft Office PowerPoint</Application>
  <PresentationFormat>全屏显示(16:9)</PresentationFormat>
  <Paragraphs>136</Paragraphs>
  <Slides>7</Slides>
  <Notes>2</Notes>
  <HiddenSlides>0</HiddenSlides>
  <MMClips>0</MMClips>
  <ScaleCrop>false</ScaleCrop>
  <HeadingPairs>
    <vt:vector size="4" baseType="variant">
      <vt:variant>
        <vt:lpstr>主题</vt:lpstr>
      </vt:variant>
      <vt:variant>
        <vt:i4>1</vt:i4>
      </vt:variant>
      <vt:variant>
        <vt:lpstr>幻灯片标题</vt:lpstr>
      </vt:variant>
      <vt:variant>
        <vt:i4>7</vt:i4>
      </vt:variant>
    </vt:vector>
  </HeadingPairs>
  <TitlesOfParts>
    <vt:vector size="8" baseType="lpstr">
      <vt:lpstr>Office 主题</vt:lpstr>
      <vt:lpstr>第21章：JUC并发编程</vt:lpstr>
      <vt:lpstr>线程池</vt:lpstr>
      <vt:lpstr>线程池处理结构</vt:lpstr>
      <vt:lpstr>线程池常用方法</vt:lpstr>
      <vt:lpstr>CompletionService</vt:lpstr>
      <vt:lpstr>ThreadPoolExecutor</vt:lpstr>
      <vt:lpstr>拒绝策略</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SOIL.FISH</dc:creator>
  <cp:lastModifiedBy>pc</cp:lastModifiedBy>
  <cp:revision>730</cp:revision>
  <dcterms:created xsi:type="dcterms:W3CDTF">2015-01-02T11:02:54Z</dcterms:created>
  <dcterms:modified xsi:type="dcterms:W3CDTF">2018-12-12T01:49:24Z</dcterms:modified>
</cp:coreProperties>
</file>