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7560000" cx="106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6">
          <p15:clr>
            <a:srgbClr val="747775"/>
          </p15:clr>
        </p15:guide>
        <p15:guide id="2" pos="6614">
          <p15:clr>
            <a:srgbClr val="747775"/>
          </p15:clr>
        </p15:guide>
        <p15:guide id="3" orient="horz" pos="444">
          <p15:clr>
            <a:srgbClr val="747775"/>
          </p15:clr>
        </p15:guide>
        <p15:guide id="4" orient="horz" pos="454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6"/>
        <p:guide pos="6614"/>
        <p:guide pos="444" orient="horz"/>
        <p:guide pos="45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d00ebf577_0_71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d00ebf5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93c319b5c_0_81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93c319b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02d9a421_2_578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02d9a421_2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02d9a421_2_610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02d9a421_2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d02d9a421_2_635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d02d9a421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d02d9a421_2_673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d02d9a421_2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d02d9a421_2_149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d02d9a421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d02d9a421_2_688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d02d9a421_2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d02d9a421_2_725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d02d9a421_2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d02d9a421_2_760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d02d9a421_2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d02d9a421_2_860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d02d9a421_2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3c319b5c_0_169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3c319b5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d02d9a421_2_980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d02d9a421_2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d02d9a421_2_950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3d02d9a421_2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93c319b5c_0_149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693c319b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d02d9a421_0_11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d02d9a42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d02d9a421_0_24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d02d9a4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d02d9a421_2_537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d02d9a421_2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d02d9a421_2_419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d02d9a421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3c319b5c_0_29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93c319b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d02d9a421_2_471:notes"/>
          <p:cNvSpPr/>
          <p:nvPr>
            <p:ph idx="2" type="sldImg"/>
          </p:nvPr>
        </p:nvSpPr>
        <p:spPr>
          <a:xfrm>
            <a:off x="1004518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d02d9a421_2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400" lIns="117400" spcFirstLastPara="1" rIns="117400" wrap="square" tIns="1174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400" lIns="117400" spcFirstLastPara="1" rIns="117400" wrap="square" tIns="11740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www.figma.com/design/ZJrZJFhK4TVjnG57OmnI2G/STEPAI_Homepage_ver3?node-id=9-1278&amp;p=f&amp;t=EHALdhKE0ksxRLZB-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mong.com/signup-seller" TargetMode="External"/><Relationship Id="rId4" Type="http://schemas.openxmlformats.org/officeDocument/2006/relationships/hyperlink" Target="https://kmong.com/signup-seller" TargetMode="External"/><Relationship Id="rId5" Type="http://schemas.openxmlformats.org/officeDocument/2006/relationships/hyperlink" Target="https://www.jobkorea.co.kr/Join/GI_Regist?OEM_No=1&amp;Org_OEM_No=1" TargetMode="External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s://kmong.com/signup-sell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www.figma.com/design/ZJrZJFhK4TVjnG57OmnI2G/STEPAI_Homepage_ver3?node-id=2003-1011&amp;t=EHALdhKE0ksxRLZB-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hyperlink" Target="https://www.toolify.ai/ko/category" TargetMode="External"/><Relationship Id="rId5" Type="http://schemas.openxmlformats.org/officeDocument/2006/relationships/hyperlink" Target="https://www.toolify.ai/ko/category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hyperlink" Target="https://www.figma.com/design/ZJrZJFhK4TVjnG57OmnI2G/STEPAI_Homepage_ver3?node-id=2003-1011&amp;t=EHALdhKE0ksxRLZB-0" TargetMode="External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figma.com/design/ZJrZJFhK4TVjnG57OmnI2G/STEPAI_Homepage_ver3?node-id=33-180&amp;p=f&amp;t=EHALdhKE0ksxRLZB-0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hyperlink" Target="https://www.futurepedia.io/" TargetMode="External"/><Relationship Id="rId7" Type="http://schemas.openxmlformats.org/officeDocument/2006/relationships/hyperlink" Target="https://www.futurepedia.io/" TargetMode="External"/><Relationship Id="rId8" Type="http://schemas.openxmlformats.org/officeDocument/2006/relationships/hyperlink" Target="https://www.toolify.ai/ko/Best-trending-AI-Too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figma.com/design/ZJrZJFhK4TVjnG57OmnI2G/STEPAI_Homepage_ver3?node-id=0-1&amp;p=f&amp;t=EHALdhKE0ksxRLZB-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hyperlink" Target="https://www.figma.com/design/ZJrZJFhK4TVjnG57OmnI2G/STEPAI_Homepage_ver3?node-id=9-1505&amp;p=f&amp;t=EHALdhKE0ksxRLZB-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9" Type="http://schemas.openxmlformats.org/officeDocument/2006/relationships/hyperlink" Target="https://www.toolify.ai/ko/" TargetMode="External"/><Relationship Id="rId5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kmong.com/?airbridge_referrer=airbridge%3Dtrue%26campaign%3D874874596%26campaign_id%3D874874596%26ad_group%3D76628375026%26ad_group_id%3D76628375026%26ad_creative%3D743779912502%26ad_creative_id%3D743779912502%26term%3D%ED%81%AC%EB%AA%BD%26sub_id%3Dg%26sub_id_1%3D%26sub_id_2%3D%26sub_id_3%3De%26click_id%3DCjwKCAjwgb_CBhBMEiwA0p3oONhdqm2RR3lO6qSSULNFvuG5MSgvZjI5IlzJFxiegmGGQKnVVniZQBoC5tkQAvD_BwE%26gclid%3DCjwKCAjwgb_CBhBMEiwA0p3oONhdqm2RR3lO6qSSULNFvuG5MSgvZjI5IlzJFxiegmGGQKnVVniZQBoC5tkQAvD_BwE%26ad_type%3Dclick&amp;utm_source=google.adwords&amp;utm_campaign=00_%ED%81%AC%EB%AA%BD%EB%B8%8C%EB%9E%9C%EB%93%9C_pc&amp;utm_medium=Search&amp;utm_term=%ED%81%AC%EB%AA%BD&amp;ad_creative_id=743779912502&amp;ad_group=00_00_%ED%81%AC%EB%AA%BD(%EC%9D%BC%EC%B9%98%EA%B2%80%EC%83%89)&amp;campaign_id=874874596&amp;sub_id=g&amp;sub_id_1=&amp;sub_id_2=&amp;gad_source=1&amp;gad_campaignid=874874596&amp;gbraid=0AAAAADPEzGvHVFVQYj_6DZ1I-gTS-zs7Q&amp;gclid=CjwKCAjwgb_CBhBMEiwA0p3oONhdqm2RR3lO6qSSULNFvuG5MSgvZjI5IlzJFxiegmGGQKnVVniZQBoC5tkQAvD_BwE" TargetMode="External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www.figma.com/design/ZJrZJFhK4TVjnG57OmnI2G/STEPAI_Homepage_ver3?node-id=9-879&amp;p=f&amp;t=EHALdhKE0ksxRLZB-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obkorea.co.kr/Join/GI_Regist?OEM_No=1&amp;Org_OEM_No=1" TargetMode="External"/><Relationship Id="rId4" Type="http://schemas.openxmlformats.org/officeDocument/2006/relationships/hyperlink" Target="https://www.jobkorea.co.kr/Join/GI_Regist?OEM_No=1&amp;Org_OEM_No=1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hyperlink" Target="https://www.jobkorea.co.kr/Join/GI_Regist?OEM_No=1&amp;Org_OEM_No=1" TargetMode="External"/><Relationship Id="rId7" Type="http://schemas.openxmlformats.org/officeDocument/2006/relationships/hyperlink" Target="https://www.jobkorea.co.kr/Join/GI_Regist?OEM_No=1&amp;Org_OEM_No=1" TargetMode="External"/><Relationship Id="rId8" Type="http://schemas.openxmlformats.org/officeDocument/2006/relationships/hyperlink" Target="https://www.jobkorea.co.kr/Join/GI_Regist?OEM_No=1&amp;Org_OEM_No=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www.jobkorea.co.kr/Join/GI_Regist?OEM_No=1&amp;Org_OEM_No=1" TargetMode="External"/><Relationship Id="rId5" Type="http://schemas.openxmlformats.org/officeDocument/2006/relationships/hyperlink" Target="https://kmong.com/signup-seller" TargetMode="External"/><Relationship Id="rId6" Type="http://schemas.openxmlformats.org/officeDocument/2006/relationships/hyperlink" Target="https://kmong.com/signup-seller" TargetMode="External"/><Relationship Id="rId7" Type="http://schemas.openxmlformats.org/officeDocument/2006/relationships/hyperlink" Target="https://www.jobkorea.co.kr/Join/GI_Regist?OEM_No=1&amp;Org_OEM_No=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www.jobkorea.co.kr/Join/GI_Regist?OEM_No=1&amp;Org_OEM_No=1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jobkorea.co.kr/Join/GI_Regist?OEM_No=1&amp;Org_OEM_No=1" TargetMode="External"/><Relationship Id="rId7" Type="http://schemas.openxmlformats.org/officeDocument/2006/relationships/hyperlink" Target="https://www.jobkorea.co.kr/Join/GI_Regist?OEM_No=1&amp;Org_OEM_No=1" TargetMode="External"/><Relationship Id="rId8" Type="http://schemas.openxmlformats.org/officeDocument/2006/relationships/hyperlink" Target="https://www.jobkorea.co.kr/Join/GI_Regist?OEM_No=1&amp;Org_OEM_No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478" y="2271528"/>
            <a:ext cx="9963000" cy="30168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/>
              <a:t>STEPAI </a:t>
            </a:r>
            <a:r>
              <a:rPr lang="ko" sz="5200"/>
              <a:t>화면설계</a:t>
            </a:r>
            <a:endParaRPr sz="5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52725" y="6568425"/>
            <a:ext cx="9963000" cy="991500"/>
          </a:xfrm>
          <a:prstGeom prst="rect">
            <a:avLst/>
          </a:prstGeom>
        </p:spPr>
        <p:txBody>
          <a:bodyPr anchorCtr="0" anchor="ctr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/>
              <a:t>2025.06.18 </a:t>
            </a:r>
            <a:endParaRPr sz="17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ko" sz="1700"/>
              <a:t>작성자: 김남욱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" y="1356851"/>
            <a:ext cx="10683901" cy="539201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전문가 등록</a:t>
            </a:r>
            <a:r>
              <a:rPr lang="ko" sz="2300">
                <a:solidFill>
                  <a:schemeClr val="dk2"/>
                </a:solidFill>
              </a:rPr>
              <a:t> 진입 (클릭)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53" name="Google Shape;253;p22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2"/>
          <p:cNvSpPr/>
          <p:nvPr/>
        </p:nvSpPr>
        <p:spPr>
          <a:xfrm>
            <a:off x="7605274" y="1435625"/>
            <a:ext cx="540000" cy="32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22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4"/>
              </a:rPr>
              <a:t>피그마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/>
        </p:nvSpPr>
        <p:spPr>
          <a:xfrm>
            <a:off x="9209" y="6540850"/>
            <a:ext cx="8639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프로필 이미지 권장 사이즈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SNS </a:t>
            </a:r>
            <a:r>
              <a:rPr lang="ko" sz="1100">
                <a:solidFill>
                  <a:schemeClr val="dk1"/>
                </a:solidFill>
              </a:rPr>
              <a:t>유효링크 검증 방법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2" name="Google Shape;262;p23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3"/>
          <p:cNvSpPr txBox="1"/>
          <p:nvPr/>
        </p:nvSpPr>
        <p:spPr>
          <a:xfrm>
            <a:off x="8648351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8648551" y="1178316"/>
            <a:ext cx="2043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</a:t>
            </a:r>
            <a:r>
              <a:rPr lang="ko" sz="900">
                <a:solidFill>
                  <a:schemeClr val="dk2"/>
                </a:solidFill>
              </a:rPr>
              <a:t>이미지업로드</a:t>
            </a:r>
            <a:r>
              <a:rPr lang="ko" sz="900">
                <a:solidFill>
                  <a:schemeClr val="dk2"/>
                </a:solidFill>
              </a:rPr>
              <a:t> (ref.</a:t>
            </a:r>
            <a:r>
              <a:rPr lang="ko" sz="900" u="sng">
                <a:solidFill>
                  <a:schemeClr val="hlink"/>
                </a:solidFill>
                <a:hlinkClick r:id="rId3"/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활동할 프로필 이미지 설정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권장 이미지 사이즈 미정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로컬 업로드 지원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전문가 등록 </a:t>
            </a:r>
            <a:r>
              <a:rPr lang="ko" sz="2300">
                <a:solidFill>
                  <a:schemeClr val="dk2"/>
                </a:solidFill>
              </a:rPr>
              <a:t>페이지 컴포넌트 설명 </a:t>
            </a:r>
            <a:r>
              <a:rPr lang="ko" sz="1300">
                <a:solidFill>
                  <a:schemeClr val="dk2"/>
                </a:solidFill>
              </a:rPr>
              <a:t>(헤더 + </a:t>
            </a:r>
            <a:r>
              <a:rPr lang="ko" sz="1300">
                <a:solidFill>
                  <a:schemeClr val="dk2"/>
                </a:solidFill>
              </a:rPr>
              <a:t>프로필 + SNS 정보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8648551" y="2048729"/>
            <a:ext cx="2043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3. </a:t>
            </a:r>
            <a:r>
              <a:rPr lang="ko" sz="900">
                <a:solidFill>
                  <a:schemeClr val="dk2"/>
                </a:solidFill>
              </a:rPr>
              <a:t>에디터블박스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hlink"/>
                </a:solidFill>
                <a:hlinkClick r:id="rId4"/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토글 펼친 경우 기업 형태 선택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8648804" y="712275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네비게이션바(ref.</a:t>
            </a:r>
            <a:r>
              <a:rPr lang="ko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기존 네비게이션바와 상이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268" name="Google Shape;268;p23"/>
          <p:cNvGrpSpPr/>
          <p:nvPr/>
        </p:nvGrpSpPr>
        <p:grpSpPr>
          <a:xfrm>
            <a:off x="9355" y="712259"/>
            <a:ext cx="8639404" cy="5769996"/>
            <a:chOff x="1608899" y="1321950"/>
            <a:chExt cx="6098259" cy="4157357"/>
          </a:xfrm>
        </p:grpSpPr>
        <p:pic>
          <p:nvPicPr>
            <p:cNvPr id="269" name="Google Shape;269;p23"/>
            <p:cNvPicPr preferRelativeResize="0"/>
            <p:nvPr/>
          </p:nvPicPr>
          <p:blipFill rotWithShape="1">
            <a:blip r:embed="rId6">
              <a:alphaModFix/>
            </a:blip>
            <a:srcRect b="0" l="18593" r="10924" t="0"/>
            <a:stretch/>
          </p:blipFill>
          <p:spPr>
            <a:xfrm>
              <a:off x="1608899" y="1321950"/>
              <a:ext cx="6098259" cy="4157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3"/>
            <p:cNvSpPr/>
            <p:nvPr/>
          </p:nvSpPr>
          <p:spPr>
            <a:xfrm>
              <a:off x="3100936" y="2527134"/>
              <a:ext cx="614700" cy="561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3784474" y="2464617"/>
              <a:ext cx="1866900" cy="268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3413572" y="3703800"/>
              <a:ext cx="2212500" cy="1597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5880591" y="2425472"/>
              <a:ext cx="12129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에디터블박스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7031539" y="1391292"/>
              <a:ext cx="614700" cy="181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5738104" y="1337583"/>
              <a:ext cx="12528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네비게이션바</a:t>
              </a:r>
              <a:endParaRPr sz="1300">
                <a:solidFill>
                  <a:srgbClr val="FF0000"/>
                </a:solidFill>
              </a:endParaRPr>
            </a:p>
          </p:txBody>
        </p:sp>
        <p:cxnSp>
          <p:nvCxnSpPr>
            <p:cNvPr id="276" name="Google Shape;276;p23"/>
            <p:cNvCxnSpPr>
              <a:stCxn id="272" idx="3"/>
              <a:endCxn id="273" idx="2"/>
            </p:cNvCxnSpPr>
            <p:nvPr/>
          </p:nvCxnSpPr>
          <p:spPr>
            <a:xfrm flipH="1" rot="10800000">
              <a:off x="5626072" y="2772000"/>
              <a:ext cx="861000" cy="17307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7" name="Google Shape;277;p23"/>
            <p:cNvCxnSpPr>
              <a:stCxn id="271" idx="3"/>
              <a:endCxn id="273" idx="1"/>
            </p:cNvCxnSpPr>
            <p:nvPr/>
          </p:nvCxnSpPr>
          <p:spPr>
            <a:xfrm>
              <a:off x="5651374" y="2598717"/>
              <a:ext cx="229200" cy="300"/>
            </a:xfrm>
            <a:prstGeom prst="bentConnector3">
              <a:avLst>
                <a:gd fmla="val 50004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78" name="Google Shape;278;p23"/>
            <p:cNvSpPr txBox="1"/>
            <p:nvPr/>
          </p:nvSpPr>
          <p:spPr>
            <a:xfrm>
              <a:off x="1825646" y="2634619"/>
              <a:ext cx="12528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이미지 업로드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cxnSp>
        <p:nvCxnSpPr>
          <p:cNvPr id="279" name="Google Shape;279;p23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/>
          <p:nvPr/>
        </p:nvCxnSpPr>
        <p:spPr>
          <a:xfrm>
            <a:off x="-4025" y="6540856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24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4"/>
          <p:cNvSpPr txBox="1"/>
          <p:nvPr/>
        </p:nvSpPr>
        <p:spPr>
          <a:xfrm>
            <a:off x="8648351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9200" y="6388450"/>
            <a:ext cx="83247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전문영역 최대 개수 제한 관련 내용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전문가 등록 </a:t>
            </a:r>
            <a:r>
              <a:rPr lang="ko" sz="2300">
                <a:solidFill>
                  <a:schemeClr val="dk2"/>
                </a:solidFill>
              </a:rPr>
              <a:t>페이지 컴포넌트 설명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>
                <a:solidFill>
                  <a:schemeClr val="dk2"/>
                </a:solidFill>
              </a:rPr>
              <a:t>전문영역 + 대표결과물 등록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>
            <a:off x="9205" y="705122"/>
            <a:ext cx="8632220" cy="5683148"/>
            <a:chOff x="1463675" y="716100"/>
            <a:chExt cx="5430777" cy="3835300"/>
          </a:xfrm>
        </p:grpSpPr>
        <p:pic>
          <p:nvPicPr>
            <p:cNvPr id="291" name="Google Shape;291;p24"/>
            <p:cNvPicPr preferRelativeResize="0"/>
            <p:nvPr/>
          </p:nvPicPr>
          <p:blipFill rotWithShape="1">
            <a:blip r:embed="rId3">
              <a:alphaModFix/>
            </a:blip>
            <a:srcRect b="0" l="16835" r="21313" t="0"/>
            <a:stretch/>
          </p:blipFill>
          <p:spPr>
            <a:xfrm>
              <a:off x="1463675" y="716100"/>
              <a:ext cx="5343299" cy="383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24"/>
            <p:cNvSpPr/>
            <p:nvPr/>
          </p:nvSpPr>
          <p:spPr>
            <a:xfrm>
              <a:off x="3006450" y="1078002"/>
              <a:ext cx="2604000" cy="1617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5683649" y="1250593"/>
              <a:ext cx="916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검색박스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5722951" y="3262178"/>
              <a:ext cx="1171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에디터블박스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3383675" y="3305075"/>
              <a:ext cx="2197800" cy="238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2972750" y="3651550"/>
              <a:ext cx="2604000" cy="79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1463675" y="3262175"/>
              <a:ext cx="1171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업로드박스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052175" y="3305075"/>
              <a:ext cx="285900" cy="238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cxnSp>
          <p:nvCxnSpPr>
            <p:cNvPr id="299" name="Google Shape;299;p24"/>
            <p:cNvCxnSpPr>
              <a:stCxn id="296" idx="1"/>
              <a:endCxn id="297" idx="3"/>
            </p:cNvCxnSpPr>
            <p:nvPr/>
          </p:nvCxnSpPr>
          <p:spPr>
            <a:xfrm rot="10800000">
              <a:off x="2635250" y="3424150"/>
              <a:ext cx="337500" cy="623400"/>
            </a:xfrm>
            <a:prstGeom prst="bentConnector3">
              <a:avLst>
                <a:gd fmla="val 50011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00" name="Google Shape;300;p24"/>
            <p:cNvCxnSpPr>
              <a:stCxn id="298" idx="1"/>
              <a:endCxn id="297" idx="3"/>
            </p:cNvCxnSpPr>
            <p:nvPr/>
          </p:nvCxnSpPr>
          <p:spPr>
            <a:xfrm flipH="1">
              <a:off x="2635175" y="3424175"/>
              <a:ext cx="417000" cy="3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01" name="Google Shape;301;p24"/>
          <p:cNvSpPr txBox="1"/>
          <p:nvPr/>
        </p:nvSpPr>
        <p:spPr>
          <a:xfrm>
            <a:off x="8648551" y="1178316"/>
            <a:ext cx="2043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업로드</a:t>
            </a:r>
            <a:r>
              <a:rPr lang="ko" sz="900">
                <a:solidFill>
                  <a:schemeClr val="dk2"/>
                </a:solidFill>
              </a:rPr>
              <a:t>박스</a:t>
            </a:r>
            <a:r>
              <a:rPr lang="ko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썸네일 노출될 대표 결과물 업로드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GPTs 같은 커스텀 서비스 썸네일 등록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8648551" y="1977130"/>
            <a:ext cx="2043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3. 에디터블박스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제작된 대표 커스텀 서비스 링크 삽입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8648804" y="712275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검색박스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전문영역(카테고리 기반) 선택 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304" name="Google Shape;304;p24"/>
          <p:cNvCxnSpPr/>
          <p:nvPr/>
        </p:nvCxnSpPr>
        <p:spPr>
          <a:xfrm>
            <a:off x="-4034" y="63884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4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5"/>
          <p:cNvPicPr preferRelativeResize="0"/>
          <p:nvPr/>
        </p:nvPicPr>
        <p:blipFill rotWithShape="1">
          <a:blip r:embed="rId3">
            <a:alphaModFix/>
          </a:blip>
          <a:srcRect b="0" l="10101" r="10608" t="0"/>
          <a:stretch/>
        </p:blipFill>
        <p:spPr>
          <a:xfrm>
            <a:off x="9200" y="1017150"/>
            <a:ext cx="8639075" cy="4837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5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5"/>
          <p:cNvSpPr txBox="1"/>
          <p:nvPr/>
        </p:nvSpPr>
        <p:spPr>
          <a:xfrm>
            <a:off x="8648548" y="14250"/>
            <a:ext cx="204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9200" y="6388448"/>
            <a:ext cx="81492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전문가 프로필 페이지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일반 회원 로그인 페이지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일반 회원 프로필 페이지 필요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8648599" y="705144"/>
            <a:ext cx="2043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전체 내용 -</a:t>
            </a:r>
            <a:r>
              <a:rPr lang="ko" sz="900">
                <a:solidFill>
                  <a:schemeClr val="dk2"/>
                </a:solidFill>
              </a:rPr>
              <a:t>기업등록 페이지 컴포넌트 설명과</a:t>
            </a:r>
            <a:r>
              <a:rPr lang="ko" sz="900">
                <a:solidFill>
                  <a:schemeClr val="dk2"/>
                </a:solidFill>
              </a:rPr>
              <a:t> 동일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전문가 등록 페이지 컴포넌트 설명 </a:t>
            </a:r>
            <a:r>
              <a:rPr lang="ko" sz="1300">
                <a:solidFill>
                  <a:schemeClr val="dk2"/>
                </a:solidFill>
              </a:rPr>
              <a:t>(이용약관+푸터)</a:t>
            </a:r>
            <a:endParaRPr sz="2300">
              <a:solidFill>
                <a:schemeClr val="dk2"/>
              </a:solidFill>
            </a:endParaRPr>
          </a:p>
        </p:txBody>
      </p:sp>
      <p:cxnSp>
        <p:nvCxnSpPr>
          <p:cNvPr id="317" name="Google Shape;317;p25"/>
          <p:cNvCxnSpPr/>
          <p:nvPr/>
        </p:nvCxnSpPr>
        <p:spPr>
          <a:xfrm>
            <a:off x="-4034" y="63884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5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" y="1356851"/>
            <a:ext cx="10683901" cy="5392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6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탐색 진입 (클릭)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326" name="Google Shape;326;p26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6"/>
          <p:cNvSpPr/>
          <p:nvPr/>
        </p:nvSpPr>
        <p:spPr>
          <a:xfrm>
            <a:off x="1464925" y="5612875"/>
            <a:ext cx="7721400" cy="903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8" name="Google Shape;328;p26"/>
          <p:cNvSpPr/>
          <p:nvPr/>
        </p:nvSpPr>
        <p:spPr>
          <a:xfrm>
            <a:off x="2386725" y="1482622"/>
            <a:ext cx="445200" cy="22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26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4"/>
              </a:rPr>
              <a:t>피그마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8969" r="8290" t="0"/>
          <a:stretch/>
        </p:blipFill>
        <p:spPr>
          <a:xfrm>
            <a:off x="1419900" y="725713"/>
            <a:ext cx="5490011" cy="5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9200" y="6388450"/>
            <a:ext cx="83247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리스트박스 구분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정렬토글의 정렬 순서 결정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AD </a:t>
            </a:r>
            <a:r>
              <a:rPr lang="ko" sz="1100">
                <a:solidFill>
                  <a:schemeClr val="dk1"/>
                </a:solidFill>
              </a:rPr>
              <a:t>뱃지 표시 디자인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정렬 토글이 있을 경우 트렌드 페이지와 차이점이 있는지 의문 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37" name="Google Shape;337;p27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7"/>
          <p:cNvSpPr txBox="1"/>
          <p:nvPr/>
        </p:nvSpPr>
        <p:spPr>
          <a:xfrm>
            <a:off x="8648651" y="14250"/>
            <a:ext cx="204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8648601" y="705150"/>
            <a:ext cx="20433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</a:t>
            </a:r>
            <a:r>
              <a:rPr lang="ko" sz="900">
                <a:solidFill>
                  <a:schemeClr val="dk2"/>
                </a:solidFill>
              </a:rPr>
              <a:t>리스트박스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hlink"/>
                </a:solidFill>
                <a:hlinkClick r:id="rId4"/>
              </a:rPr>
              <a:t>Toolify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대주제는 토글 버튼(V) 존재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가격별, 국가별 기본 상태는 </a:t>
            </a:r>
            <a:r>
              <a:rPr b="1" lang="ko" sz="900">
                <a:solidFill>
                  <a:schemeClr val="dk2"/>
                </a:solidFill>
              </a:rPr>
              <a:t>접힌 상태</a:t>
            </a:r>
            <a:endParaRPr b="1"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산업별 기본상태: </a:t>
            </a:r>
            <a:r>
              <a:rPr b="1" lang="ko" sz="900">
                <a:solidFill>
                  <a:schemeClr val="dk2"/>
                </a:solidFill>
              </a:rPr>
              <a:t>펼쳐진 상태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탐색 페이지</a:t>
            </a:r>
            <a:r>
              <a:rPr lang="ko" sz="2300">
                <a:solidFill>
                  <a:schemeClr val="dk2"/>
                </a:solidFill>
              </a:rPr>
              <a:t> 컴포넌트 설명 </a:t>
            </a:r>
            <a:r>
              <a:rPr lang="ko" sz="1300">
                <a:solidFill>
                  <a:schemeClr val="dk2"/>
                </a:solidFill>
              </a:rPr>
              <a:t>(헤더 + 메인 콘텐츠)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1587450" y="1849100"/>
            <a:ext cx="502500" cy="214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</p:txBody>
      </p:sp>
      <p:sp>
        <p:nvSpPr>
          <p:cNvPr id="342" name="Google Shape;342;p27"/>
          <p:cNvSpPr txBox="1"/>
          <p:nvPr/>
        </p:nvSpPr>
        <p:spPr>
          <a:xfrm>
            <a:off x="527251" y="2137775"/>
            <a:ext cx="1060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6420426" y="1775049"/>
            <a:ext cx="298500" cy="12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27"/>
          <p:cNvSpPr txBox="1"/>
          <p:nvPr/>
        </p:nvSpPr>
        <p:spPr>
          <a:xfrm>
            <a:off x="6718924" y="1973500"/>
            <a:ext cx="966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정렬 토글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345" name="Google Shape;345;p27"/>
          <p:cNvCxnSpPr>
            <a:stCxn id="343" idx="2"/>
            <a:endCxn id="344" idx="1"/>
          </p:cNvCxnSpPr>
          <p:nvPr/>
        </p:nvCxnSpPr>
        <p:spPr>
          <a:xfrm flipH="1" rot="-5400000">
            <a:off x="6527376" y="1944249"/>
            <a:ext cx="233700" cy="149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" name="Google Shape;346;p27"/>
          <p:cNvSpPr txBox="1"/>
          <p:nvPr/>
        </p:nvSpPr>
        <p:spPr>
          <a:xfrm>
            <a:off x="8648600" y="1680285"/>
            <a:ext cx="20433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정렬토글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Toolify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기본 </a:t>
            </a:r>
            <a:r>
              <a:rPr lang="ko" sz="900">
                <a:solidFill>
                  <a:schemeClr val="dk2"/>
                </a:solidFill>
              </a:rPr>
              <a:t>상태: </a:t>
            </a:r>
            <a:r>
              <a:rPr lang="ko" sz="900">
                <a:solidFill>
                  <a:schemeClr val="dk2"/>
                </a:solidFill>
              </a:rPr>
              <a:t>접힌 상태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선택 시 선택된 알고리즘으로 정렬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347" name="Google Shape;3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5315" y="2461763"/>
            <a:ext cx="809968" cy="124673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7"/>
          <p:cNvSpPr txBox="1"/>
          <p:nvPr/>
        </p:nvSpPr>
        <p:spPr>
          <a:xfrm>
            <a:off x="8648610" y="3760927"/>
            <a:ext cx="2043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</a:t>
            </a:r>
            <a:r>
              <a:rPr lang="ko" sz="900">
                <a:solidFill>
                  <a:schemeClr val="dk2"/>
                </a:solidFill>
              </a:rPr>
              <a:t>. 콘텐츠카드(ref.</a:t>
            </a:r>
            <a:r>
              <a:rPr lang="ko" sz="900" u="sng">
                <a:solidFill>
                  <a:schemeClr val="hlink"/>
                </a:solidFill>
                <a:hlinkClick r:id="rId7"/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메인 페이지 - 콘텐츠 카드 동일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차이점: 광고 요청이 있는 서비스는 뱃지 표시 추가</a:t>
            </a:r>
            <a:r>
              <a:rPr lang="ko" sz="900">
                <a:solidFill>
                  <a:schemeClr val="dk2"/>
                </a:solidFill>
              </a:rPr>
              <a:t> 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단, 해당 페이지에서는 클릭 시 바로 상세 내용 팝업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콘텐츠 카드에 이미지 또는 영상 둘 다 적용 가능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349" name="Google Shape;349;p27"/>
          <p:cNvCxnSpPr/>
          <p:nvPr/>
        </p:nvCxnSpPr>
        <p:spPr>
          <a:xfrm>
            <a:off x="-4034" y="63884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7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7"/>
          <p:cNvSpPr/>
          <p:nvPr/>
        </p:nvSpPr>
        <p:spPr>
          <a:xfrm>
            <a:off x="2319350" y="2011300"/>
            <a:ext cx="1349100" cy="143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 </a:t>
            </a:r>
            <a:endParaRPr sz="1800"/>
          </a:p>
        </p:txBody>
      </p:sp>
      <p:sp>
        <p:nvSpPr>
          <p:cNvPr id="352" name="Google Shape;352;p27"/>
          <p:cNvSpPr txBox="1"/>
          <p:nvPr/>
        </p:nvSpPr>
        <p:spPr>
          <a:xfrm>
            <a:off x="2911026" y="1676500"/>
            <a:ext cx="1060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콘텐츠카드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53" name="Google Shape;353;p27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5" y="4397388"/>
            <a:ext cx="5067900" cy="1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5" y="1648025"/>
            <a:ext cx="5189350" cy="261898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8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세부 아이템</a:t>
            </a:r>
            <a:r>
              <a:rPr lang="ko" sz="2300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진입 (검색+클릭)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361" name="Google Shape;361;p28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8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5"/>
              </a:rPr>
              <a:t>피그마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3189298" y="2143314"/>
            <a:ext cx="1439100" cy="124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28"/>
          <p:cNvSpPr/>
          <p:nvPr/>
        </p:nvSpPr>
        <p:spPr>
          <a:xfrm>
            <a:off x="838200" y="4978625"/>
            <a:ext cx="3586800" cy="111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5" name="Google Shape;365;p28"/>
          <p:cNvGrpSpPr/>
          <p:nvPr/>
        </p:nvGrpSpPr>
        <p:grpSpPr>
          <a:xfrm>
            <a:off x="5146550" y="2121400"/>
            <a:ext cx="5545450" cy="4222825"/>
            <a:chOff x="2734800" y="3337175"/>
            <a:chExt cx="5545450" cy="4222825"/>
          </a:xfrm>
        </p:grpSpPr>
        <p:pic>
          <p:nvPicPr>
            <p:cNvPr id="366" name="Google Shape;366;p28"/>
            <p:cNvPicPr preferRelativeResize="0"/>
            <p:nvPr/>
          </p:nvPicPr>
          <p:blipFill rotWithShape="1">
            <a:blip r:embed="rId6">
              <a:alphaModFix/>
            </a:blip>
            <a:srcRect b="0" l="10608" r="10164" t="0"/>
            <a:stretch/>
          </p:blipFill>
          <p:spPr>
            <a:xfrm>
              <a:off x="2734800" y="3337175"/>
              <a:ext cx="5545450" cy="42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8"/>
            <p:cNvSpPr/>
            <p:nvPr/>
          </p:nvSpPr>
          <p:spPr>
            <a:xfrm>
              <a:off x="3509825" y="4253776"/>
              <a:ext cx="4514700" cy="3221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8" name="Google Shape;368;p28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" y="712350"/>
            <a:ext cx="8639075" cy="4742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9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9"/>
          <p:cNvSpPr txBox="1"/>
          <p:nvPr/>
        </p:nvSpPr>
        <p:spPr>
          <a:xfrm>
            <a:off x="8648351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-1" y="5484157"/>
            <a:ext cx="76404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주요 기능 요약, 사용 시나리오 기획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리뷰 페이지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뉴스레터 관련 기획 및 동작 로직 필요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7" name="Google Shape;377;p29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세부 아이템 페이지 컴포넌트 설명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378" name="Google Shape;378;p29"/>
          <p:cNvSpPr txBox="1"/>
          <p:nvPr/>
        </p:nvSpPr>
        <p:spPr>
          <a:xfrm>
            <a:off x="8648550" y="1290326"/>
            <a:ext cx="2043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리디렉션 링크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각 서비스의 홈페이지</a:t>
            </a:r>
            <a:r>
              <a:rPr lang="ko" sz="900">
                <a:solidFill>
                  <a:schemeClr val="dk2"/>
                </a:solidFill>
              </a:rPr>
              <a:t>의 해당 섹션으로 이동 </a:t>
            </a:r>
            <a:r>
              <a:rPr lang="ko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섹션: 홈페이지, 요금제 페이지, SNS 링크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8648804" y="712275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전체 페이지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추가 레이어 형태(팝업), 뒷배경 흐림 처리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6654284" y="1011321"/>
            <a:ext cx="1143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닫기버튼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6826293" y="1071628"/>
            <a:ext cx="186600" cy="2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82" name="Google Shape;382;p29"/>
          <p:cNvCxnSpPr/>
          <p:nvPr/>
        </p:nvCxnSpPr>
        <p:spPr>
          <a:xfrm>
            <a:off x="-4034" y="54740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9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9"/>
          <p:cNvSpPr/>
          <p:nvPr/>
        </p:nvSpPr>
        <p:spPr>
          <a:xfrm>
            <a:off x="4407715" y="1423840"/>
            <a:ext cx="2558100" cy="78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29"/>
          <p:cNvSpPr txBox="1"/>
          <p:nvPr/>
        </p:nvSpPr>
        <p:spPr>
          <a:xfrm>
            <a:off x="7317699" y="2167700"/>
            <a:ext cx="1251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리디렉션 링크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4407715" y="2360765"/>
            <a:ext cx="2558100" cy="78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87" name="Google Shape;387;p29"/>
          <p:cNvCxnSpPr>
            <a:stCxn id="384" idx="3"/>
            <a:endCxn id="385" idx="1"/>
          </p:cNvCxnSpPr>
          <p:nvPr/>
        </p:nvCxnSpPr>
        <p:spPr>
          <a:xfrm>
            <a:off x="6965815" y="1817890"/>
            <a:ext cx="351900" cy="511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8" name="Google Shape;388;p29"/>
          <p:cNvCxnSpPr>
            <a:stCxn id="386" idx="3"/>
            <a:endCxn id="385" idx="1"/>
          </p:cNvCxnSpPr>
          <p:nvPr/>
        </p:nvCxnSpPr>
        <p:spPr>
          <a:xfrm flipH="1" rot="10800000">
            <a:off x="6965815" y="2329715"/>
            <a:ext cx="351900" cy="425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9" name="Google Shape;389;p29"/>
          <p:cNvSpPr/>
          <p:nvPr/>
        </p:nvSpPr>
        <p:spPr>
          <a:xfrm>
            <a:off x="4407715" y="3975753"/>
            <a:ext cx="2558100" cy="78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29"/>
          <p:cNvSpPr txBox="1"/>
          <p:nvPr/>
        </p:nvSpPr>
        <p:spPr>
          <a:xfrm>
            <a:off x="8648350" y="2228676"/>
            <a:ext cx="2043600" cy="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에디터블박스, 체크박스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뉴스레터 발송 관련 주소 및 조건 설정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91" name="Google Shape;391;p29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트렌드</a:t>
            </a:r>
            <a:r>
              <a:rPr lang="ko" sz="2300">
                <a:solidFill>
                  <a:schemeClr val="dk2"/>
                </a:solidFill>
              </a:rPr>
              <a:t> 진입 (</a:t>
            </a:r>
            <a:r>
              <a:rPr lang="ko" sz="2300">
                <a:solidFill>
                  <a:schemeClr val="dk2"/>
                </a:solidFill>
              </a:rPr>
              <a:t>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397" name="Google Shape;397;p30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0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3"/>
              </a:rPr>
              <a:t>피그마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399" name="Google Shape;399;p30"/>
          <p:cNvGrpSpPr/>
          <p:nvPr/>
        </p:nvGrpSpPr>
        <p:grpSpPr>
          <a:xfrm>
            <a:off x="1781513" y="731219"/>
            <a:ext cx="7058554" cy="3426418"/>
            <a:chOff x="-16250" y="2470513"/>
            <a:chExt cx="5189350" cy="2618985"/>
          </a:xfrm>
        </p:grpSpPr>
        <p:pic>
          <p:nvPicPr>
            <p:cNvPr id="400" name="Google Shape;40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6250" y="2470513"/>
              <a:ext cx="5189350" cy="2618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30"/>
            <p:cNvSpPr/>
            <p:nvPr/>
          </p:nvSpPr>
          <p:spPr>
            <a:xfrm>
              <a:off x="1330618" y="2497901"/>
              <a:ext cx="246600" cy="185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2" name="Google Shape;402;p30"/>
          <p:cNvGrpSpPr/>
          <p:nvPr/>
        </p:nvGrpSpPr>
        <p:grpSpPr>
          <a:xfrm>
            <a:off x="1051881" y="4176464"/>
            <a:ext cx="8517811" cy="3091813"/>
            <a:chOff x="3815101" y="4647963"/>
            <a:chExt cx="5545450" cy="1866586"/>
          </a:xfrm>
        </p:grpSpPr>
        <p:pic>
          <p:nvPicPr>
            <p:cNvPr id="403" name="Google Shape;40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15101" y="4647963"/>
              <a:ext cx="5545450" cy="1866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30"/>
            <p:cNvSpPr/>
            <p:nvPr/>
          </p:nvSpPr>
          <p:spPr>
            <a:xfrm>
              <a:off x="4308912" y="4696635"/>
              <a:ext cx="870300" cy="289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5" name="Google Shape;405;p30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" y="705150"/>
            <a:ext cx="8589224" cy="5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9681" y="2109299"/>
            <a:ext cx="2042921" cy="92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9302" y="4893702"/>
            <a:ext cx="2042920" cy="108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31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1"/>
          <p:cNvSpPr txBox="1"/>
          <p:nvPr/>
        </p:nvSpPr>
        <p:spPr>
          <a:xfrm>
            <a:off x="8648651" y="14250"/>
            <a:ext cx="204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9209" y="6608350"/>
            <a:ext cx="7759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해당 페이지는 탐색 페이지의 정렬 기능 사용 시 동일한 경험을 줄 것으로 예상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국가별 리스트 고민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순위에 메달 표시, 숫자 표시 등 UI 고민 필요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8648599" y="705150"/>
            <a:ext cx="20433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리스트박스(ref.</a:t>
            </a:r>
            <a:r>
              <a:rPr lang="ko" sz="900" u="sng">
                <a:solidFill>
                  <a:schemeClr val="hlink"/>
                </a:solidFill>
                <a:hlinkClick r:id="rId6"/>
              </a:rPr>
              <a:t>Futuerpedia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일자, 카테고리, 국가, 리뷰 등 구성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  <a:highlight>
                  <a:srgbClr val="FFFF00"/>
                </a:highlight>
              </a:rPr>
              <a:t>각 항목은 하위 토글을 가짐</a:t>
            </a:r>
            <a:endParaRPr b="1" sz="9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일자 하위 - 일별, 월별, 연도별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카테고리 하위 - </a:t>
            </a:r>
            <a:r>
              <a:rPr lang="ko" sz="900">
                <a:solidFill>
                  <a:schemeClr val="dk2"/>
                </a:solidFill>
              </a:rPr>
              <a:t>탐색 페이지</a:t>
            </a:r>
            <a:r>
              <a:rPr lang="ko" sz="900">
                <a:solidFill>
                  <a:schemeClr val="dk2"/>
                </a:solidFill>
              </a:rPr>
              <a:t> 리스트 박스 항목 동일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리뷰별 - 별점 0~5 사이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트렌드</a:t>
            </a:r>
            <a:r>
              <a:rPr lang="ko" sz="2300">
                <a:solidFill>
                  <a:schemeClr val="dk2"/>
                </a:solidFill>
              </a:rPr>
              <a:t> 페이지 컴포넌트 설명 </a:t>
            </a:r>
            <a:r>
              <a:rPr lang="ko" sz="1300">
                <a:solidFill>
                  <a:schemeClr val="dk2"/>
                </a:solidFill>
              </a:rPr>
              <a:t>(헤더 + 메인 콘텐츠)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8648549" y="3073651"/>
            <a:ext cx="204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정렬탭(ref.</a:t>
            </a:r>
            <a:r>
              <a:rPr lang="ko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Futuerpedia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리스트박스의 각 아이템에 대한 인기순 및 최근 추가순 정렬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1093825" y="2593425"/>
            <a:ext cx="933900" cy="206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1"/>
          <p:cNvSpPr txBox="1"/>
          <p:nvPr/>
        </p:nvSpPr>
        <p:spPr>
          <a:xfrm>
            <a:off x="54370" y="2068070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리스트박스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421" name="Google Shape;421;p31"/>
          <p:cNvCxnSpPr>
            <a:stCxn id="419" idx="0"/>
            <a:endCxn id="420" idx="3"/>
          </p:cNvCxnSpPr>
          <p:nvPr/>
        </p:nvCxnSpPr>
        <p:spPr>
          <a:xfrm flipH="1" rot="5400000">
            <a:off x="1224925" y="2257575"/>
            <a:ext cx="363300" cy="308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2" name="Google Shape;422;p31"/>
          <p:cNvSpPr/>
          <p:nvPr/>
        </p:nvSpPr>
        <p:spPr>
          <a:xfrm>
            <a:off x="2934998" y="2109200"/>
            <a:ext cx="4739100" cy="32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1"/>
          <p:cNvSpPr txBox="1"/>
          <p:nvPr/>
        </p:nvSpPr>
        <p:spPr>
          <a:xfrm>
            <a:off x="2935001" y="1785300"/>
            <a:ext cx="81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정렬 탭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2193625" y="2543800"/>
            <a:ext cx="5480400" cy="211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31"/>
          <p:cNvSpPr txBox="1"/>
          <p:nvPr/>
        </p:nvSpPr>
        <p:spPr>
          <a:xfrm>
            <a:off x="5969243" y="2558096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콘텐츠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8648550" y="3745650"/>
            <a:ext cx="20433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</a:t>
            </a:r>
            <a:r>
              <a:rPr lang="ko" sz="900">
                <a:solidFill>
                  <a:schemeClr val="dk2"/>
                </a:solidFill>
              </a:rPr>
              <a:t>. 콘텐츠 리스트박스(ref.</a:t>
            </a:r>
            <a:r>
              <a:rPr lang="ko" sz="900" u="sng">
                <a:solidFill>
                  <a:schemeClr val="hlink"/>
                </a:solidFill>
                <a:hlinkClick r:id="rId8"/>
              </a:rPr>
              <a:t>Toolify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리스트박스의 각 아이템에 대한 조건별 정렬 상태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구성 - 순위, 서비스명, 카테고리, Up&amp;Down, 홈페이지 링크, 공식SNS 계정 링크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총 Top 10까지 정렬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427" name="Google Shape;427;p31"/>
          <p:cNvCxnSpPr/>
          <p:nvPr/>
        </p:nvCxnSpPr>
        <p:spPr>
          <a:xfrm>
            <a:off x="-4025" y="6615190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1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1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" y="1356851"/>
            <a:ext cx="10683901" cy="539201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메인 페이지</a:t>
            </a:r>
            <a:r>
              <a:rPr lang="ko" sz="2300">
                <a:solidFill>
                  <a:schemeClr val="dk2"/>
                </a:solidFill>
              </a:rPr>
              <a:t> 진입 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4"/>
              </a:rPr>
              <a:t>피그마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65" name="Google Shape;65;p14"/>
          <p:cNvSpPr/>
          <p:nvPr/>
        </p:nvSpPr>
        <p:spPr>
          <a:xfrm>
            <a:off x="9200" y="6228875"/>
            <a:ext cx="10692000" cy="870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문서</a:t>
            </a:r>
            <a:r>
              <a:rPr lang="ko"/>
              <a:t>ㆍ</a:t>
            </a:r>
            <a:r>
              <a:rPr lang="ko"/>
              <a:t>글쓰기, 마케팅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디자인, 교육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학습, 미디어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엔터테인먼트, IT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프로그래밍, 비즈니스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전문가, 커머스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세일즈, 번역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통역, 건강</a:t>
            </a:r>
            <a:r>
              <a:rPr lang="ko">
                <a:solidFill>
                  <a:schemeClr val="dk1"/>
                </a:solidFill>
              </a:rPr>
              <a:t>ㆍ</a:t>
            </a:r>
            <a:r>
              <a:rPr lang="ko"/>
              <a:t>웰니스, </a:t>
            </a:r>
            <a:r>
              <a:rPr lang="ko"/>
              <a:t>에이전트</a:t>
            </a:r>
            <a:r>
              <a:rPr lang="ko">
                <a:solidFill>
                  <a:schemeClr val="dk1"/>
                </a:solidFill>
              </a:rPr>
              <a:t>ㆍ자동화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2"/>
          <p:cNvGrpSpPr/>
          <p:nvPr/>
        </p:nvGrpSpPr>
        <p:grpSpPr>
          <a:xfrm>
            <a:off x="1812338" y="872669"/>
            <a:ext cx="7058554" cy="3426418"/>
            <a:chOff x="-16250" y="2470513"/>
            <a:chExt cx="5189350" cy="2618985"/>
          </a:xfrm>
        </p:grpSpPr>
        <p:pic>
          <p:nvPicPr>
            <p:cNvPr id="435" name="Google Shape;43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6250" y="2470513"/>
              <a:ext cx="5189350" cy="2618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32"/>
            <p:cNvSpPr/>
            <p:nvPr/>
          </p:nvSpPr>
          <p:spPr>
            <a:xfrm>
              <a:off x="1610725" y="2497900"/>
              <a:ext cx="204900" cy="162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37" name="Google Shape;4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5" y="4367575"/>
            <a:ext cx="10683901" cy="2224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소식 페이지</a:t>
            </a:r>
            <a:r>
              <a:rPr lang="ko" sz="2300">
                <a:solidFill>
                  <a:schemeClr val="dk2"/>
                </a:solidFill>
              </a:rPr>
              <a:t> 진입 (클릭)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439" name="Google Shape;439;p32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32"/>
          <p:cNvSpPr/>
          <p:nvPr/>
        </p:nvSpPr>
        <p:spPr>
          <a:xfrm>
            <a:off x="4439828" y="4580225"/>
            <a:ext cx="1800900" cy="35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32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5"/>
              </a:rPr>
              <a:t>피그마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42" name="Google Shape;442;p32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" y="723699"/>
            <a:ext cx="8652300" cy="5685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3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33"/>
          <p:cNvSpPr txBox="1"/>
          <p:nvPr/>
        </p:nvSpPr>
        <p:spPr>
          <a:xfrm>
            <a:off x="8648051" y="14250"/>
            <a:ext cx="20439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50" name="Google Shape;450;p33"/>
          <p:cNvSpPr txBox="1"/>
          <p:nvPr/>
        </p:nvSpPr>
        <p:spPr>
          <a:xfrm>
            <a:off x="9200" y="6615200"/>
            <a:ext cx="7679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최신에 대한 레이아웃 고민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Other Sentence </a:t>
            </a:r>
            <a:r>
              <a:rPr lang="ko" sz="1100">
                <a:solidFill>
                  <a:schemeClr val="dk1"/>
                </a:solidFill>
              </a:rPr>
              <a:t>고민 필요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51" name="Google Shape;451;p33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소식</a:t>
            </a:r>
            <a:r>
              <a:rPr lang="ko" sz="2300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페이지 컴포넌트 설명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8648276" y="1178320"/>
            <a:ext cx="20439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</a:t>
            </a:r>
            <a:r>
              <a:rPr lang="ko" sz="900">
                <a:solidFill>
                  <a:schemeClr val="dk2"/>
                </a:solidFill>
              </a:rPr>
              <a:t>카드뉴스 (이벤트, 공모전, 클래스)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각 링크로 이동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8648529" y="712275"/>
            <a:ext cx="20439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</a:t>
            </a:r>
            <a:r>
              <a:rPr lang="ko" sz="900">
                <a:solidFill>
                  <a:schemeClr val="dk2"/>
                </a:solidFill>
              </a:rPr>
              <a:t>리스트박스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메인 페이지 모두의 AI와 동일 </a:t>
            </a:r>
            <a:r>
              <a:rPr lang="ko" sz="900">
                <a:solidFill>
                  <a:schemeClr val="dk2"/>
                </a:solidFill>
              </a:rPr>
              <a:t>동작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793759" y="2406425"/>
            <a:ext cx="956400" cy="21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5" name="Google Shape;455;p33"/>
          <p:cNvSpPr txBox="1"/>
          <p:nvPr/>
        </p:nvSpPr>
        <p:spPr>
          <a:xfrm>
            <a:off x="673009" y="2075678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1997754" y="2096024"/>
            <a:ext cx="5541600" cy="274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7" name="Google Shape;457;p33"/>
          <p:cNvSpPr txBox="1"/>
          <p:nvPr/>
        </p:nvSpPr>
        <p:spPr>
          <a:xfrm>
            <a:off x="1997748" y="1751678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카드뉴스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458" name="Google Shape;458;p33"/>
          <p:cNvCxnSpPr/>
          <p:nvPr/>
        </p:nvCxnSpPr>
        <p:spPr>
          <a:xfrm>
            <a:off x="-4025" y="6615190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3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3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461" name="Google Shape;461;p33"/>
          <p:cNvSpPr/>
          <p:nvPr/>
        </p:nvSpPr>
        <p:spPr>
          <a:xfrm>
            <a:off x="373600" y="1583450"/>
            <a:ext cx="6785400" cy="3015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: 카드 뉴스 형식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뉴스 : test list (네이버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지원사업: 뉴스와 동일 (지역별 구분 section 추가 필요)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이벤트: 뉴스와 동일 (공모전, 오프라인 행사 등 기타 AI 이벤트)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1" y="724188"/>
            <a:ext cx="8648049" cy="5682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34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4"/>
          <p:cNvSpPr txBox="1"/>
          <p:nvPr/>
        </p:nvSpPr>
        <p:spPr>
          <a:xfrm>
            <a:off x="8648051" y="14250"/>
            <a:ext cx="20439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9200" y="6615200"/>
            <a:ext cx="7679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최신에 대한 레이아웃 고민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Other Sentence 고민 필요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소식</a:t>
            </a:r>
            <a:r>
              <a:rPr lang="ko" sz="2300">
                <a:solidFill>
                  <a:schemeClr val="dk2"/>
                </a:solidFill>
              </a:rPr>
              <a:t> 페이지 컴포넌트 설명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8648276" y="1178320"/>
            <a:ext cx="20439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</a:t>
            </a:r>
            <a:r>
              <a:rPr lang="ko" sz="900">
                <a:solidFill>
                  <a:schemeClr val="dk2"/>
                </a:solidFill>
              </a:rPr>
              <a:t>리스트박스</a:t>
            </a:r>
            <a:r>
              <a:rPr lang="ko" sz="900">
                <a:solidFill>
                  <a:schemeClr val="dk2"/>
                </a:solidFill>
              </a:rPr>
              <a:t> (</a:t>
            </a:r>
            <a:r>
              <a:rPr lang="ko" sz="900">
                <a:solidFill>
                  <a:schemeClr val="dk2"/>
                </a:solidFill>
              </a:rPr>
              <a:t>뉴스, 지원사업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각 링크로 이동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8648529" y="712275"/>
            <a:ext cx="20439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리스트박스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메인 페이지 모두의 AI와 동일 동작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73" name="Google Shape;473;p34"/>
          <p:cNvSpPr/>
          <p:nvPr/>
        </p:nvSpPr>
        <p:spPr>
          <a:xfrm>
            <a:off x="793759" y="2406425"/>
            <a:ext cx="956400" cy="21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p34"/>
          <p:cNvSpPr txBox="1"/>
          <p:nvPr/>
        </p:nvSpPr>
        <p:spPr>
          <a:xfrm>
            <a:off x="673009" y="2075678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75" name="Google Shape;475;p34"/>
          <p:cNvSpPr/>
          <p:nvPr/>
        </p:nvSpPr>
        <p:spPr>
          <a:xfrm>
            <a:off x="1997754" y="2096024"/>
            <a:ext cx="5541600" cy="274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6" name="Google Shape;476;p34"/>
          <p:cNvSpPr txBox="1"/>
          <p:nvPr/>
        </p:nvSpPr>
        <p:spPr>
          <a:xfrm>
            <a:off x="1997748" y="1751678"/>
            <a:ext cx="1197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리스트박</a:t>
            </a:r>
            <a:r>
              <a:rPr lang="ko" sz="1300">
                <a:solidFill>
                  <a:srgbClr val="FF0000"/>
                </a:solidFill>
              </a:rPr>
              <a:t>스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477" name="Google Shape;477;p34"/>
          <p:cNvCxnSpPr/>
          <p:nvPr/>
        </p:nvCxnSpPr>
        <p:spPr>
          <a:xfrm>
            <a:off x="-4025" y="6615190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4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4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4034" y="5848155"/>
            <a:ext cx="86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-276" y="5848149"/>
            <a:ext cx="86460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헤더 부분 고정하여 스크롤 시 팔로잉되게 할 것인지 고민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네비게이션 바 (상단 메뉴) 토글 버튼 (v 모양) 클릭 시 어떤 토글 메뉴로 구성할 것인지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메인 페이지 </a:t>
            </a:r>
            <a:r>
              <a:rPr lang="ko" sz="2300">
                <a:solidFill>
                  <a:schemeClr val="dk2"/>
                </a:solidFill>
              </a:rPr>
              <a:t>컴포넌트 설명</a:t>
            </a:r>
            <a:r>
              <a:rPr lang="ko" sz="2300">
                <a:solidFill>
                  <a:schemeClr val="dk2"/>
                </a:solidFill>
              </a:rPr>
              <a:t>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>
                <a:solidFill>
                  <a:schemeClr val="dk2"/>
                </a:solidFill>
              </a:rPr>
              <a:t>헤더 + 메인 콘텐츠 + 카테고리)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650025" y="14250"/>
            <a:ext cx="20418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648550" y="1343575"/>
            <a:ext cx="2056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검색박스(ref.</a:t>
            </a:r>
            <a:r>
              <a:rPr lang="ko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검색창 </a:t>
            </a:r>
            <a:r>
              <a:rPr b="1" lang="ko" sz="900">
                <a:solidFill>
                  <a:schemeClr val="dk2"/>
                </a:solidFill>
              </a:rPr>
              <a:t>클릭</a:t>
            </a:r>
            <a:r>
              <a:rPr lang="ko" sz="900">
                <a:solidFill>
                  <a:schemeClr val="dk2"/>
                </a:solidFill>
              </a:rPr>
              <a:t> 시, RAG와 연결된 LLM 채팅으로 내부 자료 검색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6514" y="1909675"/>
            <a:ext cx="1880825" cy="14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648525" y="3398750"/>
            <a:ext cx="2056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</a:t>
            </a:r>
            <a:r>
              <a:rPr lang="ko" sz="900">
                <a:solidFill>
                  <a:schemeClr val="dk2"/>
                </a:solidFill>
              </a:rPr>
              <a:t>. 카드뉴스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카드들의 로테이션되는 애니메이션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3642" r="0" t="0"/>
          <a:stretch/>
        </p:blipFill>
        <p:spPr>
          <a:xfrm>
            <a:off x="9061888" y="3964850"/>
            <a:ext cx="1230083" cy="13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50275" y="6105475"/>
            <a:ext cx="2041800" cy="25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648524" y="5295650"/>
            <a:ext cx="2056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4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스크롤박스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좌우측 화살표 모양 클릭시 스크롤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각 콘텐츠 클릭 시 해당 서비스 설명 페이지로 이동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648550" y="758575"/>
            <a:ext cx="2056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네비게이션바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hlink"/>
                </a:solidFill>
                <a:hlinkClick r:id="rId9"/>
              </a:rPr>
              <a:t>Toolify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클릭</a:t>
            </a:r>
            <a:r>
              <a:rPr lang="ko" sz="900">
                <a:solidFill>
                  <a:schemeClr val="dk2"/>
                </a:solidFill>
              </a:rPr>
              <a:t> 시, 하위 페이지로 이동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48551" y="1208450"/>
            <a:ext cx="2056800" cy="13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3" y="727202"/>
            <a:ext cx="8648698" cy="4685755"/>
            <a:chOff x="3" y="1067146"/>
            <a:chExt cx="8648698" cy="4685755"/>
          </a:xfrm>
        </p:grpSpPr>
        <p:pic>
          <p:nvPicPr>
            <p:cNvPr id="84" name="Google Shape;84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" y="1067146"/>
              <a:ext cx="8648698" cy="4364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5"/>
            <p:cNvSpPr/>
            <p:nvPr/>
          </p:nvSpPr>
          <p:spPr>
            <a:xfrm>
              <a:off x="5122701" y="1567093"/>
              <a:ext cx="2483997" cy="258616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7606692" y="1558355"/>
              <a:ext cx="926799" cy="344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검색결과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291428" y="1827100"/>
              <a:ext cx="2956718" cy="2215214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2306401" y="2762609"/>
              <a:ext cx="926799" cy="344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검색박스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24745" y="4382860"/>
              <a:ext cx="7122099" cy="1025863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724745" y="5408716"/>
              <a:ext cx="1130612" cy="344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스크롤박스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83612" y="1080230"/>
              <a:ext cx="6811480" cy="34291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871519" y="1390039"/>
              <a:ext cx="13443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네비게이션바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cxnSp>
        <p:nvCxnSpPr>
          <p:cNvPr id="94" name="Google Shape;94;p15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" y="705125"/>
            <a:ext cx="8652001" cy="544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메인 페이지 컴포넌트 설명 </a:t>
            </a:r>
            <a:r>
              <a:rPr lang="ko" sz="1300">
                <a:solidFill>
                  <a:schemeClr val="dk2"/>
                </a:solidFill>
              </a:rPr>
              <a:t>(탑 인기 + 탑 STEP)</a:t>
            </a:r>
            <a:endParaRPr sz="2300">
              <a:solidFill>
                <a:schemeClr val="dk2"/>
              </a:solidFill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8648549" y="14250"/>
            <a:ext cx="2043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679600" y="705130"/>
            <a:ext cx="20124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</a:t>
            </a:r>
            <a:r>
              <a:rPr lang="ko" sz="900">
                <a:solidFill>
                  <a:schemeClr val="dk2"/>
                </a:solidFill>
              </a:rPr>
              <a:t>스크롤</a:t>
            </a:r>
            <a:r>
              <a:rPr lang="ko" sz="900">
                <a:solidFill>
                  <a:schemeClr val="dk2"/>
                </a:solidFill>
              </a:rPr>
              <a:t>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좌우측 화살표 모양 </a:t>
            </a:r>
            <a:r>
              <a:rPr b="1" lang="ko" sz="900">
                <a:solidFill>
                  <a:schemeClr val="dk2"/>
                </a:solidFill>
              </a:rPr>
              <a:t>클릭 </a:t>
            </a:r>
            <a:r>
              <a:rPr lang="ko" sz="900">
                <a:solidFill>
                  <a:schemeClr val="dk2"/>
                </a:solidFill>
              </a:rPr>
              <a:t>시 스크롤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8549" y="1271336"/>
            <a:ext cx="2043469" cy="5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828825" y="1380575"/>
            <a:ext cx="7166100" cy="188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6"/>
          <p:cNvSpPr/>
          <p:nvPr/>
        </p:nvSpPr>
        <p:spPr>
          <a:xfrm>
            <a:off x="829000" y="4146503"/>
            <a:ext cx="6971100" cy="19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16"/>
          <p:cNvSpPr txBox="1"/>
          <p:nvPr/>
        </p:nvSpPr>
        <p:spPr>
          <a:xfrm>
            <a:off x="-823" y="1056575"/>
            <a:ext cx="1132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스크롤</a:t>
            </a:r>
            <a:r>
              <a:rPr lang="ko" sz="1300">
                <a:solidFill>
                  <a:srgbClr val="FF0000"/>
                </a:solidFill>
              </a:rPr>
              <a:t>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170000" y="1150150"/>
            <a:ext cx="1552500" cy="207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6"/>
          <p:cNvSpPr txBox="1"/>
          <p:nvPr/>
        </p:nvSpPr>
        <p:spPr>
          <a:xfrm>
            <a:off x="2306046" y="826165"/>
            <a:ext cx="1132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콘텐츠카드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648475" y="1857225"/>
            <a:ext cx="20436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콘텐츠카드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클릭</a:t>
            </a:r>
            <a:r>
              <a:rPr lang="ko" sz="900">
                <a:solidFill>
                  <a:schemeClr val="dk2"/>
                </a:solidFill>
              </a:rPr>
              <a:t> 시 각 </a:t>
            </a:r>
            <a:r>
              <a:rPr b="1" lang="ko" sz="900">
                <a:solidFill>
                  <a:schemeClr val="dk2"/>
                </a:solidFill>
              </a:rPr>
              <a:t>서비스</a:t>
            </a:r>
            <a:r>
              <a:rPr lang="ko" sz="900">
                <a:solidFill>
                  <a:schemeClr val="dk2"/>
                </a:solidFill>
              </a:rPr>
              <a:t> 또는 </a:t>
            </a:r>
            <a:r>
              <a:rPr b="1" lang="ko" sz="900">
                <a:solidFill>
                  <a:schemeClr val="dk2"/>
                </a:solidFill>
              </a:rPr>
              <a:t>전문 STEP의 페이지</a:t>
            </a:r>
            <a:r>
              <a:rPr lang="ko" sz="900">
                <a:solidFill>
                  <a:schemeClr val="dk2"/>
                </a:solidFill>
              </a:rPr>
              <a:t>로 이동 후 상세 내용 팝업 형태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서비스 카드 구성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대표 </a:t>
            </a:r>
            <a:r>
              <a:rPr b="1" lang="ko" sz="900">
                <a:solidFill>
                  <a:schemeClr val="dk2"/>
                </a:solidFill>
              </a:rPr>
              <a:t>결과물</a:t>
            </a:r>
            <a:r>
              <a:rPr lang="ko" sz="900">
                <a:solidFill>
                  <a:schemeClr val="dk2"/>
                </a:solidFill>
              </a:rPr>
              <a:t> 이미지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서비스 명칭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관련 해시태그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전문 STEP 카드 구성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대표 </a:t>
            </a:r>
            <a:r>
              <a:rPr b="1" lang="ko" sz="900">
                <a:solidFill>
                  <a:schemeClr val="dk2"/>
                </a:solidFill>
              </a:rPr>
              <a:t>결과물</a:t>
            </a:r>
            <a:r>
              <a:rPr lang="ko" sz="900">
                <a:solidFill>
                  <a:schemeClr val="dk2"/>
                </a:solidFill>
              </a:rPr>
              <a:t> 이미지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로고 또는 프로필 이미지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활동명 (닉네임)</a:t>
            </a:r>
            <a:endParaRPr sz="900">
              <a:solidFill>
                <a:schemeClr val="dk2"/>
              </a:solidFill>
            </a:endParaRPr>
          </a:p>
          <a:p>
            <a:pPr indent="-184150" lvl="1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ko" sz="900">
                <a:solidFill>
                  <a:schemeClr val="dk2"/>
                </a:solidFill>
              </a:rPr>
              <a:t>전문 분야 </a:t>
            </a:r>
            <a:r>
              <a:rPr lang="ko" sz="900">
                <a:solidFill>
                  <a:schemeClr val="dk2"/>
                </a:solidFill>
              </a:rPr>
              <a:t>해시태그</a:t>
            </a:r>
            <a:r>
              <a:rPr lang="ko" sz="900">
                <a:solidFill>
                  <a:schemeClr val="dk2"/>
                </a:solidFill>
              </a:rPr>
              <a:t> 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33330" y="3853269"/>
            <a:ext cx="1273735" cy="20134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/>
          <p:nvPr/>
        </p:nvCxnSpPr>
        <p:spPr>
          <a:xfrm>
            <a:off x="-834" y="6306884"/>
            <a:ext cx="865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-825" y="6306874"/>
            <a:ext cx="82377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 </a:t>
            </a:r>
            <a:r>
              <a:rPr lang="ko" sz="1100">
                <a:solidFill>
                  <a:schemeClr val="dk1"/>
                </a:solidFill>
              </a:rPr>
              <a:t>전문 Step 관련 페이지 필요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14" name="Google Shape;114;p16"/>
          <p:cNvCxnSpPr>
            <a:stCxn id="108" idx="0"/>
            <a:endCxn id="109" idx="1"/>
          </p:cNvCxnSpPr>
          <p:nvPr/>
        </p:nvCxnSpPr>
        <p:spPr>
          <a:xfrm rot="-5400000">
            <a:off x="2045100" y="889300"/>
            <a:ext cx="162000" cy="359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5" idx="1"/>
            <a:endCxn id="107" idx="2"/>
          </p:cNvCxnSpPr>
          <p:nvPr/>
        </p:nvCxnSpPr>
        <p:spPr>
          <a:xfrm rot="10800000">
            <a:off x="565425" y="1380575"/>
            <a:ext cx="263400" cy="944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6"/>
          <p:cNvCxnSpPr>
            <a:stCxn id="106" idx="1"/>
            <a:endCxn id="107" idx="2"/>
          </p:cNvCxnSpPr>
          <p:nvPr/>
        </p:nvCxnSpPr>
        <p:spPr>
          <a:xfrm rot="10800000">
            <a:off x="565300" y="1380653"/>
            <a:ext cx="263700" cy="3746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6"/>
          <p:cNvSpPr/>
          <p:nvPr/>
        </p:nvSpPr>
        <p:spPr>
          <a:xfrm>
            <a:off x="1170000" y="4311325"/>
            <a:ext cx="1552500" cy="179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19" name="Google Shape;119;p16"/>
          <p:cNvCxnSpPr>
            <a:stCxn id="118" idx="3"/>
            <a:endCxn id="109" idx="2"/>
          </p:cNvCxnSpPr>
          <p:nvPr/>
        </p:nvCxnSpPr>
        <p:spPr>
          <a:xfrm flipH="1" rot="10800000">
            <a:off x="2722500" y="1150225"/>
            <a:ext cx="149700" cy="4059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121" name="Google Shape;121;p16"/>
          <p:cNvSpPr/>
          <p:nvPr/>
        </p:nvSpPr>
        <p:spPr>
          <a:xfrm>
            <a:off x="3845775" y="705125"/>
            <a:ext cx="1132200" cy="44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</a:t>
            </a:r>
            <a:r>
              <a:rPr lang="ko"/>
              <a:t>인기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533625" y="3506000"/>
            <a:ext cx="1756500" cy="44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</a:t>
            </a:r>
            <a:r>
              <a:rPr lang="ko"/>
              <a:t>스텝(전문가)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-4024" y="5778850"/>
            <a:ext cx="86361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8648550" y="14250"/>
            <a:ext cx="2044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-4034" y="57788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8679614" y="705140"/>
            <a:ext cx="20133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</a:t>
            </a:r>
            <a:r>
              <a:rPr lang="ko" sz="900">
                <a:solidFill>
                  <a:schemeClr val="dk2"/>
                </a:solidFill>
              </a:rPr>
              <a:t>주제버튼</a:t>
            </a:r>
            <a:r>
              <a:rPr lang="ko" sz="900">
                <a:solidFill>
                  <a:schemeClr val="dk2"/>
                </a:solidFill>
              </a:rPr>
              <a:t>(</a:t>
            </a:r>
            <a:r>
              <a:rPr lang="ko" sz="900">
                <a:solidFill>
                  <a:schemeClr val="dk2"/>
                </a:solidFill>
              </a:rPr>
              <a:t>ref.</a:t>
            </a:r>
            <a:r>
              <a:rPr lang="ko" sz="900" u="sng">
                <a:solidFill>
                  <a:schemeClr val="hlink"/>
                </a:solidFill>
                <a:hlinkClick r:id="rId3"/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각 버튼 클릭 시 </a:t>
            </a:r>
            <a:r>
              <a:rPr b="1" lang="ko" sz="900">
                <a:solidFill>
                  <a:schemeClr val="dk2"/>
                </a:solidFill>
              </a:rPr>
              <a:t>검은색 </a:t>
            </a:r>
            <a:r>
              <a:rPr lang="ko" sz="900">
                <a:solidFill>
                  <a:schemeClr val="dk2"/>
                </a:solidFill>
              </a:rPr>
              <a:t>선택 표시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선택된 주제로 Query 전달하여 하단 스크롤박스 부분 Sorting하여 정렬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기본: “</a:t>
            </a:r>
            <a:r>
              <a:rPr b="1" lang="ko" sz="900">
                <a:solidFill>
                  <a:schemeClr val="dk2"/>
                </a:solidFill>
              </a:rPr>
              <a:t>최신</a:t>
            </a:r>
            <a:r>
              <a:rPr lang="ko" sz="900">
                <a:solidFill>
                  <a:schemeClr val="dk2"/>
                </a:solidFill>
              </a:rPr>
              <a:t>” 버튼 선택된 상태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3035" y="1855644"/>
            <a:ext cx="2044141" cy="188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8679614" y="2049146"/>
            <a:ext cx="20133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스크롤박스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좌우측 화살표 모양 </a:t>
            </a:r>
            <a:r>
              <a:rPr b="1" lang="ko" sz="900">
                <a:solidFill>
                  <a:schemeClr val="dk2"/>
                </a:solidFill>
              </a:rPr>
              <a:t>클릭</a:t>
            </a:r>
            <a:r>
              <a:rPr lang="ko" sz="900">
                <a:solidFill>
                  <a:schemeClr val="dk2"/>
                </a:solidFill>
              </a:rPr>
              <a:t> 시 스크롤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메인 페이지 컴포넌트 설명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>
                <a:solidFill>
                  <a:schemeClr val="dk2"/>
                </a:solidFill>
              </a:rPr>
              <a:t>모두의 AI 소식</a:t>
            </a:r>
            <a:r>
              <a:rPr lang="ko" sz="1300">
                <a:solidFill>
                  <a:schemeClr val="dk2"/>
                </a:solidFill>
              </a:rPr>
              <a:t> + </a:t>
            </a:r>
            <a:r>
              <a:rPr lang="ko" sz="1300">
                <a:solidFill>
                  <a:schemeClr val="dk2"/>
                </a:solidFill>
              </a:rPr>
              <a:t>푸터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7900" y="723647"/>
            <a:ext cx="8636176" cy="3648207"/>
            <a:chOff x="7900" y="876047"/>
            <a:chExt cx="8636176" cy="3648207"/>
          </a:xfrm>
        </p:grpSpPr>
        <p:pic>
          <p:nvPicPr>
            <p:cNvPr id="136" name="Google Shape;13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0" y="1018938"/>
              <a:ext cx="8636176" cy="35053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7"/>
            <p:cNvSpPr/>
            <p:nvPr/>
          </p:nvSpPr>
          <p:spPr>
            <a:xfrm>
              <a:off x="825575" y="1829550"/>
              <a:ext cx="6983100" cy="914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6419934" y="1200142"/>
              <a:ext cx="1084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스크롤박스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4809031" y="876047"/>
              <a:ext cx="1084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주제버튼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655925" y="1505275"/>
              <a:ext cx="3370200" cy="32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cxnSp>
          <p:nvCxnSpPr>
            <p:cNvPr id="141" name="Google Shape;141;p17"/>
            <p:cNvCxnSpPr>
              <a:stCxn id="140" idx="3"/>
              <a:endCxn id="139" idx="3"/>
            </p:cNvCxnSpPr>
            <p:nvPr/>
          </p:nvCxnSpPr>
          <p:spPr>
            <a:xfrm rot="10800000">
              <a:off x="5893225" y="1038175"/>
              <a:ext cx="132900" cy="629100"/>
            </a:xfrm>
            <a:prstGeom prst="bentConnector3">
              <a:avLst>
                <a:gd fmla="val -179176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2" name="Google Shape;142;p17"/>
            <p:cNvCxnSpPr>
              <a:stCxn id="137" idx="3"/>
              <a:endCxn id="138" idx="3"/>
            </p:cNvCxnSpPr>
            <p:nvPr/>
          </p:nvCxnSpPr>
          <p:spPr>
            <a:xfrm rot="10800000">
              <a:off x="7504175" y="1362000"/>
              <a:ext cx="304500" cy="924900"/>
            </a:xfrm>
            <a:prstGeom prst="bentConnector3">
              <a:avLst>
                <a:gd fmla="val -78202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1949000" y="3058600"/>
              <a:ext cx="810000" cy="1279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832325" y="3373750"/>
              <a:ext cx="1733700" cy="1118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565887" y="3373759"/>
              <a:ext cx="1084200" cy="3597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3240800" y="3536350"/>
              <a:ext cx="10125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리스트박스</a:t>
              </a:r>
              <a:endParaRPr sz="1300">
                <a:solidFill>
                  <a:srgbClr val="FF0000"/>
                </a:solidFill>
              </a:endParaRPr>
            </a:p>
          </p:txBody>
        </p:sp>
        <p:cxnSp>
          <p:nvCxnSpPr>
            <p:cNvPr id="147" name="Google Shape;147;p17"/>
            <p:cNvCxnSpPr>
              <a:stCxn id="143" idx="3"/>
              <a:endCxn id="146" idx="1"/>
            </p:cNvCxnSpPr>
            <p:nvPr/>
          </p:nvCxnSpPr>
          <p:spPr>
            <a:xfrm>
              <a:off x="2759000" y="3698350"/>
              <a:ext cx="481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7"/>
            <p:cNvCxnSpPr>
              <a:stCxn id="144" idx="1"/>
              <a:endCxn id="146" idx="3"/>
            </p:cNvCxnSpPr>
            <p:nvPr/>
          </p:nvCxnSpPr>
          <p:spPr>
            <a:xfrm rot="10800000">
              <a:off x="4253325" y="3698500"/>
              <a:ext cx="579000" cy="234600"/>
            </a:xfrm>
            <a:prstGeom prst="bentConnector3">
              <a:avLst>
                <a:gd fmla="val 50002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149" name="Google Shape;149;p17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  <p:sp>
        <p:nvSpPr>
          <p:cNvPr id="151" name="Google Shape;151;p17"/>
          <p:cNvSpPr/>
          <p:nvPr/>
        </p:nvSpPr>
        <p:spPr>
          <a:xfrm>
            <a:off x="2624538" y="1368225"/>
            <a:ext cx="3402900" cy="24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최신 뉴스 지원사업 이벤트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857811" y="5054025"/>
            <a:ext cx="6328200" cy="1901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</a:t>
            </a:r>
            <a:r>
              <a:rPr lang="ko"/>
              <a:t>스텝 &lt;&gt; 모두의 AI 소식 </a:t>
            </a:r>
            <a:br>
              <a:rPr lang="ko"/>
            </a:br>
            <a:r>
              <a:rPr lang="ko"/>
              <a:t>중간에</a:t>
            </a:r>
            <a:br>
              <a:rPr lang="ko"/>
            </a:br>
            <a:r>
              <a:rPr lang="ko"/>
              <a:t>튜토리얼 따로 만드는 것에 대해 고민 필요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" y="1356851"/>
            <a:ext cx="10683901" cy="5392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기업등록 진입 (클릭)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59" name="Google Shape;159;p18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6919474" y="1435625"/>
            <a:ext cx="540000" cy="32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8"/>
          <p:cNvSpPr txBox="1"/>
          <p:nvPr/>
        </p:nvSpPr>
        <p:spPr>
          <a:xfrm>
            <a:off x="8696721" y="422572"/>
            <a:ext cx="1810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참조: </a:t>
            </a:r>
            <a:r>
              <a:rPr lang="ko" sz="1300" u="sng">
                <a:solidFill>
                  <a:schemeClr val="hlink"/>
                </a:solidFill>
                <a:hlinkClick r:id="rId4"/>
              </a:rPr>
              <a:t>피그마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648276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648327" y="1102122"/>
            <a:ext cx="20436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선택탭</a:t>
            </a:r>
            <a:r>
              <a:rPr lang="ko" sz="900">
                <a:solidFill>
                  <a:schemeClr val="dk2"/>
                </a:solidFill>
              </a:rPr>
              <a:t> (ref.</a:t>
            </a:r>
            <a:r>
              <a:rPr lang="ko" sz="900" u="sng">
                <a:solidFill>
                  <a:schemeClr val="hlink"/>
                </a:solidFill>
                <a:hlinkClick r:id="rId3"/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개인회원/기업회원에 따라 하단부 상이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선택된 경우 별도의 배경, 글씨색 적용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(</a:t>
            </a:r>
            <a:r>
              <a:rPr lang="ko" sz="900">
                <a:solidFill>
                  <a:schemeClr val="dk2"/>
                </a:solidFill>
                <a:highlight>
                  <a:schemeClr val="accent6"/>
                </a:highlight>
              </a:rPr>
              <a:t>색 미정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169" name="Google Shape;169;p19"/>
          <p:cNvGrpSpPr/>
          <p:nvPr/>
        </p:nvGrpSpPr>
        <p:grpSpPr>
          <a:xfrm>
            <a:off x="8648206" y="2048703"/>
            <a:ext cx="2043725" cy="1818491"/>
            <a:chOff x="7127150" y="1394150"/>
            <a:chExt cx="2016900" cy="1237237"/>
          </a:xfrm>
        </p:grpSpPr>
        <p:sp>
          <p:nvSpPr>
            <p:cNvPr id="170" name="Google Shape;170;p19"/>
            <p:cNvSpPr txBox="1"/>
            <p:nvPr/>
          </p:nvSpPr>
          <p:spPr>
            <a:xfrm>
              <a:off x="7127150" y="1394150"/>
              <a:ext cx="2016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3</a:t>
              </a:r>
              <a:r>
                <a:rPr lang="ko" sz="900">
                  <a:solidFill>
                    <a:schemeClr val="dk2"/>
                  </a:solidFill>
                </a:rPr>
                <a:t>. </a:t>
              </a:r>
              <a:r>
                <a:rPr lang="ko" sz="900">
                  <a:solidFill>
                    <a:schemeClr val="dk2"/>
                  </a:solidFill>
                </a:rPr>
                <a:t>토글</a:t>
              </a:r>
              <a:r>
                <a:rPr lang="ko" sz="900">
                  <a:solidFill>
                    <a:schemeClr val="dk2"/>
                  </a:solidFill>
                </a:rPr>
                <a:t>박스 </a:t>
              </a:r>
              <a:r>
                <a:rPr lang="ko" sz="900">
                  <a:solidFill>
                    <a:schemeClr val="dk2"/>
                  </a:solidFill>
                </a:rPr>
                <a:t>(ref.</a:t>
              </a:r>
              <a:r>
                <a:rPr lang="ko" sz="900" u="sng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잡코리아</a:t>
              </a:r>
              <a:r>
                <a:rPr lang="ko" sz="900">
                  <a:solidFill>
                    <a:schemeClr val="dk2"/>
                  </a:solidFill>
                </a:rPr>
                <a:t>)</a:t>
              </a:r>
              <a:endParaRPr sz="900">
                <a:solidFill>
                  <a:schemeClr val="dk2"/>
                </a:solidFill>
              </a:endParaRPr>
            </a:p>
            <a:p>
              <a:pPr indent="-171450" lvl="0" marL="2286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Char char="●"/>
              </a:pPr>
              <a:r>
                <a:rPr lang="ko" sz="900">
                  <a:solidFill>
                    <a:schemeClr val="dk2"/>
                  </a:solidFill>
                </a:rPr>
                <a:t>토글 펼친 경우 기업 형태 선택</a:t>
              </a:r>
              <a:endParaRPr sz="900">
                <a:solidFill>
                  <a:schemeClr val="dk2"/>
                </a:solidFill>
              </a:endParaRPr>
            </a:p>
          </p:txBody>
        </p:sp>
        <p:pic>
          <p:nvPicPr>
            <p:cNvPr id="171" name="Google Shape;17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59492" y="1686562"/>
              <a:ext cx="1552200" cy="944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19"/>
          <p:cNvSpPr txBox="1"/>
          <p:nvPr/>
        </p:nvSpPr>
        <p:spPr>
          <a:xfrm>
            <a:off x="8648275" y="3867201"/>
            <a:ext cx="204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4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에디터블박스</a:t>
            </a: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글씨 입력 가능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8648575" y="4333250"/>
            <a:ext cx="204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5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주소</a:t>
            </a:r>
            <a:r>
              <a:rPr lang="ko" sz="900">
                <a:solidFill>
                  <a:schemeClr val="dk2"/>
                </a:solidFill>
              </a:rPr>
              <a:t>박스 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주소검색 API 연동 </a:t>
            </a:r>
            <a:r>
              <a:rPr lang="ko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8648575" y="712275"/>
            <a:ext cx="2043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네비게이션바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기존 네비게이션바와 상이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200" y="5782300"/>
            <a:ext cx="86523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고객센터 페이지 추가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>
            <a:off x="-4034" y="57788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/>
        </p:nvSpPr>
        <p:spPr>
          <a:xfrm>
            <a:off x="184525" y="14250"/>
            <a:ext cx="83979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기업등록</a:t>
            </a:r>
            <a:r>
              <a:rPr lang="ko" sz="2300">
                <a:solidFill>
                  <a:schemeClr val="dk2"/>
                </a:solidFill>
              </a:rPr>
              <a:t> 페이지</a:t>
            </a:r>
            <a:r>
              <a:rPr lang="ko" sz="2300">
                <a:solidFill>
                  <a:schemeClr val="dk2"/>
                </a:solidFill>
              </a:rPr>
              <a:t> 컴포넌트 설명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>
                <a:solidFill>
                  <a:schemeClr val="dk2"/>
                </a:solidFill>
              </a:rPr>
              <a:t>헤더</a:t>
            </a:r>
            <a:r>
              <a:rPr lang="ko" sz="1300">
                <a:solidFill>
                  <a:schemeClr val="dk2"/>
                </a:solidFill>
              </a:rPr>
              <a:t> + </a:t>
            </a:r>
            <a:r>
              <a:rPr lang="ko" sz="1300">
                <a:solidFill>
                  <a:schemeClr val="dk2"/>
                </a:solidFill>
              </a:rPr>
              <a:t>기업정보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grpSp>
        <p:nvGrpSpPr>
          <p:cNvPr id="180" name="Google Shape;180;p19"/>
          <p:cNvGrpSpPr/>
          <p:nvPr/>
        </p:nvGrpSpPr>
        <p:grpSpPr>
          <a:xfrm>
            <a:off x="-4025" y="712365"/>
            <a:ext cx="8652211" cy="5066563"/>
            <a:chOff x="-4025" y="712350"/>
            <a:chExt cx="6374575" cy="3471675"/>
          </a:xfrm>
        </p:grpSpPr>
        <p:pic>
          <p:nvPicPr>
            <p:cNvPr id="181" name="Google Shape;181;p19"/>
            <p:cNvPicPr preferRelativeResize="0"/>
            <p:nvPr/>
          </p:nvPicPr>
          <p:blipFill rotWithShape="1">
            <a:blip r:embed="rId9">
              <a:alphaModFix/>
            </a:blip>
            <a:srcRect b="0" l="17748" r="8575" t="0"/>
            <a:stretch/>
          </p:blipFill>
          <p:spPr>
            <a:xfrm>
              <a:off x="-4025" y="712350"/>
              <a:ext cx="6374575" cy="347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9"/>
            <p:cNvSpPr/>
            <p:nvPr/>
          </p:nvSpPr>
          <p:spPr>
            <a:xfrm>
              <a:off x="1281275" y="1668003"/>
              <a:ext cx="2994000" cy="32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466525" y="2694233"/>
              <a:ext cx="2623800" cy="267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470150" y="3012475"/>
              <a:ext cx="2623800" cy="652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466525" y="3736250"/>
              <a:ext cx="2623800" cy="250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4275274" y="1718150"/>
              <a:ext cx="916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선택탭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4143724" y="2689115"/>
              <a:ext cx="916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토글박스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4143725" y="3186100"/>
              <a:ext cx="13311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에디터블박스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4143724" y="3683072"/>
              <a:ext cx="1143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주소박스</a:t>
              </a:r>
              <a:r>
                <a:rPr lang="ko" sz="1300">
                  <a:solidFill>
                    <a:srgbClr val="FF0000"/>
                  </a:solidFill>
                </a:rPr>
                <a:t> 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340956" y="780450"/>
              <a:ext cx="916200" cy="226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4111618" y="747211"/>
              <a:ext cx="1207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네비게이션바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-910" y="692285"/>
            <a:ext cx="8652006" cy="5657798"/>
            <a:chOff x="260115" y="692272"/>
            <a:chExt cx="8007410" cy="5086575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0115" y="692272"/>
              <a:ext cx="8007410" cy="5086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0"/>
            <p:cNvSpPr/>
            <p:nvPr/>
          </p:nvSpPr>
          <p:spPr>
            <a:xfrm>
              <a:off x="3036850" y="1615975"/>
              <a:ext cx="2446200" cy="1448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006450" y="5373750"/>
              <a:ext cx="2567400" cy="324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5733843" y="5373761"/>
              <a:ext cx="1207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업로드 박스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036850" y="1008577"/>
              <a:ext cx="641700" cy="544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706150" y="955701"/>
              <a:ext cx="1721100" cy="234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3387000" y="3428175"/>
              <a:ext cx="2065200" cy="1448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5825250" y="911150"/>
              <a:ext cx="1207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에디터블박스</a:t>
              </a:r>
              <a:endParaRPr sz="1300">
                <a:solidFill>
                  <a:srgbClr val="FF0000"/>
                </a:solidFill>
              </a:endParaRPr>
            </a:p>
          </p:txBody>
        </p:sp>
        <p:cxnSp>
          <p:nvCxnSpPr>
            <p:cNvPr id="206" name="Google Shape;206;p20"/>
            <p:cNvCxnSpPr>
              <a:stCxn id="204" idx="3"/>
              <a:endCxn id="205" idx="2"/>
            </p:cNvCxnSpPr>
            <p:nvPr/>
          </p:nvCxnSpPr>
          <p:spPr>
            <a:xfrm flipH="1" rot="10800000">
              <a:off x="5452200" y="1235175"/>
              <a:ext cx="976500" cy="2917200"/>
            </a:xfrm>
            <a:prstGeom prst="bentConnector2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07" name="Google Shape;207;p20"/>
            <p:cNvCxnSpPr>
              <a:stCxn id="203" idx="3"/>
              <a:endCxn id="205" idx="1"/>
            </p:cNvCxnSpPr>
            <p:nvPr/>
          </p:nvCxnSpPr>
          <p:spPr>
            <a:xfrm>
              <a:off x="5427250" y="1073151"/>
              <a:ext cx="398100" cy="300"/>
            </a:xfrm>
            <a:prstGeom prst="bentConnector3">
              <a:avLst>
                <a:gd fmla="val 49987" name="adj1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08" name="Google Shape;208;p20"/>
            <p:cNvSpPr txBox="1"/>
            <p:nvPr/>
          </p:nvSpPr>
          <p:spPr>
            <a:xfrm>
              <a:off x="1845550" y="1139225"/>
              <a:ext cx="11913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이미지 업</a:t>
              </a:r>
              <a:r>
                <a:rPr lang="ko" sz="1300">
                  <a:solidFill>
                    <a:srgbClr val="FF0000"/>
                  </a:solidFill>
                </a:rPr>
                <a:t>로</a:t>
              </a:r>
              <a:r>
                <a:rPr lang="ko" sz="1300">
                  <a:solidFill>
                    <a:srgbClr val="FF0000"/>
                  </a:solidFill>
                </a:rPr>
                <a:t>드</a:t>
              </a:r>
              <a:endParaRPr sz="1300">
                <a:solidFill>
                  <a:srgbClr val="FF0000"/>
                </a:solidFill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1837600" y="1849300"/>
              <a:ext cx="1207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6050" lIns="116050" spcFirstLastPara="1" rIns="116050" wrap="square" tIns="11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FF0000"/>
                  </a:solidFill>
                </a:rPr>
                <a:t>검색박스</a:t>
              </a:r>
              <a:endParaRPr sz="1300">
                <a:solidFill>
                  <a:srgbClr val="FF0000"/>
                </a:solidFill>
              </a:endParaRPr>
            </a:p>
          </p:txBody>
        </p:sp>
      </p:grpSp>
      <p:sp>
        <p:nvSpPr>
          <p:cNvPr id="210" name="Google Shape;210;p20"/>
          <p:cNvSpPr txBox="1"/>
          <p:nvPr/>
        </p:nvSpPr>
        <p:spPr>
          <a:xfrm>
            <a:off x="8648276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8648275" y="2343201"/>
            <a:ext cx="204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4</a:t>
            </a:r>
            <a:r>
              <a:rPr lang="ko" sz="900">
                <a:solidFill>
                  <a:schemeClr val="dk2"/>
                </a:solidFill>
              </a:rPr>
              <a:t>. </a:t>
            </a:r>
            <a:r>
              <a:rPr lang="ko" sz="900">
                <a:solidFill>
                  <a:schemeClr val="dk2"/>
                </a:solidFill>
              </a:rPr>
              <a:t>업로드</a:t>
            </a:r>
            <a:r>
              <a:rPr lang="ko" sz="900">
                <a:solidFill>
                  <a:schemeClr val="dk2"/>
                </a:solidFill>
              </a:rPr>
              <a:t>박스 (ref.</a:t>
            </a:r>
            <a:r>
              <a:rPr lang="ko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PDF 파일 </a:t>
            </a:r>
            <a:r>
              <a:rPr lang="ko" sz="900">
                <a:solidFill>
                  <a:schemeClr val="dk2"/>
                </a:solidFill>
              </a:rPr>
              <a:t>로컬 업로드 지원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-4025" y="6388450"/>
            <a:ext cx="8652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권장 이미지 사이즈 설정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서비스 이름 글자 수 제한 기획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r>
              <a:rPr lang="ko" sz="1100">
                <a:solidFill>
                  <a:schemeClr val="dk1"/>
                </a:solidFill>
              </a:rPr>
              <a:t>전문 영역 선택 최대 개수 제한 기획 필요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13" name="Google Shape;213;p20"/>
          <p:cNvCxnSpPr/>
          <p:nvPr/>
        </p:nvCxnSpPr>
        <p:spPr>
          <a:xfrm>
            <a:off x="-4034" y="63884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184525" y="14250"/>
            <a:ext cx="83979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기업등록</a:t>
            </a:r>
            <a:r>
              <a:rPr lang="ko" sz="2300">
                <a:solidFill>
                  <a:schemeClr val="dk2"/>
                </a:solidFill>
              </a:rPr>
              <a:t> 페이지 컴포넌트 설명 </a:t>
            </a:r>
            <a:r>
              <a:rPr lang="ko" sz="1300">
                <a:solidFill>
                  <a:schemeClr val="dk2"/>
                </a:solidFill>
              </a:rPr>
              <a:t>(AI </a:t>
            </a:r>
            <a:r>
              <a:rPr lang="ko" sz="1300">
                <a:solidFill>
                  <a:schemeClr val="dk2"/>
                </a:solidFill>
              </a:rPr>
              <a:t>서비스 등록 + 사업자등록증 제출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8648250" y="1875750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</a:t>
            </a:r>
            <a:r>
              <a:rPr lang="ko" sz="900">
                <a:solidFill>
                  <a:schemeClr val="dk2"/>
                </a:solidFill>
              </a:rPr>
              <a:t>. 검색박스(ref.</a:t>
            </a:r>
            <a:r>
              <a:rPr lang="ko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 전문영역(카테고리 기반) 선택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8654850" y="712350"/>
            <a:ext cx="2030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</a:t>
            </a:r>
            <a:r>
              <a:rPr lang="ko" sz="900">
                <a:solidFill>
                  <a:schemeClr val="dk2"/>
                </a:solidFill>
              </a:rPr>
              <a:t>. 이미지업로드 (ref.</a:t>
            </a:r>
            <a:r>
              <a:rPr lang="ko" sz="900" u="sng">
                <a:solidFill>
                  <a:schemeClr val="hlink"/>
                </a:solidFill>
                <a:hlinkClick r:id="rId6"/>
              </a:rPr>
              <a:t>크몽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활동할 프로필 이미지 설정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권장 이미지 사이즈 미정 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로컬 업로드 지원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8648250" y="1410451"/>
            <a:ext cx="2043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</a:t>
            </a:r>
            <a:r>
              <a:rPr lang="ko" sz="900">
                <a:solidFill>
                  <a:schemeClr val="dk2"/>
                </a:solidFill>
              </a:rPr>
              <a:t>. 에디터블박스 (ref.</a:t>
            </a:r>
            <a:r>
              <a:rPr lang="ko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글씨 입력 가능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>
            <a:off x="9200" y="6921850"/>
            <a:ext cx="8652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추가 고려 사항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고객센터 페이지 추가 필요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-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5" y="705150"/>
            <a:ext cx="8652299" cy="620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8407" y="1988625"/>
            <a:ext cx="2043593" cy="190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8400" y="5038716"/>
            <a:ext cx="2043592" cy="11214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1"/>
          <p:cNvCxnSpPr/>
          <p:nvPr/>
        </p:nvCxnSpPr>
        <p:spPr>
          <a:xfrm>
            <a:off x="9208" y="705144"/>
            <a:ext cx="1068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1"/>
          <p:cNvSpPr txBox="1"/>
          <p:nvPr/>
        </p:nvSpPr>
        <p:spPr>
          <a:xfrm>
            <a:off x="8648351" y="14250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서비스 동작 사항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8648327" y="705150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1. </a:t>
            </a:r>
            <a:r>
              <a:rPr lang="ko" sz="900">
                <a:solidFill>
                  <a:schemeClr val="dk2"/>
                </a:solidFill>
              </a:rPr>
              <a:t>인증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본인인증 방법 API 연결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8648276" y="1266473"/>
            <a:ext cx="20436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2. </a:t>
            </a:r>
            <a:r>
              <a:rPr lang="ko" sz="900">
                <a:solidFill>
                  <a:schemeClr val="dk2"/>
                </a:solidFill>
              </a:rPr>
              <a:t>에디터블</a:t>
            </a:r>
            <a:r>
              <a:rPr lang="ko" sz="900">
                <a:solidFill>
                  <a:schemeClr val="dk2"/>
                </a:solidFill>
              </a:rPr>
              <a:t>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엔터프라이즈(기업용) 페이지 컴포넌트 설명(</a:t>
            </a:r>
            <a:r>
              <a:rPr lang="ko" sz="900">
                <a:solidFill>
                  <a:schemeClr val="dk2"/>
                </a:solidFill>
              </a:rPr>
              <a:t>11pg)</a:t>
            </a:r>
            <a:r>
              <a:rPr lang="ko" sz="900">
                <a:solidFill>
                  <a:schemeClr val="dk2"/>
                </a:solidFill>
              </a:rPr>
              <a:t>의 </a:t>
            </a: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에디터블박스와 동일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184514" y="14257"/>
            <a:ext cx="81492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7400" lIns="117400" spcFirstLastPara="1" rIns="117400" wrap="square" tIns="11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2"/>
                </a:solidFill>
              </a:rPr>
              <a:t>기업등록</a:t>
            </a:r>
            <a:r>
              <a:rPr lang="ko" sz="2300">
                <a:solidFill>
                  <a:schemeClr val="dk2"/>
                </a:solidFill>
              </a:rPr>
              <a:t> 페이지 컴포넌트 설명 </a:t>
            </a:r>
            <a:r>
              <a:rPr lang="ko" sz="1300">
                <a:solidFill>
                  <a:schemeClr val="dk2"/>
                </a:solidFill>
              </a:rPr>
              <a:t>(</a:t>
            </a:r>
            <a:r>
              <a:rPr lang="ko" sz="1300">
                <a:solidFill>
                  <a:schemeClr val="dk2"/>
                </a:solidFill>
              </a:rPr>
              <a:t>담당자 정보 + 이용약관 + 푸터</a:t>
            </a:r>
            <a:r>
              <a:rPr lang="ko" sz="1300">
                <a:solidFill>
                  <a:schemeClr val="dk2"/>
                </a:solidFill>
              </a:rPr>
              <a:t>)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018750" y="969000"/>
            <a:ext cx="2616300" cy="60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1"/>
          <p:cNvSpPr/>
          <p:nvPr/>
        </p:nvSpPr>
        <p:spPr>
          <a:xfrm>
            <a:off x="3018750" y="1583450"/>
            <a:ext cx="2616300" cy="11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21"/>
          <p:cNvSpPr txBox="1"/>
          <p:nvPr/>
        </p:nvSpPr>
        <p:spPr>
          <a:xfrm>
            <a:off x="5635049" y="1109843"/>
            <a:ext cx="916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인증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5635050" y="1996700"/>
            <a:ext cx="1303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에디터블박스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8648276" y="3865152"/>
            <a:ext cx="2043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3. </a:t>
            </a:r>
            <a:r>
              <a:rPr lang="ko" sz="900">
                <a:solidFill>
                  <a:schemeClr val="dk2"/>
                </a:solidFill>
              </a:rPr>
              <a:t>체크</a:t>
            </a:r>
            <a:r>
              <a:rPr lang="ko" sz="900">
                <a:solidFill>
                  <a:schemeClr val="dk2"/>
                </a:solidFill>
              </a:rPr>
              <a:t>박스</a:t>
            </a:r>
            <a:r>
              <a:rPr lang="ko" sz="900">
                <a:solidFill>
                  <a:schemeClr val="dk2"/>
                </a:solidFill>
              </a:rPr>
              <a:t>(ref.</a:t>
            </a:r>
            <a:r>
              <a:rPr lang="ko" sz="9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최상단 체크 </a:t>
            </a:r>
            <a:r>
              <a:rPr b="1" lang="ko" sz="900">
                <a:solidFill>
                  <a:schemeClr val="dk2"/>
                </a:solidFill>
              </a:rPr>
              <a:t>클릭</a:t>
            </a:r>
            <a:r>
              <a:rPr lang="ko" sz="900">
                <a:solidFill>
                  <a:schemeClr val="dk2"/>
                </a:solidFill>
              </a:rPr>
              <a:t> </a:t>
            </a:r>
            <a:r>
              <a:rPr b="1" lang="ko" sz="900">
                <a:solidFill>
                  <a:schemeClr val="dk2"/>
                </a:solidFill>
              </a:rPr>
              <a:t>시</a:t>
            </a:r>
            <a:r>
              <a:rPr lang="ko" sz="900">
                <a:solidFill>
                  <a:schemeClr val="dk2"/>
                </a:solidFill>
              </a:rPr>
              <a:t>, 하단 체크박스 전체 체크 활성화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8648580" y="4563150"/>
            <a:ext cx="20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4. </a:t>
            </a:r>
            <a:r>
              <a:rPr lang="ko" sz="900">
                <a:solidFill>
                  <a:schemeClr val="dk2"/>
                </a:solidFill>
              </a:rPr>
              <a:t>토글박스(</a:t>
            </a:r>
            <a:r>
              <a:rPr lang="ko" sz="900">
                <a:solidFill>
                  <a:schemeClr val="dk2"/>
                </a:solidFill>
              </a:rPr>
              <a:t>ref.</a:t>
            </a:r>
            <a:r>
              <a:rPr lang="ko" sz="9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잡코리아</a:t>
            </a:r>
            <a:r>
              <a:rPr lang="ko" sz="900">
                <a:solidFill>
                  <a:schemeClr val="dk2"/>
                </a:solidFill>
              </a:rPr>
              <a:t>)</a:t>
            </a:r>
            <a:endParaRPr sz="900">
              <a:solidFill>
                <a:schemeClr val="dk2"/>
              </a:solidFill>
            </a:endParaRPr>
          </a:p>
          <a:p>
            <a:pPr indent="-1714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ko" sz="900">
                <a:solidFill>
                  <a:schemeClr val="dk2"/>
                </a:solidFill>
              </a:rPr>
              <a:t>펼치면 관련 상세 내용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5666899" y="3004274"/>
            <a:ext cx="1143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체크</a:t>
            </a:r>
            <a:r>
              <a:rPr lang="ko" sz="1300">
                <a:solidFill>
                  <a:srgbClr val="FF0000"/>
                </a:solidFill>
              </a:rPr>
              <a:t>박스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487500" y="3081651"/>
            <a:ext cx="179400" cy="140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21"/>
          <p:cNvSpPr/>
          <p:nvPr/>
        </p:nvSpPr>
        <p:spPr>
          <a:xfrm>
            <a:off x="4919925" y="3498613"/>
            <a:ext cx="457800" cy="98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1"/>
          <p:cNvSpPr txBox="1"/>
          <p:nvPr/>
        </p:nvSpPr>
        <p:spPr>
          <a:xfrm>
            <a:off x="3763858" y="3830430"/>
            <a:ext cx="1143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토글</a:t>
            </a:r>
            <a:r>
              <a:rPr lang="ko" sz="1300">
                <a:solidFill>
                  <a:srgbClr val="FF0000"/>
                </a:solidFill>
              </a:rPr>
              <a:t>박스</a:t>
            </a:r>
            <a:endParaRPr sz="1300">
              <a:solidFill>
                <a:srgbClr val="FF0000"/>
              </a:solidFill>
            </a:endParaRPr>
          </a:p>
        </p:txBody>
      </p:sp>
      <p:cxnSp>
        <p:nvCxnSpPr>
          <p:cNvPr id="244" name="Google Shape;244;p21"/>
          <p:cNvCxnSpPr/>
          <p:nvPr/>
        </p:nvCxnSpPr>
        <p:spPr>
          <a:xfrm>
            <a:off x="-4034" y="6921859"/>
            <a:ext cx="86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8648559" y="0"/>
            <a:ext cx="0" cy="75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1"/>
          <p:cNvSpPr txBox="1"/>
          <p:nvPr>
            <p:ph idx="12" type="sldNum"/>
          </p:nvPr>
        </p:nvSpPr>
        <p:spPr>
          <a:xfrm>
            <a:off x="9978205" y="7192037"/>
            <a:ext cx="641700" cy="351900"/>
          </a:xfrm>
          <a:prstGeom prst="rect">
            <a:avLst/>
          </a:prstGeom>
        </p:spPr>
        <p:txBody>
          <a:bodyPr anchorCtr="0" anchor="b" bIns="117400" lIns="117400" spcFirstLastPara="1" rIns="117400" wrap="square" tIns="117400">
            <a:normAutofit/>
          </a:bodyPr>
          <a:lstStyle/>
          <a:p>
            <a:pPr indent="0" lvl="0" marL="0" rtl="0" algn="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000"/>
              <a:t>‹#›</a:t>
            </a:fld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