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537" autoAdjust="0"/>
  </p:normalViewPr>
  <p:slideViewPr>
    <p:cSldViewPr>
      <p:cViewPr varScale="1">
        <p:scale>
          <a:sx n="59" d="100"/>
          <a:sy n="59" d="100"/>
        </p:scale>
        <p:origin x="-7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DDF3E-8AA7-42EC-9991-B00CA2269C5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44413-91A7-4D49-BA76-7E0CA0C76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8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89360-3C61-4B3C-BD33-AA759EA14B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2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데이터셋의 구성으로는 </a:t>
            </a:r>
            <a:r>
              <a:rPr lang="en-US" altLang="ko-KR" smtClean="0"/>
              <a:t>id</a:t>
            </a:r>
            <a:r>
              <a:rPr lang="ko-KR" altLang="en-US" smtClean="0"/>
              <a:t>와 내용</a:t>
            </a:r>
            <a:r>
              <a:rPr lang="en-US" altLang="ko-KR" smtClean="0"/>
              <a:t>, </a:t>
            </a:r>
            <a:r>
              <a:rPr lang="ko-KR" altLang="en-US" smtClean="0"/>
              <a:t>좋은가</a:t>
            </a:r>
            <a:r>
              <a:rPr lang="en-US" altLang="ko-KR" smtClean="0"/>
              <a:t>, </a:t>
            </a:r>
            <a:r>
              <a:rPr lang="ko-KR" altLang="en-US" smtClean="0"/>
              <a:t>나쁜가에 관한 </a:t>
            </a:r>
            <a:r>
              <a:rPr lang="en-US" altLang="ko-KR" smtClean="0"/>
              <a:t>label </a:t>
            </a:r>
            <a:r>
              <a:rPr lang="ko-KR" altLang="en-US" smtClean="0"/>
              <a:t>세 가지 열로 구성되어 있으며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train</a:t>
            </a:r>
            <a:r>
              <a:rPr lang="ko-KR" altLang="en-US" smtClean="0"/>
              <a:t>으로는 </a:t>
            </a:r>
            <a:r>
              <a:rPr lang="en-US" altLang="ko-KR" smtClean="0"/>
              <a:t>150,000</a:t>
            </a:r>
            <a:r>
              <a:rPr lang="ko-KR" altLang="en-US" smtClean="0"/>
              <a:t>개</a:t>
            </a:r>
            <a:r>
              <a:rPr lang="en-US" altLang="ko-KR" smtClean="0"/>
              <a:t>, test</a:t>
            </a:r>
            <a:r>
              <a:rPr lang="ko-KR" altLang="en-US" smtClean="0"/>
              <a:t>는 </a:t>
            </a:r>
            <a:r>
              <a:rPr lang="en-US" altLang="ko-KR" smtClean="0"/>
              <a:t>50,000</a:t>
            </a:r>
            <a:r>
              <a:rPr lang="ko-KR" altLang="en-US" smtClean="0"/>
              <a:t>개로 구성되어져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89360-3C61-4B3C-BD33-AA759EA14B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3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fit_on_texts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입력한 텍스트로부터 단어 빈도수가 높은 순으로 낮은 정수 인덱스를 부여하는데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정확히 앞서 설명한 정수 인코딩 작업이 이루어진다고 보면됩니다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44413-91A7-4D49-BA76-7E0CA0C763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0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44413-91A7-4D49-BA76-7E0CA0C763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44413-91A7-4D49-BA76-7E0CA0C763F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8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CD626C-6E41-404A-A2EE-4F922A034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97028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09CBF21-F791-4105-B6B0-9BE4D0010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4271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3CCA764-F482-4921-823A-BD7729A5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283" y="5488177"/>
            <a:ext cx="2743200" cy="365125"/>
          </a:xfrm>
        </p:spPr>
        <p:txBody>
          <a:bodyPr/>
          <a:lstStyle/>
          <a:p>
            <a:fld id="{A97910C4-BE31-496E-890E-F24674D0CBA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7BB7AD-77B9-4C1D-BC78-C9DBEFB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C249B2C-DB9A-4673-9FB7-A0EF93CE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519" y="5488176"/>
            <a:ext cx="2743200" cy="365125"/>
          </a:xfrm>
        </p:spPr>
        <p:txBody>
          <a:bodyPr/>
          <a:lstStyle/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E0F841F-19DD-4FF0-A1FA-A69B2E5A5C80}"/>
              </a:ext>
            </a:extLst>
          </p:cNvPr>
          <p:cNvSpPr/>
          <p:nvPr/>
        </p:nvSpPr>
        <p:spPr>
          <a:xfrm>
            <a:off x="0" y="814816"/>
            <a:ext cx="12192000" cy="1203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3B7B57D-4F0B-458F-BA38-1FE439A3B073}"/>
              </a:ext>
            </a:extLst>
          </p:cNvPr>
          <p:cNvSpPr/>
          <p:nvPr/>
        </p:nvSpPr>
        <p:spPr>
          <a:xfrm>
            <a:off x="0" y="5953387"/>
            <a:ext cx="12192000" cy="1203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36B24F9-E8D0-4FAC-8C6A-EDEEDD0E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7" y="6099250"/>
            <a:ext cx="2085796" cy="72853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4EA2CAF-E43F-4BCE-A8D2-4F27A559A929}"/>
              </a:ext>
            </a:extLst>
          </p:cNvPr>
          <p:cNvGrpSpPr/>
          <p:nvPr/>
        </p:nvGrpSpPr>
        <p:grpSpPr>
          <a:xfrm>
            <a:off x="8152887" y="6130500"/>
            <a:ext cx="3972838" cy="672084"/>
            <a:chOff x="3758353" y="3105837"/>
            <a:chExt cx="3972837" cy="10356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D7A5762-94D6-48CF-85B9-9429DB7EBB79}"/>
                </a:ext>
              </a:extLst>
            </p:cNvPr>
            <p:cNvSpPr txBox="1"/>
            <p:nvPr/>
          </p:nvSpPr>
          <p:spPr>
            <a:xfrm>
              <a:off x="4460809" y="3115161"/>
              <a:ext cx="3270381" cy="10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b="1" dirty="0"/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Lab</a:t>
              </a:r>
            </a:p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atural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anguage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dirty="0">
                  <a:solidFill>
                    <a:srgbClr val="66CDAA"/>
                  </a:solidFill>
                </a:rPr>
                <a:t>rocessing</a:t>
              </a:r>
              <a:endParaRPr lang="ko-KR" altLang="en-US" dirty="0">
                <a:solidFill>
                  <a:srgbClr val="66CDAA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542BCFDF-E1A2-4295-A390-69EC086BE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8353" y="3105837"/>
              <a:ext cx="702456" cy="102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9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1AA990-E4E3-41A8-9187-64DA06D1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9C2C799-728B-4B4D-81F1-C8A5D12C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28A5BF-7BEC-493B-AA42-413C416A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C4-BE31-496E-890E-F24674D0CBA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B31DB7-0FC6-4B0B-A7CE-C0BC5BDF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2E45AD-15AA-40BC-B7F7-97679B4E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3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89BFDB8-7396-4428-997F-9D58216BB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34756BE-9A0C-4B1A-A363-3FB1DAED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EDA07B-9A38-4F1D-AEAB-C185ADFA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C4-BE31-496E-890E-F24674D0CBA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5FD6AE-92EB-4E33-8BE5-EA7C173D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BD425F-C2F6-4B21-81DC-669E8442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5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0D00780-90C5-4BF8-AE69-A44441B7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7" y="6099250"/>
            <a:ext cx="2085796" cy="72853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C39ED5B-3590-44A2-92DA-854B9ADE202A}"/>
              </a:ext>
            </a:extLst>
          </p:cNvPr>
          <p:cNvGrpSpPr/>
          <p:nvPr/>
        </p:nvGrpSpPr>
        <p:grpSpPr>
          <a:xfrm>
            <a:off x="8152887" y="6130500"/>
            <a:ext cx="3972838" cy="672084"/>
            <a:chOff x="3758353" y="3105837"/>
            <a:chExt cx="3972837" cy="10356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0F07279-972C-4CEF-A9E0-FDB9F80F8BD7}"/>
                </a:ext>
              </a:extLst>
            </p:cNvPr>
            <p:cNvSpPr txBox="1"/>
            <p:nvPr/>
          </p:nvSpPr>
          <p:spPr>
            <a:xfrm>
              <a:off x="4460809" y="3115161"/>
              <a:ext cx="3270381" cy="102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b="1" dirty="0"/>
                <a:t> 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Lab</a:t>
              </a:r>
            </a:p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N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atural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anguage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66CDAA"/>
                  </a:solidFill>
                </a:rPr>
                <a:t>P</a:t>
              </a:r>
              <a:r>
                <a:rPr lang="en-US" altLang="ko-KR" dirty="0">
                  <a:solidFill>
                    <a:srgbClr val="66CDAA"/>
                  </a:solidFill>
                </a:rPr>
                <a:t>rocessing</a:t>
              </a:r>
              <a:endParaRPr lang="ko-KR" altLang="en-US" dirty="0">
                <a:solidFill>
                  <a:srgbClr val="66CDAA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74F3CF9D-2D03-45B3-9055-76EBBEEF6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58353" y="3105837"/>
              <a:ext cx="702456" cy="1026299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C85347-AD5F-46EA-8516-1DC22E8B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 anchor="b" anchorCtr="0"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8C7049-2629-45D0-9FFF-D0DA0C30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2"/>
            <a:ext cx="10515600" cy="4436889"/>
          </a:xfrm>
        </p:spPr>
        <p:txBody>
          <a:bodyPr>
            <a:normAutofit/>
          </a:bodyPr>
          <a:lstStyle>
            <a:lvl1pPr>
              <a:buClr>
                <a:schemeClr val="accent5">
                  <a:lumMod val="75000"/>
                </a:schemeClr>
              </a:buClr>
              <a:defRPr sz="2400"/>
            </a:lvl1pPr>
            <a:lvl2pPr>
              <a:buClr>
                <a:schemeClr val="accent5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5">
                  <a:lumMod val="75000"/>
                </a:schemeClr>
              </a:buClr>
              <a:defRPr sz="1600"/>
            </a:lvl4pPr>
            <a:lvl5pPr>
              <a:buClr>
                <a:schemeClr val="accent5">
                  <a:lumMod val="75000"/>
                </a:schemeClr>
              </a:buCl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968DD98-2C87-41FC-AF47-833AEA66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280953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0C023E4-8A6C-4124-851A-22B49E087DAC}"/>
              </a:ext>
            </a:extLst>
          </p:cNvPr>
          <p:cNvSpPr/>
          <p:nvPr/>
        </p:nvSpPr>
        <p:spPr>
          <a:xfrm>
            <a:off x="340822" y="1288111"/>
            <a:ext cx="11521440" cy="1167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F2F574-DF81-4E25-855B-E63C74FB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87247A-259F-4C11-8E30-DDD6D055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D8959E-275B-4AE8-808F-E51F7F4A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C4-BE31-496E-890E-F24674D0CBA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DA37D8-30CC-4E54-BB05-885039AD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1EE55D-F2BC-43D5-87FE-E9A10F77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1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E45319-5B0D-464D-BB04-D700850E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963BB7C-8B74-4046-8DC9-797C9E047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7458C33-712F-44FC-99C0-7D65F5D0B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76AF959-CB7E-420D-B375-28998EF2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C4-BE31-496E-890E-F24674D0CBA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D798E9E-3728-42AC-9BD8-8C430B7E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B90C28-771F-4355-B336-95D3057D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CB0023-6DA0-4A3E-96FF-99FA0195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2B0353B-6C97-445B-A0EF-6DEE5BCB5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C0A0E8-85E4-4F27-B3E3-06E41F2C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FFA978D-48B1-4F53-9946-517E90BAD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AC53D60-7804-4AD2-A5DE-A6D6BE2ED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CFEEFB0-E6EC-4812-9690-3A9B3368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C4-BE31-496E-890E-F24674D0CBA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1E1F107-C4E0-4EFC-A0A2-98EA7840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740FDB-C0C2-4176-A218-A3B79139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2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6B0997-0BF6-4F5E-8EA6-0E3BBF45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8D67DDF-42DC-4AD1-AAED-9FD278B2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C4-BE31-496E-890E-F24674D0CBA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60A0919-EBF0-4204-90C5-E172DF6B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9ED7C9E-A636-4525-B2B7-70DB0EDA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B2F174F-7DD6-47F3-9C3E-191985A0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C4-BE31-496E-890E-F24674D0CBA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E915E5C-DB73-4F2E-A7D1-5A265F11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77872CD-5148-4AF7-9D00-45271AF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2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FF025D-E35D-47C2-B9B3-1EAB4550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44B413-CE45-4EF9-B38A-576D65E2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5361EC5-777A-4961-8573-C5F925046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3E9CB87-DAB8-4584-B00C-883C5AC2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C4-BE31-496E-890E-F24674D0CBA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FDE4FB1-BF3D-4501-BFC9-0C92749A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D09F937-3FC7-495F-A9DB-2B1C74F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300212-768C-41D2-8A84-B3D0DD84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7E8E117-C58F-43FA-B46A-05A950D7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5AFA8EA-D468-469D-986C-44F55E6F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29DA43D-94E5-423C-8804-E2CF6633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C4-BE31-496E-890E-F24674D0CBA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B072E68-7F1C-429A-ADF4-10EAB43E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28AE70B-0B52-4254-98A8-C2ED67A5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6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AFA9434-B716-466F-899D-47F97BE4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7A7BBE-88CF-4188-B817-361301A04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EB7688-1719-4F78-920C-9B1DD6E28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10C4-BE31-496E-890E-F24674D0CBA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A65546-7AB0-432E-AD69-9872AB1B9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098028-54CB-4F5C-884B-D53DED1A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5A8A-845C-4259-A4FD-959A81B2D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2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네이버 영화 리뷰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8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모델 </a:t>
            </a:r>
            <a:r>
              <a:rPr lang="en-US" altLang="ko-KR" smtClean="0"/>
              <a:t>1 – </a:t>
            </a:r>
            <a:r>
              <a:rPr lang="ko-KR" altLang="en-US" smtClean="0"/>
              <a:t>기본적인 </a:t>
            </a:r>
            <a:r>
              <a:rPr lang="en-US" altLang="ko-KR" smtClean="0"/>
              <a:t>dense layer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5" y="1628800"/>
            <a:ext cx="665092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4" y="2390234"/>
            <a:ext cx="3977629" cy="240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2564904"/>
            <a:ext cx="50768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1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모델 </a:t>
            </a:r>
            <a:r>
              <a:rPr lang="en-US" altLang="ko-KR" smtClean="0"/>
              <a:t>1 – </a:t>
            </a:r>
            <a:r>
              <a:rPr lang="ko-KR" altLang="en-US" smtClean="0"/>
              <a:t>기본적인 </a:t>
            </a:r>
            <a:r>
              <a:rPr lang="en-US" altLang="ko-KR" smtClean="0"/>
              <a:t>dense layer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628800"/>
            <a:ext cx="542855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" y="4473116"/>
            <a:ext cx="6480720" cy="42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" y="4895508"/>
            <a:ext cx="1224135" cy="40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16" y="1462857"/>
            <a:ext cx="3663954" cy="225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3752267"/>
            <a:ext cx="3474268" cy="228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83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모델 </a:t>
            </a:r>
            <a:r>
              <a:rPr lang="en-US" altLang="ko-KR" smtClean="0"/>
              <a:t>2 - LSTM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5" y="1469881"/>
            <a:ext cx="6408713" cy="59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5" y="2204864"/>
            <a:ext cx="7355728" cy="156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29" y="3861048"/>
            <a:ext cx="4934639" cy="281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92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</a:t>
            </a:r>
            <a:r>
              <a:rPr lang="en-US" altLang="ko-KR"/>
              <a:t>2 - LSTM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9949" y="1412776"/>
            <a:ext cx="10515600" cy="4436889"/>
          </a:xfrm>
        </p:spPr>
        <p:txBody>
          <a:bodyPr>
            <a:normAutofit/>
          </a:bodyPr>
          <a:lstStyle/>
          <a:p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r>
              <a:rPr lang="ko-KR" altLang="en-US" sz="2000" smtClean="0"/>
              <a:t>정확도 </a:t>
            </a:r>
            <a:r>
              <a:rPr lang="en-US" altLang="ko-KR" sz="2000"/>
              <a:t>: </a:t>
            </a:r>
            <a:r>
              <a:rPr lang="en-US" altLang="ko-KR" sz="2000" smtClean="0"/>
              <a:t>0.8609094</a:t>
            </a:r>
            <a:endParaRPr lang="ko-KR" altLang="en-US" sz="20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700808"/>
            <a:ext cx="6678613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700808"/>
            <a:ext cx="3464074" cy="226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077072"/>
            <a:ext cx="3320058" cy="219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22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모델 </a:t>
            </a:r>
            <a:r>
              <a:rPr lang="en-US" altLang="ko-KR" smtClean="0"/>
              <a:t>3 – cnn + bidirectional_lstm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571727"/>
            <a:ext cx="650412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636912"/>
            <a:ext cx="5649114" cy="262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78537"/>
            <a:ext cx="49625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52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</a:t>
            </a:r>
            <a:r>
              <a:rPr lang="en-US" altLang="ko-KR"/>
              <a:t>3 – cnn + bidirectional_lstm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r>
              <a:rPr lang="ko-KR" altLang="en-US" sz="2000" smtClean="0"/>
              <a:t>정확도 </a:t>
            </a:r>
            <a:r>
              <a:rPr lang="en-US" altLang="ko-KR" sz="2000"/>
              <a:t>: 0.71786493</a:t>
            </a:r>
            <a:endParaRPr lang="ko-KR" altLang="en-US" sz="20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673642"/>
            <a:ext cx="665003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484784"/>
            <a:ext cx="385788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625" y="4145760"/>
            <a:ext cx="3623000" cy="245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7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문제 기술</a:t>
            </a:r>
            <a:endParaRPr lang="en-US" altLang="ko-KR" smtClean="0"/>
          </a:p>
          <a:p>
            <a:r>
              <a:rPr lang="ko-KR" altLang="en-US" smtClean="0"/>
              <a:t>데이터</a:t>
            </a:r>
            <a:endParaRPr lang="en-US" altLang="ko-KR" smtClean="0"/>
          </a:p>
          <a:p>
            <a:pPr lvl="1"/>
            <a:r>
              <a:rPr lang="ko-KR" altLang="en-US" smtClean="0"/>
              <a:t>정제 및 전처리</a:t>
            </a:r>
            <a:endParaRPr lang="en-US" altLang="ko-KR" smtClean="0"/>
          </a:p>
          <a:p>
            <a:pPr lvl="1"/>
            <a:r>
              <a:rPr lang="ko-KR" altLang="en-US" smtClean="0"/>
              <a:t>벡터화</a:t>
            </a:r>
            <a:endParaRPr lang="en-US" altLang="ko-KR" smtClean="0"/>
          </a:p>
          <a:p>
            <a:r>
              <a:rPr lang="ko-KR" altLang="en-US" smtClean="0"/>
              <a:t>모델 </a:t>
            </a:r>
            <a:r>
              <a:rPr lang="en-US" altLang="ko-KR" smtClean="0"/>
              <a:t>1</a:t>
            </a:r>
          </a:p>
          <a:p>
            <a:r>
              <a:rPr lang="ko-KR" altLang="en-US" smtClean="0"/>
              <a:t>모델 </a:t>
            </a:r>
            <a:r>
              <a:rPr lang="en-US" altLang="ko-KR" smtClean="0"/>
              <a:t>2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11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문제 기술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감정 분석을 하고자 함</a:t>
            </a:r>
            <a:endParaRPr lang="en-US" altLang="ko-KR" smtClean="0"/>
          </a:p>
          <a:p>
            <a:pPr lvl="1"/>
            <a:r>
              <a:rPr lang="ko-KR" altLang="en-US" smtClean="0"/>
              <a:t>네이버 영화 리뷰 데이터 </a:t>
            </a:r>
            <a:r>
              <a:rPr lang="en-US" altLang="ko-KR" smtClean="0"/>
              <a:t>(Naver Movie Review Sentiment Analysis)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215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구성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train - 150,000</a:t>
            </a:r>
            <a:r>
              <a:rPr lang="ko-KR" altLang="en-US" smtClean="0"/>
              <a:t> 개</a:t>
            </a:r>
            <a:r>
              <a:rPr lang="en-US" altLang="ko-KR"/>
              <a:t> </a:t>
            </a:r>
            <a:r>
              <a:rPr lang="en-US" altLang="ko-KR" smtClean="0"/>
              <a:t>/</a:t>
            </a:r>
            <a:r>
              <a:rPr lang="en-US" altLang="ko-KR" smtClean="0"/>
              <a:t> </a:t>
            </a:r>
            <a:r>
              <a:rPr lang="en-US" altLang="ko-KR" smtClean="0"/>
              <a:t>test </a:t>
            </a:r>
            <a:r>
              <a:rPr lang="en-US" altLang="ko-KR" smtClean="0"/>
              <a:t>- 50,000 </a:t>
            </a:r>
            <a:r>
              <a:rPr lang="ko-KR" altLang="en-US" smtClean="0"/>
              <a:t>개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59" y="1561910"/>
            <a:ext cx="7279401" cy="301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정제 및 전처리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39" y="1772816"/>
            <a:ext cx="506936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39" y="2798679"/>
            <a:ext cx="3206137" cy="84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973870"/>
            <a:ext cx="1584176" cy="236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39" y="4005064"/>
            <a:ext cx="2904023" cy="66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39" y="4941168"/>
            <a:ext cx="776205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69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정제 및 전처리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6"/>
          <a:stretch/>
        </p:blipFill>
        <p:spPr bwMode="auto">
          <a:xfrm>
            <a:off x="911424" y="1844824"/>
            <a:ext cx="661630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2636913"/>
            <a:ext cx="2664296" cy="61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3463424"/>
            <a:ext cx="54483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34" y="3344226"/>
            <a:ext cx="591661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53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정제 및 전처리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1772816"/>
            <a:ext cx="4104456" cy="122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1" y="3121496"/>
            <a:ext cx="67167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22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 인코딩</a:t>
            </a:r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700807"/>
            <a:ext cx="5904656" cy="424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431339"/>
            <a:ext cx="5888037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65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 인코딩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887788"/>
            <a:ext cx="5030216" cy="211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04" y="4509120"/>
            <a:ext cx="592748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5" y="4025284"/>
            <a:ext cx="1338441" cy="41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5085184"/>
            <a:ext cx="3384376" cy="96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45542"/>
      </p:ext>
    </p:extLst>
  </p:cSld>
  <p:clrMapOvr>
    <a:masterClrMapping/>
  </p:clrMapOvr>
</p:sld>
</file>

<file path=ppt/theme/theme1.xml><?xml version="1.0" encoding="utf-8"?>
<a:theme xmlns:a="http://schemas.openxmlformats.org/drawingml/2006/main" name="자연어처리_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테마1" id="{638511A4-3483-41FF-A473-93393B5F7041}" vid="{C3BB58A2-BFA8-4CB2-986E-F6571409F9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자연어처리_테마</Template>
  <TotalTime>79</TotalTime>
  <Words>150</Words>
  <Application>Microsoft Office PowerPoint</Application>
  <PresentationFormat>사용자 지정</PresentationFormat>
  <Paragraphs>57</Paragraphs>
  <Slides>15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자연어처리_테마</vt:lpstr>
      <vt:lpstr>네이버 영화 리뷰</vt:lpstr>
      <vt:lpstr>Index</vt:lpstr>
      <vt:lpstr>문제 기술</vt:lpstr>
      <vt:lpstr>데이터</vt:lpstr>
      <vt:lpstr>정제 및 전처리</vt:lpstr>
      <vt:lpstr>정제 및 전처리</vt:lpstr>
      <vt:lpstr>정제 및 전처리</vt:lpstr>
      <vt:lpstr>정수 인코딩</vt:lpstr>
      <vt:lpstr>정수 인코딩</vt:lpstr>
      <vt:lpstr>모델 1 – 기본적인 dense layer</vt:lpstr>
      <vt:lpstr>모델 1 – 기본적인 dense layer</vt:lpstr>
      <vt:lpstr>모델 2 - LSTM</vt:lpstr>
      <vt:lpstr>모델 2 - LSTM</vt:lpstr>
      <vt:lpstr>모델 3 – cnn + bidirectional_lstm</vt:lpstr>
      <vt:lpstr>모델 3 – cnn + bidirectional_lstm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영화 리뷰</dc:title>
  <dc:creator>hwang seokju</dc:creator>
  <cp:lastModifiedBy>hwang seokju</cp:lastModifiedBy>
  <cp:revision>22</cp:revision>
  <dcterms:created xsi:type="dcterms:W3CDTF">2020-12-08T00:53:16Z</dcterms:created>
  <dcterms:modified xsi:type="dcterms:W3CDTF">2020-12-08T02:13:04Z</dcterms:modified>
</cp:coreProperties>
</file>