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7" r:id="rId5"/>
    <p:sldId id="276" r:id="rId6"/>
    <p:sldId id="278" r:id="rId7"/>
    <p:sldId id="280" r:id="rId8"/>
    <p:sldId id="281" r:id="rId9"/>
    <p:sldId id="274" r:id="rId10"/>
    <p:sldId id="262" r:id="rId11"/>
    <p:sldId id="258" r:id="rId12"/>
    <p:sldId id="273" r:id="rId13"/>
    <p:sldId id="259" r:id="rId14"/>
    <p:sldId id="260" r:id="rId15"/>
    <p:sldId id="264" r:id="rId16"/>
    <p:sldId id="266" r:id="rId17"/>
    <p:sldId id="265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979" autoAdjust="0"/>
  </p:normalViewPr>
  <p:slideViewPr>
    <p:cSldViewPr snapToGrid="0">
      <p:cViewPr varScale="1">
        <p:scale>
          <a:sx n="144" d="100"/>
          <a:sy n="14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4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1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6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는 서로 관련 있는 </a:t>
            </a:r>
            <a:r>
              <a:rPr lang="en-US" altLang="ko-KR" dirty="0"/>
              <a:t>class </a:t>
            </a:r>
            <a:r>
              <a:rPr lang="ko-KR" altLang="en-US" dirty="0"/>
              <a:t>들을 모아놓은 </a:t>
            </a:r>
            <a:r>
              <a:rPr lang="en-US" altLang="ko-KR" dirty="0"/>
              <a:t>container</a:t>
            </a:r>
          </a:p>
          <a:p>
            <a:r>
              <a:rPr lang="en-US" altLang="ko-KR" dirty="0"/>
              <a:t>R class </a:t>
            </a:r>
            <a:r>
              <a:rPr lang="ko-KR" altLang="en-US" dirty="0"/>
              <a:t>내에는 </a:t>
            </a:r>
            <a:r>
              <a:rPr lang="en-US" altLang="ko-KR" dirty="0" err="1"/>
              <a:t>attr</a:t>
            </a:r>
            <a:r>
              <a:rPr lang="en-US" altLang="ko-KR" dirty="0"/>
              <a:t>, </a:t>
            </a:r>
            <a:r>
              <a:rPr lang="en-US" altLang="ko-KR" dirty="0" err="1"/>
              <a:t>dimen</a:t>
            </a:r>
            <a:r>
              <a:rPr lang="en-US" altLang="ko-KR" dirty="0"/>
              <a:t>, drawable, id, layout, menu, string </a:t>
            </a:r>
            <a:r>
              <a:rPr lang="ko-KR" altLang="en-US" dirty="0"/>
              <a:t>가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85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Intent-filter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해서 </a:t>
            </a:r>
            <a:r>
              <a:rPr lang="en-US" altLang="ko-KR" dirty="0"/>
              <a:t>application launcher</a:t>
            </a:r>
            <a:r>
              <a:rPr lang="ko-KR" altLang="en-US" dirty="0"/>
              <a:t>에 등록한다고 기술되어 있음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MAIN</a:t>
            </a:r>
            <a:r>
              <a:rPr lang="ko-KR" altLang="en-US" dirty="0"/>
              <a:t>으로 설정 </a:t>
            </a:r>
            <a:r>
              <a:rPr lang="en-US" altLang="ko-KR" dirty="0"/>
              <a:t>-&gt; </a:t>
            </a:r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실행한다는 의미</a:t>
            </a:r>
            <a:endParaRPr lang="en-US" altLang="ko-KR" dirty="0"/>
          </a:p>
          <a:p>
            <a:r>
              <a:rPr lang="en-US" altLang="ko-KR" dirty="0"/>
              <a:t>Category</a:t>
            </a:r>
            <a:r>
              <a:rPr lang="ko-KR" altLang="en-US" dirty="0"/>
              <a:t>는 </a:t>
            </a:r>
            <a:r>
              <a:rPr lang="en-US" altLang="ko-KR" dirty="0"/>
              <a:t>application launcher</a:t>
            </a:r>
            <a:r>
              <a:rPr lang="ko-KR" altLang="en-US" dirty="0"/>
              <a:t>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Intent</a:t>
            </a:r>
            <a:r>
              <a:rPr lang="ko-KR" altLang="en-US" dirty="0"/>
              <a:t>는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activity</a:t>
            </a:r>
            <a:r>
              <a:rPr lang="ko-KR" altLang="en-US" dirty="0"/>
              <a:t>를 연결시켜주는 </a:t>
            </a:r>
            <a:r>
              <a:rPr lang="en-US" altLang="ko-KR" dirty="0"/>
              <a:t>mechanism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0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8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50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8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97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8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2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8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AWT</a:t>
            </a:r>
            <a:r>
              <a:rPr lang="ko-KR" altLang="en-US" dirty="0"/>
              <a:t>는 </a:t>
            </a:r>
            <a:r>
              <a:rPr lang="en-US" altLang="ko-KR" dirty="0"/>
              <a:t>OS</a:t>
            </a:r>
            <a:r>
              <a:rPr lang="ko-KR" altLang="en-US" dirty="0"/>
              <a:t>마다 지원해주는 모양이 달라 일관된 화면을 보여주지 못함 </a:t>
            </a:r>
            <a:r>
              <a:rPr lang="en-US" altLang="ko-KR" dirty="0"/>
              <a:t>(</a:t>
            </a:r>
            <a:r>
              <a:rPr lang="ko-KR" altLang="en-US" dirty="0"/>
              <a:t>중량 </a:t>
            </a:r>
            <a:r>
              <a:rPr lang="en-US" altLang="ko-KR" dirty="0"/>
              <a:t>component)</a:t>
            </a:r>
          </a:p>
          <a:p>
            <a:r>
              <a:rPr lang="en-US" altLang="ko-KR" dirty="0"/>
              <a:t>Swing</a:t>
            </a:r>
            <a:r>
              <a:rPr lang="ko-KR" altLang="en-US" dirty="0"/>
              <a:t>은 일관된 화면 표현이 가능 </a:t>
            </a:r>
            <a:r>
              <a:rPr lang="en-US" altLang="ko-KR" dirty="0"/>
              <a:t>(</a:t>
            </a:r>
            <a:r>
              <a:rPr lang="ko-KR" altLang="en-US" dirty="0"/>
              <a:t>경량 </a:t>
            </a:r>
            <a:r>
              <a:rPr lang="en-US" altLang="ko-KR" dirty="0"/>
              <a:t>component)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HAXM (Intel Hardware Accelerated Execution Manager): Emulator</a:t>
            </a:r>
            <a:r>
              <a:rPr lang="ko-KR" altLang="en-US" dirty="0"/>
              <a:t>를 더 빠르게 실행시키는데 도움을 주는 </a:t>
            </a:r>
            <a:r>
              <a:rPr lang="en-US" altLang="ko-KR" dirty="0"/>
              <a:t>SW </a:t>
            </a:r>
            <a:r>
              <a:rPr lang="ko-KR" altLang="en-US" dirty="0"/>
              <a:t>가상화 기술을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Ch3 &amp; Ch4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 </a:t>
            </a:r>
            <a:r>
              <a:rPr lang="ko-KR" altLang="en-US" sz="1500" dirty="0"/>
              <a:t>개발 환경 구축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9919FE-2C01-8C22-76DF-AD2F15980C5C}"/>
              </a:ext>
            </a:extLst>
          </p:cNvPr>
          <p:cNvSpPr txBox="1"/>
          <p:nvPr/>
        </p:nvSpPr>
        <p:spPr>
          <a:xfrm>
            <a:off x="311150" y="989574"/>
            <a:ext cx="388813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설치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환경 설정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SDK </a:t>
            </a:r>
            <a:r>
              <a:rPr lang="ko-KR" altLang="en-US" sz="1300" dirty="0"/>
              <a:t>업데이트</a:t>
            </a:r>
            <a:br>
              <a:rPr lang="en-US" altLang="ko-KR" sz="1300" dirty="0"/>
            </a:br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Android </a:t>
            </a:r>
            <a:r>
              <a:rPr lang="ko-KR" altLang="en-US" sz="1300" dirty="0"/>
              <a:t>버전에 맞는 </a:t>
            </a:r>
            <a:r>
              <a:rPr lang="en-US" altLang="ko-KR" sz="1300" dirty="0"/>
              <a:t>SDK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AVD </a:t>
            </a:r>
            <a:r>
              <a:rPr lang="ko-KR" altLang="en-US" sz="1300" dirty="0"/>
              <a:t>생성 및 설정</a:t>
            </a:r>
            <a:br>
              <a:rPr lang="en-US" altLang="ko-KR" sz="1300" dirty="0"/>
            </a:br>
            <a:r>
              <a:rPr lang="en-US" altLang="ko-KR" sz="1300" dirty="0"/>
              <a:t>- App </a:t>
            </a:r>
            <a:r>
              <a:rPr lang="ko-KR" altLang="en-US" sz="1300" dirty="0"/>
              <a:t>테스트를 위한 가상환경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4A85-0027-5A23-1153-39C436CC1D20}"/>
              </a:ext>
            </a:extLst>
          </p:cNvPr>
          <p:cNvSpPr txBox="1"/>
          <p:nvPr/>
        </p:nvSpPr>
        <p:spPr>
          <a:xfrm>
            <a:off x="0" y="6519446"/>
            <a:ext cx="28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SDK: Software Development Kit</a:t>
            </a:r>
          </a:p>
          <a:p>
            <a:r>
              <a:rPr lang="en-US" altLang="ko-KR" sz="800" dirty="0"/>
              <a:t>AVD: Android Virtual Device</a:t>
            </a:r>
          </a:p>
        </p:txBody>
      </p:sp>
    </p:spTree>
    <p:extLst>
      <p:ext uri="{BB962C8B-B14F-4D97-AF65-F5344CB8AC3E}">
        <p14:creationId xmlns:p14="http://schemas.microsoft.com/office/powerpoint/2010/main" val="28207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46268"/>
            <a:ext cx="5822786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500" dirty="0"/>
              <a:t>Activity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화면을 가지고 하나의 작업</a:t>
            </a:r>
            <a:r>
              <a:rPr lang="ko-KR" altLang="en-US" sz="1300" dirty="0"/>
              <a:t>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Service 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백그라운드에서 실행</a:t>
            </a:r>
            <a:r>
              <a:rPr lang="ko-KR" altLang="en-US" sz="1300" dirty="0"/>
              <a:t>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Broadcast Receiver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시스템 등에서 </a:t>
            </a:r>
            <a:r>
              <a:rPr lang="ko-KR" altLang="en-US" sz="1300" dirty="0">
                <a:solidFill>
                  <a:srgbClr val="FF0000"/>
                </a:solidFill>
              </a:rPr>
              <a:t>발생하는 </a:t>
            </a:r>
            <a:r>
              <a:rPr lang="en-US" altLang="ko-KR" sz="1300" dirty="0">
                <a:solidFill>
                  <a:srgbClr val="FF0000"/>
                </a:solidFill>
              </a:rPr>
              <a:t>broadcast</a:t>
            </a:r>
            <a:r>
              <a:rPr lang="ko-KR" altLang="en-US" sz="1300" dirty="0">
                <a:solidFill>
                  <a:srgbClr val="FF0000"/>
                </a:solidFill>
              </a:rPr>
              <a:t>를 받고 반응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Content Provider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데이터를 관리</a:t>
            </a:r>
            <a:r>
              <a:rPr lang="ko-KR" altLang="en-US" sz="1300" dirty="0"/>
              <a:t>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</a:t>
            </a:r>
            <a:r>
              <a:rPr lang="ko-KR" altLang="en-US" sz="1300" dirty="0">
                <a:solidFill>
                  <a:srgbClr val="FF0000"/>
                </a:solidFill>
              </a:rPr>
              <a:t>데이터를 제공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Component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247896" y="879610"/>
            <a:ext cx="55294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</a:t>
            </a:r>
            <a:r>
              <a:rPr lang="en-US" altLang="ko-KR" sz="1500" dirty="0"/>
              <a:t>component </a:t>
            </a:r>
            <a:r>
              <a:rPr lang="ko-KR" altLang="en-US" sz="1500" dirty="0"/>
              <a:t>사용 특징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다른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실행할 수 있음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비동기적 메시지인 </a:t>
            </a:r>
            <a:r>
              <a:rPr lang="en-US" altLang="ko-KR" sz="1200" dirty="0">
                <a:solidFill>
                  <a:srgbClr val="FF0000"/>
                </a:solidFill>
              </a:rPr>
              <a:t>Intent</a:t>
            </a:r>
            <a:r>
              <a:rPr lang="ko-KR" altLang="en-US" sz="1200" dirty="0"/>
              <a:t>를 통해 다른 </a:t>
            </a:r>
            <a:r>
              <a:rPr lang="en-US" altLang="ko-KR" sz="1200" dirty="0"/>
              <a:t>App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사용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만으로도 </a:t>
            </a:r>
            <a:r>
              <a:rPr lang="en-US" altLang="ko-KR" sz="1200" dirty="0"/>
              <a:t>application </a:t>
            </a:r>
            <a:r>
              <a:rPr lang="ko-KR" altLang="en-US" sz="1200" dirty="0"/>
              <a:t>구성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App </a:t>
            </a:r>
            <a:r>
              <a:rPr lang="ko-KR" altLang="en-US" sz="1200" dirty="0"/>
              <a:t>안에서의 독립적인 실행 단위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Life cycle</a:t>
            </a:r>
            <a:r>
              <a:rPr lang="ko-KR" altLang="en-US" sz="1200" dirty="0"/>
              <a:t>은 </a:t>
            </a:r>
            <a:r>
              <a:rPr lang="en-US" altLang="ko-KR" sz="1200" dirty="0"/>
              <a:t>Android </a:t>
            </a:r>
            <a:r>
              <a:rPr lang="ko-KR" altLang="en-US" sz="1200" dirty="0"/>
              <a:t>시스템에서 자체적으로 관리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450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</a:t>
            </a:r>
            <a:r>
              <a:rPr lang="ko-KR" altLang="en-US" sz="1500" dirty="0"/>
              <a:t>작성 절차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DFFA0-C25D-D359-6C89-4FAAE9879E70}"/>
              </a:ext>
            </a:extLst>
          </p:cNvPr>
          <p:cNvSpPr txBox="1"/>
          <p:nvPr/>
        </p:nvSpPr>
        <p:spPr>
          <a:xfrm>
            <a:off x="311150" y="846269"/>
            <a:ext cx="2910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구성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pic>
        <p:nvPicPr>
          <p:cNvPr id="1026" name="Picture 2" descr="안드로이드 기본">
            <a:extLst>
              <a:ext uri="{FF2B5EF4-FFF2-40B4-BE49-F238E27FC236}">
                <a16:creationId xmlns:a16="http://schemas.microsoft.com/office/drawing/2014/main" id="{FA66564E-620B-5987-5649-CF162DE5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" y="1299420"/>
            <a:ext cx="3868404" cy="33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A2F6F-111A-D00B-834B-8F93116ABF3D}"/>
              </a:ext>
            </a:extLst>
          </p:cNvPr>
          <p:cNvSpPr txBox="1"/>
          <p:nvPr/>
        </p:nvSpPr>
        <p:spPr>
          <a:xfrm>
            <a:off x="6460130" y="846268"/>
            <a:ext cx="4818778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작성 절차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ko-KR" altLang="en-US" sz="1300" dirty="0"/>
              <a:t>프로젝트 생성</a:t>
            </a: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 작성</a:t>
            </a:r>
            <a:br>
              <a:rPr lang="en-US" altLang="ko-KR" sz="1300" dirty="0"/>
            </a:br>
            <a:r>
              <a:rPr lang="en-US" altLang="ko-KR" sz="1100" dirty="0"/>
              <a:t>- XML</a:t>
            </a:r>
            <a:r>
              <a:rPr lang="ko-KR" altLang="en-US" sz="1100" dirty="0"/>
              <a:t>을 이용하여 </a:t>
            </a:r>
            <a:r>
              <a:rPr lang="en-US" altLang="ko-KR" sz="1100" dirty="0"/>
              <a:t>UI </a:t>
            </a:r>
            <a:r>
              <a:rPr lang="ko-KR" altLang="en-US" sz="1100" dirty="0"/>
              <a:t>화면을 디자인</a:t>
            </a:r>
            <a:br>
              <a:rPr lang="en-US" altLang="ko-KR" sz="1100" dirty="0"/>
            </a:br>
            <a:r>
              <a:rPr lang="en-US" altLang="ko-KR" sz="1100" dirty="0"/>
              <a:t>layout </a:t>
            </a:r>
            <a:r>
              <a:rPr lang="ko-KR" altLang="en-US" sz="1100" dirty="0"/>
              <a:t>파일 </a:t>
            </a:r>
            <a:r>
              <a:rPr lang="en-US" altLang="ko-KR" sz="1100" dirty="0"/>
              <a:t>(activity_main.xml)</a:t>
            </a:r>
            <a:r>
              <a:rPr lang="ko-KR" altLang="en-US" sz="1100" dirty="0"/>
              <a:t>에서 디자인</a:t>
            </a:r>
            <a:endParaRPr lang="en-US" altLang="ko-KR" sz="11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Java </a:t>
            </a:r>
            <a:r>
              <a:rPr lang="ko-KR" altLang="en-US" sz="1300" dirty="0">
                <a:solidFill>
                  <a:srgbClr val="FF0000"/>
                </a:solidFill>
              </a:rPr>
              <a:t>코드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로직을 작성</a:t>
            </a:r>
            <a:br>
              <a:rPr lang="en-US" altLang="ko-KR" sz="1100" dirty="0"/>
            </a:br>
            <a:r>
              <a:rPr lang="en-US" altLang="ko-KR" sz="1100" dirty="0"/>
              <a:t>- java/package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/ </a:t>
            </a:r>
            <a:r>
              <a:rPr lang="ko-KR" altLang="en-US" sz="1100" dirty="0"/>
              <a:t>폴더 내에 존재</a:t>
            </a:r>
            <a:br>
              <a:rPr lang="en-US" altLang="ko-KR" sz="1100" dirty="0"/>
            </a:br>
            <a:r>
              <a:rPr lang="en-US" altLang="ko-KR" sz="1100" dirty="0"/>
              <a:t>  (Ex. MainActivity.java)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Manifest </a:t>
            </a:r>
            <a:r>
              <a:rPr lang="ko-KR" altLang="en-US" sz="1300" dirty="0">
                <a:solidFill>
                  <a:srgbClr val="FF0000"/>
                </a:solidFill>
              </a:rPr>
              <a:t>파일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전반적인 정보 </a:t>
            </a:r>
            <a:r>
              <a:rPr lang="en-US" altLang="ko-KR" sz="1100" dirty="0"/>
              <a:t>(App</a:t>
            </a:r>
            <a:r>
              <a:rPr lang="ko-KR" altLang="en-US" sz="1100" dirty="0"/>
              <a:t>의 이름</a:t>
            </a:r>
            <a:r>
              <a:rPr lang="en-US" altLang="ko-KR" sz="1100" dirty="0"/>
              <a:t>, Component </a:t>
            </a:r>
            <a:r>
              <a:rPr lang="ko-KR" altLang="en-US" sz="1100" dirty="0"/>
              <a:t>구성</a:t>
            </a:r>
            <a:r>
              <a:rPr lang="en-US" altLang="ko-KR" sz="1100" dirty="0"/>
              <a:t>)</a:t>
            </a:r>
            <a:r>
              <a:rPr lang="ko-KR" altLang="en-US" sz="1100" dirty="0"/>
              <a:t> 작성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실행 시에 필요한 권한을 지정</a:t>
            </a:r>
            <a:br>
              <a:rPr lang="en-US" altLang="ko-KR" sz="1100" dirty="0"/>
            </a:br>
            <a:r>
              <a:rPr lang="en-US" altLang="ko-KR" sz="1100" dirty="0"/>
              <a:t>- manifests</a:t>
            </a:r>
            <a:r>
              <a:rPr lang="ko-KR" altLang="en-US" sz="1100" dirty="0"/>
              <a:t> 폴더에 존재</a:t>
            </a:r>
            <a:br>
              <a:rPr lang="en-US" altLang="ko-KR" sz="1100" dirty="0"/>
            </a:br>
            <a:r>
              <a:rPr lang="en-US" altLang="ko-KR" sz="1100" dirty="0"/>
              <a:t>  (Ex. AndroidManifest.xml)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/>
              <a:t>ADV</a:t>
            </a:r>
            <a:r>
              <a:rPr lang="ko-KR" altLang="en-US" sz="1300" dirty="0"/>
              <a:t>를 사용한 실행 </a:t>
            </a:r>
            <a:r>
              <a:rPr lang="en-US" altLang="ko-KR" sz="1300" dirty="0"/>
              <a:t>(</a:t>
            </a:r>
            <a:r>
              <a:rPr lang="ko-KR" altLang="en-US" sz="1300" dirty="0"/>
              <a:t>확인</a:t>
            </a:r>
            <a:r>
              <a:rPr lang="en-US" altLang="ko-KR" sz="13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051CDD-7D7B-0D3B-89F4-FCFB6CA4D170}"/>
              </a:ext>
            </a:extLst>
          </p:cNvPr>
          <p:cNvSpPr/>
          <p:nvPr/>
        </p:nvSpPr>
        <p:spPr>
          <a:xfrm>
            <a:off x="477870" y="1503069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D373F5-AA7D-56D5-465A-76E60BDD0F26}"/>
              </a:ext>
            </a:extLst>
          </p:cNvPr>
          <p:cNvSpPr/>
          <p:nvPr/>
        </p:nvSpPr>
        <p:spPr>
          <a:xfrm>
            <a:off x="2203980" y="1524416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8D72-2C79-1124-A496-8686348C0AAF}"/>
              </a:ext>
            </a:extLst>
          </p:cNvPr>
          <p:cNvSpPr txBox="1"/>
          <p:nvPr/>
        </p:nvSpPr>
        <p:spPr>
          <a:xfrm>
            <a:off x="2334970" y="158537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9E53A-6BEF-A843-4300-22E5AEF9470A}"/>
              </a:ext>
            </a:extLst>
          </p:cNvPr>
          <p:cNvSpPr txBox="1"/>
          <p:nvPr/>
        </p:nvSpPr>
        <p:spPr>
          <a:xfrm>
            <a:off x="593816" y="157509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14FDD-DBA7-B362-5A8D-7CD7DE58FB88}"/>
              </a:ext>
            </a:extLst>
          </p:cNvPr>
          <p:cNvSpPr/>
          <p:nvPr/>
        </p:nvSpPr>
        <p:spPr>
          <a:xfrm>
            <a:off x="774897" y="3608840"/>
            <a:ext cx="2772818" cy="36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D390A-8F80-DB57-EB2A-5654B3297E4E}"/>
              </a:ext>
            </a:extLst>
          </p:cNvPr>
          <p:cNvSpPr txBox="1"/>
          <p:nvPr/>
        </p:nvSpPr>
        <p:spPr>
          <a:xfrm>
            <a:off x="1174538" y="3627003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5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Project View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053CC-E340-4CD8-8C59-1B1CBEC1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992888"/>
            <a:ext cx="2297783" cy="37851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33D644-E2E3-2947-B547-327FF06967BD}"/>
              </a:ext>
            </a:extLst>
          </p:cNvPr>
          <p:cNvSpPr/>
          <p:nvPr/>
        </p:nvSpPr>
        <p:spPr>
          <a:xfrm>
            <a:off x="415077" y="1139063"/>
            <a:ext cx="2193855" cy="29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41704-03C0-B3F1-6F6C-D0C9F1E4EF56}"/>
              </a:ext>
            </a:extLst>
          </p:cNvPr>
          <p:cNvSpPr/>
          <p:nvPr/>
        </p:nvSpPr>
        <p:spPr>
          <a:xfrm>
            <a:off x="415076" y="1434555"/>
            <a:ext cx="2193855" cy="86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BF25EB-EEF6-73D6-9DB7-59ED0683E572}"/>
              </a:ext>
            </a:extLst>
          </p:cNvPr>
          <p:cNvSpPr/>
          <p:nvPr/>
        </p:nvSpPr>
        <p:spPr>
          <a:xfrm>
            <a:off x="415076" y="2291225"/>
            <a:ext cx="2193855" cy="113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05F41-03F4-20C8-928F-687CDFA36561}"/>
              </a:ext>
            </a:extLst>
          </p:cNvPr>
          <p:cNvSpPr/>
          <p:nvPr/>
        </p:nvSpPr>
        <p:spPr>
          <a:xfrm>
            <a:off x="415076" y="3429000"/>
            <a:ext cx="2193855" cy="134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2649C5-FE64-D13D-E216-0E0FD5B3524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08932" y="128574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6B7300-4797-43EF-B365-1913E4D84981}"/>
              </a:ext>
            </a:extLst>
          </p:cNvPr>
          <p:cNvCxnSpPr>
            <a:cxnSpLocks/>
          </p:cNvCxnSpPr>
          <p:nvPr/>
        </p:nvCxnSpPr>
        <p:spPr>
          <a:xfrm>
            <a:off x="2608932" y="186656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84239F-4731-FBA6-6BCF-88B3503A16F1}"/>
              </a:ext>
            </a:extLst>
          </p:cNvPr>
          <p:cNvCxnSpPr>
            <a:cxnSpLocks/>
          </p:cNvCxnSpPr>
          <p:nvPr/>
        </p:nvCxnSpPr>
        <p:spPr>
          <a:xfrm>
            <a:off x="2608932" y="2879078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FA21D4-9472-AC36-D9C1-EE298B1ABF4A}"/>
              </a:ext>
            </a:extLst>
          </p:cNvPr>
          <p:cNvCxnSpPr>
            <a:cxnSpLocks/>
          </p:cNvCxnSpPr>
          <p:nvPr/>
        </p:nvCxnSpPr>
        <p:spPr>
          <a:xfrm>
            <a:off x="2608932" y="4134907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A50648-C8DC-547C-BD99-71A92C895419}"/>
              </a:ext>
            </a:extLst>
          </p:cNvPr>
          <p:cNvSpPr txBox="1"/>
          <p:nvPr/>
        </p:nvSpPr>
        <p:spPr>
          <a:xfrm>
            <a:off x="3260315" y="3543651"/>
            <a:ext cx="5356894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 Scripts (</a:t>
            </a:r>
            <a:r>
              <a:rPr lang="ko-KR" altLang="en-US" sz="1300" dirty="0"/>
              <a:t>빌드 도구</a:t>
            </a:r>
            <a:r>
              <a:rPr lang="en-US" altLang="ko-KR" sz="13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Application </a:t>
            </a:r>
            <a:r>
              <a:rPr lang="ko-KR" altLang="en-US" sz="1300" dirty="0">
                <a:solidFill>
                  <a:srgbClr val="FF0000"/>
                </a:solidFill>
              </a:rPr>
              <a:t>빌드</a:t>
            </a:r>
            <a:br>
              <a:rPr lang="en-US" altLang="ko-KR" sz="13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프로젝트를 구축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빌드 프로세스를 자동화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300" dirty="0"/>
            </a:b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FF0000"/>
                </a:solidFill>
              </a:rPr>
              <a:t>종속성 관리</a:t>
            </a:r>
            <a:br>
              <a:rPr lang="en-US" altLang="ko-KR" sz="1300" dirty="0"/>
            </a:br>
            <a:r>
              <a:rPr lang="en-US" altLang="ko-KR" sz="1100" dirty="0"/>
              <a:t>- App </a:t>
            </a:r>
            <a:r>
              <a:rPr lang="ko-KR" altLang="en-US" sz="1100" dirty="0"/>
              <a:t>빌드에 필요한 라이브러리 버전을 자동으로 파악 및 필요시 다운로드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B9117-A369-71BE-4F1B-36E2D111DEA9}"/>
              </a:ext>
            </a:extLst>
          </p:cNvPr>
          <p:cNvSpPr txBox="1"/>
          <p:nvPr/>
        </p:nvSpPr>
        <p:spPr>
          <a:xfrm>
            <a:off x="3260315" y="111159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을 구성하는 </a:t>
            </a:r>
            <a:r>
              <a:rPr lang="ko-KR" altLang="en-US" sz="1100" dirty="0">
                <a:solidFill>
                  <a:srgbClr val="FF0000"/>
                </a:solidFill>
              </a:rPr>
              <a:t>모든 </a:t>
            </a:r>
            <a:r>
              <a:rPr lang="en-US" altLang="ko-KR" sz="1100" dirty="0">
                <a:solidFill>
                  <a:srgbClr val="FF0000"/>
                </a:solidFill>
              </a:rPr>
              <a:t>component</a:t>
            </a:r>
            <a:r>
              <a:rPr lang="ko-KR" altLang="en-US" sz="1100" dirty="0">
                <a:solidFill>
                  <a:srgbClr val="FF0000"/>
                </a:solidFill>
              </a:rPr>
              <a:t>에 대하여 기술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5C-4C65-A74B-4CF7-FD9F829C037B}"/>
              </a:ext>
            </a:extLst>
          </p:cNvPr>
          <p:cNvSpPr txBox="1"/>
          <p:nvPr/>
        </p:nvSpPr>
        <p:spPr>
          <a:xfrm>
            <a:off x="3260315" y="164912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의 </a:t>
            </a:r>
            <a:r>
              <a:rPr lang="ko-KR" altLang="en-US" sz="1100" dirty="0">
                <a:solidFill>
                  <a:srgbClr val="FF0000"/>
                </a:solidFill>
              </a:rPr>
              <a:t>로직</a:t>
            </a:r>
            <a:r>
              <a:rPr lang="ko-KR" altLang="en-US" sz="1100" dirty="0"/>
              <a:t>을 기술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C93C6-C580-6342-DD82-884DD38BADEE}"/>
              </a:ext>
            </a:extLst>
          </p:cNvPr>
          <p:cNvSpPr txBox="1"/>
          <p:nvPr/>
        </p:nvSpPr>
        <p:spPr>
          <a:xfrm>
            <a:off x="3260315" y="2291225"/>
            <a:ext cx="5356894" cy="107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</a:t>
            </a:r>
            <a:r>
              <a:rPr lang="ko-KR" altLang="en-US" sz="1300" dirty="0"/>
              <a:t> </a:t>
            </a:r>
            <a:r>
              <a:rPr lang="en-US" altLang="ko-KR" sz="1300" dirty="0"/>
              <a:t>(Resource)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ko-KR" altLang="en-US" sz="1100" dirty="0"/>
              <a:t>이미지</a:t>
            </a:r>
            <a:r>
              <a:rPr lang="en-US" altLang="ko-KR" sz="1100" dirty="0"/>
              <a:t>, </a:t>
            </a:r>
            <a:r>
              <a:rPr lang="ko-KR" altLang="en-US" sz="1100" dirty="0"/>
              <a:t>레이아웃</a:t>
            </a:r>
            <a:r>
              <a:rPr lang="en-US" altLang="ko-KR" sz="1100" dirty="0"/>
              <a:t>, </a:t>
            </a:r>
            <a:r>
              <a:rPr lang="ko-KR" altLang="en-US" sz="1100" dirty="0"/>
              <a:t>문자열 등의 </a:t>
            </a:r>
            <a:r>
              <a:rPr lang="en-US" altLang="ko-KR" sz="1100" dirty="0">
                <a:solidFill>
                  <a:srgbClr val="FF0000"/>
                </a:solidFill>
              </a:rPr>
              <a:t>resources</a:t>
            </a:r>
            <a:r>
              <a:rPr lang="ko-KR" altLang="en-US" sz="1100" dirty="0">
                <a:solidFill>
                  <a:srgbClr val="FF0000"/>
                </a:solidFill>
              </a:rPr>
              <a:t>이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drawable</a:t>
            </a:r>
            <a:r>
              <a:rPr lang="en-US" altLang="ko-KR" sz="1100" dirty="0"/>
              <a:t>: </a:t>
            </a:r>
            <a:r>
              <a:rPr lang="ko-KR" altLang="en-US" sz="1100" dirty="0"/>
              <a:t>이미지와 같은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저장 </a:t>
            </a:r>
            <a:r>
              <a:rPr lang="en-US" altLang="ko-KR" sz="1100" dirty="0"/>
              <a:t>(</a:t>
            </a:r>
            <a:r>
              <a:rPr lang="ko-KR" altLang="en-US" sz="1100" dirty="0"/>
              <a:t>해상도별로 따로 저장</a:t>
            </a:r>
            <a:r>
              <a:rPr lang="en-US" altLang="ko-KR" sz="1100" dirty="0"/>
              <a:t>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layout</a:t>
            </a:r>
            <a:r>
              <a:rPr lang="en-US" altLang="ko-KR" sz="1100" dirty="0"/>
              <a:t>:</a:t>
            </a:r>
            <a:r>
              <a:rPr lang="ko-KR" altLang="en-US" sz="1100" dirty="0"/>
              <a:t> 위젯</a:t>
            </a:r>
            <a:r>
              <a:rPr lang="en-US" altLang="ko-KR" sz="1100" dirty="0"/>
              <a:t>, </a:t>
            </a:r>
            <a:r>
              <a:rPr lang="ko-KR" altLang="en-US" sz="1100" dirty="0"/>
              <a:t>화면 배치에 대한 정보가 기술</a:t>
            </a:r>
            <a:endParaRPr lang="en-US" altLang="ko-KR" sz="1100" dirty="0"/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values</a:t>
            </a:r>
            <a:r>
              <a:rPr lang="en-US" altLang="ko-KR" sz="1100" dirty="0"/>
              <a:t>: </a:t>
            </a:r>
            <a:r>
              <a:rPr lang="ko-KR" altLang="en-US" sz="1100" dirty="0"/>
              <a:t>화면에서 표시되는 문자열을 분리하여 저장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1480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Java Code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2AE76-F554-DB24-9D2F-C06B2C8F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1887352"/>
            <a:ext cx="5161565" cy="297113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6185E2-26D7-F3F4-6AED-8162A348B810}"/>
              </a:ext>
            </a:extLst>
          </p:cNvPr>
          <p:cNvCxnSpPr>
            <a:cxnSpLocks/>
          </p:cNvCxnSpPr>
          <p:nvPr/>
        </p:nvCxnSpPr>
        <p:spPr>
          <a:xfrm>
            <a:off x="2589310" y="1952905"/>
            <a:ext cx="302267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9C9B87-0FEC-CCC5-51FF-CF61F2E3E3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36457" y="2274057"/>
            <a:ext cx="4757025" cy="2154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B63E56-3AE1-9B07-4F91-F648D98CBFA5}"/>
              </a:ext>
            </a:extLst>
          </p:cNvPr>
          <p:cNvSpPr txBox="1"/>
          <p:nvPr/>
        </p:nvSpPr>
        <p:spPr>
          <a:xfrm>
            <a:off x="5693482" y="1737461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Package</a:t>
            </a:r>
            <a:r>
              <a:rPr lang="ko-KR" altLang="en-US" sz="1100" dirty="0">
                <a:solidFill>
                  <a:srgbClr val="FF0000"/>
                </a:solidFill>
              </a:rPr>
              <a:t> 선언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com.example.ch2_visualtool1</a:t>
            </a:r>
            <a:r>
              <a:rPr lang="ko-KR" altLang="en-US" sz="1100" dirty="0"/>
              <a:t> </a:t>
            </a:r>
            <a:r>
              <a:rPr lang="en-US" altLang="ko-KR" sz="1100" dirty="0"/>
              <a:t>package</a:t>
            </a:r>
            <a:r>
              <a:rPr lang="ko-KR" altLang="en-US" sz="1100" dirty="0"/>
              <a:t>를 생성하여 현재의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해당 </a:t>
            </a:r>
            <a:r>
              <a:rPr lang="en-US" altLang="ko-KR" sz="1100" dirty="0"/>
              <a:t>package</a:t>
            </a:r>
            <a:r>
              <a:rPr lang="ko-KR" altLang="en-US" sz="1100" dirty="0"/>
              <a:t>에 넣는다는 의미</a:t>
            </a: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67CE82-AEBE-3F36-C6F3-9348A386F1AC}"/>
              </a:ext>
            </a:extLst>
          </p:cNvPr>
          <p:cNvSpPr txBox="1"/>
          <p:nvPr/>
        </p:nvSpPr>
        <p:spPr>
          <a:xfrm>
            <a:off x="311149" y="911954"/>
            <a:ext cx="7671209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MainActivity.java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이 시작될 때 </a:t>
            </a:r>
            <a:r>
              <a:rPr lang="ko-KR" altLang="en-US" sz="1100" dirty="0">
                <a:solidFill>
                  <a:srgbClr val="FF0000"/>
                </a:solidFill>
              </a:rPr>
              <a:t>가장 먼저 보여지는 화면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UI, Activity </a:t>
            </a:r>
            <a:r>
              <a:rPr lang="ko-KR" altLang="en-US" sz="1100" dirty="0">
                <a:solidFill>
                  <a:srgbClr val="FF0000"/>
                </a:solidFill>
              </a:rPr>
              <a:t>동작을 관리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들의 </a:t>
            </a:r>
            <a:r>
              <a:rPr lang="en-US" altLang="ko-KR" sz="1100" dirty="0"/>
              <a:t>life cycle method(</a:t>
            </a:r>
            <a:r>
              <a:rPr lang="en-US" altLang="ko-KR" sz="1100" dirty="0" err="1"/>
              <a:t>onCreate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onStart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onResume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을 포함한 </a:t>
            </a:r>
            <a:r>
              <a:rPr lang="en-US" altLang="ko-KR" sz="1100" dirty="0"/>
              <a:t>activity</a:t>
            </a:r>
            <a:r>
              <a:rPr lang="ko-KR" altLang="en-US" sz="1100" dirty="0"/>
              <a:t>의 동작을 제어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9D4E-DDD9-1A17-2A1A-CB2A4A735F7B}"/>
              </a:ext>
            </a:extLst>
          </p:cNvPr>
          <p:cNvSpPr txBox="1"/>
          <p:nvPr/>
        </p:nvSpPr>
        <p:spPr>
          <a:xfrm>
            <a:off x="5693482" y="2274017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Import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외부의 </a:t>
            </a:r>
            <a:r>
              <a:rPr lang="en-US" altLang="ko-KR" sz="1100" dirty="0"/>
              <a:t>package </a:t>
            </a:r>
            <a:r>
              <a:rPr lang="ko-KR" altLang="en-US" sz="1100" dirty="0"/>
              <a:t>또는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소스에 포함시키고자 사용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BEEBCB-B8EE-87F8-3A28-ADD68EF4DAC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75552" y="2672295"/>
            <a:ext cx="2517930" cy="3185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3146FB-C4FB-6BA7-73E6-096E413461EE}"/>
              </a:ext>
            </a:extLst>
          </p:cNvPr>
          <p:cNvSpPr txBox="1"/>
          <p:nvPr/>
        </p:nvSpPr>
        <p:spPr>
          <a:xfrm>
            <a:off x="5693482" y="2775428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MainActivity</a:t>
            </a:r>
            <a:r>
              <a:rPr lang="en-US" altLang="ko-KR" sz="1100" dirty="0">
                <a:solidFill>
                  <a:srgbClr val="FF0000"/>
                </a:solidFill>
              </a:rPr>
              <a:t> class</a:t>
            </a:r>
          </a:p>
          <a:p>
            <a:r>
              <a:rPr lang="en-US" altLang="ko-KR" sz="1100" dirty="0"/>
              <a:t>- Activity class</a:t>
            </a:r>
            <a:r>
              <a:rPr lang="ko-KR" altLang="en-US" sz="1100" dirty="0"/>
              <a:t>를 상속받은 </a:t>
            </a:r>
            <a:r>
              <a:rPr lang="en-US" altLang="ko-KR" sz="1100" dirty="0" err="1"/>
              <a:t>AppCompatActivity</a:t>
            </a:r>
            <a:r>
              <a:rPr lang="en-US" altLang="ko-KR" sz="1100" dirty="0"/>
              <a:t> class</a:t>
            </a:r>
            <a:r>
              <a:rPr lang="ko-KR" altLang="en-US" sz="1100" dirty="0"/>
              <a:t>로 작성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MainActivity</a:t>
            </a:r>
            <a:r>
              <a:rPr lang="en-US" altLang="ko-KR" sz="1100" dirty="0"/>
              <a:t> class </a:t>
            </a:r>
            <a:r>
              <a:rPr lang="ko-KR" altLang="en-US" sz="1100" dirty="0"/>
              <a:t>또한 </a:t>
            </a:r>
            <a:r>
              <a:rPr lang="en-US" altLang="ko-KR" sz="1100" dirty="0"/>
              <a:t>Activity class)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AA24E-202E-C061-45B8-0BD7068DEA82}"/>
              </a:ext>
            </a:extLst>
          </p:cNvPr>
          <p:cNvSpPr txBox="1"/>
          <p:nvPr/>
        </p:nvSpPr>
        <p:spPr>
          <a:xfrm>
            <a:off x="5693482" y="3436241"/>
            <a:ext cx="640740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@Override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부모 </a:t>
            </a:r>
            <a:r>
              <a:rPr lang="en-US" altLang="ko-KR" sz="1100" dirty="0"/>
              <a:t>class</a:t>
            </a:r>
            <a:r>
              <a:rPr lang="ko-KR" altLang="en-US" sz="1100" dirty="0"/>
              <a:t>의 </a:t>
            </a:r>
            <a:r>
              <a:rPr lang="en-US" altLang="ko-KR" sz="1100" dirty="0"/>
              <a:t>method</a:t>
            </a:r>
            <a:r>
              <a:rPr lang="ko-KR" altLang="en-US" sz="1100" dirty="0"/>
              <a:t>를 재정의 </a:t>
            </a:r>
            <a:r>
              <a:rPr lang="en-US" altLang="ko-KR" sz="1100" dirty="0"/>
              <a:t>(override)</a:t>
            </a:r>
            <a:r>
              <a:rPr lang="ko-KR" altLang="en-US" sz="1100" dirty="0"/>
              <a:t>하였음을 명시적으로 </a:t>
            </a:r>
            <a:r>
              <a:rPr lang="en-US" altLang="ko-KR" sz="1100" dirty="0"/>
              <a:t>Compiler</a:t>
            </a:r>
            <a:r>
              <a:rPr lang="ko-KR" altLang="en-US" sz="1100" dirty="0"/>
              <a:t>에게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onCreate</a:t>
            </a:r>
            <a:r>
              <a:rPr lang="en-US" altLang="ko-KR" sz="1100" dirty="0">
                <a:solidFill>
                  <a:srgbClr val="FF0000"/>
                </a:solidFill>
              </a:rPr>
              <a:t>(Bundle </a:t>
            </a:r>
            <a:r>
              <a:rPr lang="en-US" altLang="ko-KR" sz="1100" dirty="0" err="1">
                <a:solidFill>
                  <a:srgbClr val="FF0000"/>
                </a:solidFill>
              </a:rPr>
              <a:t>savedInstanceState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가 생성되는 순간에 한번만 호출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초기화</a:t>
            </a:r>
            <a:r>
              <a:rPr lang="en-US" altLang="ko-KR" sz="1100" dirty="0"/>
              <a:t>, UI </a:t>
            </a:r>
            <a:r>
              <a:rPr lang="ko-KR" altLang="en-US" sz="1100" dirty="0"/>
              <a:t>설정이 이루어져야 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savedInstanceState</a:t>
            </a:r>
            <a:r>
              <a:rPr lang="ko-KR" altLang="en-US" sz="1100" dirty="0"/>
              <a:t>는 </a:t>
            </a:r>
            <a:r>
              <a:rPr lang="en-US" altLang="ko-KR" sz="1100" dirty="0"/>
              <a:t>App</a:t>
            </a:r>
            <a:r>
              <a:rPr lang="ko-KR" altLang="en-US" sz="1100" dirty="0"/>
              <a:t>의 이전에 실행되었던 상태를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setContentView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R.layout.activity_main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의 화면을 설정하는 </a:t>
            </a:r>
            <a:r>
              <a:rPr lang="en-US" altLang="ko-KR" sz="1100" dirty="0"/>
              <a:t>function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R.layout.activity_main</a:t>
            </a:r>
            <a:r>
              <a:rPr lang="ko-KR" altLang="en-US" sz="1100" dirty="0"/>
              <a:t>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모여 있는 </a:t>
            </a:r>
            <a:r>
              <a:rPr lang="en-US" altLang="ko-KR" sz="1100" dirty="0"/>
              <a:t>R.java </a:t>
            </a:r>
            <a:r>
              <a:rPr lang="ko-KR" altLang="en-US" sz="1100" dirty="0"/>
              <a:t>파일에서 </a:t>
            </a:r>
            <a:r>
              <a:rPr lang="en-US" altLang="ko-KR" sz="1100" dirty="0"/>
              <a:t>layout class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activity_main</a:t>
            </a:r>
            <a:r>
              <a:rPr lang="ko-KR" altLang="en-US" sz="1100" dirty="0"/>
              <a:t>이라는 </a:t>
            </a:r>
            <a:r>
              <a:rPr lang="en-US" altLang="ko-KR" sz="1100" dirty="0"/>
              <a:t>id</a:t>
            </a:r>
            <a:r>
              <a:rPr lang="ko-KR" altLang="en-US" sz="1100" dirty="0"/>
              <a:t>를 가진 </a:t>
            </a:r>
            <a:r>
              <a:rPr lang="en-US" altLang="ko-KR" sz="1100" dirty="0"/>
              <a:t>XML </a:t>
            </a:r>
            <a:r>
              <a:rPr lang="ko-KR" altLang="en-US" sz="1100" dirty="0"/>
              <a:t>파일을 뜻함 </a:t>
            </a:r>
            <a:r>
              <a:rPr lang="en-US" altLang="ko-KR" sz="1100" dirty="0"/>
              <a:t>(layout </a:t>
            </a:r>
            <a:r>
              <a:rPr lang="ko-KR" altLang="en-US" sz="1100" dirty="0"/>
              <a:t>폴더의 </a:t>
            </a:r>
            <a:r>
              <a:rPr lang="en-US" altLang="ko-KR" sz="1100" dirty="0"/>
              <a:t>activity_main.xml 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61E58A-C045-BFE1-FDA2-3A970018B8AC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472715" y="3859347"/>
            <a:ext cx="220767" cy="808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FD3262-20E9-EBB5-FE5E-F904B6706C6E}"/>
              </a:ext>
            </a:extLst>
          </p:cNvPr>
          <p:cNvSpPr/>
          <p:nvPr/>
        </p:nvSpPr>
        <p:spPr>
          <a:xfrm>
            <a:off x="506896" y="3051345"/>
            <a:ext cx="4965819" cy="1616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2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Resource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B3717-3EA0-C19F-0165-242BC10E9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43" y="2079753"/>
            <a:ext cx="5215308" cy="4042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3679D-0FD1-6D29-CC79-B95AB245C1EA}"/>
              </a:ext>
            </a:extLst>
          </p:cNvPr>
          <p:cNvSpPr txBox="1"/>
          <p:nvPr/>
        </p:nvSpPr>
        <p:spPr>
          <a:xfrm>
            <a:off x="311149" y="911954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res/layout/activity_main.xml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96394-65DC-A5AE-AE81-9BE980E09094}"/>
              </a:ext>
            </a:extLst>
          </p:cNvPr>
          <p:cNvSpPr/>
          <p:nvPr/>
        </p:nvSpPr>
        <p:spPr>
          <a:xfrm>
            <a:off x="621197" y="323518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24C1CB-C999-7F2E-BDCF-1CDF702AD298}"/>
              </a:ext>
            </a:extLst>
          </p:cNvPr>
          <p:cNvSpPr/>
          <p:nvPr/>
        </p:nvSpPr>
        <p:spPr>
          <a:xfrm>
            <a:off x="621197" y="460181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2C446-6169-AF16-6717-A512DF236488}"/>
              </a:ext>
            </a:extLst>
          </p:cNvPr>
          <p:cNvCxnSpPr>
            <a:cxnSpLocks/>
          </p:cNvCxnSpPr>
          <p:nvPr/>
        </p:nvCxnSpPr>
        <p:spPr>
          <a:xfrm flipV="1">
            <a:off x="2385558" y="1848678"/>
            <a:ext cx="2410072" cy="260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1C01AD-AEBB-5130-5561-D337D9A89B48}"/>
              </a:ext>
            </a:extLst>
          </p:cNvPr>
          <p:cNvSpPr txBox="1"/>
          <p:nvPr/>
        </p:nvSpPr>
        <p:spPr>
          <a:xfrm>
            <a:off x="5072286" y="1581463"/>
            <a:ext cx="284920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XML </a:t>
            </a:r>
            <a:r>
              <a:rPr lang="ko-KR" altLang="en-US" sz="1100" dirty="0">
                <a:solidFill>
                  <a:srgbClr val="FF0000"/>
                </a:solidFill>
              </a:rPr>
              <a:t>정보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XML </a:t>
            </a:r>
            <a:r>
              <a:rPr lang="ko-KR" altLang="en-US" sz="1100" dirty="0"/>
              <a:t>파일의 버전 및 </a:t>
            </a:r>
            <a:r>
              <a:rPr lang="en-US" altLang="ko-KR" sz="1100" dirty="0"/>
              <a:t>encoding </a:t>
            </a:r>
            <a:r>
              <a:rPr lang="ko-KR" altLang="en-US" sz="1100" dirty="0"/>
              <a:t>정보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FA3B5-4DD6-8365-0CAC-672E425CFA1C}"/>
              </a:ext>
            </a:extLst>
          </p:cNvPr>
          <p:cNvSpPr txBox="1"/>
          <p:nvPr/>
        </p:nvSpPr>
        <p:spPr>
          <a:xfrm>
            <a:off x="5806125" y="2230820"/>
            <a:ext cx="594863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ConstraintLayout</a:t>
            </a:r>
            <a:r>
              <a:rPr lang="en-US" altLang="ko-KR" sz="1100" dirty="0">
                <a:solidFill>
                  <a:srgbClr val="FF0000"/>
                </a:solidFill>
              </a:rPr>
              <a:t> (</a:t>
            </a:r>
            <a:r>
              <a:rPr lang="ko-KR" altLang="en-US" sz="1100" dirty="0">
                <a:solidFill>
                  <a:srgbClr val="FF0000"/>
                </a:solidFill>
              </a:rPr>
              <a:t>배치 관리자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내부 </a:t>
            </a:r>
            <a:r>
              <a:rPr lang="en-US" altLang="ko-KR" sz="1100" dirty="0"/>
              <a:t>widget</a:t>
            </a:r>
            <a:r>
              <a:rPr lang="ko-KR" altLang="en-US" sz="1100" dirty="0"/>
              <a:t>들에게 어떠한 제약을 주어서 배치하는 배치 관리자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xmlns:android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namespace</a:t>
            </a:r>
            <a:r>
              <a:rPr lang="ko-KR" altLang="en-US" sz="1100" dirty="0"/>
              <a:t>의 선언으로 </a:t>
            </a:r>
            <a:r>
              <a:rPr lang="en-US" altLang="ko-KR" sz="1100" dirty="0"/>
              <a:t>namespace</a:t>
            </a:r>
            <a:r>
              <a:rPr lang="ko-KR" altLang="en-US" sz="1100" dirty="0"/>
              <a:t>에 정의된 속성들을 참조하기 위함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</a:t>
            </a:r>
            <a:r>
              <a:rPr lang="ko-KR" altLang="en-US" sz="1100" dirty="0"/>
              <a:t>파일에서 항상 </a:t>
            </a:r>
            <a:r>
              <a:rPr lang="ko-KR" altLang="en-US" sz="1100" dirty="0" err="1"/>
              <a:t>최외곽</a:t>
            </a:r>
            <a:r>
              <a:rPr lang="ko-KR" altLang="en-US" sz="1100" dirty="0"/>
              <a:t> 태그로 정의해야 함</a:t>
            </a:r>
            <a:endParaRPr lang="en-US" altLang="ko-KR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D72DED-B23F-55BB-8FB5-944D16AFD9D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55674" y="2324880"/>
            <a:ext cx="2650451" cy="4599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D8DE24-CEF2-742C-F153-563B2A95180B}"/>
              </a:ext>
            </a:extLst>
          </p:cNvPr>
          <p:cNvSpPr txBox="1"/>
          <p:nvPr/>
        </p:nvSpPr>
        <p:spPr>
          <a:xfrm>
            <a:off x="5806123" y="3675294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TextView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화면에 텍스트를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A05800-D0D1-241B-8A90-903DB22497F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225249" y="3890738"/>
            <a:ext cx="2580874" cy="277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BC4EE9-E43E-973F-C624-CBE52B4B9BBB}"/>
              </a:ext>
            </a:extLst>
          </p:cNvPr>
          <p:cNvSpPr txBox="1"/>
          <p:nvPr/>
        </p:nvSpPr>
        <p:spPr>
          <a:xfrm>
            <a:off x="5806122" y="5061093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Button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화면에 버튼을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C820AF-EA4F-1696-5054-E83F85FB0B29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3225249" y="5276537"/>
            <a:ext cx="2580873" cy="85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Manifest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20FDC-6EEA-D27F-5520-567725D5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67453"/>
            <a:ext cx="5032589" cy="46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353C5-CCF2-3C6D-B4C4-DC1FCF0C14B9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Manifests/AndroidManifest.xml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C0273-C9AF-41AD-2573-EAB58B7419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43739" y="2416665"/>
            <a:ext cx="798644" cy="722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A64635-61B8-C3AD-6461-38C40C2684AF}"/>
              </a:ext>
            </a:extLst>
          </p:cNvPr>
          <p:cNvSpPr txBox="1"/>
          <p:nvPr/>
        </p:nvSpPr>
        <p:spPr>
          <a:xfrm>
            <a:off x="6142383" y="1067453"/>
            <a:ext cx="43185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&lt;manifest&gt;</a:t>
            </a:r>
          </a:p>
          <a:p>
            <a:r>
              <a:rPr lang="en-US" altLang="ko-KR" sz="1100" dirty="0"/>
              <a:t>- Manifest </a:t>
            </a:r>
            <a:r>
              <a:rPr lang="ko-KR" altLang="en-US" sz="1100" dirty="0"/>
              <a:t>요소의 속성 </a:t>
            </a:r>
            <a:r>
              <a:rPr lang="en-US" altLang="ko-KR" sz="1100" dirty="0"/>
              <a:t>(package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버전 정보</a:t>
            </a:r>
            <a:r>
              <a:rPr lang="en-US" altLang="ko-KR" sz="1100" dirty="0"/>
              <a:t>, XML </a:t>
            </a:r>
            <a:r>
              <a:rPr lang="ko-KR" altLang="en-US" sz="1100" dirty="0"/>
              <a:t>정보</a:t>
            </a:r>
            <a:r>
              <a:rPr lang="en-US" altLang="ko-KR" sz="11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A7BD9-5719-87EE-1485-8811EA9F772E}"/>
              </a:ext>
            </a:extLst>
          </p:cNvPr>
          <p:cNvSpPr/>
          <p:nvPr/>
        </p:nvSpPr>
        <p:spPr>
          <a:xfrm>
            <a:off x="535423" y="1754257"/>
            <a:ext cx="4808316" cy="358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431530-5F7C-8F64-BD61-F3A12576C6BE}"/>
              </a:ext>
            </a:extLst>
          </p:cNvPr>
          <p:cNvSpPr/>
          <p:nvPr/>
        </p:nvSpPr>
        <p:spPr>
          <a:xfrm>
            <a:off x="839857" y="3548270"/>
            <a:ext cx="4437821" cy="1585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78C00F-911E-FA7F-F32F-EFDB4681F53E}"/>
              </a:ext>
            </a:extLst>
          </p:cNvPr>
          <p:cNvSpPr/>
          <p:nvPr/>
        </p:nvSpPr>
        <p:spPr>
          <a:xfrm>
            <a:off x="311150" y="1067453"/>
            <a:ext cx="4504359" cy="54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6A04C8-3CA2-D933-B3A5-303F24AF267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15509" y="1327470"/>
            <a:ext cx="1326874" cy="138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04544D-264D-8BEA-8B76-43BE73105D22}"/>
              </a:ext>
            </a:extLst>
          </p:cNvPr>
          <p:cNvSpPr txBox="1"/>
          <p:nvPr/>
        </p:nvSpPr>
        <p:spPr>
          <a:xfrm>
            <a:off x="6142383" y="2188805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&lt;application&gt;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이 가지고 있는 </a:t>
            </a:r>
            <a:r>
              <a:rPr lang="en-US" altLang="ko-KR" sz="1100" dirty="0"/>
              <a:t>component </a:t>
            </a:r>
            <a:r>
              <a:rPr lang="ko-KR" altLang="en-US" sz="1100" dirty="0"/>
              <a:t>들을 포함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72CA9-7F3C-844D-DD2D-71BF20171AAD}"/>
              </a:ext>
            </a:extLst>
          </p:cNvPr>
          <p:cNvSpPr txBox="1"/>
          <p:nvPr/>
        </p:nvSpPr>
        <p:spPr>
          <a:xfrm>
            <a:off x="6142383" y="3484609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&lt;activity&gt;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에 </a:t>
            </a:r>
            <a:r>
              <a:rPr lang="en-US" altLang="ko-KR" sz="1100" dirty="0"/>
              <a:t>Activity component</a:t>
            </a:r>
            <a:r>
              <a:rPr lang="ko-KR" altLang="en-US" sz="1100" dirty="0"/>
              <a:t>가 </a:t>
            </a:r>
            <a:r>
              <a:rPr lang="en-US" altLang="ko-KR" sz="1100" dirty="0"/>
              <a:t>1</a:t>
            </a:r>
            <a:r>
              <a:rPr lang="ko-KR" altLang="en-US" sz="1100" dirty="0"/>
              <a:t>개 있음을 알 수 있음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DB165-A6D9-3FD3-7544-BF7E0AE33BD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77678" y="3784691"/>
            <a:ext cx="864705" cy="219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0DEFC2-B032-CDC4-7FD0-2FDB908E978A}"/>
              </a:ext>
            </a:extLst>
          </p:cNvPr>
          <p:cNvSpPr/>
          <p:nvPr/>
        </p:nvSpPr>
        <p:spPr>
          <a:xfrm>
            <a:off x="1111526" y="4084772"/>
            <a:ext cx="4027004" cy="86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D72CFC-E0C4-9F8C-786D-14B5A7B3FC2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38530" y="4502301"/>
            <a:ext cx="1003852" cy="2955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CEB3AD-EBD5-16EF-1315-093B16C8D6FB}"/>
              </a:ext>
            </a:extLst>
          </p:cNvPr>
          <p:cNvSpPr txBox="1"/>
          <p:nvPr/>
        </p:nvSpPr>
        <p:spPr>
          <a:xfrm>
            <a:off x="6142382" y="4497749"/>
            <a:ext cx="552256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&lt;intent-filter&gt;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로 들어오는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선별 </a:t>
            </a:r>
            <a:r>
              <a:rPr lang="en-US" altLang="ko-KR" sz="1100" dirty="0"/>
              <a:t>(</a:t>
            </a:r>
            <a:r>
              <a:rPr lang="ko-KR" altLang="en-US" sz="1100" dirty="0"/>
              <a:t>어떤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허용할지 기술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en-US" altLang="ko-KR" sz="1100" dirty="0"/>
              <a:t>activity</a:t>
            </a:r>
            <a:r>
              <a:rPr lang="ko-KR" altLang="en-US" sz="1100" dirty="0"/>
              <a:t>를 시작점으로 실행하여 </a:t>
            </a:r>
            <a:r>
              <a:rPr lang="en-US" altLang="ko-KR" sz="1100" dirty="0"/>
              <a:t>application launcher</a:t>
            </a:r>
            <a:r>
              <a:rPr lang="ko-KR" altLang="en-US" sz="1100" dirty="0"/>
              <a:t>에 등록한다는 의미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7842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Gradle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526F7-8FFA-6EC2-5B6B-9C49E97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75303"/>
            <a:ext cx="3700085" cy="5644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335D7-1EA3-B84B-0A79-9EA593B435C3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</a:t>
            </a:r>
            <a:r>
              <a:rPr lang="ko-KR" altLang="en-US" sz="1300" dirty="0"/>
              <a:t> </a:t>
            </a:r>
            <a:r>
              <a:rPr lang="en-US" altLang="ko-KR" sz="1300" dirty="0"/>
              <a:t>Scripts/</a:t>
            </a:r>
            <a:r>
              <a:rPr lang="en-US" altLang="ko-KR" sz="1300" dirty="0" err="1"/>
              <a:t>build.gradle.kts</a:t>
            </a:r>
            <a:r>
              <a:rPr lang="en-US" altLang="ko-KR" sz="1300" dirty="0"/>
              <a:t> (Module :app)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6A3811-1B45-2537-B94E-D4B9F7F70556}"/>
              </a:ext>
            </a:extLst>
          </p:cNvPr>
          <p:cNvCxnSpPr>
            <a:cxnSpLocks/>
          </p:cNvCxnSpPr>
          <p:nvPr/>
        </p:nvCxnSpPr>
        <p:spPr>
          <a:xfrm>
            <a:off x="1471158" y="2516940"/>
            <a:ext cx="305611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44CD80-CF95-6EAA-D785-C2F1CCD35925}"/>
              </a:ext>
            </a:extLst>
          </p:cNvPr>
          <p:cNvSpPr txBox="1"/>
          <p:nvPr/>
        </p:nvSpPr>
        <p:spPr>
          <a:xfrm>
            <a:off x="4527274" y="5786448"/>
            <a:ext cx="38017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dependencies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의존성 관리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5E7392-1309-3613-1213-2AEAB1AAA607}"/>
              </a:ext>
            </a:extLst>
          </p:cNvPr>
          <p:cNvSpPr/>
          <p:nvPr/>
        </p:nvSpPr>
        <p:spPr>
          <a:xfrm>
            <a:off x="311151" y="5372100"/>
            <a:ext cx="2451100" cy="1274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9F7243-9E59-99A6-C66C-CBBA5CE61D77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762251" y="6001892"/>
            <a:ext cx="1765023" cy="732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D0A3A4-3006-C3CD-A7FB-DAAA3009A75E}"/>
              </a:ext>
            </a:extLst>
          </p:cNvPr>
          <p:cNvSpPr txBox="1"/>
          <p:nvPr/>
        </p:nvSpPr>
        <p:spPr>
          <a:xfrm>
            <a:off x="4527274" y="2075727"/>
            <a:ext cx="387129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minSdk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을 설치할 수 있는 장치의 최소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targetSdk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목표로 하는 </a:t>
            </a:r>
            <a:r>
              <a:rPr lang="en-US" altLang="ko-KR" sz="1100" dirty="0"/>
              <a:t>target </a:t>
            </a:r>
            <a:r>
              <a:rPr lang="ko-KR" altLang="en-US" sz="1100" dirty="0"/>
              <a:t>장치의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A5243B-FF08-CB41-08A4-FC6FC22AEA6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961861" y="4707944"/>
            <a:ext cx="1569554" cy="1175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35350D-A257-D5F2-D30B-82F147EA5F42}"/>
              </a:ext>
            </a:extLst>
          </p:cNvPr>
          <p:cNvSpPr txBox="1"/>
          <p:nvPr/>
        </p:nvSpPr>
        <p:spPr>
          <a:xfrm>
            <a:off x="4531415" y="4492500"/>
            <a:ext cx="38712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JavaVersion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내장되어 있는 </a:t>
            </a:r>
            <a:r>
              <a:rPr lang="en-US" altLang="ko-KR" sz="1100" dirty="0"/>
              <a:t>Java </a:t>
            </a:r>
            <a:r>
              <a:rPr lang="ko-KR" altLang="en-US" sz="1100" dirty="0"/>
              <a:t>버전 </a:t>
            </a:r>
            <a:r>
              <a:rPr lang="en-US" altLang="ko-KR" sz="1100" dirty="0"/>
              <a:t>(</a:t>
            </a:r>
            <a:r>
              <a:rPr lang="ko-KR" altLang="en-US" sz="1100" dirty="0"/>
              <a:t>현재 </a:t>
            </a:r>
            <a:r>
              <a:rPr lang="en-US" altLang="ko-KR" sz="1100" dirty="0"/>
              <a:t>1.8 </a:t>
            </a:r>
            <a:r>
              <a:rPr lang="ko-KR" altLang="en-US" sz="1100" dirty="0"/>
              <a:t>버전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18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1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495" y="1116958"/>
            <a:ext cx="4552408" cy="3528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928849"/>
            <a:ext cx="1545074" cy="27467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1116958"/>
            <a:ext cx="3746691" cy="21566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java/com.example.ch2_visualtool1/MainActivity.java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33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2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1116958"/>
            <a:ext cx="4552408" cy="22917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3928849"/>
            <a:ext cx="1545074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68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267" y="1116957"/>
            <a:ext cx="4097438" cy="408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java/com.example.ch2_visualtool2/MainActivity.java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1721925" y="5235532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2098674" y="5302248"/>
            <a:ext cx="1118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BF05D4-DCE1-175E-0CF5-A77CC6ACA0A2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09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 인터페이스 </a:t>
            </a:r>
            <a:r>
              <a:rPr lang="en-US" altLang="ko-KR" sz="1500" dirty="0"/>
              <a:t>(UI: User Interface)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90868"/>
            <a:ext cx="974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UI</a:t>
            </a:r>
            <a:r>
              <a:rPr lang="ko-KR" altLang="en-US" sz="1300" dirty="0"/>
              <a:t> 요소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6233386" y="790868"/>
            <a:ext cx="18338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UI</a:t>
            </a:r>
            <a:r>
              <a:rPr lang="ko-KR" altLang="en-US" sz="1300" dirty="0"/>
              <a:t> 작성 절차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A6D9D-1B4C-847F-93D5-12D62400DFF1}"/>
              </a:ext>
            </a:extLst>
          </p:cNvPr>
          <p:cNvSpPr txBox="1"/>
          <p:nvPr/>
        </p:nvSpPr>
        <p:spPr>
          <a:xfrm>
            <a:off x="6233386" y="3473567"/>
            <a:ext cx="18338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UI</a:t>
            </a:r>
            <a:r>
              <a:rPr lang="ko-KR" altLang="en-US" sz="1300" dirty="0"/>
              <a:t> 작성 방법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3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158" y="801590"/>
            <a:ext cx="3376975" cy="5999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529639"/>
            <a:ext cx="1769630" cy="3146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801590"/>
            <a:ext cx="3746691" cy="2157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555369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java/com.example.ch2_visualtool3/MainActivity.java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2C0BB-3B01-3F6C-0F24-FD63BAE737C7}"/>
              </a:ext>
            </a:extLst>
          </p:cNvPr>
          <p:cNvSpPr txBox="1"/>
          <p:nvPr/>
        </p:nvSpPr>
        <p:spPr>
          <a:xfrm>
            <a:off x="1072495" y="555369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923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4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2" y="1117929"/>
            <a:ext cx="4552408" cy="5039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76" y="3928849"/>
            <a:ext cx="1545075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81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76" y="1116958"/>
            <a:ext cx="3746691" cy="2716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java/com.example.ch2_ex11/MainActivity.java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6310537" y="4277665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6687286" y="4344381"/>
            <a:ext cx="1628195" cy="957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593D-58AE-A04B-3885-DF358922C1AA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7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Widget</a:t>
            </a:r>
            <a:r>
              <a:rPr lang="ko-KR" altLang="en-US" sz="1500" dirty="0"/>
              <a:t>의 속성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6233385" y="790868"/>
            <a:ext cx="546754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위치 </a:t>
            </a:r>
            <a:r>
              <a:rPr lang="en-US" altLang="ko-KR" sz="1300" dirty="0"/>
              <a:t>&amp; </a:t>
            </a:r>
            <a:r>
              <a:rPr lang="ko-KR" altLang="en-US" sz="1300" dirty="0"/>
              <a:t>크기</a:t>
            </a:r>
            <a:endParaRPr lang="en-US" altLang="ko-KR" sz="13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Layout</a:t>
            </a:r>
            <a:r>
              <a:rPr lang="ko-KR" altLang="en-US" sz="1000" dirty="0"/>
              <a:t> 객체에 의하여 결정 </a:t>
            </a:r>
            <a:r>
              <a:rPr lang="en-US" altLang="ko-KR" sz="1000" dirty="0"/>
              <a:t>(XML </a:t>
            </a:r>
            <a:r>
              <a:rPr lang="ko-KR" altLang="en-US" sz="1000" dirty="0"/>
              <a:t>속성 앞에 </a:t>
            </a:r>
            <a:r>
              <a:rPr lang="en-US" altLang="ko-KR" sz="1000" dirty="0"/>
              <a:t>layout_ </a:t>
            </a:r>
            <a:r>
              <a:rPr lang="ko-KR" altLang="en-US" sz="1000" dirty="0"/>
              <a:t>이 붙음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match_parent </a:t>
            </a:r>
            <a:r>
              <a:rPr lang="en-US" altLang="ko-KR" sz="1000" dirty="0"/>
              <a:t>(fill_parent) : </a:t>
            </a:r>
            <a:r>
              <a:rPr lang="ko-KR" altLang="en-US" sz="1000" dirty="0"/>
              <a:t>부모의 공간을 전부 차지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wrap_content </a:t>
            </a:r>
            <a:r>
              <a:rPr lang="en-US" altLang="ko-KR" sz="1000" dirty="0"/>
              <a:t>: View</a:t>
            </a:r>
            <a:r>
              <a:rPr lang="ko-KR" altLang="en-US" sz="1000" dirty="0"/>
              <a:t>가 나타내는 내용물의 크기에 맞춤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내부 </a:t>
            </a:r>
            <a:r>
              <a:rPr lang="en-US" altLang="ko-KR" sz="1000" dirty="0"/>
              <a:t>content</a:t>
            </a:r>
            <a:r>
              <a:rPr lang="ko-KR" altLang="en-US" sz="1000" dirty="0"/>
              <a:t>를 보여줄 수 있는 크기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단위</a:t>
            </a:r>
            <a:r>
              <a:rPr lang="en-US" altLang="ko-KR" sz="1000" dirty="0"/>
              <a:t>: px,</a:t>
            </a:r>
            <a:r>
              <a:rPr lang="ko-KR" altLang="en-US" sz="1000" dirty="0"/>
              <a:t> </a:t>
            </a:r>
            <a:r>
              <a:rPr lang="en-US" altLang="ko-KR" sz="1000" dirty="0"/>
              <a:t>dp, sp, in, mm, pt</a:t>
            </a:r>
            <a:br>
              <a:rPr lang="en-US" altLang="ko-KR" sz="1000" dirty="0"/>
            </a:br>
            <a:r>
              <a:rPr lang="en-US" altLang="ko-KR" sz="1000" dirty="0"/>
              <a:t>(dp, pt, mm, in </a:t>
            </a:r>
            <a:r>
              <a:rPr lang="ko-KR" altLang="en-US" sz="1000" dirty="0"/>
              <a:t>단위는 장치의 종류에 관계없이 항상 동일한 크기로 표시</a:t>
            </a:r>
            <a:r>
              <a:rPr lang="en-US" altLang="ko-KR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DFAC-72BE-675D-4693-45481AF0F60B}"/>
              </a:ext>
            </a:extLst>
          </p:cNvPr>
          <p:cNvSpPr txBox="1"/>
          <p:nvPr/>
        </p:nvSpPr>
        <p:spPr>
          <a:xfrm>
            <a:off x="311150" y="758616"/>
            <a:ext cx="58227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 </a:t>
            </a:r>
            <a:r>
              <a:rPr lang="ko-KR" altLang="en-US" sz="1300" dirty="0"/>
              <a:t>속성</a:t>
            </a:r>
            <a:endParaRPr lang="en-US" altLang="ko-KR" sz="13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Java </a:t>
            </a:r>
            <a:r>
              <a:rPr lang="ko-KR" altLang="en-US" sz="1000" dirty="0"/>
              <a:t>코드에서 </a:t>
            </a:r>
            <a:r>
              <a:rPr lang="en-US" altLang="ko-KR" sz="1000" dirty="0">
                <a:solidFill>
                  <a:srgbClr val="FF0000"/>
                </a:solidFill>
              </a:rPr>
              <a:t>findViewById() </a:t>
            </a:r>
            <a:r>
              <a:rPr lang="en-US" altLang="ko-KR" sz="1000" dirty="0"/>
              <a:t>method</a:t>
            </a:r>
            <a:r>
              <a:rPr lang="ko-KR" altLang="en-US" sz="1000" dirty="0"/>
              <a:t>로 </a:t>
            </a:r>
            <a:r>
              <a:rPr lang="en-US" altLang="ko-KR" sz="1000" dirty="0"/>
              <a:t>widget</a:t>
            </a:r>
            <a:r>
              <a:rPr lang="ko-KR" altLang="en-US" sz="1000" dirty="0"/>
              <a:t>을 찾아서 어떤 작업을 하기 위해 </a:t>
            </a:r>
            <a:r>
              <a:rPr lang="en-US" altLang="ko-KR" sz="1000" dirty="0"/>
              <a:t>ID </a:t>
            </a:r>
            <a:r>
              <a:rPr lang="ko-KR" altLang="en-US" sz="1000" dirty="0"/>
              <a:t>부여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Java</a:t>
            </a:r>
            <a:r>
              <a:rPr lang="ko-KR" altLang="en-US" sz="1000" dirty="0"/>
              <a:t> 코드에서 </a:t>
            </a:r>
            <a:r>
              <a:rPr lang="en-US" altLang="ko-KR" sz="1000" dirty="0"/>
              <a:t>id</a:t>
            </a:r>
            <a:r>
              <a:rPr lang="ko-KR" altLang="en-US" sz="1000" dirty="0"/>
              <a:t>를 통해 </a:t>
            </a:r>
            <a:r>
              <a:rPr lang="en-US" altLang="ko-KR" sz="1000" dirty="0"/>
              <a:t>View</a:t>
            </a:r>
            <a:r>
              <a:rPr lang="ko-KR" altLang="en-US" sz="1000" dirty="0"/>
              <a:t>를 식별하고 조작할 수 있음</a:t>
            </a:r>
            <a:br>
              <a:rPr lang="en-US" altLang="ko-KR" sz="1000" dirty="0"/>
            </a:br>
            <a:r>
              <a:rPr lang="en-US" altLang="ko-KR" sz="1000" dirty="0"/>
              <a:t>-&gt; Java</a:t>
            </a:r>
            <a:r>
              <a:rPr lang="ko-KR" altLang="en-US" sz="1000" dirty="0"/>
              <a:t> 코드에서 찾을 필요가 없는 </a:t>
            </a:r>
            <a:r>
              <a:rPr lang="en-US" altLang="ko-KR" sz="1000" dirty="0"/>
              <a:t>Widget</a:t>
            </a:r>
            <a:r>
              <a:rPr lang="ko-KR" altLang="en-US" sz="1000" dirty="0"/>
              <a:t>은 </a:t>
            </a:r>
            <a:r>
              <a:rPr lang="en-US" altLang="ko-KR" sz="1000" dirty="0"/>
              <a:t>ID </a:t>
            </a:r>
            <a:r>
              <a:rPr lang="ko-KR" altLang="en-US" sz="1000" dirty="0"/>
              <a:t>불필요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“@+id/” : </a:t>
            </a:r>
            <a:r>
              <a:rPr lang="ko-KR" altLang="en-US" sz="1000" dirty="0"/>
              <a:t>새로운 </a:t>
            </a:r>
            <a:r>
              <a:rPr lang="en-US" altLang="ko-KR" sz="1000" dirty="0"/>
              <a:t>ID</a:t>
            </a:r>
            <a:r>
              <a:rPr lang="ko-KR" altLang="en-US" sz="1000" dirty="0"/>
              <a:t>를 생성하고 할당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“@id/” : </a:t>
            </a:r>
            <a:r>
              <a:rPr lang="ko-KR" altLang="en-US" sz="1000" dirty="0"/>
              <a:t>이미 존재하는 </a:t>
            </a:r>
            <a:r>
              <a:rPr lang="en-US" altLang="ko-KR" sz="1000" dirty="0"/>
              <a:t>ID</a:t>
            </a:r>
            <a:r>
              <a:rPr lang="ko-KR" altLang="en-US" sz="1000" dirty="0"/>
              <a:t>를 사용</a:t>
            </a:r>
            <a:endParaRPr lang="en-US" altLang="ko-KR" sz="1000" dirty="0"/>
          </a:p>
          <a:p>
            <a:endParaRPr lang="ko-KR" altLang="en-US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83AF8D-0723-D450-E150-758E0E99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050691"/>
            <a:ext cx="3354862" cy="356786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85D8D7-C215-CA75-F781-BCD5D4291D07}"/>
              </a:ext>
            </a:extLst>
          </p:cNvPr>
          <p:cNvCxnSpPr>
            <a:cxnSpLocks/>
          </p:cNvCxnSpPr>
          <p:nvPr/>
        </p:nvCxnSpPr>
        <p:spPr>
          <a:xfrm>
            <a:off x="696482" y="3681114"/>
            <a:ext cx="13212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71BDD0-28FF-1223-58F8-5BAD36861D8A}"/>
              </a:ext>
            </a:extLst>
          </p:cNvPr>
          <p:cNvCxnSpPr>
            <a:cxnSpLocks/>
          </p:cNvCxnSpPr>
          <p:nvPr/>
        </p:nvCxnSpPr>
        <p:spPr>
          <a:xfrm>
            <a:off x="696482" y="4436764"/>
            <a:ext cx="1370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9144EC-6AE1-7D33-A46A-75D70FDDD92D}"/>
              </a:ext>
            </a:extLst>
          </p:cNvPr>
          <p:cNvCxnSpPr>
            <a:cxnSpLocks/>
          </p:cNvCxnSpPr>
          <p:nvPr/>
        </p:nvCxnSpPr>
        <p:spPr>
          <a:xfrm>
            <a:off x="696482" y="5189239"/>
            <a:ext cx="1103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B96707-3755-ED8A-EA49-5208AF886834}"/>
              </a:ext>
            </a:extLst>
          </p:cNvPr>
          <p:cNvSpPr/>
          <p:nvPr/>
        </p:nvSpPr>
        <p:spPr>
          <a:xfrm>
            <a:off x="493713" y="2810778"/>
            <a:ext cx="1947862" cy="514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5457318-1446-1EC1-17E5-F7B2A001B19A}"/>
              </a:ext>
            </a:extLst>
          </p:cNvPr>
          <p:cNvCxnSpPr>
            <a:cxnSpLocks/>
            <a:stCxn id="23" idx="3"/>
            <a:endCxn id="18" idx="3"/>
          </p:cNvCxnSpPr>
          <p:nvPr/>
        </p:nvCxnSpPr>
        <p:spPr>
          <a:xfrm flipH="1">
            <a:off x="2441575" y="1386790"/>
            <a:ext cx="1352550" cy="1681163"/>
          </a:xfrm>
          <a:prstGeom prst="bentConnector3">
            <a:avLst>
              <a:gd name="adj1" fmla="val -169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77FB397-3B73-AE34-BA95-1FAB4DBE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2733181"/>
            <a:ext cx="1623026" cy="28853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028078-A073-A893-A2F3-0CD9F6BF9E8D}"/>
              </a:ext>
            </a:extLst>
          </p:cNvPr>
          <p:cNvSpPr txBox="1"/>
          <p:nvPr/>
        </p:nvSpPr>
        <p:spPr>
          <a:xfrm>
            <a:off x="0" y="5893980"/>
            <a:ext cx="509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px (pixels) : </a:t>
            </a:r>
            <a:r>
              <a:rPr lang="ko-KR" altLang="en-US" sz="800" dirty="0"/>
              <a:t>화면의 실제 </a:t>
            </a:r>
            <a:r>
              <a:rPr lang="en-US" altLang="ko-KR" sz="800" dirty="0"/>
              <a:t>pixel </a:t>
            </a:r>
            <a:r>
              <a:rPr lang="ko-KR" altLang="en-US" sz="800" dirty="0"/>
              <a:t>값</a:t>
            </a:r>
            <a:endParaRPr lang="en-US" altLang="ko-KR" sz="800" dirty="0"/>
          </a:p>
          <a:p>
            <a:r>
              <a:rPr lang="en-US" altLang="ko-KR" sz="800" dirty="0"/>
              <a:t>dp (density-independent pixels) : </a:t>
            </a:r>
            <a:r>
              <a:rPr lang="ko-KR" altLang="en-US" sz="800" dirty="0"/>
              <a:t>화면의 밀도가 </a:t>
            </a:r>
            <a:r>
              <a:rPr lang="en-US" altLang="ko-KR" sz="800" dirty="0"/>
              <a:t>160dpi </a:t>
            </a:r>
            <a:r>
              <a:rPr lang="ko-KR" altLang="en-US" sz="800" dirty="0"/>
              <a:t>화면에서 하나의 물리적인 </a:t>
            </a:r>
            <a:r>
              <a:rPr lang="en-US" altLang="ko-KR" sz="800" dirty="0"/>
              <a:t>pixel</a:t>
            </a:r>
          </a:p>
          <a:p>
            <a:r>
              <a:rPr lang="en-US" altLang="ko-KR" sz="800" dirty="0"/>
              <a:t>-&gt; 160dp</a:t>
            </a:r>
            <a:r>
              <a:rPr lang="ko-KR" altLang="en-US" sz="800" dirty="0"/>
              <a:t>는 화면의 밀도와 무관하게 항상 </a:t>
            </a:r>
            <a:r>
              <a:rPr lang="en-US" altLang="ko-KR" sz="800" dirty="0"/>
              <a:t>1</a:t>
            </a:r>
            <a:r>
              <a:rPr lang="ko-KR" altLang="en-US" sz="800" dirty="0"/>
              <a:t>인치</a:t>
            </a:r>
            <a:endParaRPr lang="en-US" altLang="ko-KR" sz="800" dirty="0"/>
          </a:p>
          <a:p>
            <a:r>
              <a:rPr lang="en-US" altLang="ko-KR" sz="800" dirty="0"/>
              <a:t>sp (scale-independent pixels) : font </a:t>
            </a:r>
            <a:r>
              <a:rPr lang="ko-KR" altLang="en-US" sz="800" dirty="0"/>
              <a:t>크기 지정에 사용</a:t>
            </a:r>
            <a:endParaRPr lang="en-US" altLang="ko-KR" sz="800" dirty="0"/>
          </a:p>
          <a:p>
            <a:r>
              <a:rPr lang="en-US" altLang="ko-KR" sz="800" dirty="0"/>
              <a:t>pt (points) : 1/72 </a:t>
            </a:r>
            <a:r>
              <a:rPr lang="ko-KR" altLang="en-US" sz="800" dirty="0"/>
              <a:t>인치</a:t>
            </a:r>
            <a:endParaRPr lang="en-US" altLang="ko-KR" sz="800" dirty="0"/>
          </a:p>
          <a:p>
            <a:r>
              <a:rPr lang="en-US" altLang="ko-KR" sz="800" dirty="0"/>
              <a:t>mm (millimeters) : </a:t>
            </a:r>
            <a:r>
              <a:rPr lang="ko-KR" altLang="en-US" sz="800" dirty="0"/>
              <a:t>밀리미터</a:t>
            </a:r>
            <a:endParaRPr lang="en-US" altLang="ko-KR" sz="800" dirty="0"/>
          </a:p>
          <a:p>
            <a:r>
              <a:rPr lang="en-US" altLang="ko-KR" sz="800" dirty="0"/>
              <a:t>In (inches) : </a:t>
            </a:r>
            <a:r>
              <a:rPr lang="ko-KR" altLang="en-US" sz="800" dirty="0"/>
              <a:t>인치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CBF029-AAF5-80CA-F87E-A04620261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404" y="2476499"/>
            <a:ext cx="1377000" cy="244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02CF361-64A1-7F4A-D0BA-7868631F1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404" y="4968434"/>
            <a:ext cx="1377000" cy="1860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287AE85-5623-3BAD-A870-797B49EE8C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8835"/>
          <a:stretch/>
        </p:blipFill>
        <p:spPr>
          <a:xfrm>
            <a:off x="7568127" y="4968434"/>
            <a:ext cx="1377000" cy="18900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CC06A62-1CF9-B46E-A165-348EAF09B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127" y="2476499"/>
            <a:ext cx="1377000" cy="2448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2BEF86E-6C5F-2DFE-C64C-EB1261C90E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851" y="4968435"/>
            <a:ext cx="1377000" cy="20423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724F85D-FE77-34FB-32FB-E6829B537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850" y="2474531"/>
            <a:ext cx="1377000" cy="2448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38AE666-60B7-2B1D-87EB-F8EFA03FFC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9574" y="4968434"/>
            <a:ext cx="1377000" cy="2077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E015E4C-2F50-9328-9023-DB92C30E2C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9573" y="2474531"/>
            <a:ext cx="1377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Widget</a:t>
            </a:r>
            <a:r>
              <a:rPr lang="ko-KR" altLang="en-US" sz="1500" dirty="0"/>
              <a:t>의 속성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790868"/>
            <a:ext cx="3482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Margin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Padding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Margin : Layout</a:t>
            </a:r>
            <a:r>
              <a:rPr lang="ko-KR" altLang="en-US" sz="1000" dirty="0"/>
              <a:t>과 </a:t>
            </a:r>
            <a:r>
              <a:rPr lang="en-US" altLang="ko-KR" sz="1000" dirty="0"/>
              <a:t>Widget </a:t>
            </a:r>
            <a:r>
              <a:rPr lang="ko-KR" altLang="en-US" sz="1000" dirty="0"/>
              <a:t>간의 간격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1000" dirty="0"/>
              <a:t>Padding : Widget</a:t>
            </a:r>
            <a:r>
              <a:rPr lang="ko-KR" altLang="en-US" sz="1000" dirty="0"/>
              <a:t>의 경계선과 </a:t>
            </a:r>
            <a:r>
              <a:rPr lang="en-US" altLang="ko-KR" sz="1000" dirty="0"/>
              <a:t>content</a:t>
            </a:r>
            <a:r>
              <a:rPr lang="ko-KR" altLang="en-US" sz="1000" dirty="0"/>
              <a:t>와의 간격</a:t>
            </a:r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DFAC-72BE-675D-4693-45481AF0F60B}"/>
              </a:ext>
            </a:extLst>
          </p:cNvPr>
          <p:cNvSpPr txBox="1"/>
          <p:nvPr/>
        </p:nvSpPr>
        <p:spPr>
          <a:xfrm>
            <a:off x="3985684" y="790868"/>
            <a:ext cx="41507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Visibility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Visible : </a:t>
            </a:r>
            <a:r>
              <a:rPr lang="ko-KR" altLang="en-US" sz="1000" dirty="0"/>
              <a:t>화면에 표시 </a:t>
            </a:r>
            <a:r>
              <a:rPr lang="en-US" altLang="ko-KR" sz="1000" dirty="0"/>
              <a:t>(default value)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invisible : </a:t>
            </a:r>
            <a:r>
              <a:rPr lang="ko-KR" altLang="en-US" sz="1000" dirty="0"/>
              <a:t>표시되지 않음</a:t>
            </a:r>
            <a:r>
              <a:rPr lang="en-US" altLang="ko-KR" sz="1000" dirty="0"/>
              <a:t>. </a:t>
            </a:r>
            <a:r>
              <a:rPr lang="ko-KR" altLang="en-US" sz="1000" dirty="0"/>
              <a:t>그러나 배치에서 공간을 차지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1000" dirty="0"/>
              <a:t>gone : </a:t>
            </a:r>
            <a:r>
              <a:rPr lang="ko-KR" altLang="en-US" sz="1000" dirty="0"/>
              <a:t>완전히 숨김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안드로이드 스튜디오 강좌 #9]리니어 레이아웃(Linear Layout)-4 뷰의 마진과 패딩 설정하기/layout_weight">
            <a:extLst>
              <a:ext uri="{FF2B5EF4-FFF2-40B4-BE49-F238E27FC236}">
                <a16:creationId xmlns:a16="http://schemas.microsoft.com/office/drawing/2014/main" id="{BEB7488D-AB0D-89FF-2E0F-D6CDDA19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8" y="1392478"/>
            <a:ext cx="2880783" cy="173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B6F018-D851-6D14-38E2-B3CCC20E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15" y="3187699"/>
            <a:ext cx="1487566" cy="2644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478903-7697-3BCF-F13F-1538EA6F8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8" y="3187699"/>
            <a:ext cx="1946959" cy="859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1793AE-6E56-124F-A425-F8EEBECE7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866" y="1778896"/>
            <a:ext cx="1832924" cy="39022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74F775-287C-BC65-D041-18B8DC79E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1" y="1778896"/>
            <a:ext cx="1854490" cy="329687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B19A47-306D-C514-E7B4-B661A6E0859B}"/>
              </a:ext>
            </a:extLst>
          </p:cNvPr>
          <p:cNvSpPr/>
          <p:nvPr/>
        </p:nvSpPr>
        <p:spPr>
          <a:xfrm>
            <a:off x="4020866" y="2485310"/>
            <a:ext cx="1832923" cy="793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6CC0E9-AEA2-2061-CEBC-FFF80073AF1E}"/>
              </a:ext>
            </a:extLst>
          </p:cNvPr>
          <p:cNvSpPr/>
          <p:nvPr/>
        </p:nvSpPr>
        <p:spPr>
          <a:xfrm>
            <a:off x="4028703" y="4169902"/>
            <a:ext cx="1832923" cy="793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AFEC79-C08F-99D3-7057-295CC620170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53789" y="2185703"/>
            <a:ext cx="242211" cy="69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E4E033-5C54-6AC6-4BAC-D6DA540C6DD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61626" y="2533968"/>
            <a:ext cx="320625" cy="2032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3B705-BF89-CBDB-9010-AA4F2FE41910}"/>
              </a:ext>
            </a:extLst>
          </p:cNvPr>
          <p:cNvSpPr txBox="1"/>
          <p:nvPr/>
        </p:nvSpPr>
        <p:spPr>
          <a:xfrm>
            <a:off x="6248567" y="2101429"/>
            <a:ext cx="165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공간은 차지하나 보이지 않음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3F2D4-560F-E642-81C8-5B684F33836A}"/>
              </a:ext>
            </a:extLst>
          </p:cNvPr>
          <p:cNvSpPr txBox="1"/>
          <p:nvPr/>
        </p:nvSpPr>
        <p:spPr>
          <a:xfrm>
            <a:off x="6103836" y="2774511"/>
            <a:ext cx="140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공간도 같이 </a:t>
            </a:r>
            <a:r>
              <a:rPr lang="ko-KR" altLang="en-US" sz="800" dirty="0" err="1">
                <a:solidFill>
                  <a:srgbClr val="FF0000"/>
                </a:solidFill>
              </a:rPr>
              <a:t>숨겨짐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59B3B-1187-BE1F-1DBA-229E5046B575}"/>
              </a:ext>
            </a:extLst>
          </p:cNvPr>
          <p:cNvCxnSpPr/>
          <p:nvPr/>
        </p:nvCxnSpPr>
        <p:spPr>
          <a:xfrm>
            <a:off x="3953933" y="677333"/>
            <a:ext cx="0" cy="611293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4D2FD-6D37-CB26-A490-C699F8696204}"/>
              </a:ext>
            </a:extLst>
          </p:cNvPr>
          <p:cNvCxnSpPr/>
          <p:nvPr/>
        </p:nvCxnSpPr>
        <p:spPr>
          <a:xfrm>
            <a:off x="8064500" y="677333"/>
            <a:ext cx="0" cy="611293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CCE19-B323-48E4-58A8-725FE43A4BE6}"/>
              </a:ext>
            </a:extLst>
          </p:cNvPr>
          <p:cNvSpPr txBox="1"/>
          <p:nvPr/>
        </p:nvSpPr>
        <p:spPr>
          <a:xfrm>
            <a:off x="8064648" y="790868"/>
            <a:ext cx="4150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Enable &amp; Rotation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enabled </a:t>
            </a:r>
            <a:r>
              <a:rPr lang="ko-KR" altLang="en-US" sz="1000" dirty="0"/>
              <a:t>으로 제어 </a:t>
            </a:r>
            <a:r>
              <a:rPr lang="en-US" altLang="ko-KR" sz="1000" dirty="0"/>
              <a:t>(default = true)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rotation </a:t>
            </a:r>
            <a:r>
              <a:rPr lang="ko-KR" altLang="en-US" sz="1000" dirty="0"/>
              <a:t>값으로 </a:t>
            </a:r>
            <a:r>
              <a:rPr lang="en-US" altLang="ko-KR" sz="1000" dirty="0"/>
              <a:t>widget </a:t>
            </a:r>
            <a:r>
              <a:rPr lang="ko-KR" altLang="en-US" sz="1000" dirty="0"/>
              <a:t>회전 </a:t>
            </a:r>
            <a:r>
              <a:rPr lang="en-US" altLang="ko-KR" sz="1000" dirty="0"/>
              <a:t>(clockwise)</a:t>
            </a: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DC07E8DA-92A8-030B-A25B-8E57DBEBD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5885" y="1778896"/>
            <a:ext cx="1959265" cy="3483137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A16E3363-7B0E-9756-AFEB-B52D8B9DB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540" y="1778896"/>
            <a:ext cx="1787902" cy="2391006"/>
          </a:xfrm>
          <a:prstGeom prst="rect">
            <a:avLst/>
          </a:prstGeom>
        </p:spPr>
      </p:pic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598C4060-7E08-F9E4-A06F-956DF4187735}"/>
              </a:ext>
            </a:extLst>
          </p:cNvPr>
          <p:cNvCxnSpPr>
            <a:cxnSpLocks/>
          </p:cNvCxnSpPr>
          <p:nvPr/>
        </p:nvCxnSpPr>
        <p:spPr>
          <a:xfrm flipV="1">
            <a:off x="9271000" y="2639406"/>
            <a:ext cx="990067" cy="120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F7046757-2E0D-B95D-C346-91399DEDCB0E}"/>
              </a:ext>
            </a:extLst>
          </p:cNvPr>
          <p:cNvCxnSpPr>
            <a:cxnSpLocks/>
          </p:cNvCxnSpPr>
          <p:nvPr/>
        </p:nvCxnSpPr>
        <p:spPr>
          <a:xfrm flipV="1">
            <a:off x="9355138" y="2239433"/>
            <a:ext cx="710747" cy="78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1039">
            <a:extLst>
              <a:ext uri="{FF2B5EF4-FFF2-40B4-BE49-F238E27FC236}">
                <a16:creationId xmlns:a16="http://schemas.microsoft.com/office/drawing/2014/main" id="{65CE7552-806C-5FA0-6C3E-F37923CC5610}"/>
              </a:ext>
            </a:extLst>
          </p:cNvPr>
          <p:cNvCxnSpPr>
            <a:cxnSpLocks/>
          </p:cNvCxnSpPr>
          <p:nvPr/>
        </p:nvCxnSpPr>
        <p:spPr>
          <a:xfrm>
            <a:off x="8345057" y="3076277"/>
            <a:ext cx="998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3A2EB5A8-3BAD-E8E3-BA2F-08B27E858AC0}"/>
              </a:ext>
            </a:extLst>
          </p:cNvPr>
          <p:cNvCxnSpPr>
            <a:cxnSpLocks/>
          </p:cNvCxnSpPr>
          <p:nvPr/>
        </p:nvCxnSpPr>
        <p:spPr>
          <a:xfrm>
            <a:off x="8345057" y="3906540"/>
            <a:ext cx="925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1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텍스트 뷰 </a:t>
            </a:r>
            <a:r>
              <a:rPr lang="en-US" altLang="ko-KR" sz="1500" dirty="0"/>
              <a:t>(TextView)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827794"/>
            <a:ext cx="4298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Label</a:t>
            </a:r>
            <a:r>
              <a:rPr lang="ko-KR" altLang="en-US" sz="1000" dirty="0"/>
              <a:t>이라고도 불리며</a:t>
            </a:r>
            <a:r>
              <a:rPr lang="en-US" altLang="ko-KR" sz="1000" dirty="0"/>
              <a:t>, </a:t>
            </a:r>
            <a:r>
              <a:rPr lang="ko-KR" altLang="en-US" sz="1000" dirty="0"/>
              <a:t>화면에 간단한 </a:t>
            </a:r>
            <a:r>
              <a:rPr lang="ko-KR" altLang="en-US" sz="1000" dirty="0">
                <a:solidFill>
                  <a:srgbClr val="FF0000"/>
                </a:solidFill>
              </a:rPr>
              <a:t>텍스트를 출력</a:t>
            </a:r>
            <a:r>
              <a:rPr lang="ko-KR" altLang="en-US" sz="1000" dirty="0"/>
              <a:t>하는 </a:t>
            </a:r>
            <a:r>
              <a:rPr lang="en-US" altLang="ko-KR" sz="1000" dirty="0"/>
              <a:t>Widget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편집이 불가능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주로 설명이나 제목 등에 많이 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36B4C3-8F5F-E55D-1CCB-6ED52EC2E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6658" y="1813705"/>
            <a:ext cx="2221442" cy="39492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901FA7-537F-46B9-13ED-4883F9C2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967" y="1813705"/>
            <a:ext cx="2420861" cy="1839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5765798" y="827794"/>
            <a:ext cx="36512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대표적인 속성들</a:t>
            </a:r>
            <a:endParaRPr lang="en-US" altLang="ko-KR"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88D93A-535A-9786-72D4-9426DA5C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26177"/>
              </p:ext>
            </p:extLst>
          </p:nvPr>
        </p:nvGraphicFramePr>
        <p:xfrm>
          <a:off x="5765799" y="1312568"/>
          <a:ext cx="5850468" cy="284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8">
                  <a:extLst>
                    <a:ext uri="{9D8B030D-6E8A-4147-A177-3AD203B41FA5}">
                      <a16:colId xmlns:a16="http://schemas.microsoft.com/office/drawing/2014/main" val="1649137578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4280600229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913226370"/>
                    </a:ext>
                  </a:extLst>
                </a:gridCol>
              </a:tblGrid>
              <a:tr h="30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3588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표시할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setText(CharSequence)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02699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색상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setTextColor(ColorStateList)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75479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textSize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setTextSize(float)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4865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textStyle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(bold, italic, bolditalic)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setTextStyle(TextStyle)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34748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Typeface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폰트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(normal, sans, serif,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monosapce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setTypeface(Typeface)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0312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길이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setWidth(int)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0001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setHeight(int)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31766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lines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줄 수로 조절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setLines(int)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버튼 </a:t>
            </a:r>
            <a:r>
              <a:rPr lang="en-US" altLang="ko-KR" sz="1500" dirty="0"/>
              <a:t>(Button)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827794"/>
            <a:ext cx="4298950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TextView class</a:t>
            </a:r>
            <a:r>
              <a:rPr lang="ko-KR" altLang="en-US" sz="1000" dirty="0"/>
              <a:t>를 상속받음 </a:t>
            </a:r>
            <a:r>
              <a:rPr lang="en-US" altLang="ko-KR" sz="1000" dirty="0"/>
              <a:t>-&gt; TextView</a:t>
            </a:r>
            <a:r>
              <a:rPr lang="ko-KR" altLang="en-US" sz="1000" dirty="0"/>
              <a:t>의 모든 속성 사용 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311150" y="1386790"/>
            <a:ext cx="4963215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Event </a:t>
            </a:r>
            <a:r>
              <a:rPr lang="ko-KR" altLang="en-US" sz="1000" dirty="0"/>
              <a:t>처리하기 </a:t>
            </a:r>
            <a:r>
              <a:rPr lang="en-US" altLang="ko-KR" sz="1000" dirty="0"/>
              <a:t>(XML)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public</a:t>
            </a:r>
            <a:r>
              <a:rPr lang="ko-KR" altLang="en-US" sz="1000" dirty="0"/>
              <a:t>이어야 한다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Void</a:t>
            </a:r>
            <a:r>
              <a:rPr lang="ko-KR" altLang="en-US" sz="1000" dirty="0"/>
              <a:t> 반환형을 가져야 한다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View</a:t>
            </a:r>
            <a:r>
              <a:rPr lang="ko-KR" altLang="en-US" sz="1000" dirty="0"/>
              <a:t>를 </a:t>
            </a:r>
            <a:r>
              <a:rPr lang="en-US" altLang="ko-KR" sz="1000" dirty="0"/>
              <a:t>method</a:t>
            </a:r>
            <a:r>
              <a:rPr lang="ko-KR" altLang="en-US" sz="1000" dirty="0"/>
              <a:t>의 인수로 가져야 한다</a:t>
            </a:r>
            <a:r>
              <a:rPr lang="en-US" altLang="ko-KR" sz="1000" dirty="0"/>
              <a:t>. </a:t>
            </a:r>
            <a:r>
              <a:rPr lang="ko-KR" altLang="en-US" sz="1000" dirty="0"/>
              <a:t>클릭된 </a:t>
            </a:r>
            <a:r>
              <a:rPr lang="en-US" altLang="ko-KR" sz="1000" dirty="0"/>
              <a:t>View </a:t>
            </a:r>
            <a:r>
              <a:rPr lang="ko-KR" altLang="en-US" sz="1000" dirty="0"/>
              <a:t>객체가 전달된다</a:t>
            </a:r>
            <a:r>
              <a:rPr lang="en-US" altLang="ko-KR" sz="1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CF1EC-4929-E038-2931-CD6EFF4DE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977" y="3142311"/>
            <a:ext cx="4000776" cy="26128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0CC5B7-8BC2-8E5A-7E28-797BEA9D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4" y="3142311"/>
            <a:ext cx="2982546" cy="2931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5F85C5-47D1-CC46-54DB-FCE265B62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066" y="3125680"/>
            <a:ext cx="1648904" cy="29313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36FFF2-A7E5-9E13-3E7C-8CD1D4DA9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746" y="3125680"/>
            <a:ext cx="1647204" cy="29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에디트 텍스트 </a:t>
            </a:r>
            <a:r>
              <a:rPr lang="en-US" altLang="ko-KR" sz="1500" dirty="0"/>
              <a:t>(EditText)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827794"/>
            <a:ext cx="4298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입력이 가능한 </a:t>
            </a:r>
            <a:r>
              <a:rPr lang="en-US" altLang="ko-KR" sz="1000" dirty="0"/>
              <a:t>text field</a:t>
            </a:r>
            <a:r>
              <a:rPr lang="ko-KR" altLang="en-US" sz="1000" dirty="0"/>
              <a:t>라고 불리며 </a:t>
            </a:r>
            <a:r>
              <a:rPr lang="en-US" altLang="ko-KR" sz="1000" dirty="0"/>
              <a:t>TextView class</a:t>
            </a:r>
            <a:r>
              <a:rPr lang="ko-KR" altLang="en-US" sz="1000" dirty="0"/>
              <a:t>를 상속 받음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getText( )</a:t>
            </a:r>
            <a:r>
              <a:rPr lang="ko-KR" altLang="en-US" sz="1000" dirty="0"/>
              <a:t>로 입력한 </a:t>
            </a:r>
            <a:r>
              <a:rPr lang="en-US" altLang="ko-KR" sz="1000" dirty="0"/>
              <a:t>text </a:t>
            </a:r>
            <a:r>
              <a:rPr lang="ko-KR" altLang="en-US" sz="1000" dirty="0"/>
              <a:t>읽기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setText( )</a:t>
            </a:r>
            <a:r>
              <a:rPr lang="ko-KR" altLang="en-US" sz="1000" dirty="0"/>
              <a:t>로 </a:t>
            </a:r>
            <a:r>
              <a:rPr lang="en-US" altLang="ko-KR" sz="1000" dirty="0"/>
              <a:t>text </a:t>
            </a:r>
            <a:r>
              <a:rPr lang="ko-KR" altLang="en-US" sz="1000" dirty="0"/>
              <a:t>쓰기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7142922" y="827794"/>
            <a:ext cx="36512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대표적인 속성들</a:t>
            </a:r>
            <a:endParaRPr lang="en-US" altLang="ko-KR"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88D93A-535A-9786-72D4-9426DA5C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4597"/>
              </p:ext>
            </p:extLst>
          </p:nvPr>
        </p:nvGraphicFramePr>
        <p:xfrm>
          <a:off x="7142922" y="1312569"/>
          <a:ext cx="42340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225">
                  <a:extLst>
                    <a:ext uri="{9D8B030D-6E8A-4147-A177-3AD203B41FA5}">
                      <a16:colId xmlns:a16="http://schemas.microsoft.com/office/drawing/2014/main" val="1649137578"/>
                    </a:ext>
                  </a:extLst>
                </a:gridCol>
                <a:gridCol w="2888843">
                  <a:extLst>
                    <a:ext uri="{9D8B030D-6E8A-4147-A177-3AD203B41FA5}">
                      <a16:colId xmlns:a16="http://schemas.microsoft.com/office/drawing/2014/main" val="4280600229"/>
                    </a:ext>
                  </a:extLst>
                </a:gridCol>
              </a:tblGrid>
              <a:tr h="242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35880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autoText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타이핑 오류 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02699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drawableBottom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아래에 표시되는 이미지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754794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drawableRight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오른쪽에 표시되는 이미지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48654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Editable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편집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34748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표시되는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03122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singleLine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이면 한 줄만 받음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00012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inputType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입력의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317660"/>
                  </a:ext>
                </a:extLst>
              </a:tr>
              <a:tr h="242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hint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표시되는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71127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F97A458-76E4-FDF8-CB13-31A83DE1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61" y="4099470"/>
            <a:ext cx="1479344" cy="2629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38F68-0EA7-A808-C726-4CB7F687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9" y="1906029"/>
            <a:ext cx="2138676" cy="33432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1CAE05-7C77-68BB-4776-74C0A4FC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915" y="1906029"/>
            <a:ext cx="3370690" cy="21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에디트 텍스트 </a:t>
            </a:r>
            <a:r>
              <a:rPr lang="en-US" altLang="ko-KR" sz="1500" dirty="0"/>
              <a:t>(EditText)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7142922" y="827794"/>
            <a:ext cx="36512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대표적인 속성들</a:t>
            </a:r>
            <a:endParaRPr lang="en-US" altLang="ko-KR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938F68-0EA7-A808-C726-4CB7F687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136" y="1067895"/>
            <a:ext cx="2138676" cy="5608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1CAE05-7C77-68BB-4776-74C0A4FCB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3546" y="1067895"/>
            <a:ext cx="3970469" cy="3610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D1C106-274D-5BA1-400B-73F7816C0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235" y="1067895"/>
            <a:ext cx="2138676" cy="38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1387951"/>
            <a:ext cx="58227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Linux </a:t>
            </a:r>
            <a:r>
              <a:rPr lang="ko-KR" altLang="en-US" sz="1300" dirty="0"/>
              <a:t>커널 기반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Android </a:t>
            </a:r>
            <a:r>
              <a:rPr lang="ko-KR" altLang="en-US" sz="1100" dirty="0"/>
              <a:t>장치의 하드웨어 및 리소스 관리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안정적이며 우수한 성능 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Application Framework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여러 개의 </a:t>
            </a:r>
            <a:r>
              <a:rPr lang="en-US" altLang="ko-KR" sz="1100" dirty="0"/>
              <a:t>component</a:t>
            </a:r>
            <a:r>
              <a:rPr lang="ko-KR" altLang="en-US" sz="1100" dirty="0"/>
              <a:t>로 구성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Component</a:t>
            </a:r>
            <a:r>
              <a:rPr lang="ko-KR" altLang="en-US" sz="1100" dirty="0"/>
              <a:t>의 재사용 가능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Java </a:t>
            </a:r>
            <a:r>
              <a:rPr lang="ko-KR" altLang="en-US" sz="1300" dirty="0"/>
              <a:t>언어 사용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SE </a:t>
            </a:r>
            <a:r>
              <a:rPr lang="ko-KR" altLang="en-US" sz="1100" dirty="0"/>
              <a:t>버전 중에서 </a:t>
            </a:r>
            <a:r>
              <a:rPr lang="en-US" altLang="ko-KR" sz="1100" dirty="0"/>
              <a:t>AWT, swing</a:t>
            </a:r>
            <a:r>
              <a:rPr lang="ko-KR" altLang="en-US" sz="1100" dirty="0"/>
              <a:t>을 제외한 거의 모든 </a:t>
            </a:r>
            <a:r>
              <a:rPr lang="en-US" altLang="ko-KR" sz="1100" dirty="0"/>
              <a:t>package </a:t>
            </a:r>
            <a:r>
              <a:rPr lang="ko-KR" altLang="en-US" sz="1100" dirty="0"/>
              <a:t>사용 가능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자체적인 가상 머신 구현 </a:t>
            </a:r>
            <a:r>
              <a:rPr lang="en-US" altLang="ko-KR" sz="1100" dirty="0"/>
              <a:t>(ART virtual</a:t>
            </a:r>
            <a:r>
              <a:rPr lang="ko-KR" altLang="en-US" sz="1100" dirty="0"/>
              <a:t> </a:t>
            </a:r>
            <a:r>
              <a:rPr lang="en-US" altLang="ko-KR" sz="1100" dirty="0"/>
              <a:t>machine)</a:t>
            </a:r>
            <a:br>
              <a:rPr lang="en-US" altLang="ko-KR" sz="1100" dirty="0"/>
            </a:br>
            <a:r>
              <a:rPr lang="en-US" altLang="ko-KR" sz="1100" dirty="0"/>
              <a:t>(java</a:t>
            </a:r>
            <a:r>
              <a:rPr lang="ko-KR" altLang="en-US" sz="1100" dirty="0"/>
              <a:t> 표준 가상 머신 사용하지 않음</a:t>
            </a:r>
            <a:br>
              <a:rPr lang="en-US" altLang="ko-KR" sz="1100" dirty="0"/>
            </a:b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스마트폰이 </a:t>
            </a:r>
            <a:r>
              <a:rPr lang="ko-KR" altLang="en-US" sz="1100" dirty="0" err="1"/>
              <a:t>데스트탑에</a:t>
            </a:r>
            <a:r>
              <a:rPr lang="ko-KR" altLang="en-US" sz="1100" dirty="0"/>
              <a:t> 비하여 처리 속도와 메모리 측면에서 뒤쳐지기 때문</a:t>
            </a:r>
            <a:r>
              <a:rPr lang="en-US" altLang="ko-KR" sz="1100" dirty="0"/>
              <a:t>)</a:t>
            </a:r>
          </a:p>
          <a:p>
            <a:endParaRPr lang="en-US" altLang="ko-KR" sz="1300" dirty="0"/>
          </a:p>
          <a:p>
            <a:r>
              <a:rPr lang="ko-KR" altLang="en-US" sz="1300" dirty="0"/>
              <a:t>최적화된 그래픽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 </a:t>
            </a:r>
            <a:r>
              <a:rPr lang="en-US" altLang="ko-KR" sz="1100" dirty="0"/>
              <a:t>2D </a:t>
            </a:r>
            <a:r>
              <a:rPr lang="ko-KR" altLang="en-US" sz="1100" dirty="0"/>
              <a:t>라이브러리 제공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3D </a:t>
            </a:r>
            <a:r>
              <a:rPr lang="ko-KR" altLang="en-US" sz="1100" dirty="0"/>
              <a:t>그래픽은 </a:t>
            </a:r>
            <a:r>
              <a:rPr lang="en-US" altLang="ko-KR" sz="1100" dirty="0"/>
              <a:t>OpenGL ES 2.0 </a:t>
            </a:r>
            <a:r>
              <a:rPr lang="ko-KR" altLang="en-US" sz="1100" dirty="0"/>
              <a:t>규격을 기반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ko-KR" altLang="en-US" sz="1300" dirty="0"/>
              <a:t>개발 환경 제공 장치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Emulator, </a:t>
            </a:r>
            <a:r>
              <a:rPr lang="ko-KR" altLang="en-US" sz="1100" dirty="0"/>
              <a:t>메모리와 성능 프로파일링</a:t>
            </a:r>
            <a:r>
              <a:rPr lang="en-US" altLang="ko-KR" sz="1100" dirty="0"/>
              <a:t>, Android Studio </a:t>
            </a:r>
            <a:r>
              <a:rPr lang="ko-KR" altLang="en-US" sz="1100" dirty="0"/>
              <a:t>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SQLite </a:t>
            </a:r>
            <a:r>
              <a:rPr lang="ko-KR" altLang="en-US" sz="1300" dirty="0"/>
              <a:t>데이터베이스 지원</a:t>
            </a:r>
            <a:endParaRPr lang="en-US" altLang="ko-KR" sz="13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특징 및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0" y="6288613"/>
            <a:ext cx="2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SE: Standard Edition</a:t>
            </a:r>
          </a:p>
          <a:p>
            <a:r>
              <a:rPr lang="en-US" altLang="ko-KR" sz="800" dirty="0"/>
              <a:t>AWT: Abstract Window Toolkit</a:t>
            </a:r>
          </a:p>
          <a:p>
            <a:endParaRPr lang="en-US" altLang="ko-KR" sz="800" dirty="0"/>
          </a:p>
          <a:p>
            <a:r>
              <a:rPr lang="en-US" altLang="ko-KR" sz="800" dirty="0"/>
              <a:t>ART:</a:t>
            </a:r>
            <a:r>
              <a:rPr lang="ko-KR" altLang="en-US" sz="800" dirty="0"/>
              <a:t> </a:t>
            </a:r>
            <a:r>
              <a:rPr lang="en-US" altLang="ko-KR" sz="800" dirty="0"/>
              <a:t>Android</a:t>
            </a:r>
            <a:r>
              <a:rPr lang="ko-KR" altLang="en-US" sz="800" dirty="0"/>
              <a:t> </a:t>
            </a:r>
            <a:r>
              <a:rPr lang="en-US" altLang="ko-KR" sz="800" dirty="0"/>
              <a:t>Run-Time</a:t>
            </a:r>
            <a:endParaRPr lang="ko-KR" altLang="en-US" sz="800" dirty="0"/>
          </a:p>
        </p:txBody>
      </p:sp>
      <p:pic>
        <p:nvPicPr>
          <p:cNvPr id="2050" name="Picture 2" descr="Android Architecture(안드로이드 구조)">
            <a:extLst>
              <a:ext uri="{FF2B5EF4-FFF2-40B4-BE49-F238E27FC236}">
                <a16:creationId xmlns:a16="http://schemas.microsoft.com/office/drawing/2014/main" id="{FC3A7E15-17A8-0D4B-8BD8-900E65F6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5" y="1452588"/>
            <a:ext cx="3440319" cy="50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911285" y="790868"/>
            <a:ext cx="512362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구조 </a:t>
            </a:r>
            <a:r>
              <a:rPr lang="en-US" altLang="ko-KR" sz="1300" dirty="0"/>
              <a:t>(Software Stack)</a:t>
            </a:r>
          </a:p>
          <a:p>
            <a:endParaRPr lang="en-US" altLang="ko-KR" sz="1300" dirty="0"/>
          </a:p>
          <a:p>
            <a:r>
              <a:rPr lang="en-US" altLang="ko-KR" sz="1100" dirty="0"/>
              <a:t>- OS, </a:t>
            </a:r>
            <a:r>
              <a:rPr lang="ko-KR" altLang="en-US" sz="1100" dirty="0"/>
              <a:t>미들웨어</a:t>
            </a:r>
            <a:r>
              <a:rPr lang="en-US" altLang="ko-KR" sz="1100" dirty="0"/>
              <a:t>, </a:t>
            </a:r>
            <a:r>
              <a:rPr lang="ko-KR" altLang="en-US" sz="1100" dirty="0"/>
              <a:t>핵심 </a:t>
            </a:r>
            <a:r>
              <a:rPr lang="en-US" altLang="ko-KR" sz="1100" dirty="0"/>
              <a:t>application</a:t>
            </a:r>
            <a:r>
              <a:rPr lang="ko-KR" altLang="en-US" sz="1100" dirty="0"/>
              <a:t>을 모두 포함하는 </a:t>
            </a:r>
            <a:r>
              <a:rPr lang="en-US" altLang="ko-KR" sz="1100" dirty="0"/>
              <a:t>mobile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B613-DE6D-82D2-6DCD-00D5ABB2B2A2}"/>
              </a:ext>
            </a:extLst>
          </p:cNvPr>
          <p:cNvSpPr txBox="1"/>
          <p:nvPr/>
        </p:nvSpPr>
        <p:spPr>
          <a:xfrm>
            <a:off x="311150" y="790868"/>
            <a:ext cx="51236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특징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6089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1865</Words>
  <Application>Microsoft Office PowerPoint</Application>
  <PresentationFormat>와이드스크린</PresentationFormat>
  <Paragraphs>339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설진우(생명과학과)</cp:lastModifiedBy>
  <cp:revision>41</cp:revision>
  <dcterms:created xsi:type="dcterms:W3CDTF">2024-04-09T08:20:40Z</dcterms:created>
  <dcterms:modified xsi:type="dcterms:W3CDTF">2024-04-22T22:34:31Z</dcterms:modified>
</cp:coreProperties>
</file>