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5" r:id="rId4"/>
    <p:sldId id="277" r:id="rId5"/>
    <p:sldId id="276" r:id="rId6"/>
    <p:sldId id="278" r:id="rId7"/>
    <p:sldId id="274" r:id="rId8"/>
    <p:sldId id="262" r:id="rId9"/>
    <p:sldId id="258" r:id="rId10"/>
    <p:sldId id="273" r:id="rId11"/>
    <p:sldId id="259" r:id="rId12"/>
    <p:sldId id="260" r:id="rId13"/>
    <p:sldId id="264" r:id="rId14"/>
    <p:sldId id="266" r:id="rId15"/>
    <p:sldId id="265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0979" autoAdjust="0"/>
  </p:normalViewPr>
  <p:slideViewPr>
    <p:cSldViewPr snapToGrid="0">
      <p:cViewPr>
        <p:scale>
          <a:sx n="150" d="100"/>
          <a:sy n="150" d="100"/>
        </p:scale>
        <p:origin x="552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2C143-31C1-45EA-B896-287C22D0B410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31257-9CB7-478D-B00C-4FEF06418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92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ARMv8-A: ARM </a:t>
            </a:r>
            <a:r>
              <a:rPr lang="ko-KR" altLang="en-US" dirty="0"/>
              <a:t>최초로 </a:t>
            </a:r>
            <a:r>
              <a:rPr lang="en-US" altLang="ko-KR" dirty="0"/>
              <a:t>64 bit</a:t>
            </a:r>
            <a:r>
              <a:rPr lang="ko-KR" altLang="en-US" dirty="0"/>
              <a:t>를 지원하는 </a:t>
            </a:r>
            <a:r>
              <a:rPr lang="en-US" altLang="ko-KR" dirty="0"/>
              <a:t>Architecture</a:t>
            </a:r>
          </a:p>
          <a:p>
            <a:r>
              <a:rPr lang="en-US" altLang="ko-KR" dirty="0"/>
              <a:t>64-bit ARM: ARM </a:t>
            </a:r>
            <a:r>
              <a:rPr lang="ko-KR" altLang="en-US" dirty="0"/>
              <a:t>기반의 </a:t>
            </a:r>
            <a:r>
              <a:rPr lang="en-US" altLang="ko-KR" dirty="0"/>
              <a:t>64bit CPU</a:t>
            </a:r>
          </a:p>
          <a:p>
            <a:r>
              <a:rPr lang="en-US" altLang="ko-KR" dirty="0"/>
              <a:t>X86: 32bit Windows OS</a:t>
            </a:r>
            <a:r>
              <a:rPr lang="ko-KR" altLang="en-US" dirty="0"/>
              <a:t>가 동작하는 </a:t>
            </a:r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506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ARMv8-A: ARM </a:t>
            </a:r>
            <a:r>
              <a:rPr lang="ko-KR" altLang="en-US" dirty="0"/>
              <a:t>최초로 </a:t>
            </a:r>
            <a:r>
              <a:rPr lang="en-US" altLang="ko-KR" dirty="0"/>
              <a:t>64 bit</a:t>
            </a:r>
            <a:r>
              <a:rPr lang="ko-KR" altLang="en-US" dirty="0"/>
              <a:t>를 지원하는 </a:t>
            </a:r>
            <a:r>
              <a:rPr lang="en-US" altLang="ko-KR" dirty="0"/>
              <a:t>Architecture</a:t>
            </a:r>
          </a:p>
          <a:p>
            <a:r>
              <a:rPr lang="en-US" altLang="ko-KR" dirty="0"/>
              <a:t>64-bit ARM: ARM </a:t>
            </a:r>
            <a:r>
              <a:rPr lang="ko-KR" altLang="en-US" dirty="0"/>
              <a:t>기반의 </a:t>
            </a:r>
            <a:r>
              <a:rPr lang="en-US" altLang="ko-KR" dirty="0"/>
              <a:t>64bit CPU</a:t>
            </a:r>
          </a:p>
          <a:p>
            <a:r>
              <a:rPr lang="en-US" altLang="ko-KR" dirty="0"/>
              <a:t>X86: 32bit Windows OS</a:t>
            </a:r>
            <a:r>
              <a:rPr lang="ko-KR" altLang="en-US" dirty="0"/>
              <a:t>가 동작하는 </a:t>
            </a:r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565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Package</a:t>
            </a:r>
            <a:r>
              <a:rPr lang="ko-KR" altLang="en-US" dirty="0"/>
              <a:t>는 서로 관련 있는 </a:t>
            </a:r>
            <a:r>
              <a:rPr lang="en-US" altLang="ko-KR" dirty="0"/>
              <a:t>class </a:t>
            </a:r>
            <a:r>
              <a:rPr lang="ko-KR" altLang="en-US" dirty="0"/>
              <a:t>들을 모아놓은 </a:t>
            </a:r>
            <a:r>
              <a:rPr lang="en-US" altLang="ko-KR" dirty="0"/>
              <a:t>container</a:t>
            </a:r>
          </a:p>
          <a:p>
            <a:r>
              <a:rPr lang="en-US" altLang="ko-KR" dirty="0"/>
              <a:t>R class </a:t>
            </a:r>
            <a:r>
              <a:rPr lang="ko-KR" altLang="en-US" dirty="0"/>
              <a:t>내에는 </a:t>
            </a:r>
            <a:r>
              <a:rPr lang="en-US" altLang="ko-KR" dirty="0" err="1"/>
              <a:t>attr</a:t>
            </a:r>
            <a:r>
              <a:rPr lang="en-US" altLang="ko-KR" dirty="0"/>
              <a:t>, </a:t>
            </a:r>
            <a:r>
              <a:rPr lang="en-US" altLang="ko-KR" dirty="0" err="1"/>
              <a:t>dimen</a:t>
            </a:r>
            <a:r>
              <a:rPr lang="en-US" altLang="ko-KR" dirty="0"/>
              <a:t>, drawable, id, layout, menu, string </a:t>
            </a:r>
            <a:r>
              <a:rPr lang="ko-KR" altLang="en-US" dirty="0"/>
              <a:t>가 존재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85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ARMv8-A: ARM </a:t>
            </a:r>
            <a:r>
              <a:rPr lang="ko-KR" altLang="en-US" dirty="0"/>
              <a:t>최초로 </a:t>
            </a:r>
            <a:r>
              <a:rPr lang="en-US" altLang="ko-KR" dirty="0"/>
              <a:t>64 bit</a:t>
            </a:r>
            <a:r>
              <a:rPr lang="ko-KR" altLang="en-US" dirty="0"/>
              <a:t>를 지원하는 </a:t>
            </a:r>
            <a:r>
              <a:rPr lang="en-US" altLang="ko-KR" dirty="0"/>
              <a:t>Architecture</a:t>
            </a:r>
          </a:p>
          <a:p>
            <a:r>
              <a:rPr lang="en-US" altLang="ko-KR" dirty="0"/>
              <a:t>64-bit ARM: ARM </a:t>
            </a:r>
            <a:r>
              <a:rPr lang="ko-KR" altLang="en-US" dirty="0"/>
              <a:t>기반의 </a:t>
            </a:r>
            <a:r>
              <a:rPr lang="en-US" altLang="ko-KR" dirty="0"/>
              <a:t>64bit CPU</a:t>
            </a:r>
          </a:p>
          <a:p>
            <a:r>
              <a:rPr lang="en-US" altLang="ko-KR" dirty="0"/>
              <a:t>X86: 32bit Windows OS</a:t>
            </a:r>
            <a:r>
              <a:rPr lang="ko-KR" altLang="en-US" dirty="0"/>
              <a:t>가 동작하는 </a:t>
            </a:r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612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Intent-filter</a:t>
            </a:r>
          </a:p>
          <a:p>
            <a:r>
              <a:rPr lang="ko-KR" altLang="en-US" dirty="0"/>
              <a:t>해당 </a:t>
            </a:r>
            <a:r>
              <a:rPr lang="en-US" altLang="ko-KR" dirty="0"/>
              <a:t>activity</a:t>
            </a:r>
            <a:r>
              <a:rPr lang="ko-KR" altLang="en-US" dirty="0"/>
              <a:t>를 시작점으로 해서 </a:t>
            </a:r>
            <a:r>
              <a:rPr lang="en-US" altLang="ko-KR" dirty="0"/>
              <a:t>application launcher</a:t>
            </a:r>
            <a:r>
              <a:rPr lang="ko-KR" altLang="en-US" dirty="0"/>
              <a:t>에 등록한다고 기술되어 있음</a:t>
            </a:r>
            <a:endParaRPr lang="en-US" altLang="ko-KR" dirty="0"/>
          </a:p>
          <a:p>
            <a:r>
              <a:rPr lang="en-US" altLang="ko-KR" dirty="0"/>
              <a:t>Action</a:t>
            </a:r>
            <a:r>
              <a:rPr lang="ko-KR" altLang="en-US" dirty="0"/>
              <a:t>은 </a:t>
            </a:r>
            <a:r>
              <a:rPr lang="en-US" altLang="ko-KR" dirty="0"/>
              <a:t>MAIN</a:t>
            </a:r>
            <a:r>
              <a:rPr lang="ko-KR" altLang="en-US" dirty="0"/>
              <a:t>으로 설정 </a:t>
            </a:r>
            <a:r>
              <a:rPr lang="en-US" altLang="ko-KR" dirty="0"/>
              <a:t>-&gt; </a:t>
            </a:r>
            <a:r>
              <a:rPr lang="ko-KR" altLang="en-US" dirty="0"/>
              <a:t>해당 </a:t>
            </a:r>
            <a:r>
              <a:rPr lang="en-US" altLang="ko-KR" dirty="0"/>
              <a:t>activity</a:t>
            </a:r>
            <a:r>
              <a:rPr lang="ko-KR" altLang="en-US" dirty="0"/>
              <a:t>를 시작점으로 실행한다는 의미</a:t>
            </a:r>
            <a:endParaRPr lang="en-US" altLang="ko-KR" dirty="0"/>
          </a:p>
          <a:p>
            <a:r>
              <a:rPr lang="en-US" altLang="ko-KR" dirty="0"/>
              <a:t>Category</a:t>
            </a:r>
            <a:r>
              <a:rPr lang="ko-KR" altLang="en-US" dirty="0"/>
              <a:t>는 </a:t>
            </a:r>
            <a:r>
              <a:rPr lang="en-US" altLang="ko-KR" dirty="0"/>
              <a:t>application launcher</a:t>
            </a:r>
            <a:r>
              <a:rPr lang="ko-KR" altLang="en-US" dirty="0"/>
              <a:t>를 나타냄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Intent</a:t>
            </a:r>
            <a:r>
              <a:rPr lang="ko-KR" altLang="en-US" dirty="0"/>
              <a:t>는 </a:t>
            </a:r>
            <a:r>
              <a:rPr lang="en-US" altLang="ko-KR" dirty="0"/>
              <a:t>activity</a:t>
            </a:r>
            <a:r>
              <a:rPr lang="ko-KR" altLang="en-US" dirty="0"/>
              <a:t>와 </a:t>
            </a:r>
            <a:r>
              <a:rPr lang="en-US" altLang="ko-KR" dirty="0"/>
              <a:t>activity</a:t>
            </a:r>
            <a:r>
              <a:rPr lang="ko-KR" altLang="en-US" dirty="0"/>
              <a:t>를 연결시켜주는 </a:t>
            </a:r>
            <a:r>
              <a:rPr lang="en-US" altLang="ko-KR" dirty="0"/>
              <a:t>mechanism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720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ARMv8-A: ARM </a:t>
            </a:r>
            <a:r>
              <a:rPr lang="ko-KR" altLang="en-US" dirty="0"/>
              <a:t>최초로 </a:t>
            </a:r>
            <a:r>
              <a:rPr lang="en-US" altLang="ko-KR" dirty="0"/>
              <a:t>64 bit</a:t>
            </a:r>
            <a:r>
              <a:rPr lang="ko-KR" altLang="en-US" dirty="0"/>
              <a:t>를 지원하는 </a:t>
            </a:r>
            <a:r>
              <a:rPr lang="en-US" altLang="ko-KR" dirty="0"/>
              <a:t>Architecture</a:t>
            </a:r>
          </a:p>
          <a:p>
            <a:r>
              <a:rPr lang="en-US" altLang="ko-KR" dirty="0"/>
              <a:t>64-bit ARM: ARM </a:t>
            </a:r>
            <a:r>
              <a:rPr lang="ko-KR" altLang="en-US" dirty="0"/>
              <a:t>기반의 </a:t>
            </a:r>
            <a:r>
              <a:rPr lang="en-US" altLang="ko-KR" dirty="0"/>
              <a:t>64bit CPU</a:t>
            </a:r>
          </a:p>
          <a:p>
            <a:r>
              <a:rPr lang="en-US" altLang="ko-KR" dirty="0"/>
              <a:t>X86: 32bit Windows OS</a:t>
            </a:r>
            <a:r>
              <a:rPr lang="ko-KR" altLang="en-US" dirty="0"/>
              <a:t>가 동작하는 </a:t>
            </a:r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421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578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2508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681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11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Pixel</a:t>
            </a:r>
            <a:r>
              <a:rPr lang="ko-KR" altLang="en-US" dirty="0"/>
              <a:t>은 권장되는 단위 아님 </a:t>
            </a:r>
            <a:r>
              <a:rPr lang="en-US" altLang="ko-KR" dirty="0"/>
              <a:t>-&gt; </a:t>
            </a:r>
            <a:r>
              <a:rPr lang="ko-KR" altLang="en-US" dirty="0"/>
              <a:t>장치마다 화면의 밀도가 다르기 때문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29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Pixel</a:t>
            </a:r>
            <a:r>
              <a:rPr lang="ko-KR" altLang="en-US" dirty="0"/>
              <a:t>은 권장되는 단위 아님 </a:t>
            </a:r>
            <a:r>
              <a:rPr lang="en-US" altLang="ko-KR" dirty="0"/>
              <a:t>-&gt; </a:t>
            </a:r>
            <a:r>
              <a:rPr lang="ko-KR" altLang="en-US" dirty="0"/>
              <a:t>장치마다 화면의 밀도가 다르기 때문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211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Pixel</a:t>
            </a:r>
            <a:r>
              <a:rPr lang="ko-KR" altLang="en-US" dirty="0"/>
              <a:t>은 권장되는 단위 아님 </a:t>
            </a:r>
            <a:r>
              <a:rPr lang="en-US" altLang="ko-KR" dirty="0"/>
              <a:t>-&gt; </a:t>
            </a:r>
            <a:r>
              <a:rPr lang="ko-KR" altLang="en-US" dirty="0"/>
              <a:t>장치마다 화면의 밀도가 다르기 때문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584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Pixel</a:t>
            </a:r>
            <a:r>
              <a:rPr lang="ko-KR" altLang="en-US" dirty="0"/>
              <a:t>은 권장되는 단위 아님 </a:t>
            </a:r>
            <a:r>
              <a:rPr lang="en-US" altLang="ko-KR" dirty="0"/>
              <a:t>-&gt; </a:t>
            </a:r>
            <a:r>
              <a:rPr lang="ko-KR" altLang="en-US" dirty="0"/>
              <a:t>장치마다 화면의 밀도가 다르기 때문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725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AWT</a:t>
            </a:r>
            <a:r>
              <a:rPr lang="ko-KR" altLang="en-US" dirty="0"/>
              <a:t>는 </a:t>
            </a:r>
            <a:r>
              <a:rPr lang="en-US" altLang="ko-KR" dirty="0"/>
              <a:t>OS</a:t>
            </a:r>
            <a:r>
              <a:rPr lang="ko-KR" altLang="en-US" dirty="0"/>
              <a:t>마다 지원해주는 모양이 달라 일관된 화면을 보여주지 못함 </a:t>
            </a:r>
            <a:r>
              <a:rPr lang="en-US" altLang="ko-KR" dirty="0"/>
              <a:t>(</a:t>
            </a:r>
            <a:r>
              <a:rPr lang="ko-KR" altLang="en-US" dirty="0"/>
              <a:t>중량 </a:t>
            </a:r>
            <a:r>
              <a:rPr lang="en-US" altLang="ko-KR" dirty="0"/>
              <a:t>component)</a:t>
            </a:r>
          </a:p>
          <a:p>
            <a:r>
              <a:rPr lang="en-US" altLang="ko-KR" dirty="0"/>
              <a:t>Swing</a:t>
            </a:r>
            <a:r>
              <a:rPr lang="ko-KR" altLang="en-US" dirty="0"/>
              <a:t>은 일관된 화면 표현이 가능 </a:t>
            </a:r>
            <a:r>
              <a:rPr lang="en-US" altLang="ko-KR" dirty="0"/>
              <a:t>(</a:t>
            </a:r>
            <a:r>
              <a:rPr lang="ko-KR" altLang="en-US" dirty="0"/>
              <a:t>경량 </a:t>
            </a:r>
            <a:r>
              <a:rPr lang="en-US" altLang="ko-KR" dirty="0"/>
              <a:t>component)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068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HAXM (Intel Hardware Accelerated Execution Manager): Emulator</a:t>
            </a:r>
            <a:r>
              <a:rPr lang="ko-KR" altLang="en-US" dirty="0"/>
              <a:t>를 더 빠르게 실행시키는데 도움을 주는 </a:t>
            </a:r>
            <a:r>
              <a:rPr lang="en-US" altLang="ko-KR" dirty="0"/>
              <a:t>SW </a:t>
            </a:r>
            <a:r>
              <a:rPr lang="ko-KR" altLang="en-US" dirty="0"/>
              <a:t>가상화 기술을 제공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918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ARMv8-A: ARM </a:t>
            </a:r>
            <a:r>
              <a:rPr lang="ko-KR" altLang="en-US" dirty="0"/>
              <a:t>최초로 </a:t>
            </a:r>
            <a:r>
              <a:rPr lang="en-US" altLang="ko-KR" dirty="0"/>
              <a:t>64 bit</a:t>
            </a:r>
            <a:r>
              <a:rPr lang="ko-KR" altLang="en-US" dirty="0"/>
              <a:t>를 지원하는 </a:t>
            </a:r>
            <a:r>
              <a:rPr lang="en-US" altLang="ko-KR" dirty="0"/>
              <a:t>Architecture</a:t>
            </a:r>
          </a:p>
          <a:p>
            <a:r>
              <a:rPr lang="en-US" altLang="ko-KR" dirty="0"/>
              <a:t>64-bit ARM: ARM </a:t>
            </a:r>
            <a:r>
              <a:rPr lang="ko-KR" altLang="en-US" dirty="0"/>
              <a:t>기반의 </a:t>
            </a:r>
            <a:r>
              <a:rPr lang="en-US" altLang="ko-KR" dirty="0"/>
              <a:t>64bit CPU</a:t>
            </a:r>
          </a:p>
          <a:p>
            <a:r>
              <a:rPr lang="en-US" altLang="ko-KR" dirty="0"/>
              <a:t>X86: 32bit Windows OS</a:t>
            </a:r>
            <a:r>
              <a:rPr lang="ko-KR" altLang="en-US" dirty="0"/>
              <a:t>가 동작하는 </a:t>
            </a:r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344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ARMv8-A: ARM </a:t>
            </a:r>
            <a:r>
              <a:rPr lang="ko-KR" altLang="en-US" dirty="0"/>
              <a:t>최초로 </a:t>
            </a:r>
            <a:r>
              <a:rPr lang="en-US" altLang="ko-KR" dirty="0"/>
              <a:t>64 bit</a:t>
            </a:r>
            <a:r>
              <a:rPr lang="ko-KR" altLang="en-US" dirty="0"/>
              <a:t>를 지원하는 </a:t>
            </a:r>
            <a:r>
              <a:rPr lang="en-US" altLang="ko-KR" dirty="0"/>
              <a:t>Architecture</a:t>
            </a:r>
          </a:p>
          <a:p>
            <a:r>
              <a:rPr lang="en-US" altLang="ko-KR" dirty="0"/>
              <a:t>64-bit ARM: ARM </a:t>
            </a:r>
            <a:r>
              <a:rPr lang="ko-KR" altLang="en-US" dirty="0"/>
              <a:t>기반의 </a:t>
            </a:r>
            <a:r>
              <a:rPr lang="en-US" altLang="ko-KR" dirty="0"/>
              <a:t>64bit CPU</a:t>
            </a:r>
          </a:p>
          <a:p>
            <a:r>
              <a:rPr lang="en-US" altLang="ko-KR" dirty="0"/>
              <a:t>X86: 32bit Windows OS</a:t>
            </a:r>
            <a:r>
              <a:rPr lang="ko-KR" altLang="en-US" dirty="0"/>
              <a:t>가 동작하는 </a:t>
            </a:r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713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AAC91-3F2E-4F2A-DFED-27CEFEEBC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B14CCA-91DE-878F-82B1-EE7ED074A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66F75-2B3E-B86B-5A67-0A92881B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5ABE5-8F14-AE8C-80B8-121677D2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25BBE-8988-D9F8-9780-CA1D7544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6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39031-9E76-7AD7-D041-9338E3C90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1406FC-F42A-80AF-2467-D1044A285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DB012-F37D-6F5B-88F2-5956D4CC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F4CC8-AB44-A7B6-580A-FDD4C72E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2FE30-331B-7A1B-BB95-FA989923F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32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6A0071-2120-C695-ED07-AA33BED9F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F59F71-A765-8DD5-C48C-F81266673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00F72E-2569-3BFF-7CBC-09BBAF09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56D09-E5B2-FEFB-ACC6-1A6E2AEF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17E63-26F2-C316-3492-11C3D3D1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7AB74-6229-D47B-3E86-135B1838D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C0AF8-F163-7CF6-6598-A0192E917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0008C8-DB47-974D-95C4-F8FD3CEC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0A2176-8DAA-CFE4-B959-6986C9BD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B32E9-3376-2EF3-5536-AF1DDB28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14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0FCCE-1B72-6E5B-55AF-839B8D7E4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6D0907-D1F8-8ED9-7573-A3E10A879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F8773-0CB7-B6BC-4A5F-6381762A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A3C57-41CA-7F0E-C28F-BC75BAB6F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86E76-B834-6F3E-54DB-F3FC47ED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70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1D1AA-EFB3-15D1-1DFF-B7F9E3DA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2C14F7-BE69-9673-DA64-38A6178EC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63C1FA-978D-9206-3379-7410FBE25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F420E0-5671-2BE4-6666-C8A794CD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F9EAF4-1FBF-8871-BA04-DB66722C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B644CD-DEC4-F041-1ABE-1661417B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5CDD4-A787-D810-73BE-E2DED3D1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AB2554-E9C3-D906-3371-B971AD05D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F635B9-E343-30CE-9897-08D83A7C8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2D120E-AD7E-71FE-A429-A53AF0C87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1B022E-2DEF-2259-FD41-1DFC0B5B7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6F6EB4-80A4-78F7-A84B-C249AA62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C5298C-6486-0DB0-5E0F-04DF4365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3C7E79-72D1-F3A3-0060-B8F43BD6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57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F3E09-1C98-0859-2575-2474A61F1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0F1CDB-112D-30EB-A6F2-905770F5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5198D6-9CF4-031F-B19A-159DB470F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553B86-3846-54E9-12BF-7419C31E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34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AC8F8B-CE76-4E2A-6923-CC088C5D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A80F60-765C-8720-2897-3AF662B3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96D83E-2075-777A-10D1-319FF87D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76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1567E-41AD-2505-3D11-AA936715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B270A-9EBB-10DF-4A03-DF8CC4AE6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732556-B7D5-6350-8543-4C4786E94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EF1D3E-CE19-9632-4E41-3451DDE1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E26B4C-297C-BE87-25F0-4CB1F60F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A2DC91-6BCA-5C06-9BD5-A021509E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49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189A5-39C4-1774-BA4C-4CC97BEF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5AD012-2A57-676C-9EA6-CD169245D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DE8D06-9F93-465A-0238-F04780F41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1F3A59-0459-01E4-5D88-E4F76B07E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DC4889-D638-9088-B46D-E1B33F1B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1AE454-1CB3-D4BB-57A8-A77ECB17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7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85B335-9F51-20E0-CB9C-274382EA4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874658-A805-AC83-791F-0E8E762AB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0C8854-C3F5-0938-D8AD-15AF659AF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9A32DC-A486-42E1-880C-3BD8374EE90B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C970A-9EC8-529A-ED08-720FEB961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1E4522-13EB-4777-86AE-27090815F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51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3D6AA-020F-1588-DB34-A50661FE2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Android </a:t>
            </a:r>
            <a:r>
              <a:rPr lang="ko-KR" altLang="en-US" dirty="0"/>
              <a:t>학습 보고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48B6C0-B39A-3B14-C4AB-2F4C96F15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설진우 </a:t>
            </a:r>
            <a:r>
              <a:rPr lang="en-US" altLang="ko-KR" dirty="0"/>
              <a:t>(Felix)</a:t>
            </a:r>
          </a:p>
          <a:p>
            <a:r>
              <a:rPr lang="en-US" altLang="ko-KR" dirty="0"/>
              <a:t>Ch3 &amp; Ch4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515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Ch2</a:t>
            </a:r>
            <a:endParaRPr lang="ko-KR" altLang="en-US" sz="1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13C32A-6CB1-3873-9027-B2750C1D390F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9D6A29-2679-D658-96EE-B7FF0954BB32}"/>
              </a:ext>
            </a:extLst>
          </p:cNvPr>
          <p:cNvSpPr txBox="1"/>
          <p:nvPr/>
        </p:nvSpPr>
        <p:spPr>
          <a:xfrm>
            <a:off x="311150" y="211668"/>
            <a:ext cx="2451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Application </a:t>
            </a:r>
            <a:r>
              <a:rPr lang="ko-KR" altLang="en-US" sz="1500" dirty="0"/>
              <a:t>작성 절차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EDFFA0-C25D-D359-6C89-4FAAE9879E70}"/>
              </a:ext>
            </a:extLst>
          </p:cNvPr>
          <p:cNvSpPr txBox="1"/>
          <p:nvPr/>
        </p:nvSpPr>
        <p:spPr>
          <a:xfrm>
            <a:off x="311150" y="846269"/>
            <a:ext cx="29108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1300" dirty="0"/>
              <a:t>Application</a:t>
            </a:r>
            <a:r>
              <a:rPr lang="ko-KR" altLang="en-US" sz="1300" dirty="0"/>
              <a:t>의 구성</a:t>
            </a:r>
            <a:endParaRPr lang="en-US" altLang="ko-KR" sz="1300" dirty="0"/>
          </a:p>
          <a:p>
            <a:pPr marL="285750" indent="-285750">
              <a:buFontTx/>
              <a:buChar char="-"/>
            </a:pPr>
            <a:endParaRPr lang="ko-KR" altLang="en-US" sz="1300" dirty="0"/>
          </a:p>
        </p:txBody>
      </p:sp>
      <p:pic>
        <p:nvPicPr>
          <p:cNvPr id="1026" name="Picture 2" descr="안드로이드 기본">
            <a:extLst>
              <a:ext uri="{FF2B5EF4-FFF2-40B4-BE49-F238E27FC236}">
                <a16:creationId xmlns:a16="http://schemas.microsoft.com/office/drawing/2014/main" id="{FA66564E-620B-5987-5649-CF162DE5B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90" y="1299420"/>
            <a:ext cx="3868404" cy="335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CA2F6F-111A-D00B-834B-8F93116ABF3D}"/>
              </a:ext>
            </a:extLst>
          </p:cNvPr>
          <p:cNvSpPr txBox="1"/>
          <p:nvPr/>
        </p:nvSpPr>
        <p:spPr>
          <a:xfrm>
            <a:off x="6460130" y="846268"/>
            <a:ext cx="4818778" cy="4826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1300" dirty="0"/>
              <a:t>Application</a:t>
            </a:r>
            <a:r>
              <a:rPr lang="ko-KR" altLang="en-US" sz="1300" dirty="0"/>
              <a:t>의 작성 절차</a:t>
            </a:r>
            <a:endParaRPr lang="en-US" altLang="ko-KR" sz="1300" dirty="0"/>
          </a:p>
          <a:p>
            <a:pPr>
              <a:spcBef>
                <a:spcPts val="500"/>
              </a:spcBef>
            </a:pPr>
            <a:endParaRPr lang="en-US" altLang="ko-KR" sz="1300" dirty="0"/>
          </a:p>
          <a:p>
            <a:pPr marL="342900" indent="-342900">
              <a:spcBef>
                <a:spcPts val="500"/>
              </a:spcBef>
              <a:buAutoNum type="arabicPeriod"/>
            </a:pPr>
            <a:r>
              <a:rPr lang="ko-KR" altLang="en-US" sz="1300" dirty="0"/>
              <a:t>프로젝트 생성</a:t>
            </a:r>
            <a:endParaRPr lang="en-US" altLang="ko-KR" sz="1300" dirty="0"/>
          </a:p>
          <a:p>
            <a:pPr marL="342900" indent="-342900">
              <a:spcBef>
                <a:spcPts val="500"/>
              </a:spcBef>
              <a:buAutoNum type="arabicPeriod"/>
            </a:pPr>
            <a:endParaRPr lang="en-US" altLang="ko-KR" sz="1300" dirty="0"/>
          </a:p>
          <a:p>
            <a:pPr marL="342900" indent="-342900">
              <a:spcBef>
                <a:spcPts val="500"/>
              </a:spcBef>
              <a:buAutoNum type="arabicPeriod"/>
            </a:pPr>
            <a:r>
              <a:rPr lang="en-US" altLang="ko-KR" sz="1300" dirty="0">
                <a:solidFill>
                  <a:srgbClr val="FF0000"/>
                </a:solidFill>
              </a:rPr>
              <a:t>UI </a:t>
            </a:r>
            <a:r>
              <a:rPr lang="ko-KR" altLang="en-US" sz="1300" dirty="0">
                <a:solidFill>
                  <a:srgbClr val="FF0000"/>
                </a:solidFill>
              </a:rPr>
              <a:t>화면 작성</a:t>
            </a:r>
            <a:br>
              <a:rPr lang="en-US" altLang="ko-KR" sz="1300" dirty="0"/>
            </a:br>
            <a:r>
              <a:rPr lang="en-US" altLang="ko-KR" sz="1100" dirty="0"/>
              <a:t>- XML</a:t>
            </a:r>
            <a:r>
              <a:rPr lang="ko-KR" altLang="en-US" sz="1100" dirty="0"/>
              <a:t>을 이용하여 </a:t>
            </a:r>
            <a:r>
              <a:rPr lang="en-US" altLang="ko-KR" sz="1100" dirty="0"/>
              <a:t>UI </a:t>
            </a:r>
            <a:r>
              <a:rPr lang="ko-KR" altLang="en-US" sz="1100" dirty="0"/>
              <a:t>화면을 디자인</a:t>
            </a:r>
            <a:br>
              <a:rPr lang="en-US" altLang="ko-KR" sz="1100" dirty="0"/>
            </a:br>
            <a:r>
              <a:rPr lang="en-US" altLang="ko-KR" sz="1100" dirty="0"/>
              <a:t>layout </a:t>
            </a:r>
            <a:r>
              <a:rPr lang="ko-KR" altLang="en-US" sz="1100" dirty="0"/>
              <a:t>파일 </a:t>
            </a:r>
            <a:r>
              <a:rPr lang="en-US" altLang="ko-KR" sz="1100" dirty="0"/>
              <a:t>(activity_main.xml)</a:t>
            </a:r>
            <a:r>
              <a:rPr lang="ko-KR" altLang="en-US" sz="1100" dirty="0"/>
              <a:t>에서 디자인</a:t>
            </a:r>
            <a:endParaRPr lang="en-US" altLang="ko-KR" sz="1100" dirty="0"/>
          </a:p>
          <a:p>
            <a:pPr marL="342900" indent="-342900">
              <a:spcBef>
                <a:spcPts val="500"/>
              </a:spcBef>
              <a:buAutoNum type="arabicPeriod"/>
            </a:pPr>
            <a:endParaRPr lang="en-US" altLang="ko-KR" sz="1300" dirty="0"/>
          </a:p>
          <a:p>
            <a:pPr marL="342900" indent="-342900">
              <a:spcBef>
                <a:spcPts val="500"/>
              </a:spcBef>
              <a:buAutoNum type="arabicPeriod"/>
            </a:pPr>
            <a:r>
              <a:rPr lang="en-US" altLang="ko-KR" sz="1300" dirty="0">
                <a:solidFill>
                  <a:srgbClr val="FF0000"/>
                </a:solidFill>
              </a:rPr>
              <a:t>Java </a:t>
            </a:r>
            <a:r>
              <a:rPr lang="ko-KR" altLang="en-US" sz="1300" dirty="0">
                <a:solidFill>
                  <a:srgbClr val="FF0000"/>
                </a:solidFill>
              </a:rPr>
              <a:t>코드 작성</a:t>
            </a:r>
            <a:br>
              <a:rPr lang="en-US" altLang="ko-KR" sz="1300" dirty="0"/>
            </a:br>
            <a:r>
              <a:rPr lang="en-US" altLang="ko-KR" sz="1100" dirty="0"/>
              <a:t>- App</a:t>
            </a:r>
            <a:r>
              <a:rPr lang="ko-KR" altLang="en-US" sz="1100" dirty="0"/>
              <a:t>의 로직을 작성</a:t>
            </a:r>
            <a:br>
              <a:rPr lang="en-US" altLang="ko-KR" sz="1100" dirty="0"/>
            </a:br>
            <a:r>
              <a:rPr lang="en-US" altLang="ko-KR" sz="1100" dirty="0"/>
              <a:t>- java/package </a:t>
            </a:r>
            <a:r>
              <a:rPr lang="ko-KR" altLang="en-US" sz="1100" dirty="0"/>
              <a:t>이름</a:t>
            </a:r>
            <a:r>
              <a:rPr lang="en-US" altLang="ko-KR" sz="1100" dirty="0"/>
              <a:t>/ </a:t>
            </a:r>
            <a:r>
              <a:rPr lang="ko-KR" altLang="en-US" sz="1100" dirty="0"/>
              <a:t>폴더 내에 존재</a:t>
            </a:r>
            <a:br>
              <a:rPr lang="en-US" altLang="ko-KR" sz="1100" dirty="0"/>
            </a:br>
            <a:r>
              <a:rPr lang="en-US" altLang="ko-KR" sz="1100" dirty="0"/>
              <a:t>  (Ex. MainActivity.java)</a:t>
            </a:r>
          </a:p>
          <a:p>
            <a:pPr marL="342900" indent="-342900">
              <a:spcBef>
                <a:spcPts val="500"/>
              </a:spcBef>
              <a:buAutoNum type="arabicPeriod"/>
            </a:pPr>
            <a:endParaRPr lang="en-US" altLang="ko-KR" sz="1300" dirty="0"/>
          </a:p>
          <a:p>
            <a:pPr marL="342900" indent="-342900">
              <a:spcBef>
                <a:spcPts val="500"/>
              </a:spcBef>
              <a:buAutoNum type="arabicPeriod"/>
            </a:pPr>
            <a:r>
              <a:rPr lang="en-US" altLang="ko-KR" sz="1300" dirty="0">
                <a:solidFill>
                  <a:srgbClr val="FF0000"/>
                </a:solidFill>
              </a:rPr>
              <a:t>Manifest </a:t>
            </a:r>
            <a:r>
              <a:rPr lang="ko-KR" altLang="en-US" sz="1300" dirty="0">
                <a:solidFill>
                  <a:srgbClr val="FF0000"/>
                </a:solidFill>
              </a:rPr>
              <a:t>파일 작성</a:t>
            </a:r>
            <a:br>
              <a:rPr lang="en-US" altLang="ko-KR" sz="1300" dirty="0"/>
            </a:br>
            <a:r>
              <a:rPr lang="en-US" altLang="ko-KR" sz="1100" dirty="0"/>
              <a:t>- App</a:t>
            </a:r>
            <a:r>
              <a:rPr lang="ko-KR" altLang="en-US" sz="1100" dirty="0"/>
              <a:t>의 전반적인 정보 </a:t>
            </a:r>
            <a:r>
              <a:rPr lang="en-US" altLang="ko-KR" sz="1100" dirty="0"/>
              <a:t>(App</a:t>
            </a:r>
            <a:r>
              <a:rPr lang="ko-KR" altLang="en-US" sz="1100" dirty="0"/>
              <a:t>의 이름</a:t>
            </a:r>
            <a:r>
              <a:rPr lang="en-US" altLang="ko-KR" sz="1100" dirty="0"/>
              <a:t>, Component </a:t>
            </a:r>
            <a:r>
              <a:rPr lang="ko-KR" altLang="en-US" sz="1100" dirty="0"/>
              <a:t>구성</a:t>
            </a:r>
            <a:r>
              <a:rPr lang="en-US" altLang="ko-KR" sz="1100" dirty="0"/>
              <a:t>)</a:t>
            </a:r>
            <a:r>
              <a:rPr lang="ko-KR" altLang="en-US" sz="1100" dirty="0"/>
              <a:t> 작성</a:t>
            </a:r>
            <a:br>
              <a:rPr lang="en-US" altLang="ko-KR" sz="1100" dirty="0"/>
            </a:br>
            <a:r>
              <a:rPr lang="en-US" altLang="ko-KR" sz="1100" dirty="0"/>
              <a:t>- </a:t>
            </a:r>
            <a:r>
              <a:rPr lang="ko-KR" altLang="en-US" sz="1100" dirty="0"/>
              <a:t>실행 시에 필요한 권한을 지정</a:t>
            </a:r>
            <a:br>
              <a:rPr lang="en-US" altLang="ko-KR" sz="1100" dirty="0"/>
            </a:br>
            <a:r>
              <a:rPr lang="en-US" altLang="ko-KR" sz="1100" dirty="0"/>
              <a:t>- manifests</a:t>
            </a:r>
            <a:r>
              <a:rPr lang="ko-KR" altLang="en-US" sz="1100" dirty="0"/>
              <a:t> 폴더에 존재</a:t>
            </a:r>
            <a:br>
              <a:rPr lang="en-US" altLang="ko-KR" sz="1100" dirty="0"/>
            </a:br>
            <a:r>
              <a:rPr lang="en-US" altLang="ko-KR" sz="1100" dirty="0"/>
              <a:t>  (Ex. AndroidManifest.xml)</a:t>
            </a:r>
          </a:p>
          <a:p>
            <a:pPr marL="342900" indent="-342900">
              <a:spcBef>
                <a:spcPts val="500"/>
              </a:spcBef>
              <a:buAutoNum type="arabicPeriod"/>
            </a:pPr>
            <a:endParaRPr lang="en-US" altLang="ko-KR" sz="1300" dirty="0"/>
          </a:p>
          <a:p>
            <a:pPr marL="342900" indent="-342900">
              <a:spcBef>
                <a:spcPts val="500"/>
              </a:spcBef>
              <a:buAutoNum type="arabicPeriod"/>
            </a:pPr>
            <a:r>
              <a:rPr lang="en-US" altLang="ko-KR" sz="1300" dirty="0"/>
              <a:t>ADV</a:t>
            </a:r>
            <a:r>
              <a:rPr lang="ko-KR" altLang="en-US" sz="1300" dirty="0"/>
              <a:t>를 사용한 실행 </a:t>
            </a:r>
            <a:r>
              <a:rPr lang="en-US" altLang="ko-KR" sz="1300" dirty="0"/>
              <a:t>(</a:t>
            </a:r>
            <a:r>
              <a:rPr lang="ko-KR" altLang="en-US" sz="1300" dirty="0"/>
              <a:t>확인</a:t>
            </a:r>
            <a:r>
              <a:rPr lang="en-US" altLang="ko-KR" sz="1300" dirty="0"/>
              <a:t>)</a:t>
            </a:r>
          </a:p>
          <a:p>
            <a:pPr marL="285750" indent="-285750">
              <a:buFontTx/>
              <a:buChar char="-"/>
            </a:pPr>
            <a:endParaRPr lang="ko-KR" altLang="en-US" sz="13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051CDD-7D7B-0D3B-89F4-FCFB6CA4D170}"/>
              </a:ext>
            </a:extLst>
          </p:cNvPr>
          <p:cNvSpPr/>
          <p:nvPr/>
        </p:nvSpPr>
        <p:spPr>
          <a:xfrm>
            <a:off x="477870" y="1503069"/>
            <a:ext cx="1523606" cy="773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D373F5-AA7D-56D5-465A-76E60BDD0F26}"/>
              </a:ext>
            </a:extLst>
          </p:cNvPr>
          <p:cNvSpPr/>
          <p:nvPr/>
        </p:nvSpPr>
        <p:spPr>
          <a:xfrm>
            <a:off x="2203980" y="1524416"/>
            <a:ext cx="1523606" cy="773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2F8D72-2C79-1124-A496-8686348C0AAF}"/>
              </a:ext>
            </a:extLst>
          </p:cNvPr>
          <p:cNvSpPr txBox="1"/>
          <p:nvPr/>
        </p:nvSpPr>
        <p:spPr>
          <a:xfrm>
            <a:off x="2334970" y="1585377"/>
            <a:ext cx="362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09E53A-6BEF-A843-4300-22E5AEF9470A}"/>
              </a:ext>
            </a:extLst>
          </p:cNvPr>
          <p:cNvSpPr txBox="1"/>
          <p:nvPr/>
        </p:nvSpPr>
        <p:spPr>
          <a:xfrm>
            <a:off x="593816" y="1575097"/>
            <a:ext cx="362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C14FDD-DBA7-B362-5A8D-7CD7DE58FB88}"/>
              </a:ext>
            </a:extLst>
          </p:cNvPr>
          <p:cNvSpPr/>
          <p:nvPr/>
        </p:nvSpPr>
        <p:spPr>
          <a:xfrm>
            <a:off x="774897" y="3608840"/>
            <a:ext cx="2772818" cy="362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3D390A-8F80-DB57-EB2A-5654B3297E4E}"/>
              </a:ext>
            </a:extLst>
          </p:cNvPr>
          <p:cNvSpPr txBox="1"/>
          <p:nvPr/>
        </p:nvSpPr>
        <p:spPr>
          <a:xfrm>
            <a:off x="1174538" y="3627003"/>
            <a:ext cx="362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853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Ch2</a:t>
            </a:r>
            <a:endParaRPr lang="ko-KR" altLang="en-US" sz="1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13C32A-6CB1-3873-9027-B2750C1D390F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9D6A29-2679-D658-96EE-B7FF0954BB32}"/>
              </a:ext>
            </a:extLst>
          </p:cNvPr>
          <p:cNvSpPr txBox="1"/>
          <p:nvPr/>
        </p:nvSpPr>
        <p:spPr>
          <a:xfrm>
            <a:off x="311150" y="211668"/>
            <a:ext cx="2451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Project View</a:t>
            </a:r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E053CC-E340-4CD8-8C59-1B1CBEC11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" y="992888"/>
            <a:ext cx="2297783" cy="378514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B33D644-E2E3-2947-B547-327FF06967BD}"/>
              </a:ext>
            </a:extLst>
          </p:cNvPr>
          <p:cNvSpPr/>
          <p:nvPr/>
        </p:nvSpPr>
        <p:spPr>
          <a:xfrm>
            <a:off x="415077" y="1139063"/>
            <a:ext cx="2193855" cy="293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141704-03C0-B3F1-6F6C-D0C9F1E4EF56}"/>
              </a:ext>
            </a:extLst>
          </p:cNvPr>
          <p:cNvSpPr/>
          <p:nvPr/>
        </p:nvSpPr>
        <p:spPr>
          <a:xfrm>
            <a:off x="415076" y="1434555"/>
            <a:ext cx="2193855" cy="865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BF25EB-EEF6-73D6-9DB7-59ED0683E572}"/>
              </a:ext>
            </a:extLst>
          </p:cNvPr>
          <p:cNvSpPr/>
          <p:nvPr/>
        </p:nvSpPr>
        <p:spPr>
          <a:xfrm>
            <a:off x="415076" y="2291225"/>
            <a:ext cx="2193855" cy="1137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D05F41-03F4-20C8-928F-687CDFA36561}"/>
              </a:ext>
            </a:extLst>
          </p:cNvPr>
          <p:cNvSpPr/>
          <p:nvPr/>
        </p:nvSpPr>
        <p:spPr>
          <a:xfrm>
            <a:off x="415076" y="3429000"/>
            <a:ext cx="2193855" cy="1349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E2649C5-FE64-D13D-E216-0E0FD5B3524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608932" y="1285746"/>
            <a:ext cx="5070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56B7300-4797-43EF-B365-1913E4D84981}"/>
              </a:ext>
            </a:extLst>
          </p:cNvPr>
          <p:cNvCxnSpPr>
            <a:cxnSpLocks/>
          </p:cNvCxnSpPr>
          <p:nvPr/>
        </p:nvCxnSpPr>
        <p:spPr>
          <a:xfrm>
            <a:off x="2608932" y="1866566"/>
            <a:ext cx="5070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184239F-4731-FBA6-6BCF-88B3503A16F1}"/>
              </a:ext>
            </a:extLst>
          </p:cNvPr>
          <p:cNvCxnSpPr>
            <a:cxnSpLocks/>
          </p:cNvCxnSpPr>
          <p:nvPr/>
        </p:nvCxnSpPr>
        <p:spPr>
          <a:xfrm>
            <a:off x="2608932" y="2879078"/>
            <a:ext cx="5070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EFA21D4-9472-AC36-D9C1-EE298B1ABF4A}"/>
              </a:ext>
            </a:extLst>
          </p:cNvPr>
          <p:cNvCxnSpPr>
            <a:cxnSpLocks/>
          </p:cNvCxnSpPr>
          <p:nvPr/>
        </p:nvCxnSpPr>
        <p:spPr>
          <a:xfrm>
            <a:off x="2608932" y="4134907"/>
            <a:ext cx="5070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BA50648-C8DC-547C-BD99-71A92C895419}"/>
              </a:ext>
            </a:extLst>
          </p:cNvPr>
          <p:cNvSpPr txBox="1"/>
          <p:nvPr/>
        </p:nvSpPr>
        <p:spPr>
          <a:xfrm>
            <a:off x="3260315" y="3543651"/>
            <a:ext cx="5356894" cy="1400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Gradle Scripts (</a:t>
            </a:r>
            <a:r>
              <a:rPr lang="ko-KR" altLang="en-US" sz="1300" dirty="0"/>
              <a:t>빌드 도구</a:t>
            </a:r>
            <a:r>
              <a:rPr lang="en-US" altLang="ko-KR" sz="1300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sz="1300" dirty="0">
                <a:solidFill>
                  <a:srgbClr val="FF0000"/>
                </a:solidFill>
              </a:rPr>
              <a:t>Application </a:t>
            </a:r>
            <a:r>
              <a:rPr lang="ko-KR" altLang="en-US" sz="1300" dirty="0">
                <a:solidFill>
                  <a:srgbClr val="FF0000"/>
                </a:solidFill>
              </a:rPr>
              <a:t>빌드</a:t>
            </a:r>
            <a:br>
              <a:rPr lang="en-US" altLang="ko-KR" sz="1300" dirty="0"/>
            </a:br>
            <a:r>
              <a:rPr lang="en-US" altLang="ko-KR" sz="1100" dirty="0"/>
              <a:t>- </a:t>
            </a:r>
            <a:r>
              <a:rPr lang="ko-KR" altLang="en-US" sz="1100" dirty="0"/>
              <a:t>프로젝트를 구축</a:t>
            </a:r>
            <a:r>
              <a:rPr lang="en-US" altLang="ko-KR" sz="1100" dirty="0"/>
              <a:t>, </a:t>
            </a:r>
            <a:r>
              <a:rPr lang="ko-KR" altLang="en-US" sz="1100" dirty="0"/>
              <a:t>관리</a:t>
            </a:r>
            <a:br>
              <a:rPr lang="en-US" altLang="ko-KR" sz="1100" dirty="0"/>
            </a:br>
            <a:r>
              <a:rPr lang="en-US" altLang="ko-KR" sz="1100" dirty="0"/>
              <a:t>- </a:t>
            </a:r>
            <a:r>
              <a:rPr lang="ko-KR" altLang="en-US" sz="1100" dirty="0"/>
              <a:t>빌드 프로세스를 자동화</a:t>
            </a:r>
            <a:r>
              <a:rPr lang="en-US" altLang="ko-KR" sz="1100" dirty="0"/>
              <a:t>, </a:t>
            </a:r>
            <a:r>
              <a:rPr lang="ko-KR" altLang="en-US" sz="1100" dirty="0"/>
              <a:t>관리</a:t>
            </a:r>
            <a:br>
              <a:rPr lang="en-US" altLang="ko-KR" sz="1300" dirty="0"/>
            </a:br>
            <a:endParaRPr lang="en-US" altLang="ko-KR" sz="1300" dirty="0"/>
          </a:p>
          <a:p>
            <a:pPr marL="342900" indent="-342900">
              <a:buAutoNum type="arabicPeriod"/>
            </a:pPr>
            <a:r>
              <a:rPr lang="ko-KR" altLang="en-US" sz="1300" dirty="0">
                <a:solidFill>
                  <a:srgbClr val="FF0000"/>
                </a:solidFill>
              </a:rPr>
              <a:t>종속성 관리</a:t>
            </a:r>
            <a:br>
              <a:rPr lang="en-US" altLang="ko-KR" sz="1300" dirty="0"/>
            </a:br>
            <a:r>
              <a:rPr lang="en-US" altLang="ko-KR" sz="1100" dirty="0"/>
              <a:t>- App </a:t>
            </a:r>
            <a:r>
              <a:rPr lang="ko-KR" altLang="en-US" sz="1100" dirty="0"/>
              <a:t>빌드에 필요한 라이브러리 버전을 자동으로 파악 및 필요시 다운로드</a:t>
            </a:r>
            <a:endParaRPr lang="en-US" altLang="ko-KR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BB9117-A369-71BE-4F1B-36E2D111DEA9}"/>
              </a:ext>
            </a:extLst>
          </p:cNvPr>
          <p:cNvSpPr txBox="1"/>
          <p:nvPr/>
        </p:nvSpPr>
        <p:spPr>
          <a:xfrm>
            <a:off x="3260315" y="1111592"/>
            <a:ext cx="535689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Manifest</a:t>
            </a:r>
          </a:p>
          <a:p>
            <a:pPr marL="285750" indent="-285750">
              <a:buFontTx/>
              <a:buChar char="-"/>
            </a:pPr>
            <a:r>
              <a:rPr lang="en-US" altLang="ko-KR" sz="1100" dirty="0"/>
              <a:t>Application</a:t>
            </a:r>
            <a:r>
              <a:rPr lang="ko-KR" altLang="en-US" sz="1100" dirty="0"/>
              <a:t>을 구성하는 </a:t>
            </a:r>
            <a:r>
              <a:rPr lang="ko-KR" altLang="en-US" sz="1100" dirty="0">
                <a:solidFill>
                  <a:srgbClr val="FF0000"/>
                </a:solidFill>
              </a:rPr>
              <a:t>모든 </a:t>
            </a:r>
            <a:r>
              <a:rPr lang="en-US" altLang="ko-KR" sz="1100" dirty="0">
                <a:solidFill>
                  <a:srgbClr val="FF0000"/>
                </a:solidFill>
              </a:rPr>
              <a:t>component</a:t>
            </a:r>
            <a:r>
              <a:rPr lang="ko-KR" altLang="en-US" sz="1100" dirty="0">
                <a:solidFill>
                  <a:srgbClr val="FF0000"/>
                </a:solidFill>
              </a:rPr>
              <a:t>에 대하여 기술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CBBB5C-4C65-A74B-4CF7-FD9F829C037B}"/>
              </a:ext>
            </a:extLst>
          </p:cNvPr>
          <p:cNvSpPr txBox="1"/>
          <p:nvPr/>
        </p:nvSpPr>
        <p:spPr>
          <a:xfrm>
            <a:off x="3260315" y="1649122"/>
            <a:ext cx="535689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Java</a:t>
            </a:r>
          </a:p>
          <a:p>
            <a:pPr marL="285750" indent="-285750">
              <a:buFontTx/>
              <a:buChar char="-"/>
            </a:pPr>
            <a:r>
              <a:rPr lang="en-US" altLang="ko-KR" sz="1100" dirty="0"/>
              <a:t>Application</a:t>
            </a:r>
            <a:r>
              <a:rPr lang="ko-KR" altLang="en-US" sz="1100" dirty="0"/>
              <a:t>의 </a:t>
            </a:r>
            <a:r>
              <a:rPr lang="ko-KR" altLang="en-US" sz="1100" dirty="0">
                <a:solidFill>
                  <a:srgbClr val="FF0000"/>
                </a:solidFill>
              </a:rPr>
              <a:t>로직</a:t>
            </a:r>
            <a:r>
              <a:rPr lang="ko-KR" altLang="en-US" sz="1100" dirty="0"/>
              <a:t>을 기술</a:t>
            </a:r>
            <a:endParaRPr lang="en-US" altLang="ko-KR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DC93C6-C580-6342-DD82-884DD38BADEE}"/>
              </a:ext>
            </a:extLst>
          </p:cNvPr>
          <p:cNvSpPr txBox="1"/>
          <p:nvPr/>
        </p:nvSpPr>
        <p:spPr>
          <a:xfrm>
            <a:off x="3260315" y="2291225"/>
            <a:ext cx="5356894" cy="107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res</a:t>
            </a:r>
            <a:r>
              <a:rPr lang="ko-KR" altLang="en-US" sz="1300" dirty="0"/>
              <a:t> </a:t>
            </a:r>
            <a:r>
              <a:rPr lang="en-US" altLang="ko-KR" sz="1300" dirty="0"/>
              <a:t>(Resource)</a:t>
            </a:r>
          </a:p>
          <a:p>
            <a:pPr marL="285750" indent="-285750">
              <a:spcBef>
                <a:spcPts val="200"/>
              </a:spcBef>
              <a:buFontTx/>
              <a:buChar char="-"/>
            </a:pPr>
            <a:r>
              <a:rPr lang="ko-KR" altLang="en-US" sz="1100" dirty="0"/>
              <a:t>이미지</a:t>
            </a:r>
            <a:r>
              <a:rPr lang="en-US" altLang="ko-KR" sz="1100" dirty="0"/>
              <a:t>, </a:t>
            </a:r>
            <a:r>
              <a:rPr lang="ko-KR" altLang="en-US" sz="1100" dirty="0"/>
              <a:t>레이아웃</a:t>
            </a:r>
            <a:r>
              <a:rPr lang="en-US" altLang="ko-KR" sz="1100" dirty="0"/>
              <a:t>, </a:t>
            </a:r>
            <a:r>
              <a:rPr lang="ko-KR" altLang="en-US" sz="1100" dirty="0"/>
              <a:t>문자열 등의 </a:t>
            </a:r>
            <a:r>
              <a:rPr lang="en-US" altLang="ko-KR" sz="1100" dirty="0">
                <a:solidFill>
                  <a:srgbClr val="FF0000"/>
                </a:solidFill>
              </a:rPr>
              <a:t>resources</a:t>
            </a:r>
            <a:r>
              <a:rPr lang="ko-KR" altLang="en-US" sz="1100" dirty="0">
                <a:solidFill>
                  <a:srgbClr val="FF0000"/>
                </a:solidFill>
              </a:rPr>
              <a:t>이 저장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marL="285750" indent="-285750">
              <a:spcBef>
                <a:spcPts val="200"/>
              </a:spcBef>
              <a:buFontTx/>
              <a:buChar char="-"/>
            </a:pPr>
            <a:r>
              <a:rPr lang="en-US" altLang="ko-KR" sz="1100" dirty="0">
                <a:solidFill>
                  <a:srgbClr val="FF0000"/>
                </a:solidFill>
              </a:rPr>
              <a:t>drawable</a:t>
            </a:r>
            <a:r>
              <a:rPr lang="en-US" altLang="ko-KR" sz="1100" dirty="0"/>
              <a:t>: </a:t>
            </a:r>
            <a:r>
              <a:rPr lang="ko-KR" altLang="en-US" sz="1100" dirty="0"/>
              <a:t>이미지와 같은 </a:t>
            </a:r>
            <a:r>
              <a:rPr lang="en-US" altLang="ko-KR" sz="1100" dirty="0"/>
              <a:t>resource</a:t>
            </a:r>
            <a:r>
              <a:rPr lang="ko-KR" altLang="en-US" sz="1100" dirty="0"/>
              <a:t>가 저장 </a:t>
            </a:r>
            <a:r>
              <a:rPr lang="en-US" altLang="ko-KR" sz="1100" dirty="0"/>
              <a:t>(</a:t>
            </a:r>
            <a:r>
              <a:rPr lang="ko-KR" altLang="en-US" sz="1100" dirty="0"/>
              <a:t>해상도별로 따로 저장</a:t>
            </a:r>
            <a:r>
              <a:rPr lang="en-US" altLang="ko-KR" sz="1100" dirty="0"/>
              <a:t>)</a:t>
            </a:r>
          </a:p>
          <a:p>
            <a:pPr marL="285750" indent="-285750">
              <a:spcBef>
                <a:spcPts val="200"/>
              </a:spcBef>
              <a:buFontTx/>
              <a:buChar char="-"/>
            </a:pPr>
            <a:r>
              <a:rPr lang="en-US" altLang="ko-KR" sz="1100" dirty="0">
                <a:solidFill>
                  <a:srgbClr val="FF0000"/>
                </a:solidFill>
              </a:rPr>
              <a:t>layout</a:t>
            </a:r>
            <a:r>
              <a:rPr lang="en-US" altLang="ko-KR" sz="1100" dirty="0"/>
              <a:t>:</a:t>
            </a:r>
            <a:r>
              <a:rPr lang="ko-KR" altLang="en-US" sz="1100" dirty="0"/>
              <a:t> 위젯</a:t>
            </a:r>
            <a:r>
              <a:rPr lang="en-US" altLang="ko-KR" sz="1100" dirty="0"/>
              <a:t>, </a:t>
            </a:r>
            <a:r>
              <a:rPr lang="ko-KR" altLang="en-US" sz="1100" dirty="0"/>
              <a:t>화면 배치에 대한 정보가 기술</a:t>
            </a:r>
            <a:endParaRPr lang="en-US" altLang="ko-KR" sz="1100" dirty="0"/>
          </a:p>
          <a:p>
            <a:pPr marL="285750" indent="-285750">
              <a:spcBef>
                <a:spcPts val="200"/>
              </a:spcBef>
              <a:buFontTx/>
              <a:buChar char="-"/>
            </a:pPr>
            <a:r>
              <a:rPr lang="en-US" altLang="ko-KR" sz="1100" dirty="0">
                <a:solidFill>
                  <a:srgbClr val="FF0000"/>
                </a:solidFill>
              </a:rPr>
              <a:t>values</a:t>
            </a:r>
            <a:r>
              <a:rPr lang="en-US" altLang="ko-KR" sz="1100" dirty="0"/>
              <a:t>: </a:t>
            </a:r>
            <a:r>
              <a:rPr lang="ko-KR" altLang="en-US" sz="1100" dirty="0"/>
              <a:t>화면에서 표시되는 문자열을 분리하여 저장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4114807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Ch2</a:t>
            </a:r>
            <a:endParaRPr lang="ko-KR" altLang="en-US" sz="1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13C32A-6CB1-3873-9027-B2750C1D390F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9D6A29-2679-D658-96EE-B7FF0954BB32}"/>
              </a:ext>
            </a:extLst>
          </p:cNvPr>
          <p:cNvSpPr txBox="1"/>
          <p:nvPr/>
        </p:nvSpPr>
        <p:spPr>
          <a:xfrm>
            <a:off x="311150" y="211668"/>
            <a:ext cx="2451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Java Code</a:t>
            </a:r>
            <a:endParaRPr lang="ko-KR" altLang="en-US" sz="1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B2AE76-F554-DB24-9D2F-C06B2C8FD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150" y="1887352"/>
            <a:ext cx="5161565" cy="2971134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16185E2-26D7-F3F4-6AED-8162A348B810}"/>
              </a:ext>
            </a:extLst>
          </p:cNvPr>
          <p:cNvCxnSpPr>
            <a:cxnSpLocks/>
          </p:cNvCxnSpPr>
          <p:nvPr/>
        </p:nvCxnSpPr>
        <p:spPr>
          <a:xfrm>
            <a:off x="2589310" y="1952905"/>
            <a:ext cx="3022673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69C9B87-0FEC-CCC5-51FF-CF61F2E3E3A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936457" y="2274057"/>
            <a:ext cx="4757025" cy="21540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3B63E56-3AE1-9B07-4F91-F648D98CBFA5}"/>
              </a:ext>
            </a:extLst>
          </p:cNvPr>
          <p:cNvSpPr txBox="1"/>
          <p:nvPr/>
        </p:nvSpPr>
        <p:spPr>
          <a:xfrm>
            <a:off x="5693482" y="1737461"/>
            <a:ext cx="640740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Package</a:t>
            </a:r>
            <a:r>
              <a:rPr lang="ko-KR" altLang="en-US" sz="1100" dirty="0">
                <a:solidFill>
                  <a:srgbClr val="FF0000"/>
                </a:solidFill>
              </a:rPr>
              <a:t> 선언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com.example.ch2_visualtool1</a:t>
            </a:r>
            <a:r>
              <a:rPr lang="ko-KR" altLang="en-US" sz="1100" dirty="0"/>
              <a:t> </a:t>
            </a:r>
            <a:r>
              <a:rPr lang="en-US" altLang="ko-KR" sz="1100" dirty="0"/>
              <a:t>package</a:t>
            </a:r>
            <a:r>
              <a:rPr lang="ko-KR" altLang="en-US" sz="1100" dirty="0"/>
              <a:t>를 생성하여 현재의 </a:t>
            </a:r>
            <a:r>
              <a:rPr lang="en-US" altLang="ko-KR" sz="1100" dirty="0"/>
              <a:t>class</a:t>
            </a:r>
            <a:r>
              <a:rPr lang="ko-KR" altLang="en-US" sz="1100" dirty="0"/>
              <a:t>를 해당 </a:t>
            </a:r>
            <a:r>
              <a:rPr lang="en-US" altLang="ko-KR" sz="1100" dirty="0"/>
              <a:t>package</a:t>
            </a:r>
            <a:r>
              <a:rPr lang="ko-KR" altLang="en-US" sz="1100" dirty="0"/>
              <a:t>에 넣는다는 의미</a:t>
            </a:r>
            <a:endParaRPr lang="en-US" altLang="ko-KR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67CE82-AEBE-3F36-C6F3-9348A386F1AC}"/>
              </a:ext>
            </a:extLst>
          </p:cNvPr>
          <p:cNvSpPr txBox="1"/>
          <p:nvPr/>
        </p:nvSpPr>
        <p:spPr>
          <a:xfrm>
            <a:off x="311149" y="911954"/>
            <a:ext cx="7671209" cy="8002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MainActivity.java</a:t>
            </a:r>
          </a:p>
          <a:p>
            <a:pPr marL="285750" indent="-285750">
              <a:buFontTx/>
              <a:buChar char="-"/>
            </a:pPr>
            <a:r>
              <a:rPr lang="en-US" altLang="ko-KR" sz="1100" dirty="0"/>
              <a:t>App</a:t>
            </a:r>
            <a:r>
              <a:rPr lang="ko-KR" altLang="en-US" sz="1100" dirty="0"/>
              <a:t>이 시작될 때 </a:t>
            </a:r>
            <a:r>
              <a:rPr lang="ko-KR" altLang="en-US" sz="1100" dirty="0">
                <a:solidFill>
                  <a:srgbClr val="FF0000"/>
                </a:solidFill>
              </a:rPr>
              <a:t>가장 먼저 보여지는 화면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100" dirty="0">
                <a:solidFill>
                  <a:srgbClr val="FF0000"/>
                </a:solidFill>
              </a:rPr>
              <a:t>UI, Activity </a:t>
            </a:r>
            <a:r>
              <a:rPr lang="ko-KR" altLang="en-US" sz="1100" dirty="0">
                <a:solidFill>
                  <a:srgbClr val="FF0000"/>
                </a:solidFill>
              </a:rPr>
              <a:t>동작을 관리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100" dirty="0"/>
              <a:t>Activity</a:t>
            </a:r>
            <a:r>
              <a:rPr lang="ko-KR" altLang="en-US" sz="1100" dirty="0"/>
              <a:t>들의 </a:t>
            </a:r>
            <a:r>
              <a:rPr lang="en-US" altLang="ko-KR" sz="1100" dirty="0"/>
              <a:t>life cycle method(</a:t>
            </a:r>
            <a:r>
              <a:rPr lang="en-US" altLang="ko-KR" sz="1100" dirty="0" err="1"/>
              <a:t>onCreate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onStart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onResume</a:t>
            </a:r>
            <a:r>
              <a:rPr lang="en-US" altLang="ko-KR" sz="1100" dirty="0"/>
              <a:t> </a:t>
            </a:r>
            <a:r>
              <a:rPr lang="ko-KR" altLang="en-US" sz="1100" dirty="0"/>
              <a:t>등</a:t>
            </a:r>
            <a:r>
              <a:rPr lang="en-US" altLang="ko-KR" sz="1100" dirty="0"/>
              <a:t>)</a:t>
            </a:r>
            <a:r>
              <a:rPr lang="ko-KR" altLang="en-US" sz="1100" dirty="0"/>
              <a:t>을 포함한 </a:t>
            </a:r>
            <a:r>
              <a:rPr lang="en-US" altLang="ko-KR" sz="1100" dirty="0"/>
              <a:t>activity</a:t>
            </a:r>
            <a:r>
              <a:rPr lang="ko-KR" altLang="en-US" sz="1100" dirty="0"/>
              <a:t>의 동작을 제어</a:t>
            </a:r>
            <a:endParaRPr lang="en-US" altLang="ko-KR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D59D4E-DDD9-1A17-2A1A-CB2A4A735F7B}"/>
              </a:ext>
            </a:extLst>
          </p:cNvPr>
          <p:cNvSpPr txBox="1"/>
          <p:nvPr/>
        </p:nvSpPr>
        <p:spPr>
          <a:xfrm>
            <a:off x="5693482" y="2274017"/>
            <a:ext cx="640740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Import</a:t>
            </a: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외부의 </a:t>
            </a:r>
            <a:r>
              <a:rPr lang="en-US" altLang="ko-KR" sz="1100" dirty="0"/>
              <a:t>package </a:t>
            </a:r>
            <a:r>
              <a:rPr lang="ko-KR" altLang="en-US" sz="1100" dirty="0"/>
              <a:t>또는 </a:t>
            </a:r>
            <a:r>
              <a:rPr lang="en-US" altLang="ko-KR" sz="1100" dirty="0"/>
              <a:t>class</a:t>
            </a:r>
            <a:r>
              <a:rPr lang="ko-KR" altLang="en-US" sz="1100" dirty="0"/>
              <a:t>를 소스에 포함시키고자 사용</a:t>
            </a:r>
            <a:endParaRPr lang="en-US" altLang="ko-KR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FBEEBCB-B8EE-87F8-3A28-ADD68EF4DACA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175552" y="2672295"/>
            <a:ext cx="2517930" cy="31857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03146FB-C4FB-6BA7-73E6-096E413461EE}"/>
              </a:ext>
            </a:extLst>
          </p:cNvPr>
          <p:cNvSpPr txBox="1"/>
          <p:nvPr/>
        </p:nvSpPr>
        <p:spPr>
          <a:xfrm>
            <a:off x="5693482" y="2775428"/>
            <a:ext cx="640740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rgbClr val="FF0000"/>
                </a:solidFill>
              </a:rPr>
              <a:t>MainActivity</a:t>
            </a:r>
            <a:r>
              <a:rPr lang="en-US" altLang="ko-KR" sz="1100" dirty="0">
                <a:solidFill>
                  <a:srgbClr val="FF0000"/>
                </a:solidFill>
              </a:rPr>
              <a:t> class</a:t>
            </a:r>
          </a:p>
          <a:p>
            <a:r>
              <a:rPr lang="en-US" altLang="ko-KR" sz="1100" dirty="0"/>
              <a:t>- Activity class</a:t>
            </a:r>
            <a:r>
              <a:rPr lang="ko-KR" altLang="en-US" sz="1100" dirty="0"/>
              <a:t>를 상속받은 </a:t>
            </a:r>
            <a:r>
              <a:rPr lang="en-US" altLang="ko-KR" sz="1100" dirty="0" err="1"/>
              <a:t>AppCompatActivity</a:t>
            </a:r>
            <a:r>
              <a:rPr lang="en-US" altLang="ko-KR" sz="1100" dirty="0"/>
              <a:t> class</a:t>
            </a:r>
            <a:r>
              <a:rPr lang="ko-KR" altLang="en-US" sz="1100" dirty="0"/>
              <a:t>로 작성 </a:t>
            </a:r>
            <a:r>
              <a:rPr lang="en-US" altLang="ko-KR" sz="1100" dirty="0"/>
              <a:t>(</a:t>
            </a:r>
            <a:r>
              <a:rPr lang="en-US" altLang="ko-KR" sz="1100" dirty="0" err="1"/>
              <a:t>MainActivity</a:t>
            </a:r>
            <a:r>
              <a:rPr lang="en-US" altLang="ko-KR" sz="1100" dirty="0"/>
              <a:t> class </a:t>
            </a:r>
            <a:r>
              <a:rPr lang="ko-KR" altLang="en-US" sz="1100" dirty="0"/>
              <a:t>또한 </a:t>
            </a:r>
            <a:r>
              <a:rPr lang="en-US" altLang="ko-KR" sz="1100" dirty="0"/>
              <a:t>Activity class)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CAA24E-202E-C061-45B8-0BD7068DEA82}"/>
              </a:ext>
            </a:extLst>
          </p:cNvPr>
          <p:cNvSpPr txBox="1"/>
          <p:nvPr/>
        </p:nvSpPr>
        <p:spPr>
          <a:xfrm>
            <a:off x="5693482" y="3436241"/>
            <a:ext cx="6407409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@Override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부모 </a:t>
            </a:r>
            <a:r>
              <a:rPr lang="en-US" altLang="ko-KR" sz="1100" dirty="0"/>
              <a:t>class</a:t>
            </a:r>
            <a:r>
              <a:rPr lang="ko-KR" altLang="en-US" sz="1100" dirty="0"/>
              <a:t>의 </a:t>
            </a:r>
            <a:r>
              <a:rPr lang="en-US" altLang="ko-KR" sz="1100" dirty="0"/>
              <a:t>method</a:t>
            </a:r>
            <a:r>
              <a:rPr lang="ko-KR" altLang="en-US" sz="1100" dirty="0"/>
              <a:t>를 재정의 </a:t>
            </a:r>
            <a:r>
              <a:rPr lang="en-US" altLang="ko-KR" sz="1100" dirty="0"/>
              <a:t>(override)</a:t>
            </a:r>
            <a:r>
              <a:rPr lang="ko-KR" altLang="en-US" sz="1100" dirty="0"/>
              <a:t>하였음을 명시적으로 </a:t>
            </a:r>
            <a:r>
              <a:rPr lang="en-US" altLang="ko-KR" sz="1100" dirty="0"/>
              <a:t>Compiler</a:t>
            </a:r>
            <a:r>
              <a:rPr lang="ko-KR" altLang="en-US" sz="1100" dirty="0"/>
              <a:t>에게 전달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r>
              <a:rPr lang="en-US" altLang="ko-KR" sz="1100" dirty="0" err="1">
                <a:solidFill>
                  <a:srgbClr val="FF0000"/>
                </a:solidFill>
              </a:rPr>
              <a:t>onCreate</a:t>
            </a:r>
            <a:r>
              <a:rPr lang="en-US" altLang="ko-KR" sz="1100" dirty="0">
                <a:solidFill>
                  <a:srgbClr val="FF0000"/>
                </a:solidFill>
              </a:rPr>
              <a:t>(Bundle </a:t>
            </a:r>
            <a:r>
              <a:rPr lang="en-US" altLang="ko-KR" sz="1100" dirty="0" err="1">
                <a:solidFill>
                  <a:srgbClr val="FF0000"/>
                </a:solidFill>
              </a:rPr>
              <a:t>savedInstanceState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/>
              <a:t>Activity</a:t>
            </a:r>
            <a:r>
              <a:rPr lang="ko-KR" altLang="en-US" sz="1100" dirty="0"/>
              <a:t>가 생성되는 순간에 한번만 호출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모든 초기화</a:t>
            </a:r>
            <a:r>
              <a:rPr lang="en-US" altLang="ko-KR" sz="1100" dirty="0"/>
              <a:t>, UI </a:t>
            </a:r>
            <a:r>
              <a:rPr lang="ko-KR" altLang="en-US" sz="1100" dirty="0"/>
              <a:t>설정이 이루어져야 함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 err="1"/>
              <a:t>savedInstanceState</a:t>
            </a:r>
            <a:r>
              <a:rPr lang="ko-KR" altLang="en-US" sz="1100" dirty="0"/>
              <a:t>는 </a:t>
            </a:r>
            <a:r>
              <a:rPr lang="en-US" altLang="ko-KR" sz="1100" dirty="0"/>
              <a:t>App</a:t>
            </a:r>
            <a:r>
              <a:rPr lang="ko-KR" altLang="en-US" sz="1100" dirty="0"/>
              <a:t>의 이전에 실행되었던 상태를 전달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r>
              <a:rPr lang="en-US" altLang="ko-KR" sz="1100" dirty="0" err="1">
                <a:solidFill>
                  <a:srgbClr val="FF0000"/>
                </a:solidFill>
              </a:rPr>
              <a:t>setContentView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en-US" altLang="ko-KR" sz="1100" dirty="0" err="1">
                <a:solidFill>
                  <a:srgbClr val="FF0000"/>
                </a:solidFill>
              </a:rPr>
              <a:t>R.layout.activity_main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/>
              <a:t>Activity</a:t>
            </a:r>
            <a:r>
              <a:rPr lang="ko-KR" altLang="en-US" sz="1100" dirty="0"/>
              <a:t>의 화면을 설정하는 </a:t>
            </a:r>
            <a:r>
              <a:rPr lang="en-US" altLang="ko-KR" sz="1100" dirty="0"/>
              <a:t>function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err="1"/>
              <a:t>R.layout.activity_main</a:t>
            </a:r>
            <a:r>
              <a:rPr lang="ko-KR" altLang="en-US" sz="1100" dirty="0"/>
              <a:t>은 </a:t>
            </a:r>
            <a:r>
              <a:rPr lang="en-US" altLang="ko-KR" sz="1100" dirty="0"/>
              <a:t>resource</a:t>
            </a:r>
            <a:r>
              <a:rPr lang="ko-KR" altLang="en-US" sz="1100" dirty="0"/>
              <a:t>가 모여 있는 </a:t>
            </a:r>
            <a:r>
              <a:rPr lang="en-US" altLang="ko-KR" sz="1100" dirty="0"/>
              <a:t>R.java </a:t>
            </a:r>
            <a:r>
              <a:rPr lang="ko-KR" altLang="en-US" sz="1100" dirty="0"/>
              <a:t>파일에서 </a:t>
            </a:r>
            <a:r>
              <a:rPr lang="en-US" altLang="ko-KR" sz="1100" dirty="0"/>
              <a:t>layout class</a:t>
            </a:r>
            <a:r>
              <a:rPr lang="ko-KR" altLang="en-US" sz="1100" dirty="0"/>
              <a:t>의 </a:t>
            </a:r>
            <a:r>
              <a:rPr lang="en-US" altLang="ko-KR" sz="1100" dirty="0" err="1"/>
              <a:t>activity_main</a:t>
            </a:r>
            <a:r>
              <a:rPr lang="ko-KR" altLang="en-US" sz="1100" dirty="0"/>
              <a:t>이라는 </a:t>
            </a:r>
            <a:r>
              <a:rPr lang="en-US" altLang="ko-KR" sz="1100" dirty="0"/>
              <a:t>id</a:t>
            </a:r>
            <a:r>
              <a:rPr lang="ko-KR" altLang="en-US" sz="1100" dirty="0"/>
              <a:t>를 가진 </a:t>
            </a:r>
            <a:r>
              <a:rPr lang="en-US" altLang="ko-KR" sz="1100" dirty="0"/>
              <a:t>XML </a:t>
            </a:r>
            <a:r>
              <a:rPr lang="ko-KR" altLang="en-US" sz="1100" dirty="0"/>
              <a:t>파일을 뜻함 </a:t>
            </a:r>
            <a:r>
              <a:rPr lang="en-US" altLang="ko-KR" sz="1100" dirty="0"/>
              <a:t>(layout </a:t>
            </a:r>
            <a:r>
              <a:rPr lang="ko-KR" altLang="en-US" sz="1100" dirty="0"/>
              <a:t>폴더의 </a:t>
            </a:r>
            <a:r>
              <a:rPr lang="en-US" altLang="ko-KR" sz="1100" dirty="0"/>
              <a:t>activity_main.xml </a:t>
            </a:r>
            <a:r>
              <a:rPr lang="ko-KR" altLang="en-US" sz="1100" dirty="0"/>
              <a:t>파일</a:t>
            </a:r>
            <a:r>
              <a:rPr lang="en-US" altLang="ko-KR" sz="1100" dirty="0"/>
              <a:t>)</a:t>
            </a:r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E61E58A-C045-BFE1-FDA2-3A970018B8AC}"/>
              </a:ext>
            </a:extLst>
          </p:cNvPr>
          <p:cNvCxnSpPr>
            <a:cxnSpLocks/>
            <a:stCxn id="30" idx="3"/>
            <a:endCxn id="25" idx="1"/>
          </p:cNvCxnSpPr>
          <p:nvPr/>
        </p:nvCxnSpPr>
        <p:spPr>
          <a:xfrm>
            <a:off x="5472715" y="3859347"/>
            <a:ext cx="220767" cy="8080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3FD3262-20E9-EBB5-FE5E-F904B6706C6E}"/>
              </a:ext>
            </a:extLst>
          </p:cNvPr>
          <p:cNvSpPr/>
          <p:nvPr/>
        </p:nvSpPr>
        <p:spPr>
          <a:xfrm>
            <a:off x="506896" y="3051345"/>
            <a:ext cx="4965819" cy="16160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420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Ch2</a:t>
            </a:r>
            <a:endParaRPr lang="ko-KR" altLang="en-US" sz="1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13C32A-6CB1-3873-9027-B2750C1D390F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9D6A29-2679-D658-96EE-B7FF0954BB32}"/>
              </a:ext>
            </a:extLst>
          </p:cNvPr>
          <p:cNvSpPr txBox="1"/>
          <p:nvPr/>
        </p:nvSpPr>
        <p:spPr>
          <a:xfrm>
            <a:off x="311150" y="211668"/>
            <a:ext cx="2451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Resource</a:t>
            </a:r>
            <a:endParaRPr lang="ko-KR" altLang="en-US" sz="1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CB3717-3EA0-C19F-0165-242BC10E9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243" y="2079753"/>
            <a:ext cx="5215308" cy="40427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D3679D-0FD1-6D29-CC79-B95AB245C1EA}"/>
              </a:ext>
            </a:extLst>
          </p:cNvPr>
          <p:cNvSpPr txBox="1"/>
          <p:nvPr/>
        </p:nvSpPr>
        <p:spPr>
          <a:xfrm>
            <a:off x="311149" y="911954"/>
            <a:ext cx="7671209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res/layout/activity_main.xml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96394-65DC-A5AE-AE81-9BE980E09094}"/>
              </a:ext>
            </a:extLst>
          </p:cNvPr>
          <p:cNvSpPr/>
          <p:nvPr/>
        </p:nvSpPr>
        <p:spPr>
          <a:xfrm>
            <a:off x="621197" y="3235188"/>
            <a:ext cx="2604052" cy="1366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24C1CB-C999-7F2E-BDCF-1CDF702AD298}"/>
              </a:ext>
            </a:extLst>
          </p:cNvPr>
          <p:cNvSpPr/>
          <p:nvPr/>
        </p:nvSpPr>
        <p:spPr>
          <a:xfrm>
            <a:off x="621197" y="4601818"/>
            <a:ext cx="2604052" cy="1366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BB2C446-6169-AF16-6717-A512DF236488}"/>
              </a:ext>
            </a:extLst>
          </p:cNvPr>
          <p:cNvCxnSpPr>
            <a:cxnSpLocks/>
          </p:cNvCxnSpPr>
          <p:nvPr/>
        </p:nvCxnSpPr>
        <p:spPr>
          <a:xfrm flipV="1">
            <a:off x="2385558" y="1848678"/>
            <a:ext cx="2410072" cy="26075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B1C01AD-AEBB-5130-5561-D337D9A89B48}"/>
              </a:ext>
            </a:extLst>
          </p:cNvPr>
          <p:cNvSpPr txBox="1"/>
          <p:nvPr/>
        </p:nvSpPr>
        <p:spPr>
          <a:xfrm>
            <a:off x="5072286" y="1581463"/>
            <a:ext cx="284920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XML </a:t>
            </a:r>
            <a:r>
              <a:rPr lang="ko-KR" altLang="en-US" sz="1100" dirty="0">
                <a:solidFill>
                  <a:srgbClr val="FF0000"/>
                </a:solidFill>
              </a:rPr>
              <a:t>정보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XML </a:t>
            </a:r>
            <a:r>
              <a:rPr lang="ko-KR" altLang="en-US" sz="1100" dirty="0"/>
              <a:t>파일의 버전 및 </a:t>
            </a:r>
            <a:r>
              <a:rPr lang="en-US" altLang="ko-KR" sz="1100" dirty="0"/>
              <a:t>encoding </a:t>
            </a:r>
            <a:r>
              <a:rPr lang="ko-KR" altLang="en-US" sz="1100" dirty="0"/>
              <a:t>정보</a:t>
            </a:r>
            <a:endParaRPr lang="en-US" altLang="ko-KR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DFA3B5-4DD6-8365-0CAC-672E425CFA1C}"/>
              </a:ext>
            </a:extLst>
          </p:cNvPr>
          <p:cNvSpPr txBox="1"/>
          <p:nvPr/>
        </p:nvSpPr>
        <p:spPr>
          <a:xfrm>
            <a:off x="5806125" y="2230820"/>
            <a:ext cx="5948632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rgbClr val="FF0000"/>
                </a:solidFill>
              </a:rPr>
              <a:t>ConstraintLayout</a:t>
            </a:r>
            <a:r>
              <a:rPr lang="en-US" altLang="ko-KR" sz="1100" dirty="0">
                <a:solidFill>
                  <a:srgbClr val="FF0000"/>
                </a:solidFill>
              </a:rPr>
              <a:t> (</a:t>
            </a:r>
            <a:r>
              <a:rPr lang="ko-KR" altLang="en-US" sz="1100" dirty="0">
                <a:solidFill>
                  <a:srgbClr val="FF0000"/>
                </a:solidFill>
              </a:rPr>
              <a:t>배치 관리자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내부 </a:t>
            </a:r>
            <a:r>
              <a:rPr lang="en-US" altLang="ko-KR" sz="1100" dirty="0"/>
              <a:t>widget</a:t>
            </a:r>
            <a:r>
              <a:rPr lang="ko-KR" altLang="en-US" sz="1100" dirty="0"/>
              <a:t>들에게 어떠한 제약을 주어서 배치하는 배치 관리자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r>
              <a:rPr lang="en-US" altLang="ko-KR" sz="1100" dirty="0" err="1">
                <a:solidFill>
                  <a:srgbClr val="FF0000"/>
                </a:solidFill>
              </a:rPr>
              <a:t>xmlns:android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/>
              <a:t>XML namespace</a:t>
            </a:r>
            <a:r>
              <a:rPr lang="ko-KR" altLang="en-US" sz="1100" dirty="0"/>
              <a:t>의 선언으로 </a:t>
            </a:r>
            <a:r>
              <a:rPr lang="en-US" altLang="ko-KR" sz="1100" dirty="0"/>
              <a:t>namespace</a:t>
            </a:r>
            <a:r>
              <a:rPr lang="ko-KR" altLang="en-US" sz="1100" dirty="0"/>
              <a:t>에 정의된 속성들을 참조하기 위함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XML </a:t>
            </a:r>
            <a:r>
              <a:rPr lang="ko-KR" altLang="en-US" sz="1100" dirty="0"/>
              <a:t>파일에서 항상 </a:t>
            </a:r>
            <a:r>
              <a:rPr lang="ko-KR" altLang="en-US" sz="1100" dirty="0" err="1"/>
              <a:t>최외곽</a:t>
            </a:r>
            <a:r>
              <a:rPr lang="ko-KR" altLang="en-US" sz="1100" dirty="0"/>
              <a:t> 태그로 정의해야 함</a:t>
            </a:r>
            <a:endParaRPr lang="en-US" altLang="ko-KR" sz="11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2D72DED-B23F-55BB-8FB5-944D16AFD9D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155674" y="2324880"/>
            <a:ext cx="2650451" cy="45993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4D8DE24-CEF2-742C-F153-563B2A95180B}"/>
              </a:ext>
            </a:extLst>
          </p:cNvPr>
          <p:cNvSpPr txBox="1"/>
          <p:nvPr/>
        </p:nvSpPr>
        <p:spPr>
          <a:xfrm>
            <a:off x="5806123" y="3675294"/>
            <a:ext cx="482874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rgbClr val="FF0000"/>
                </a:solidFill>
              </a:rPr>
              <a:t>TextView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화면에 텍스트를 표시하는 </a:t>
            </a:r>
            <a:r>
              <a:rPr lang="en-US" altLang="ko-KR" sz="1100" dirty="0"/>
              <a:t>Widget</a:t>
            </a:r>
            <a:r>
              <a:rPr lang="ko-KR" altLang="en-US" sz="1100" dirty="0"/>
              <a:t>을 나타내는 요소</a:t>
            </a:r>
            <a:endParaRPr lang="en-US" altLang="ko-KR" sz="11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5A05800-D0D1-241B-8A90-903DB22497F0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 flipV="1">
            <a:off x="3225249" y="3890738"/>
            <a:ext cx="2580874" cy="2776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4BC4EE9-E43E-973F-C624-CBE52B4B9BBB}"/>
              </a:ext>
            </a:extLst>
          </p:cNvPr>
          <p:cNvSpPr txBox="1"/>
          <p:nvPr/>
        </p:nvSpPr>
        <p:spPr>
          <a:xfrm>
            <a:off x="5806122" y="5061093"/>
            <a:ext cx="482874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Button</a:t>
            </a: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화면에 버튼을 표시하는 </a:t>
            </a:r>
            <a:r>
              <a:rPr lang="en-US" altLang="ko-KR" sz="1100" dirty="0"/>
              <a:t>Widget</a:t>
            </a:r>
            <a:r>
              <a:rPr lang="ko-KR" altLang="en-US" sz="1100" dirty="0"/>
              <a:t>을 나타내는 요소</a:t>
            </a:r>
            <a:endParaRPr lang="en-US" altLang="ko-KR" sz="11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8C820AF-EA4F-1696-5054-E83F85FB0B29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 flipV="1">
            <a:off x="3225249" y="5276537"/>
            <a:ext cx="2580873" cy="859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416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Ch2</a:t>
            </a:r>
            <a:endParaRPr lang="ko-KR" altLang="en-US" sz="1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13C32A-6CB1-3873-9027-B2750C1D390F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9D6A29-2679-D658-96EE-B7FF0954BB32}"/>
              </a:ext>
            </a:extLst>
          </p:cNvPr>
          <p:cNvSpPr txBox="1"/>
          <p:nvPr/>
        </p:nvSpPr>
        <p:spPr>
          <a:xfrm>
            <a:off x="311150" y="211668"/>
            <a:ext cx="2451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Manifest</a:t>
            </a:r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B20FDC-6EEA-D27F-5520-567725D53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" y="1067453"/>
            <a:ext cx="5032589" cy="46132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8353C5-CCF2-3C6D-B4C4-DC1FCF0C14B9}"/>
              </a:ext>
            </a:extLst>
          </p:cNvPr>
          <p:cNvSpPr txBox="1"/>
          <p:nvPr/>
        </p:nvSpPr>
        <p:spPr>
          <a:xfrm>
            <a:off x="311150" y="746498"/>
            <a:ext cx="7671209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Manifests/AndroidManifest.xml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79C0273-C9AF-41AD-2573-EAB58B74197B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343739" y="2416665"/>
            <a:ext cx="798644" cy="7222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AA64635-61B8-C3AD-6461-38C40C2684AF}"/>
              </a:ext>
            </a:extLst>
          </p:cNvPr>
          <p:cNvSpPr txBox="1"/>
          <p:nvPr/>
        </p:nvSpPr>
        <p:spPr>
          <a:xfrm>
            <a:off x="6142383" y="1067453"/>
            <a:ext cx="4318552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&lt;manifest&gt;</a:t>
            </a:r>
          </a:p>
          <a:p>
            <a:r>
              <a:rPr lang="en-US" altLang="ko-KR" sz="1100" dirty="0"/>
              <a:t>- Manifest </a:t>
            </a:r>
            <a:r>
              <a:rPr lang="ko-KR" altLang="en-US" sz="1100" dirty="0"/>
              <a:t>요소의 속성 </a:t>
            </a:r>
            <a:r>
              <a:rPr lang="en-US" altLang="ko-KR" sz="1100" dirty="0"/>
              <a:t>(package </a:t>
            </a:r>
            <a:r>
              <a:rPr lang="ko-KR" altLang="en-US" sz="1100" dirty="0"/>
              <a:t>이름</a:t>
            </a:r>
            <a:r>
              <a:rPr lang="en-US" altLang="ko-KR" sz="1100" dirty="0"/>
              <a:t>, </a:t>
            </a:r>
            <a:r>
              <a:rPr lang="ko-KR" altLang="en-US" sz="1100" dirty="0"/>
              <a:t>버전 정보</a:t>
            </a:r>
            <a:r>
              <a:rPr lang="en-US" altLang="ko-KR" sz="1100" dirty="0"/>
              <a:t>, XML </a:t>
            </a:r>
            <a:r>
              <a:rPr lang="ko-KR" altLang="en-US" sz="1100" dirty="0"/>
              <a:t>정보</a:t>
            </a:r>
            <a:r>
              <a:rPr lang="en-US" altLang="ko-KR" sz="1100" dirty="0"/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4A7BD9-5719-87EE-1485-8811EA9F772E}"/>
              </a:ext>
            </a:extLst>
          </p:cNvPr>
          <p:cNvSpPr/>
          <p:nvPr/>
        </p:nvSpPr>
        <p:spPr>
          <a:xfrm>
            <a:off x="535423" y="1754257"/>
            <a:ext cx="4808316" cy="35880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431530-5F7C-8F64-BD61-F3A12576C6BE}"/>
              </a:ext>
            </a:extLst>
          </p:cNvPr>
          <p:cNvSpPr/>
          <p:nvPr/>
        </p:nvSpPr>
        <p:spPr>
          <a:xfrm>
            <a:off x="839857" y="3548270"/>
            <a:ext cx="4437821" cy="1585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78C00F-911E-FA7F-F32F-EFDB4681F53E}"/>
              </a:ext>
            </a:extLst>
          </p:cNvPr>
          <p:cNvSpPr/>
          <p:nvPr/>
        </p:nvSpPr>
        <p:spPr>
          <a:xfrm>
            <a:off x="311150" y="1067453"/>
            <a:ext cx="4504359" cy="54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86A04C8-3CA2-D933-B3A5-303F24AF2672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815509" y="1327470"/>
            <a:ext cx="1326874" cy="1381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A04544D-264D-8BEA-8B76-43BE73105D22}"/>
              </a:ext>
            </a:extLst>
          </p:cNvPr>
          <p:cNvSpPr txBox="1"/>
          <p:nvPr/>
        </p:nvSpPr>
        <p:spPr>
          <a:xfrm>
            <a:off x="6142383" y="2188805"/>
            <a:ext cx="4318552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&lt;application&gt;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/>
              <a:t>Application </a:t>
            </a:r>
            <a:r>
              <a:rPr lang="ko-KR" altLang="en-US" sz="1100" dirty="0"/>
              <a:t>요소의 속성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Application</a:t>
            </a:r>
            <a:r>
              <a:rPr lang="ko-KR" altLang="en-US" sz="1100" dirty="0"/>
              <a:t>이 가지고 있는 </a:t>
            </a:r>
            <a:r>
              <a:rPr lang="en-US" altLang="ko-KR" sz="1100" dirty="0"/>
              <a:t>component </a:t>
            </a:r>
            <a:r>
              <a:rPr lang="ko-KR" altLang="en-US" sz="1100" dirty="0"/>
              <a:t>들을 포함</a:t>
            </a:r>
            <a:endParaRPr lang="en-US" altLang="ko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472CA9-7F3C-844D-DD2D-71BF20171AAD}"/>
              </a:ext>
            </a:extLst>
          </p:cNvPr>
          <p:cNvSpPr txBox="1"/>
          <p:nvPr/>
        </p:nvSpPr>
        <p:spPr>
          <a:xfrm>
            <a:off x="6142383" y="3484609"/>
            <a:ext cx="4318552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&lt;activity&gt;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/>
              <a:t>Activity </a:t>
            </a:r>
            <a:r>
              <a:rPr lang="ko-KR" altLang="en-US" sz="1100" dirty="0"/>
              <a:t>요소의 속성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Application</a:t>
            </a:r>
            <a:r>
              <a:rPr lang="ko-KR" altLang="en-US" sz="1100" dirty="0"/>
              <a:t>에 </a:t>
            </a:r>
            <a:r>
              <a:rPr lang="en-US" altLang="ko-KR" sz="1100" dirty="0"/>
              <a:t>Activity component</a:t>
            </a:r>
            <a:r>
              <a:rPr lang="ko-KR" altLang="en-US" sz="1100" dirty="0"/>
              <a:t>가 </a:t>
            </a:r>
            <a:r>
              <a:rPr lang="en-US" altLang="ko-KR" sz="1100" dirty="0"/>
              <a:t>1</a:t>
            </a:r>
            <a:r>
              <a:rPr lang="ko-KR" altLang="en-US" sz="1100" dirty="0"/>
              <a:t>개 있음을 알 수 있음</a:t>
            </a:r>
            <a:endParaRPr lang="en-US" altLang="ko-KR" sz="11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84DB165-A6D9-3FD3-7544-BF7E0AE33BD8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5277678" y="3784691"/>
            <a:ext cx="864705" cy="2197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70DEFC2-B032-CDC4-7FD0-2FDB908E978A}"/>
              </a:ext>
            </a:extLst>
          </p:cNvPr>
          <p:cNvSpPr/>
          <p:nvPr/>
        </p:nvSpPr>
        <p:spPr>
          <a:xfrm>
            <a:off x="1111526" y="4084772"/>
            <a:ext cx="4027004" cy="864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DD72CFC-E0C4-9F8C-786D-14B5A7B3FC2D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138530" y="4502301"/>
            <a:ext cx="1003852" cy="29553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9CEB3AD-EBD5-16EF-1315-093B16C8D6FB}"/>
              </a:ext>
            </a:extLst>
          </p:cNvPr>
          <p:cNvSpPr txBox="1"/>
          <p:nvPr/>
        </p:nvSpPr>
        <p:spPr>
          <a:xfrm>
            <a:off x="6142382" y="4497749"/>
            <a:ext cx="5522567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&lt;intent-filter&gt;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/>
              <a:t>Activity</a:t>
            </a:r>
            <a:r>
              <a:rPr lang="ko-KR" altLang="en-US" sz="1100" dirty="0"/>
              <a:t>로 들어오는 </a:t>
            </a:r>
            <a:r>
              <a:rPr lang="en-US" altLang="ko-KR" sz="1100" dirty="0"/>
              <a:t>intent</a:t>
            </a:r>
            <a:r>
              <a:rPr lang="ko-KR" altLang="en-US" sz="1100" dirty="0"/>
              <a:t>를 선별 </a:t>
            </a:r>
            <a:r>
              <a:rPr lang="en-US" altLang="ko-KR" sz="1100" dirty="0"/>
              <a:t>(</a:t>
            </a:r>
            <a:r>
              <a:rPr lang="ko-KR" altLang="en-US" sz="1100" dirty="0"/>
              <a:t>어떤 </a:t>
            </a:r>
            <a:r>
              <a:rPr lang="en-US" altLang="ko-KR" sz="1100" dirty="0"/>
              <a:t>intent</a:t>
            </a:r>
            <a:r>
              <a:rPr lang="ko-KR" altLang="en-US" sz="1100" dirty="0"/>
              <a:t>를 허용할지 기술</a:t>
            </a:r>
            <a:r>
              <a:rPr lang="en-US" altLang="ko-KR" sz="1100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</a:t>
            </a:r>
            <a:r>
              <a:rPr lang="en-US" altLang="ko-KR" sz="1100" dirty="0"/>
              <a:t>activity</a:t>
            </a:r>
            <a:r>
              <a:rPr lang="ko-KR" altLang="en-US" sz="1100" dirty="0"/>
              <a:t>를 시작점으로 실행하여 </a:t>
            </a:r>
            <a:r>
              <a:rPr lang="en-US" altLang="ko-KR" sz="1100" dirty="0"/>
              <a:t>application launcher</a:t>
            </a:r>
            <a:r>
              <a:rPr lang="ko-KR" altLang="en-US" sz="1100" dirty="0"/>
              <a:t>에 등록한다는 의미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978429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Ch2</a:t>
            </a:r>
            <a:endParaRPr lang="ko-KR" altLang="en-US" sz="1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13C32A-6CB1-3873-9027-B2750C1D390F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9D6A29-2679-D658-96EE-B7FF0954BB32}"/>
              </a:ext>
            </a:extLst>
          </p:cNvPr>
          <p:cNvSpPr txBox="1"/>
          <p:nvPr/>
        </p:nvSpPr>
        <p:spPr>
          <a:xfrm>
            <a:off x="311150" y="211668"/>
            <a:ext cx="2451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Gradle</a:t>
            </a:r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8526F7-8FFA-6EC2-5B6B-9C49E974A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" y="1075303"/>
            <a:ext cx="3700085" cy="56441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E335D7-1EA3-B84B-0A79-9EA593B435C3}"/>
              </a:ext>
            </a:extLst>
          </p:cNvPr>
          <p:cNvSpPr txBox="1"/>
          <p:nvPr/>
        </p:nvSpPr>
        <p:spPr>
          <a:xfrm>
            <a:off x="311150" y="746498"/>
            <a:ext cx="7671209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Gradle</a:t>
            </a:r>
            <a:r>
              <a:rPr lang="ko-KR" altLang="en-US" sz="1300" dirty="0"/>
              <a:t> </a:t>
            </a:r>
            <a:r>
              <a:rPr lang="en-US" altLang="ko-KR" sz="1300" dirty="0"/>
              <a:t>Scripts/</a:t>
            </a:r>
            <a:r>
              <a:rPr lang="en-US" altLang="ko-KR" sz="1300" dirty="0" err="1"/>
              <a:t>build.gradle.kts</a:t>
            </a:r>
            <a:r>
              <a:rPr lang="en-US" altLang="ko-KR" sz="1300" dirty="0"/>
              <a:t> (Module :app)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46A3811-1B45-2537-B94E-D4B9F7F70556}"/>
              </a:ext>
            </a:extLst>
          </p:cNvPr>
          <p:cNvCxnSpPr>
            <a:cxnSpLocks/>
          </p:cNvCxnSpPr>
          <p:nvPr/>
        </p:nvCxnSpPr>
        <p:spPr>
          <a:xfrm>
            <a:off x="1471158" y="2516940"/>
            <a:ext cx="3056116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44CD80-CF95-6EAA-D785-C2F1CCD35925}"/>
              </a:ext>
            </a:extLst>
          </p:cNvPr>
          <p:cNvSpPr txBox="1"/>
          <p:nvPr/>
        </p:nvSpPr>
        <p:spPr>
          <a:xfrm>
            <a:off x="4527274" y="5786448"/>
            <a:ext cx="3801716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dependencies</a:t>
            </a: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의존성 관리</a:t>
            </a:r>
            <a:endParaRPr lang="en-US" altLang="ko-KR" sz="11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5E7392-1309-3613-1213-2AEAB1AAA607}"/>
              </a:ext>
            </a:extLst>
          </p:cNvPr>
          <p:cNvSpPr/>
          <p:nvPr/>
        </p:nvSpPr>
        <p:spPr>
          <a:xfrm>
            <a:off x="311151" y="5372100"/>
            <a:ext cx="2451100" cy="1274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99F7243-9E59-99A6-C66C-CBBA5CE61D77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 flipV="1">
            <a:off x="2762251" y="6001892"/>
            <a:ext cx="1765023" cy="732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4D0A3A4-3006-C3CD-A7FB-DAAA3009A75E}"/>
              </a:ext>
            </a:extLst>
          </p:cNvPr>
          <p:cNvSpPr txBox="1"/>
          <p:nvPr/>
        </p:nvSpPr>
        <p:spPr>
          <a:xfrm>
            <a:off x="4527274" y="2075727"/>
            <a:ext cx="3871291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rgbClr val="FF0000"/>
                </a:solidFill>
              </a:rPr>
              <a:t>minSdk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/>
              <a:t>App</a:t>
            </a:r>
            <a:r>
              <a:rPr lang="ko-KR" altLang="en-US" sz="1100" dirty="0"/>
              <a:t>을 설치할 수 있는 장치의 최소 </a:t>
            </a:r>
            <a:r>
              <a:rPr lang="en-US" altLang="ko-KR" sz="1100" dirty="0"/>
              <a:t>SDK </a:t>
            </a:r>
            <a:r>
              <a:rPr lang="ko-KR" altLang="en-US" sz="1100" dirty="0"/>
              <a:t>버전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r>
              <a:rPr lang="en-US" altLang="ko-KR" sz="1100" dirty="0" err="1">
                <a:solidFill>
                  <a:srgbClr val="FF0000"/>
                </a:solidFill>
              </a:rPr>
              <a:t>targetSdk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목표로 하는 </a:t>
            </a:r>
            <a:r>
              <a:rPr lang="en-US" altLang="ko-KR" sz="1100" dirty="0"/>
              <a:t>target </a:t>
            </a:r>
            <a:r>
              <a:rPr lang="ko-KR" altLang="en-US" sz="1100" dirty="0"/>
              <a:t>장치의 </a:t>
            </a:r>
            <a:r>
              <a:rPr lang="en-US" altLang="ko-KR" sz="1100" dirty="0"/>
              <a:t>SDK </a:t>
            </a:r>
            <a:r>
              <a:rPr lang="ko-KR" altLang="en-US" sz="1100" dirty="0"/>
              <a:t>버전</a:t>
            </a:r>
            <a:endParaRPr lang="en-US" altLang="ko-KR" sz="11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0A5243B-FF08-CB41-08A4-FC6FC22AEA6E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961861" y="4707944"/>
            <a:ext cx="1569554" cy="11750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35350D-A257-D5F2-D30B-82F147EA5F42}"/>
              </a:ext>
            </a:extLst>
          </p:cNvPr>
          <p:cNvSpPr txBox="1"/>
          <p:nvPr/>
        </p:nvSpPr>
        <p:spPr>
          <a:xfrm>
            <a:off x="4531415" y="4492500"/>
            <a:ext cx="387129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rgbClr val="FF0000"/>
                </a:solidFill>
              </a:rPr>
              <a:t>JavaVersion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내장되어 있는 </a:t>
            </a:r>
            <a:r>
              <a:rPr lang="en-US" altLang="ko-KR" sz="1100" dirty="0"/>
              <a:t>Java </a:t>
            </a:r>
            <a:r>
              <a:rPr lang="ko-KR" altLang="en-US" sz="1100" dirty="0"/>
              <a:t>버전 </a:t>
            </a:r>
            <a:r>
              <a:rPr lang="en-US" altLang="ko-KR" sz="1100" dirty="0"/>
              <a:t>(</a:t>
            </a:r>
            <a:r>
              <a:rPr lang="ko-KR" altLang="en-US" sz="1100" dirty="0"/>
              <a:t>현재 </a:t>
            </a:r>
            <a:r>
              <a:rPr lang="en-US" altLang="ko-KR" sz="1100" dirty="0"/>
              <a:t>1.8 </a:t>
            </a:r>
            <a:r>
              <a:rPr lang="ko-KR" altLang="en-US" sz="1100" dirty="0"/>
              <a:t>버전</a:t>
            </a:r>
            <a:r>
              <a:rPr lang="en-US" altLang="ko-KR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1185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Ch2</a:t>
            </a:r>
            <a:endParaRPr lang="ko-KR" altLang="en-US" sz="1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13C32A-6CB1-3873-9027-B2750C1D390F}"/>
              </a:ext>
            </a:extLst>
          </p:cNvPr>
          <p:cNvCxnSpPr/>
          <p:nvPr/>
        </p:nvCxnSpPr>
        <p:spPr>
          <a:xfrm>
            <a:off x="311150" y="503308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9D6A29-2679-D658-96EE-B7FF0954BB32}"/>
              </a:ext>
            </a:extLst>
          </p:cNvPr>
          <p:cNvSpPr txBox="1"/>
          <p:nvPr/>
        </p:nvSpPr>
        <p:spPr>
          <a:xfrm>
            <a:off x="311150" y="152966"/>
            <a:ext cx="2451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Example Code 1</a:t>
            </a:r>
            <a:endParaRPr lang="ko-KR" altLang="en-US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A2AEFB-C515-D6E6-BB3D-D5678AF230A5}"/>
              </a:ext>
            </a:extLst>
          </p:cNvPr>
          <p:cNvSpPr txBox="1"/>
          <p:nvPr/>
        </p:nvSpPr>
        <p:spPr>
          <a:xfrm>
            <a:off x="1072495" y="853651"/>
            <a:ext cx="207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res/layout/activity_main.xml</a:t>
            </a:r>
            <a:endParaRPr lang="ko-KR" altLang="en-US" sz="1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075B99-70FC-527E-0DF2-43C952223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2495" y="1116958"/>
            <a:ext cx="4552408" cy="35288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478A6F3-D98E-D015-33A8-4D655A4D2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6276" y="3928849"/>
            <a:ext cx="1545074" cy="274679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CBB72E1-CF81-ABD5-C02F-85855F7615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6276" y="1116958"/>
            <a:ext cx="3746691" cy="21566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0CC6E44-7F62-AAE0-769D-46A3F75B2D89}"/>
              </a:ext>
            </a:extLst>
          </p:cNvPr>
          <p:cNvSpPr txBox="1"/>
          <p:nvPr/>
        </p:nvSpPr>
        <p:spPr>
          <a:xfrm>
            <a:off x="6189342" y="853651"/>
            <a:ext cx="313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java/com.example.ch2_visualtool1/MainActivity.java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83361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Ch2</a:t>
            </a:r>
            <a:endParaRPr lang="ko-KR" altLang="en-US" sz="1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13C32A-6CB1-3873-9027-B2750C1D390F}"/>
              </a:ext>
            </a:extLst>
          </p:cNvPr>
          <p:cNvCxnSpPr/>
          <p:nvPr/>
        </p:nvCxnSpPr>
        <p:spPr>
          <a:xfrm>
            <a:off x="311150" y="503308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9D6A29-2679-D658-96EE-B7FF0954BB32}"/>
              </a:ext>
            </a:extLst>
          </p:cNvPr>
          <p:cNvSpPr txBox="1"/>
          <p:nvPr/>
        </p:nvSpPr>
        <p:spPr>
          <a:xfrm>
            <a:off x="311150" y="152966"/>
            <a:ext cx="2451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Example Code 2</a:t>
            </a:r>
            <a:endParaRPr lang="ko-KR" altLang="en-US" sz="15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075B99-70FC-527E-0DF2-43C952223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7763" y="1116958"/>
            <a:ext cx="4552408" cy="229171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478A6F3-D98E-D015-33A8-4D655A4D2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7763" y="3928849"/>
            <a:ext cx="1545074" cy="274679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7FD2328-173F-0012-C0CB-13FF26BA3D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6968" y="3928848"/>
            <a:ext cx="1545075" cy="27468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CBB72E1-CF81-ABD5-C02F-85855F7615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5267" y="1116957"/>
            <a:ext cx="4097438" cy="408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0CC6E44-7F62-AAE0-769D-46A3F75B2D89}"/>
              </a:ext>
            </a:extLst>
          </p:cNvPr>
          <p:cNvSpPr txBox="1"/>
          <p:nvPr/>
        </p:nvSpPr>
        <p:spPr>
          <a:xfrm>
            <a:off x="6189342" y="853651"/>
            <a:ext cx="313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java/com.example.ch2_visualtool2/MainActivity.java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7FC7C96-C0E6-8AE5-9F8F-EF871F1108D3}"/>
              </a:ext>
            </a:extLst>
          </p:cNvPr>
          <p:cNvSpPr/>
          <p:nvPr/>
        </p:nvSpPr>
        <p:spPr>
          <a:xfrm>
            <a:off x="1721925" y="5235532"/>
            <a:ext cx="376749" cy="133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6401BD-6D3F-5A0B-D613-B80E32C710E7}"/>
              </a:ext>
            </a:extLst>
          </p:cNvPr>
          <p:cNvCxnSpPr>
            <a:stCxn id="19" idx="3"/>
            <a:endCxn id="15" idx="1"/>
          </p:cNvCxnSpPr>
          <p:nvPr/>
        </p:nvCxnSpPr>
        <p:spPr>
          <a:xfrm>
            <a:off x="2098674" y="5302248"/>
            <a:ext cx="111829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0BF05D4-DCE1-175E-0CF5-A77CC6ACA0A2}"/>
              </a:ext>
            </a:extLst>
          </p:cNvPr>
          <p:cNvSpPr txBox="1"/>
          <p:nvPr/>
        </p:nvSpPr>
        <p:spPr>
          <a:xfrm>
            <a:off x="1072495" y="853651"/>
            <a:ext cx="207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res/layout/activity_main.xml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30924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Ch2</a:t>
            </a:r>
            <a:endParaRPr lang="ko-KR" altLang="en-US" sz="1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13C32A-6CB1-3873-9027-B2750C1D390F}"/>
              </a:ext>
            </a:extLst>
          </p:cNvPr>
          <p:cNvCxnSpPr/>
          <p:nvPr/>
        </p:nvCxnSpPr>
        <p:spPr>
          <a:xfrm>
            <a:off x="311150" y="503308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9D6A29-2679-D658-96EE-B7FF0954BB32}"/>
              </a:ext>
            </a:extLst>
          </p:cNvPr>
          <p:cNvSpPr txBox="1"/>
          <p:nvPr/>
        </p:nvSpPr>
        <p:spPr>
          <a:xfrm>
            <a:off x="311150" y="152966"/>
            <a:ext cx="2451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Example Code 3</a:t>
            </a:r>
            <a:endParaRPr lang="ko-KR" altLang="en-US" sz="15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075B99-70FC-527E-0DF2-43C952223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6158" y="801590"/>
            <a:ext cx="3376975" cy="59993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478A6F3-D98E-D015-33A8-4D655A4D2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6276" y="3529639"/>
            <a:ext cx="1769630" cy="314601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CBB72E1-CF81-ABD5-C02F-85855F7615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6276" y="801590"/>
            <a:ext cx="3746691" cy="21576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0CC6E44-7F62-AAE0-769D-46A3F75B2D89}"/>
              </a:ext>
            </a:extLst>
          </p:cNvPr>
          <p:cNvSpPr txBox="1"/>
          <p:nvPr/>
        </p:nvSpPr>
        <p:spPr>
          <a:xfrm>
            <a:off x="6189342" y="555369"/>
            <a:ext cx="313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java/com.example.ch2_visualtool3/MainActivity.java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72C0BB-3B01-3F6C-0F24-FD63BAE737C7}"/>
              </a:ext>
            </a:extLst>
          </p:cNvPr>
          <p:cNvSpPr txBox="1"/>
          <p:nvPr/>
        </p:nvSpPr>
        <p:spPr>
          <a:xfrm>
            <a:off x="1072495" y="555369"/>
            <a:ext cx="207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res/layout/activity_main.xml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89232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Ch2</a:t>
            </a:r>
            <a:endParaRPr lang="ko-KR" altLang="en-US" sz="1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13C32A-6CB1-3873-9027-B2750C1D390F}"/>
              </a:ext>
            </a:extLst>
          </p:cNvPr>
          <p:cNvCxnSpPr/>
          <p:nvPr/>
        </p:nvCxnSpPr>
        <p:spPr>
          <a:xfrm>
            <a:off x="311150" y="503308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9D6A29-2679-D658-96EE-B7FF0954BB32}"/>
              </a:ext>
            </a:extLst>
          </p:cNvPr>
          <p:cNvSpPr txBox="1"/>
          <p:nvPr/>
        </p:nvSpPr>
        <p:spPr>
          <a:xfrm>
            <a:off x="311150" y="152966"/>
            <a:ext cx="2451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Example Code 4</a:t>
            </a:r>
            <a:endParaRPr lang="ko-KR" altLang="en-US" sz="15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075B99-70FC-527E-0DF2-43C952223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292" y="1117929"/>
            <a:ext cx="4552408" cy="503955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478A6F3-D98E-D015-33A8-4D655A4D2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276" y="3928849"/>
            <a:ext cx="1545075" cy="274679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7FD2328-173F-0012-C0CB-13FF26BA3D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5481" y="3928848"/>
            <a:ext cx="1545075" cy="27468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CBB72E1-CF81-ABD5-C02F-85855F7615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6276" y="1116958"/>
            <a:ext cx="3746691" cy="27162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0CC6E44-7F62-AAE0-769D-46A3F75B2D89}"/>
              </a:ext>
            </a:extLst>
          </p:cNvPr>
          <p:cNvSpPr txBox="1"/>
          <p:nvPr/>
        </p:nvSpPr>
        <p:spPr>
          <a:xfrm>
            <a:off x="6189342" y="853651"/>
            <a:ext cx="313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java/com.example.ch2_ex11/MainActivity.java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7FC7C96-C0E6-8AE5-9F8F-EF871F1108D3}"/>
              </a:ext>
            </a:extLst>
          </p:cNvPr>
          <p:cNvSpPr/>
          <p:nvPr/>
        </p:nvSpPr>
        <p:spPr>
          <a:xfrm>
            <a:off x="6310537" y="4277665"/>
            <a:ext cx="376749" cy="133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6401BD-6D3F-5A0B-D613-B80E32C710E7}"/>
              </a:ext>
            </a:extLst>
          </p:cNvPr>
          <p:cNvCxnSpPr>
            <a:stCxn id="19" idx="3"/>
            <a:endCxn id="15" idx="1"/>
          </p:cNvCxnSpPr>
          <p:nvPr/>
        </p:nvCxnSpPr>
        <p:spPr>
          <a:xfrm>
            <a:off x="6687286" y="4344381"/>
            <a:ext cx="1628195" cy="9578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F15593D-58AE-A04B-3885-DF358922C1AA}"/>
              </a:ext>
            </a:extLst>
          </p:cNvPr>
          <p:cNvSpPr txBox="1"/>
          <p:nvPr/>
        </p:nvSpPr>
        <p:spPr>
          <a:xfrm>
            <a:off x="1072495" y="853651"/>
            <a:ext cx="207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res/layout/activity_main.xml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2174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Ch3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사용자 인터페이스 </a:t>
            </a:r>
            <a:r>
              <a:rPr lang="en-US" altLang="ko-KR" sz="1500" dirty="0"/>
              <a:t>(UI: User Interface)</a:t>
            </a:r>
            <a:endParaRPr lang="ko-KR" altLang="en-US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A40919-2997-094D-20D5-E3A896A60509}"/>
              </a:ext>
            </a:extLst>
          </p:cNvPr>
          <p:cNvSpPr txBox="1"/>
          <p:nvPr/>
        </p:nvSpPr>
        <p:spPr>
          <a:xfrm>
            <a:off x="311150" y="790868"/>
            <a:ext cx="9749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/>
              <a:t>UI</a:t>
            </a:r>
            <a:r>
              <a:rPr lang="ko-KR" altLang="en-US" sz="1300" dirty="0"/>
              <a:t> 요소</a:t>
            </a:r>
            <a:endParaRPr lang="en-US" altLang="ko-KR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5B3D62-62E6-15A6-C507-E2001776EEB3}"/>
              </a:ext>
            </a:extLst>
          </p:cNvPr>
          <p:cNvSpPr txBox="1"/>
          <p:nvPr/>
        </p:nvSpPr>
        <p:spPr>
          <a:xfrm>
            <a:off x="6233386" y="790868"/>
            <a:ext cx="18338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UI</a:t>
            </a:r>
            <a:r>
              <a:rPr lang="ko-KR" altLang="en-US" sz="1300" dirty="0"/>
              <a:t> 작성 절차</a:t>
            </a:r>
            <a:endParaRPr lang="en-US" altLang="ko-KR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0A6D9D-1B4C-847F-93D5-12D62400DFF1}"/>
              </a:ext>
            </a:extLst>
          </p:cNvPr>
          <p:cNvSpPr txBox="1"/>
          <p:nvPr/>
        </p:nvSpPr>
        <p:spPr>
          <a:xfrm>
            <a:off x="6233386" y="3473567"/>
            <a:ext cx="18338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UI</a:t>
            </a:r>
            <a:r>
              <a:rPr lang="ko-KR" altLang="en-US" sz="1300" dirty="0"/>
              <a:t> 작성 방법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09979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Ch3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Widget</a:t>
            </a:r>
            <a:r>
              <a:rPr lang="ko-KR" altLang="en-US" sz="1500" dirty="0"/>
              <a:t>의 속성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B5B3D62-62E6-15A6-C507-E2001776EEB3}"/>
              </a:ext>
            </a:extLst>
          </p:cNvPr>
          <p:cNvSpPr txBox="1"/>
          <p:nvPr/>
        </p:nvSpPr>
        <p:spPr>
          <a:xfrm>
            <a:off x="6233385" y="790868"/>
            <a:ext cx="5467547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위치 </a:t>
            </a:r>
            <a:r>
              <a:rPr lang="en-US" altLang="ko-KR" sz="1300" dirty="0"/>
              <a:t>&amp; </a:t>
            </a:r>
            <a:r>
              <a:rPr lang="ko-KR" altLang="en-US" sz="1300" dirty="0"/>
              <a:t>크기</a:t>
            </a:r>
            <a:endParaRPr lang="en-US" altLang="ko-KR" sz="1300" dirty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Layout</a:t>
            </a:r>
            <a:r>
              <a:rPr lang="ko-KR" altLang="en-US" sz="1000" dirty="0"/>
              <a:t> 객체에 의하여 결정 </a:t>
            </a:r>
            <a:r>
              <a:rPr lang="en-US" altLang="ko-KR" sz="1000" dirty="0"/>
              <a:t>(XML </a:t>
            </a:r>
            <a:r>
              <a:rPr lang="ko-KR" altLang="en-US" sz="1000" dirty="0"/>
              <a:t>속성 앞에 </a:t>
            </a:r>
            <a:r>
              <a:rPr lang="en-US" altLang="ko-KR" sz="1000" dirty="0"/>
              <a:t>layout_ </a:t>
            </a:r>
            <a:r>
              <a:rPr lang="ko-KR" altLang="en-US" sz="1000" dirty="0"/>
              <a:t>이 붙음</a:t>
            </a:r>
            <a:r>
              <a:rPr lang="en-US" altLang="ko-KR" sz="10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rgbClr val="FF0000"/>
                </a:solidFill>
              </a:rPr>
              <a:t>match_parent </a:t>
            </a:r>
            <a:r>
              <a:rPr lang="en-US" altLang="ko-KR" sz="1000" dirty="0"/>
              <a:t>(fill_parent) : </a:t>
            </a:r>
            <a:r>
              <a:rPr lang="ko-KR" altLang="en-US" sz="1000" dirty="0"/>
              <a:t>부모의 공간을 전부 차지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rgbClr val="FF0000"/>
                </a:solidFill>
              </a:rPr>
              <a:t>wrap_content </a:t>
            </a:r>
            <a:r>
              <a:rPr lang="en-US" altLang="ko-KR" sz="1000" dirty="0"/>
              <a:t>: View</a:t>
            </a:r>
            <a:r>
              <a:rPr lang="ko-KR" altLang="en-US" sz="1000" dirty="0"/>
              <a:t>가 나타내는 내용물의 크기에 맞춤</a:t>
            </a:r>
            <a:br>
              <a:rPr lang="en-US" altLang="ko-KR" sz="1000" dirty="0"/>
            </a:br>
            <a:r>
              <a:rPr lang="en-US" altLang="ko-KR" sz="1000" dirty="0"/>
              <a:t>(</a:t>
            </a:r>
            <a:r>
              <a:rPr lang="ko-KR" altLang="en-US" sz="1000" dirty="0"/>
              <a:t>내부 </a:t>
            </a:r>
            <a:r>
              <a:rPr lang="en-US" altLang="ko-KR" sz="1000" dirty="0"/>
              <a:t>content</a:t>
            </a:r>
            <a:r>
              <a:rPr lang="ko-KR" altLang="en-US" sz="1000" dirty="0"/>
              <a:t>를 보여줄 수 있는 크기</a:t>
            </a:r>
            <a:r>
              <a:rPr lang="en-US" altLang="ko-KR" sz="1000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/>
              <a:t>단위</a:t>
            </a:r>
            <a:r>
              <a:rPr lang="en-US" altLang="ko-KR" sz="1000" dirty="0"/>
              <a:t>: px,</a:t>
            </a:r>
            <a:r>
              <a:rPr lang="ko-KR" altLang="en-US" sz="1000" dirty="0"/>
              <a:t> </a:t>
            </a:r>
            <a:r>
              <a:rPr lang="en-US" altLang="ko-KR" sz="1000" dirty="0"/>
              <a:t>dp, sp, in, mm, pt</a:t>
            </a:r>
            <a:br>
              <a:rPr lang="en-US" altLang="ko-KR" sz="1000" dirty="0"/>
            </a:br>
            <a:r>
              <a:rPr lang="en-US" altLang="ko-KR" sz="1000" dirty="0"/>
              <a:t>(dp, pt, mm, in </a:t>
            </a:r>
            <a:r>
              <a:rPr lang="ko-KR" altLang="en-US" sz="1000" dirty="0"/>
              <a:t>단위는 장치의 종류에 관계없이 항상 동일한 크기로 표시</a:t>
            </a:r>
            <a:r>
              <a:rPr lang="en-US" altLang="ko-KR" sz="10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E7DFAC-72BE-675D-4693-45481AF0F60B}"/>
              </a:ext>
            </a:extLst>
          </p:cNvPr>
          <p:cNvSpPr txBox="1"/>
          <p:nvPr/>
        </p:nvSpPr>
        <p:spPr>
          <a:xfrm>
            <a:off x="311150" y="758616"/>
            <a:ext cx="582278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ID </a:t>
            </a:r>
            <a:r>
              <a:rPr lang="ko-KR" altLang="en-US" sz="1300" dirty="0"/>
              <a:t>속성</a:t>
            </a:r>
            <a:endParaRPr lang="en-US" altLang="ko-KR" sz="1300" dirty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Java </a:t>
            </a:r>
            <a:r>
              <a:rPr lang="ko-KR" altLang="en-US" sz="1000" dirty="0"/>
              <a:t>코드에서 </a:t>
            </a:r>
            <a:r>
              <a:rPr lang="en-US" altLang="ko-KR" sz="1000" dirty="0">
                <a:solidFill>
                  <a:srgbClr val="FF0000"/>
                </a:solidFill>
              </a:rPr>
              <a:t>findViewById() </a:t>
            </a:r>
            <a:r>
              <a:rPr lang="en-US" altLang="ko-KR" sz="1000" dirty="0"/>
              <a:t>method</a:t>
            </a:r>
            <a:r>
              <a:rPr lang="ko-KR" altLang="en-US" sz="1000" dirty="0"/>
              <a:t>로 </a:t>
            </a:r>
            <a:r>
              <a:rPr lang="en-US" altLang="ko-KR" sz="1000" dirty="0"/>
              <a:t>widget</a:t>
            </a:r>
            <a:r>
              <a:rPr lang="ko-KR" altLang="en-US" sz="1000" dirty="0"/>
              <a:t>을 찾아서 어떤 작업을 하기 위해 </a:t>
            </a:r>
            <a:r>
              <a:rPr lang="en-US" altLang="ko-KR" sz="1000" dirty="0"/>
              <a:t>ID </a:t>
            </a:r>
            <a:r>
              <a:rPr lang="ko-KR" altLang="en-US" sz="1000" dirty="0"/>
              <a:t>부여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Java</a:t>
            </a:r>
            <a:r>
              <a:rPr lang="ko-KR" altLang="en-US" sz="1000" dirty="0"/>
              <a:t> 코드에서 </a:t>
            </a:r>
            <a:r>
              <a:rPr lang="en-US" altLang="ko-KR" sz="1000" dirty="0"/>
              <a:t>id</a:t>
            </a:r>
            <a:r>
              <a:rPr lang="ko-KR" altLang="en-US" sz="1000" dirty="0"/>
              <a:t>를 통해 </a:t>
            </a:r>
            <a:r>
              <a:rPr lang="en-US" altLang="ko-KR" sz="1000" dirty="0"/>
              <a:t>View</a:t>
            </a:r>
            <a:r>
              <a:rPr lang="ko-KR" altLang="en-US" sz="1000" dirty="0"/>
              <a:t>를 식별하고 조작할 수 있음</a:t>
            </a:r>
            <a:br>
              <a:rPr lang="en-US" altLang="ko-KR" sz="1000" dirty="0"/>
            </a:br>
            <a:r>
              <a:rPr lang="en-US" altLang="ko-KR" sz="1000" dirty="0"/>
              <a:t>-&gt; Java</a:t>
            </a:r>
            <a:r>
              <a:rPr lang="ko-KR" altLang="en-US" sz="1000" dirty="0"/>
              <a:t> 코드에서 찾을 필요가 없는 </a:t>
            </a:r>
            <a:r>
              <a:rPr lang="en-US" altLang="ko-KR" sz="1000" dirty="0"/>
              <a:t>Widget</a:t>
            </a:r>
            <a:r>
              <a:rPr lang="ko-KR" altLang="en-US" sz="1000" dirty="0"/>
              <a:t>은 </a:t>
            </a:r>
            <a:r>
              <a:rPr lang="en-US" altLang="ko-KR" sz="1000" dirty="0"/>
              <a:t>ID </a:t>
            </a:r>
            <a:r>
              <a:rPr lang="ko-KR" altLang="en-US" sz="1000" dirty="0"/>
              <a:t>불필요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“@+id/” : </a:t>
            </a:r>
            <a:r>
              <a:rPr lang="ko-KR" altLang="en-US" sz="1000" dirty="0"/>
              <a:t>새로운 </a:t>
            </a:r>
            <a:r>
              <a:rPr lang="en-US" altLang="ko-KR" sz="1000" dirty="0"/>
              <a:t>ID</a:t>
            </a:r>
            <a:r>
              <a:rPr lang="ko-KR" altLang="en-US" sz="1000" dirty="0"/>
              <a:t>를 생성하고 할당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“@id/” : </a:t>
            </a:r>
            <a:r>
              <a:rPr lang="ko-KR" altLang="en-US" sz="1000" dirty="0"/>
              <a:t>이미 존재하는 </a:t>
            </a:r>
            <a:r>
              <a:rPr lang="en-US" altLang="ko-KR" sz="1000" dirty="0"/>
              <a:t>ID</a:t>
            </a:r>
            <a:r>
              <a:rPr lang="ko-KR" altLang="en-US" sz="1000" dirty="0"/>
              <a:t>를 사용</a:t>
            </a:r>
            <a:endParaRPr lang="en-US" altLang="ko-KR" sz="1000" dirty="0"/>
          </a:p>
          <a:p>
            <a:endParaRPr lang="ko-KR" altLang="en-US" sz="13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A83AF8D-0723-D450-E150-758E0E99A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" y="2050691"/>
            <a:ext cx="3354862" cy="3567869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685D8D7-C215-CA75-F781-BCD5D4291D07}"/>
              </a:ext>
            </a:extLst>
          </p:cNvPr>
          <p:cNvCxnSpPr>
            <a:cxnSpLocks/>
          </p:cNvCxnSpPr>
          <p:nvPr/>
        </p:nvCxnSpPr>
        <p:spPr>
          <a:xfrm>
            <a:off x="696482" y="3681114"/>
            <a:ext cx="13212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D71BDD0-28FF-1223-58F8-5BAD36861D8A}"/>
              </a:ext>
            </a:extLst>
          </p:cNvPr>
          <p:cNvCxnSpPr>
            <a:cxnSpLocks/>
          </p:cNvCxnSpPr>
          <p:nvPr/>
        </p:nvCxnSpPr>
        <p:spPr>
          <a:xfrm>
            <a:off x="696482" y="4436764"/>
            <a:ext cx="137044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69144EC-6AE1-7D33-A46A-75D70FDDD92D}"/>
              </a:ext>
            </a:extLst>
          </p:cNvPr>
          <p:cNvCxnSpPr>
            <a:cxnSpLocks/>
          </p:cNvCxnSpPr>
          <p:nvPr/>
        </p:nvCxnSpPr>
        <p:spPr>
          <a:xfrm>
            <a:off x="696482" y="5189239"/>
            <a:ext cx="110374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B96707-3755-ED8A-EA49-5208AF886834}"/>
              </a:ext>
            </a:extLst>
          </p:cNvPr>
          <p:cNvSpPr/>
          <p:nvPr/>
        </p:nvSpPr>
        <p:spPr>
          <a:xfrm>
            <a:off x="493713" y="2810778"/>
            <a:ext cx="1947862" cy="514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E5457318-1446-1EC1-17E5-F7B2A001B19A}"/>
              </a:ext>
            </a:extLst>
          </p:cNvPr>
          <p:cNvCxnSpPr>
            <a:cxnSpLocks/>
            <a:stCxn id="23" idx="3"/>
            <a:endCxn id="18" idx="3"/>
          </p:cNvCxnSpPr>
          <p:nvPr/>
        </p:nvCxnSpPr>
        <p:spPr>
          <a:xfrm flipH="1">
            <a:off x="2441575" y="1386790"/>
            <a:ext cx="1352550" cy="1681163"/>
          </a:xfrm>
          <a:prstGeom prst="bentConnector3">
            <a:avLst>
              <a:gd name="adj1" fmla="val -169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1653BEE-0487-DDCD-74DB-C6FB5CD110C1}"/>
              </a:ext>
            </a:extLst>
          </p:cNvPr>
          <p:cNvSpPr/>
          <p:nvPr/>
        </p:nvSpPr>
        <p:spPr>
          <a:xfrm>
            <a:off x="3146425" y="1310590"/>
            <a:ext cx="6477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77FB397-3B73-AE34-BA95-1FAB4DBEE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630" y="2733181"/>
            <a:ext cx="1623026" cy="288537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1028078-A073-A893-A2F3-0CD9F6BF9E8D}"/>
              </a:ext>
            </a:extLst>
          </p:cNvPr>
          <p:cNvSpPr txBox="1"/>
          <p:nvPr/>
        </p:nvSpPr>
        <p:spPr>
          <a:xfrm>
            <a:off x="0" y="5893980"/>
            <a:ext cx="5092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px (pixels) : </a:t>
            </a:r>
            <a:r>
              <a:rPr lang="ko-KR" altLang="en-US" sz="800" dirty="0"/>
              <a:t>화면의 실제 </a:t>
            </a:r>
            <a:r>
              <a:rPr lang="en-US" altLang="ko-KR" sz="800" dirty="0"/>
              <a:t>pixel </a:t>
            </a:r>
            <a:r>
              <a:rPr lang="ko-KR" altLang="en-US" sz="800" dirty="0"/>
              <a:t>값</a:t>
            </a:r>
            <a:endParaRPr lang="en-US" altLang="ko-KR" sz="800" dirty="0"/>
          </a:p>
          <a:p>
            <a:r>
              <a:rPr lang="en-US" altLang="ko-KR" sz="800" dirty="0"/>
              <a:t>dp (density-independent pixels) : </a:t>
            </a:r>
            <a:r>
              <a:rPr lang="ko-KR" altLang="en-US" sz="800" dirty="0"/>
              <a:t>화면의 밀도가 </a:t>
            </a:r>
            <a:r>
              <a:rPr lang="en-US" altLang="ko-KR" sz="800" dirty="0"/>
              <a:t>160dpi </a:t>
            </a:r>
            <a:r>
              <a:rPr lang="ko-KR" altLang="en-US" sz="800" dirty="0"/>
              <a:t>화면에서 하나의 물리적인 </a:t>
            </a:r>
            <a:r>
              <a:rPr lang="en-US" altLang="ko-KR" sz="800" dirty="0"/>
              <a:t>pixel</a:t>
            </a:r>
          </a:p>
          <a:p>
            <a:r>
              <a:rPr lang="en-US" altLang="ko-KR" sz="800" dirty="0"/>
              <a:t>-&gt; 160dp</a:t>
            </a:r>
            <a:r>
              <a:rPr lang="ko-KR" altLang="en-US" sz="800" dirty="0"/>
              <a:t>는 화면의 밀도와 무관하게 항상 </a:t>
            </a:r>
            <a:r>
              <a:rPr lang="en-US" altLang="ko-KR" sz="800" dirty="0"/>
              <a:t>1</a:t>
            </a:r>
            <a:r>
              <a:rPr lang="ko-KR" altLang="en-US" sz="800" dirty="0"/>
              <a:t>인치</a:t>
            </a:r>
            <a:endParaRPr lang="en-US" altLang="ko-KR" sz="800" dirty="0"/>
          </a:p>
          <a:p>
            <a:r>
              <a:rPr lang="en-US" altLang="ko-KR" sz="800" dirty="0"/>
              <a:t>sp (scale-independent pixels) : font </a:t>
            </a:r>
            <a:r>
              <a:rPr lang="ko-KR" altLang="en-US" sz="800" dirty="0"/>
              <a:t>크기 지정에 사용</a:t>
            </a:r>
            <a:endParaRPr lang="en-US" altLang="ko-KR" sz="800" dirty="0"/>
          </a:p>
          <a:p>
            <a:r>
              <a:rPr lang="en-US" altLang="ko-KR" sz="800" dirty="0"/>
              <a:t>pt (points) : 1/72 </a:t>
            </a:r>
            <a:r>
              <a:rPr lang="ko-KR" altLang="en-US" sz="800" dirty="0"/>
              <a:t>인치</a:t>
            </a:r>
            <a:endParaRPr lang="en-US" altLang="ko-KR" sz="800" dirty="0"/>
          </a:p>
          <a:p>
            <a:r>
              <a:rPr lang="en-US" altLang="ko-KR" sz="800" dirty="0"/>
              <a:t>mm (millimeters) : </a:t>
            </a:r>
            <a:r>
              <a:rPr lang="ko-KR" altLang="en-US" sz="800" dirty="0"/>
              <a:t>밀리미터</a:t>
            </a:r>
            <a:endParaRPr lang="en-US" altLang="ko-KR" sz="800" dirty="0"/>
          </a:p>
          <a:p>
            <a:r>
              <a:rPr lang="en-US" altLang="ko-KR" sz="800" dirty="0"/>
              <a:t>In (inches) : </a:t>
            </a:r>
            <a:r>
              <a:rPr lang="ko-KR" altLang="en-US" sz="800" dirty="0"/>
              <a:t>인치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C4CBF029-AAF5-80CA-F87E-A046202611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7404" y="2476499"/>
            <a:ext cx="1377000" cy="2448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C02CF361-64A1-7F4A-D0BA-7868631F1C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7404" y="4968434"/>
            <a:ext cx="1377000" cy="18608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0287AE85-5623-3BAD-A870-797B49EE8C0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-1" b="8835"/>
          <a:stretch/>
        </p:blipFill>
        <p:spPr>
          <a:xfrm>
            <a:off x="7568127" y="4968434"/>
            <a:ext cx="1377000" cy="189006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3CC06A62-1CF9-B46E-A165-348EAF09B4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8127" y="2476499"/>
            <a:ext cx="1377000" cy="2448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52BEF86E-6C5F-2DFE-C64C-EB1261C90E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8851" y="4968435"/>
            <a:ext cx="1377000" cy="20423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F724F85D-FE77-34FB-32FB-E6829B5372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98850" y="2474531"/>
            <a:ext cx="1377000" cy="2448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438AE666-60B7-2B1D-87EB-F8EFA03FFC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29574" y="4968434"/>
            <a:ext cx="1377000" cy="207791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3E015E4C-2F50-9328-9023-DB92C30E2CE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29573" y="2474531"/>
            <a:ext cx="1377000" cy="24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6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Ch3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Widget</a:t>
            </a:r>
            <a:r>
              <a:rPr lang="ko-KR" altLang="en-US" sz="1500" dirty="0"/>
              <a:t>의 속성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B5B3D62-62E6-15A6-C507-E2001776EEB3}"/>
              </a:ext>
            </a:extLst>
          </p:cNvPr>
          <p:cNvSpPr txBox="1"/>
          <p:nvPr/>
        </p:nvSpPr>
        <p:spPr>
          <a:xfrm>
            <a:off x="311150" y="790868"/>
            <a:ext cx="34829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Margin</a:t>
            </a:r>
            <a:r>
              <a:rPr lang="ko-KR" altLang="en-US" sz="1300" dirty="0"/>
              <a:t> </a:t>
            </a:r>
            <a:r>
              <a:rPr lang="en-US" altLang="ko-KR" sz="1300" dirty="0"/>
              <a:t>&amp;</a:t>
            </a:r>
            <a:r>
              <a:rPr lang="ko-KR" altLang="en-US" sz="1300" dirty="0"/>
              <a:t> </a:t>
            </a:r>
            <a:r>
              <a:rPr lang="en-US" altLang="ko-KR" sz="1300" dirty="0"/>
              <a:t>Padding</a:t>
            </a:r>
          </a:p>
          <a:p>
            <a:pPr marL="285750" indent="-285750">
              <a:buFontTx/>
              <a:buChar char="-"/>
            </a:pPr>
            <a:r>
              <a:rPr lang="en-US" altLang="ko-KR" sz="1000" dirty="0"/>
              <a:t>Margin : Layout</a:t>
            </a:r>
            <a:r>
              <a:rPr lang="ko-KR" altLang="en-US" sz="1000" dirty="0"/>
              <a:t>과 </a:t>
            </a:r>
            <a:r>
              <a:rPr lang="en-US" altLang="ko-KR" sz="1000" dirty="0"/>
              <a:t>Widget </a:t>
            </a:r>
            <a:r>
              <a:rPr lang="ko-KR" altLang="en-US" sz="1000" dirty="0"/>
              <a:t>간의 간격</a:t>
            </a:r>
            <a:endParaRPr lang="en-US" altLang="ko-KR" sz="1000" dirty="0"/>
          </a:p>
          <a:p>
            <a:pPr marL="285750" indent="-285750">
              <a:buFontTx/>
              <a:buChar char="-"/>
            </a:pPr>
            <a:r>
              <a:rPr lang="en-US" altLang="ko-KR" sz="1000" dirty="0"/>
              <a:t>Padding : Widget</a:t>
            </a:r>
            <a:r>
              <a:rPr lang="ko-KR" altLang="en-US" sz="1000" dirty="0"/>
              <a:t>의 경계선과 </a:t>
            </a:r>
            <a:r>
              <a:rPr lang="en-US" altLang="ko-KR" sz="1000" dirty="0"/>
              <a:t>content</a:t>
            </a:r>
            <a:r>
              <a:rPr lang="ko-KR" altLang="en-US" sz="1000" dirty="0"/>
              <a:t>와의 간격</a:t>
            </a:r>
            <a:endParaRPr lang="en-US" altLang="ko-KR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E7DFAC-72BE-675D-4693-45481AF0F60B}"/>
              </a:ext>
            </a:extLst>
          </p:cNvPr>
          <p:cNvSpPr txBox="1"/>
          <p:nvPr/>
        </p:nvSpPr>
        <p:spPr>
          <a:xfrm>
            <a:off x="3985684" y="790868"/>
            <a:ext cx="4150782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Visibility</a:t>
            </a:r>
          </a:p>
          <a:p>
            <a:pPr marL="285750" indent="-285750">
              <a:buFontTx/>
              <a:buChar char="-"/>
            </a:pPr>
            <a:r>
              <a:rPr lang="en-US" altLang="ko-KR" sz="1000" dirty="0"/>
              <a:t>Visible : </a:t>
            </a:r>
            <a:r>
              <a:rPr lang="ko-KR" altLang="en-US" sz="1000" dirty="0"/>
              <a:t>화면에 표시 </a:t>
            </a:r>
            <a:r>
              <a:rPr lang="en-US" altLang="ko-KR" sz="1000" dirty="0"/>
              <a:t>(default value)</a:t>
            </a:r>
          </a:p>
          <a:p>
            <a:pPr marL="285750" indent="-285750">
              <a:buFontTx/>
              <a:buChar char="-"/>
            </a:pPr>
            <a:r>
              <a:rPr lang="en-US" altLang="ko-KR" sz="1000" dirty="0"/>
              <a:t>invisible : </a:t>
            </a:r>
            <a:r>
              <a:rPr lang="ko-KR" altLang="en-US" sz="1000" dirty="0"/>
              <a:t>표시되지 않음</a:t>
            </a:r>
            <a:r>
              <a:rPr lang="en-US" altLang="ko-KR" sz="1000" dirty="0"/>
              <a:t>. </a:t>
            </a:r>
            <a:r>
              <a:rPr lang="ko-KR" altLang="en-US" sz="1000" dirty="0"/>
              <a:t>그러나 배치에서 공간을 차지</a:t>
            </a:r>
            <a:endParaRPr lang="en-US" altLang="ko-KR" sz="1000" dirty="0"/>
          </a:p>
          <a:p>
            <a:pPr marL="285750" indent="-285750">
              <a:buFontTx/>
              <a:buChar char="-"/>
            </a:pPr>
            <a:r>
              <a:rPr lang="en-US" altLang="ko-KR" sz="1000" dirty="0"/>
              <a:t>gone : </a:t>
            </a:r>
            <a:r>
              <a:rPr lang="ko-KR" altLang="en-US" sz="1000" dirty="0"/>
              <a:t>완전히 숨김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1653BEE-0487-DDCD-74DB-C6FB5CD110C1}"/>
              </a:ext>
            </a:extLst>
          </p:cNvPr>
          <p:cNvSpPr/>
          <p:nvPr/>
        </p:nvSpPr>
        <p:spPr>
          <a:xfrm>
            <a:off x="3146425" y="1310590"/>
            <a:ext cx="6477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안드로이드 스튜디오 강좌 #9]리니어 레이아웃(Linear Layout)-4 뷰의 마진과 패딩 설정하기/layout_weight">
            <a:extLst>
              <a:ext uri="{FF2B5EF4-FFF2-40B4-BE49-F238E27FC236}">
                <a16:creationId xmlns:a16="http://schemas.microsoft.com/office/drawing/2014/main" id="{BEB7488D-AB0D-89FF-2E0F-D6CDDA19F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48" y="1392478"/>
            <a:ext cx="2880783" cy="173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DB6F018-D851-6D14-38E2-B3CCC20E5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6115" y="3187699"/>
            <a:ext cx="1487566" cy="26445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F478903-7697-3BCF-F13F-1538EA6F8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18" y="3187699"/>
            <a:ext cx="1946959" cy="8599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71793AE-6E56-124F-A425-F8EEBECE72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0866" y="1778896"/>
            <a:ext cx="1832924" cy="390223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674F775-287C-BC65-D041-18B8DC79E4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1" y="1778896"/>
            <a:ext cx="1854490" cy="329687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B19A47-306D-C514-E7B4-B661A6E0859B}"/>
              </a:ext>
            </a:extLst>
          </p:cNvPr>
          <p:cNvSpPr/>
          <p:nvPr/>
        </p:nvSpPr>
        <p:spPr>
          <a:xfrm>
            <a:off x="4020866" y="2485310"/>
            <a:ext cx="1832923" cy="793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6CC0E9-AEA2-2061-CEBC-FFF80073AF1E}"/>
              </a:ext>
            </a:extLst>
          </p:cNvPr>
          <p:cNvSpPr/>
          <p:nvPr/>
        </p:nvSpPr>
        <p:spPr>
          <a:xfrm>
            <a:off x="4028703" y="4169902"/>
            <a:ext cx="1832923" cy="793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CAFEC79-C08F-99D3-7057-295CC6201707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853789" y="2185703"/>
            <a:ext cx="242211" cy="6965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3E4E033-5C54-6AC6-4BAC-D6DA540C6DDC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861626" y="2533968"/>
            <a:ext cx="320625" cy="2032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63B705-BF89-CBDB-9010-AA4F2FE41910}"/>
              </a:ext>
            </a:extLst>
          </p:cNvPr>
          <p:cNvSpPr txBox="1"/>
          <p:nvPr/>
        </p:nvSpPr>
        <p:spPr>
          <a:xfrm>
            <a:off x="6248567" y="2101429"/>
            <a:ext cx="165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공간은 차지하나 보이지 않음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03F2D4-560F-E642-81C8-5B684F33836A}"/>
              </a:ext>
            </a:extLst>
          </p:cNvPr>
          <p:cNvSpPr txBox="1"/>
          <p:nvPr/>
        </p:nvSpPr>
        <p:spPr>
          <a:xfrm>
            <a:off x="6103836" y="2774511"/>
            <a:ext cx="1409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공간도 같이 </a:t>
            </a:r>
            <a:r>
              <a:rPr lang="ko-KR" altLang="en-US" sz="800" dirty="0" err="1">
                <a:solidFill>
                  <a:srgbClr val="FF0000"/>
                </a:solidFill>
              </a:rPr>
              <a:t>숨겨짐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7259B3B-1187-BE1F-1DBA-229E5046B575}"/>
              </a:ext>
            </a:extLst>
          </p:cNvPr>
          <p:cNvCxnSpPr/>
          <p:nvPr/>
        </p:nvCxnSpPr>
        <p:spPr>
          <a:xfrm>
            <a:off x="3953933" y="677333"/>
            <a:ext cx="0" cy="6112934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394D2FD-6D37-CB26-A490-C699F8696204}"/>
              </a:ext>
            </a:extLst>
          </p:cNvPr>
          <p:cNvCxnSpPr/>
          <p:nvPr/>
        </p:nvCxnSpPr>
        <p:spPr>
          <a:xfrm>
            <a:off x="8064500" y="677333"/>
            <a:ext cx="0" cy="6112934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FD5CCE19-B323-48E4-58A8-725FE43A4BE6}"/>
              </a:ext>
            </a:extLst>
          </p:cNvPr>
          <p:cNvSpPr txBox="1"/>
          <p:nvPr/>
        </p:nvSpPr>
        <p:spPr>
          <a:xfrm>
            <a:off x="8064648" y="790868"/>
            <a:ext cx="41507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Enable &amp; Rotation</a:t>
            </a:r>
          </a:p>
          <a:p>
            <a:pPr marL="285750" indent="-285750">
              <a:buFontTx/>
              <a:buChar char="-"/>
            </a:pPr>
            <a:r>
              <a:rPr lang="en-US" altLang="ko-KR" sz="1000" dirty="0"/>
              <a:t>enabled </a:t>
            </a:r>
            <a:r>
              <a:rPr lang="ko-KR" altLang="en-US" sz="1000" dirty="0"/>
              <a:t>으로 제어 </a:t>
            </a:r>
            <a:r>
              <a:rPr lang="en-US" altLang="ko-KR" sz="1000" dirty="0"/>
              <a:t>(default = true)</a:t>
            </a:r>
          </a:p>
          <a:p>
            <a:pPr marL="285750" indent="-285750">
              <a:buFontTx/>
              <a:buChar char="-"/>
            </a:pPr>
            <a:r>
              <a:rPr lang="en-US" altLang="ko-KR" sz="1000" dirty="0"/>
              <a:t>rotation </a:t>
            </a:r>
            <a:r>
              <a:rPr lang="ko-KR" altLang="en-US" sz="1000" dirty="0"/>
              <a:t>값으로 </a:t>
            </a:r>
            <a:r>
              <a:rPr lang="en-US" altLang="ko-KR" sz="1000" dirty="0"/>
              <a:t>widget </a:t>
            </a:r>
            <a:r>
              <a:rPr lang="ko-KR" altLang="en-US" sz="1000" dirty="0"/>
              <a:t>회전 </a:t>
            </a:r>
            <a:r>
              <a:rPr lang="en-US" altLang="ko-KR" sz="1000" dirty="0"/>
              <a:t>(clockwise)</a:t>
            </a:r>
          </a:p>
        </p:txBody>
      </p:sp>
      <p:pic>
        <p:nvPicPr>
          <p:cNvPr id="1029" name="그림 1028">
            <a:extLst>
              <a:ext uri="{FF2B5EF4-FFF2-40B4-BE49-F238E27FC236}">
                <a16:creationId xmlns:a16="http://schemas.microsoft.com/office/drawing/2014/main" id="{DC07E8DA-92A8-030B-A25B-8E57DBEBD6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5885" y="1778896"/>
            <a:ext cx="1959265" cy="3483137"/>
          </a:xfrm>
          <a:prstGeom prst="rect">
            <a:avLst/>
          </a:prstGeom>
        </p:spPr>
      </p:pic>
      <p:pic>
        <p:nvPicPr>
          <p:cNvPr id="1031" name="그림 1030">
            <a:extLst>
              <a:ext uri="{FF2B5EF4-FFF2-40B4-BE49-F238E27FC236}">
                <a16:creationId xmlns:a16="http://schemas.microsoft.com/office/drawing/2014/main" id="{A16E3363-7B0E-9756-AFEB-B52D8B9DB0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2540" y="1778896"/>
            <a:ext cx="1787902" cy="2391006"/>
          </a:xfrm>
          <a:prstGeom prst="rect">
            <a:avLst/>
          </a:prstGeom>
        </p:spPr>
      </p:pic>
      <p:cxnSp>
        <p:nvCxnSpPr>
          <p:cNvPr id="1033" name="직선 화살표 연결선 1032">
            <a:extLst>
              <a:ext uri="{FF2B5EF4-FFF2-40B4-BE49-F238E27FC236}">
                <a16:creationId xmlns:a16="http://schemas.microsoft.com/office/drawing/2014/main" id="{598C4060-7E08-F9E4-A06F-956DF4187735}"/>
              </a:ext>
            </a:extLst>
          </p:cNvPr>
          <p:cNvCxnSpPr>
            <a:cxnSpLocks/>
          </p:cNvCxnSpPr>
          <p:nvPr/>
        </p:nvCxnSpPr>
        <p:spPr>
          <a:xfrm flipV="1">
            <a:off x="9271000" y="2639406"/>
            <a:ext cx="990067" cy="1203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6" name="직선 화살표 연결선 1035">
            <a:extLst>
              <a:ext uri="{FF2B5EF4-FFF2-40B4-BE49-F238E27FC236}">
                <a16:creationId xmlns:a16="http://schemas.microsoft.com/office/drawing/2014/main" id="{F7046757-2E0D-B95D-C346-91399DEDCB0E}"/>
              </a:ext>
            </a:extLst>
          </p:cNvPr>
          <p:cNvCxnSpPr>
            <a:cxnSpLocks/>
          </p:cNvCxnSpPr>
          <p:nvPr/>
        </p:nvCxnSpPr>
        <p:spPr>
          <a:xfrm flipV="1">
            <a:off x="9355138" y="2239433"/>
            <a:ext cx="710747" cy="787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0" name="직선 연결선 1039">
            <a:extLst>
              <a:ext uri="{FF2B5EF4-FFF2-40B4-BE49-F238E27FC236}">
                <a16:creationId xmlns:a16="http://schemas.microsoft.com/office/drawing/2014/main" id="{65CE7552-806C-5FA0-6C3E-F37923CC5610}"/>
              </a:ext>
            </a:extLst>
          </p:cNvPr>
          <p:cNvCxnSpPr>
            <a:cxnSpLocks/>
          </p:cNvCxnSpPr>
          <p:nvPr/>
        </p:nvCxnSpPr>
        <p:spPr>
          <a:xfrm>
            <a:off x="8345057" y="3076277"/>
            <a:ext cx="9989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3" name="직선 연결선 1042">
            <a:extLst>
              <a:ext uri="{FF2B5EF4-FFF2-40B4-BE49-F238E27FC236}">
                <a16:creationId xmlns:a16="http://schemas.microsoft.com/office/drawing/2014/main" id="{3A2EB5A8-3BAD-E8E3-BA2F-08B27E858AC0}"/>
              </a:ext>
            </a:extLst>
          </p:cNvPr>
          <p:cNvCxnSpPr>
            <a:cxnSpLocks/>
          </p:cNvCxnSpPr>
          <p:nvPr/>
        </p:nvCxnSpPr>
        <p:spPr>
          <a:xfrm>
            <a:off x="8345057" y="3906540"/>
            <a:ext cx="92594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81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Ch3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텍스트 뷰 </a:t>
            </a:r>
            <a:r>
              <a:rPr lang="en-US" altLang="ko-KR" sz="1500" dirty="0"/>
              <a:t>(</a:t>
            </a:r>
            <a:r>
              <a:rPr lang="en-US" altLang="ko-KR" sz="1500" dirty="0" err="1"/>
              <a:t>TextView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B5B3D62-62E6-15A6-C507-E2001776EEB3}"/>
              </a:ext>
            </a:extLst>
          </p:cNvPr>
          <p:cNvSpPr txBox="1"/>
          <p:nvPr/>
        </p:nvSpPr>
        <p:spPr>
          <a:xfrm>
            <a:off x="311150" y="827794"/>
            <a:ext cx="4298950" cy="98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rgbClr val="FF0000"/>
                </a:solidFill>
              </a:rPr>
              <a:t>Label</a:t>
            </a:r>
            <a:r>
              <a:rPr lang="ko-KR" altLang="en-US" sz="1000" dirty="0"/>
              <a:t>이라고도 불리며</a:t>
            </a:r>
            <a:r>
              <a:rPr lang="en-US" altLang="ko-KR" sz="1000" dirty="0"/>
              <a:t>, </a:t>
            </a:r>
            <a:r>
              <a:rPr lang="ko-KR" altLang="en-US" sz="1000" dirty="0"/>
              <a:t>화면에 간단한 </a:t>
            </a:r>
            <a:r>
              <a:rPr lang="ko-KR" altLang="en-US" sz="1000" dirty="0">
                <a:solidFill>
                  <a:srgbClr val="FF0000"/>
                </a:solidFill>
              </a:rPr>
              <a:t>텍스트를 출력</a:t>
            </a:r>
            <a:r>
              <a:rPr lang="ko-KR" altLang="en-US" sz="1000" dirty="0"/>
              <a:t>하는 </a:t>
            </a:r>
            <a:r>
              <a:rPr lang="en-US" altLang="ko-KR" sz="1000" dirty="0"/>
              <a:t>Widget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편집이 불가능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주로 설명이나 제목 등에 많이 사용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1653BEE-0487-DDCD-74DB-C6FB5CD110C1}"/>
              </a:ext>
            </a:extLst>
          </p:cNvPr>
          <p:cNvSpPr/>
          <p:nvPr/>
        </p:nvSpPr>
        <p:spPr>
          <a:xfrm>
            <a:off x="3146425" y="1310590"/>
            <a:ext cx="6477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D36B4C3-8F5F-E55D-1CCB-6ED52EC2E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96658" y="1813705"/>
            <a:ext cx="2221442" cy="394923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4901FA7-537F-46B9-13ED-4883F9C2A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967" y="1813705"/>
            <a:ext cx="2420861" cy="18396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0FBE3FE-9B0E-F323-C24D-E5C967C27455}"/>
              </a:ext>
            </a:extLst>
          </p:cNvPr>
          <p:cNvSpPr txBox="1"/>
          <p:nvPr/>
        </p:nvSpPr>
        <p:spPr>
          <a:xfrm>
            <a:off x="5765798" y="827794"/>
            <a:ext cx="3651251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대표적인 속성들</a:t>
            </a:r>
            <a:endParaRPr lang="en-US" altLang="ko-KR" sz="1000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D88D93A-535A-9786-72D4-9426DA5C4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326177"/>
              </p:ext>
            </p:extLst>
          </p:nvPr>
        </p:nvGraphicFramePr>
        <p:xfrm>
          <a:off x="5765799" y="1312568"/>
          <a:ext cx="5850468" cy="2847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868">
                  <a:extLst>
                    <a:ext uri="{9D8B030D-6E8A-4147-A177-3AD203B41FA5}">
                      <a16:colId xmlns:a16="http://schemas.microsoft.com/office/drawing/2014/main" val="1649137578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4280600229"/>
                    </a:ext>
                  </a:extLst>
                </a:gridCol>
                <a:gridCol w="2146300">
                  <a:extLst>
                    <a:ext uri="{9D8B030D-6E8A-4147-A177-3AD203B41FA5}">
                      <a16:colId xmlns:a16="http://schemas.microsoft.com/office/drawing/2014/main" val="3913226370"/>
                    </a:ext>
                  </a:extLst>
                </a:gridCol>
              </a:tblGrid>
              <a:tr h="306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XML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설정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135880"/>
                  </a:ext>
                </a:extLst>
              </a:tr>
              <a:tr h="3063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표시할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setText(CharSequence)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802699"/>
                  </a:ext>
                </a:extLst>
              </a:tr>
              <a:tr h="3063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textColor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Text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색상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setTextColor(ColorStateList)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754794"/>
                  </a:ext>
                </a:extLst>
              </a:tr>
              <a:tr h="3063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textSize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Text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setTextSize(float)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648654"/>
                  </a:ext>
                </a:extLst>
              </a:tr>
              <a:tr h="3063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textStyle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Text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스타일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(bold, italic, bolditalic)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setTextStyle(TextStyle)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134748"/>
                  </a:ext>
                </a:extLst>
              </a:tr>
              <a:tr h="3063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Typeface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Text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폰트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(normal, sans, serif,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monosapce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setTypeface(Typeface)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03122"/>
                  </a:ext>
                </a:extLst>
              </a:tr>
              <a:tr h="3063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Width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TextView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의 길이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(pixel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setWidth(int)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800012"/>
                  </a:ext>
                </a:extLst>
              </a:tr>
              <a:tr h="3063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height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TextView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의 높이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(pixel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setHeight(int)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1317660"/>
                  </a:ext>
                </a:extLst>
              </a:tr>
              <a:tr h="3063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lines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TextView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의 높이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줄 수로 조절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setLines(int)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7711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19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Ch3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버튼 </a:t>
            </a:r>
            <a:r>
              <a:rPr lang="en-US" altLang="ko-KR" sz="1500" dirty="0"/>
              <a:t>(Button)</a:t>
            </a:r>
            <a:endParaRPr lang="ko-KR" altLang="en-US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B5B3D62-62E6-15A6-C507-E2001776EEB3}"/>
              </a:ext>
            </a:extLst>
          </p:cNvPr>
          <p:cNvSpPr txBox="1"/>
          <p:nvPr/>
        </p:nvSpPr>
        <p:spPr>
          <a:xfrm>
            <a:off x="311150" y="827794"/>
            <a:ext cx="4298950" cy="98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rgbClr val="FF0000"/>
                </a:solidFill>
              </a:rPr>
              <a:t>Label</a:t>
            </a:r>
            <a:r>
              <a:rPr lang="ko-KR" altLang="en-US" sz="1000" dirty="0"/>
              <a:t>이라고도 불리며</a:t>
            </a:r>
            <a:r>
              <a:rPr lang="en-US" altLang="ko-KR" sz="1000" dirty="0"/>
              <a:t>, </a:t>
            </a:r>
            <a:r>
              <a:rPr lang="ko-KR" altLang="en-US" sz="1000" dirty="0"/>
              <a:t>화면에 간단한 </a:t>
            </a:r>
            <a:r>
              <a:rPr lang="ko-KR" altLang="en-US" sz="1000" dirty="0">
                <a:solidFill>
                  <a:srgbClr val="FF0000"/>
                </a:solidFill>
              </a:rPr>
              <a:t>텍스트를 출력</a:t>
            </a:r>
            <a:r>
              <a:rPr lang="ko-KR" altLang="en-US" sz="1000" dirty="0"/>
              <a:t>하는 </a:t>
            </a:r>
            <a:r>
              <a:rPr lang="en-US" altLang="ko-KR" sz="1000" dirty="0"/>
              <a:t>Widget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편집이 불가능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주로 설명이나 제목 등에 많이 사용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1653BEE-0487-DDCD-74DB-C6FB5CD110C1}"/>
              </a:ext>
            </a:extLst>
          </p:cNvPr>
          <p:cNvSpPr/>
          <p:nvPr/>
        </p:nvSpPr>
        <p:spPr>
          <a:xfrm>
            <a:off x="3146425" y="1310590"/>
            <a:ext cx="6477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D36B4C3-8F5F-E55D-1CCB-6ED52EC2E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96658" y="1813705"/>
            <a:ext cx="2221442" cy="394923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4901FA7-537F-46B9-13ED-4883F9C2A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967" y="1813705"/>
            <a:ext cx="2420861" cy="18396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0FBE3FE-9B0E-F323-C24D-E5C967C27455}"/>
              </a:ext>
            </a:extLst>
          </p:cNvPr>
          <p:cNvSpPr txBox="1"/>
          <p:nvPr/>
        </p:nvSpPr>
        <p:spPr>
          <a:xfrm>
            <a:off x="5765798" y="827794"/>
            <a:ext cx="3651251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대표적인 속성들</a:t>
            </a:r>
            <a:endParaRPr lang="en-US" altLang="ko-KR" sz="1000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D88D93A-535A-9786-72D4-9426DA5C4E6A}"/>
              </a:ext>
            </a:extLst>
          </p:cNvPr>
          <p:cNvGraphicFramePr>
            <a:graphicFrameLocks noGrp="1"/>
          </p:cNvGraphicFramePr>
          <p:nvPr/>
        </p:nvGraphicFramePr>
        <p:xfrm>
          <a:off x="5765799" y="1312568"/>
          <a:ext cx="5850468" cy="2847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868">
                  <a:extLst>
                    <a:ext uri="{9D8B030D-6E8A-4147-A177-3AD203B41FA5}">
                      <a16:colId xmlns:a16="http://schemas.microsoft.com/office/drawing/2014/main" val="1649137578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4280600229"/>
                    </a:ext>
                  </a:extLst>
                </a:gridCol>
                <a:gridCol w="2146300">
                  <a:extLst>
                    <a:ext uri="{9D8B030D-6E8A-4147-A177-3AD203B41FA5}">
                      <a16:colId xmlns:a16="http://schemas.microsoft.com/office/drawing/2014/main" val="3913226370"/>
                    </a:ext>
                  </a:extLst>
                </a:gridCol>
              </a:tblGrid>
              <a:tr h="306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XML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설정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135880"/>
                  </a:ext>
                </a:extLst>
              </a:tr>
              <a:tr h="3063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표시할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setText(CharSequence)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802699"/>
                  </a:ext>
                </a:extLst>
              </a:tr>
              <a:tr h="3063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textColor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Text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색상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setTextColor(ColorStateList)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754794"/>
                  </a:ext>
                </a:extLst>
              </a:tr>
              <a:tr h="3063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textSize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Text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setTextSize(float)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648654"/>
                  </a:ext>
                </a:extLst>
              </a:tr>
              <a:tr h="3063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textStyle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Text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스타일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(bold, italic, bolditalic)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setTextStyle(TextStyle)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134748"/>
                  </a:ext>
                </a:extLst>
              </a:tr>
              <a:tr h="3063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Typeface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Text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폰트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(normal, sans, serif,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monosapce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setTypeface(Typeface)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03122"/>
                  </a:ext>
                </a:extLst>
              </a:tr>
              <a:tr h="3063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Width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TextView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의 길이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(pixel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setWidth(int)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800012"/>
                  </a:ext>
                </a:extLst>
              </a:tr>
              <a:tr h="3063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height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TextView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의 높이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(pixel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setHeight(int)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1317660"/>
                  </a:ext>
                </a:extLst>
              </a:tr>
              <a:tr h="3063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lines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TextView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의 높이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줄 수로 조절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setLines(int)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7711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76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Ch1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5667E6-3F14-F68F-0A56-A90A6AB59974}"/>
              </a:ext>
            </a:extLst>
          </p:cNvPr>
          <p:cNvSpPr txBox="1"/>
          <p:nvPr/>
        </p:nvSpPr>
        <p:spPr>
          <a:xfrm>
            <a:off x="311150" y="1387951"/>
            <a:ext cx="582278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Linux </a:t>
            </a:r>
            <a:r>
              <a:rPr lang="ko-KR" altLang="en-US" sz="1300" dirty="0"/>
              <a:t>커널 기반</a:t>
            </a:r>
            <a:endParaRPr lang="en-US" altLang="ko-KR" sz="1300" dirty="0"/>
          </a:p>
          <a:p>
            <a:pPr marL="285750" indent="-285750">
              <a:buFontTx/>
              <a:buChar char="-"/>
            </a:pPr>
            <a:r>
              <a:rPr lang="en-US" altLang="ko-KR" sz="1100" dirty="0"/>
              <a:t>Android </a:t>
            </a:r>
            <a:r>
              <a:rPr lang="ko-KR" altLang="en-US" sz="1100" dirty="0"/>
              <a:t>장치의 하드웨어 및 리소스 관리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안정적이며 우수한 성능 제공</a:t>
            </a:r>
            <a:endParaRPr lang="en-US" altLang="ko-KR" sz="1100" dirty="0"/>
          </a:p>
          <a:p>
            <a:endParaRPr lang="en-US" altLang="ko-KR" sz="1300" dirty="0"/>
          </a:p>
          <a:p>
            <a:r>
              <a:rPr lang="en-US" altLang="ko-KR" sz="1300" dirty="0"/>
              <a:t>Application Framework</a:t>
            </a:r>
          </a:p>
          <a:p>
            <a:pPr marL="285750" indent="-285750">
              <a:buFontTx/>
              <a:buChar char="-"/>
            </a:pPr>
            <a:r>
              <a:rPr lang="ko-KR" altLang="en-US" sz="1100" dirty="0"/>
              <a:t>여러 개의 </a:t>
            </a:r>
            <a:r>
              <a:rPr lang="en-US" altLang="ko-KR" sz="1100" dirty="0"/>
              <a:t>component</a:t>
            </a:r>
            <a:r>
              <a:rPr lang="ko-KR" altLang="en-US" sz="1100" dirty="0"/>
              <a:t>로 구성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en-US" altLang="ko-KR" sz="1100" dirty="0"/>
              <a:t>Component</a:t>
            </a:r>
            <a:r>
              <a:rPr lang="ko-KR" altLang="en-US" sz="1100" dirty="0"/>
              <a:t>의 재사용 가능</a:t>
            </a:r>
            <a:endParaRPr lang="en-US" altLang="ko-KR" sz="1100" dirty="0"/>
          </a:p>
          <a:p>
            <a:endParaRPr lang="en-US" altLang="ko-KR" sz="1300" dirty="0"/>
          </a:p>
          <a:p>
            <a:r>
              <a:rPr lang="en-US" altLang="ko-KR" sz="1300" dirty="0"/>
              <a:t>Java </a:t>
            </a:r>
            <a:r>
              <a:rPr lang="ko-KR" altLang="en-US" sz="1300" dirty="0"/>
              <a:t>언어 사용</a:t>
            </a:r>
            <a:endParaRPr lang="en-US" altLang="ko-KR" sz="1300" dirty="0"/>
          </a:p>
          <a:p>
            <a:pPr marL="285750" indent="-285750">
              <a:buFontTx/>
              <a:buChar char="-"/>
            </a:pPr>
            <a:r>
              <a:rPr lang="en-US" altLang="ko-KR" sz="1100" dirty="0"/>
              <a:t>SE </a:t>
            </a:r>
            <a:r>
              <a:rPr lang="ko-KR" altLang="en-US" sz="1100" dirty="0"/>
              <a:t>버전 중에서 </a:t>
            </a:r>
            <a:r>
              <a:rPr lang="en-US" altLang="ko-KR" sz="1100" dirty="0"/>
              <a:t>AWT, swing</a:t>
            </a:r>
            <a:r>
              <a:rPr lang="ko-KR" altLang="en-US" sz="1100" dirty="0"/>
              <a:t>을 제외한 거의 모든 </a:t>
            </a:r>
            <a:r>
              <a:rPr lang="en-US" altLang="ko-KR" sz="1100" dirty="0"/>
              <a:t>package </a:t>
            </a:r>
            <a:r>
              <a:rPr lang="ko-KR" altLang="en-US" sz="1100" dirty="0"/>
              <a:t>사용 가능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자체적인 가상 머신 구현 </a:t>
            </a:r>
            <a:r>
              <a:rPr lang="en-US" altLang="ko-KR" sz="1100" dirty="0"/>
              <a:t>(ART virtual</a:t>
            </a:r>
            <a:r>
              <a:rPr lang="ko-KR" altLang="en-US" sz="1100" dirty="0"/>
              <a:t> </a:t>
            </a:r>
            <a:r>
              <a:rPr lang="en-US" altLang="ko-KR" sz="1100" dirty="0"/>
              <a:t>machine)</a:t>
            </a:r>
            <a:br>
              <a:rPr lang="en-US" altLang="ko-KR" sz="1100" dirty="0"/>
            </a:br>
            <a:r>
              <a:rPr lang="en-US" altLang="ko-KR" sz="1100" dirty="0"/>
              <a:t>(java</a:t>
            </a:r>
            <a:r>
              <a:rPr lang="ko-KR" altLang="en-US" sz="1100" dirty="0"/>
              <a:t> 표준 가상 머신 사용하지 않음</a:t>
            </a:r>
            <a:br>
              <a:rPr lang="en-US" altLang="ko-KR" sz="1100" dirty="0"/>
            </a:b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ko-KR" altLang="en-US" sz="1100" dirty="0"/>
              <a:t>스마트폰이 </a:t>
            </a:r>
            <a:r>
              <a:rPr lang="ko-KR" altLang="en-US" sz="1100" dirty="0" err="1"/>
              <a:t>데스트탑에</a:t>
            </a:r>
            <a:r>
              <a:rPr lang="ko-KR" altLang="en-US" sz="1100" dirty="0"/>
              <a:t> 비하여 처리 속도와 메모리 측면에서 뒤쳐지기 때문</a:t>
            </a:r>
            <a:r>
              <a:rPr lang="en-US" altLang="ko-KR" sz="1100" dirty="0"/>
              <a:t>)</a:t>
            </a:r>
          </a:p>
          <a:p>
            <a:endParaRPr lang="en-US" altLang="ko-KR" sz="1300" dirty="0"/>
          </a:p>
          <a:p>
            <a:r>
              <a:rPr lang="ko-KR" altLang="en-US" sz="1300" dirty="0"/>
              <a:t>최적화된 그래픽</a:t>
            </a:r>
            <a:endParaRPr lang="en-US" altLang="ko-KR" sz="13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자체 </a:t>
            </a:r>
            <a:r>
              <a:rPr lang="en-US" altLang="ko-KR" sz="1100" dirty="0"/>
              <a:t>2D </a:t>
            </a:r>
            <a:r>
              <a:rPr lang="ko-KR" altLang="en-US" sz="1100" dirty="0"/>
              <a:t>라이브러리 제공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en-US" altLang="ko-KR" sz="1100" dirty="0"/>
              <a:t>3D </a:t>
            </a:r>
            <a:r>
              <a:rPr lang="ko-KR" altLang="en-US" sz="1100" dirty="0"/>
              <a:t>그래픽은 </a:t>
            </a:r>
            <a:r>
              <a:rPr lang="en-US" altLang="ko-KR" sz="1100" dirty="0"/>
              <a:t>OpenGL ES 2.0 </a:t>
            </a:r>
            <a:r>
              <a:rPr lang="ko-KR" altLang="en-US" sz="1100" dirty="0"/>
              <a:t>규격을 기반</a:t>
            </a:r>
            <a:endParaRPr lang="en-US" altLang="ko-KR" sz="1100" dirty="0"/>
          </a:p>
          <a:p>
            <a:endParaRPr lang="en-US" altLang="ko-KR" sz="1300" dirty="0"/>
          </a:p>
          <a:p>
            <a:r>
              <a:rPr lang="ko-KR" altLang="en-US" sz="1300" dirty="0"/>
              <a:t>개발 환경 제공 장치</a:t>
            </a:r>
            <a:endParaRPr lang="en-US" altLang="ko-KR" sz="1300" dirty="0"/>
          </a:p>
          <a:p>
            <a:pPr marL="285750" indent="-285750">
              <a:buFontTx/>
              <a:buChar char="-"/>
            </a:pPr>
            <a:r>
              <a:rPr lang="en-US" altLang="ko-KR" sz="1100" dirty="0"/>
              <a:t>Emulator, </a:t>
            </a:r>
            <a:r>
              <a:rPr lang="ko-KR" altLang="en-US" sz="1100" dirty="0"/>
              <a:t>메모리와 성능 프로파일링</a:t>
            </a:r>
            <a:r>
              <a:rPr lang="en-US" altLang="ko-KR" sz="1100" dirty="0"/>
              <a:t>, Android Studio </a:t>
            </a:r>
            <a:r>
              <a:rPr lang="ko-KR" altLang="en-US" sz="1100" dirty="0"/>
              <a:t>제공</a:t>
            </a:r>
            <a:endParaRPr lang="en-US" altLang="ko-KR" sz="1100" dirty="0"/>
          </a:p>
          <a:p>
            <a:endParaRPr lang="en-US" altLang="ko-KR" sz="1300" dirty="0"/>
          </a:p>
          <a:p>
            <a:r>
              <a:rPr lang="en-US" altLang="ko-KR" sz="1300" dirty="0"/>
              <a:t>SQLite </a:t>
            </a:r>
            <a:r>
              <a:rPr lang="ko-KR" altLang="en-US" sz="1300" dirty="0"/>
              <a:t>데이터베이스 지원</a:t>
            </a:r>
            <a:endParaRPr lang="en-US" altLang="ko-KR" sz="1300" dirty="0"/>
          </a:p>
          <a:p>
            <a:endParaRPr lang="en-US" altLang="ko-KR" sz="1300" dirty="0"/>
          </a:p>
          <a:p>
            <a:endParaRPr lang="ko-KR" altLang="en-US" sz="13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13C32A-6CB1-3873-9027-B2750C1D390F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9D6A29-2679-D658-96EE-B7FF0954BB32}"/>
              </a:ext>
            </a:extLst>
          </p:cNvPr>
          <p:cNvSpPr txBox="1"/>
          <p:nvPr/>
        </p:nvSpPr>
        <p:spPr>
          <a:xfrm>
            <a:off x="311150" y="211668"/>
            <a:ext cx="2451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Android</a:t>
            </a:r>
            <a:r>
              <a:rPr lang="ko-KR" altLang="en-US" sz="1500" dirty="0"/>
              <a:t>의 특징 및 구조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D1D5B3-0EB7-C277-2DFB-ADA6049DB1CC}"/>
              </a:ext>
            </a:extLst>
          </p:cNvPr>
          <p:cNvSpPr txBox="1"/>
          <p:nvPr/>
        </p:nvSpPr>
        <p:spPr>
          <a:xfrm>
            <a:off x="0" y="6288613"/>
            <a:ext cx="2107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SE: Standard Edition</a:t>
            </a:r>
          </a:p>
          <a:p>
            <a:r>
              <a:rPr lang="en-US" altLang="ko-KR" sz="800" dirty="0"/>
              <a:t>AWT: Abstract Window Toolkit</a:t>
            </a:r>
          </a:p>
          <a:p>
            <a:endParaRPr lang="en-US" altLang="ko-KR" sz="800" dirty="0"/>
          </a:p>
          <a:p>
            <a:r>
              <a:rPr lang="en-US" altLang="ko-KR" sz="800" dirty="0"/>
              <a:t>ART:</a:t>
            </a:r>
            <a:r>
              <a:rPr lang="ko-KR" altLang="en-US" sz="800" dirty="0"/>
              <a:t> </a:t>
            </a:r>
            <a:r>
              <a:rPr lang="en-US" altLang="ko-KR" sz="800" dirty="0"/>
              <a:t>Android</a:t>
            </a:r>
            <a:r>
              <a:rPr lang="ko-KR" altLang="en-US" sz="800" dirty="0"/>
              <a:t> </a:t>
            </a:r>
            <a:r>
              <a:rPr lang="en-US" altLang="ko-KR" sz="800" dirty="0"/>
              <a:t>Run-Time</a:t>
            </a:r>
            <a:endParaRPr lang="ko-KR" altLang="en-US" sz="800" dirty="0"/>
          </a:p>
        </p:txBody>
      </p:sp>
      <p:pic>
        <p:nvPicPr>
          <p:cNvPr id="2050" name="Picture 2" descr="Android Architecture(안드로이드 구조)">
            <a:extLst>
              <a:ext uri="{FF2B5EF4-FFF2-40B4-BE49-F238E27FC236}">
                <a16:creationId xmlns:a16="http://schemas.microsoft.com/office/drawing/2014/main" id="{FC3A7E15-17A8-0D4B-8BD8-900E65F6E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85" y="1452588"/>
            <a:ext cx="3440319" cy="506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D19196-CD30-3AF6-3F56-12A35968416D}"/>
              </a:ext>
            </a:extLst>
          </p:cNvPr>
          <p:cNvSpPr txBox="1"/>
          <p:nvPr/>
        </p:nvSpPr>
        <p:spPr>
          <a:xfrm>
            <a:off x="6911285" y="790868"/>
            <a:ext cx="512362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Android</a:t>
            </a:r>
            <a:r>
              <a:rPr lang="ko-KR" altLang="en-US" sz="1300" dirty="0"/>
              <a:t>의 구조 </a:t>
            </a:r>
            <a:r>
              <a:rPr lang="en-US" altLang="ko-KR" sz="1300" dirty="0"/>
              <a:t>(Software Stack)</a:t>
            </a:r>
          </a:p>
          <a:p>
            <a:endParaRPr lang="en-US" altLang="ko-KR" sz="1300" dirty="0"/>
          </a:p>
          <a:p>
            <a:r>
              <a:rPr lang="en-US" altLang="ko-KR" sz="1100" dirty="0"/>
              <a:t>- OS, </a:t>
            </a:r>
            <a:r>
              <a:rPr lang="ko-KR" altLang="en-US" sz="1100" dirty="0"/>
              <a:t>미들웨어</a:t>
            </a:r>
            <a:r>
              <a:rPr lang="en-US" altLang="ko-KR" sz="1100" dirty="0"/>
              <a:t>, </a:t>
            </a:r>
            <a:r>
              <a:rPr lang="ko-KR" altLang="en-US" sz="1100" dirty="0"/>
              <a:t>핵심 </a:t>
            </a:r>
            <a:r>
              <a:rPr lang="en-US" altLang="ko-KR" sz="1100" dirty="0"/>
              <a:t>application</a:t>
            </a:r>
            <a:r>
              <a:rPr lang="ko-KR" altLang="en-US" sz="1100" dirty="0"/>
              <a:t>을 모두 포함하는 </a:t>
            </a:r>
            <a:r>
              <a:rPr lang="en-US" altLang="ko-KR" sz="1100" dirty="0"/>
              <a:t>mobile platform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3FB613-DE6D-82D2-6DCD-00D5ABB2B2A2}"/>
              </a:ext>
            </a:extLst>
          </p:cNvPr>
          <p:cNvSpPr txBox="1"/>
          <p:nvPr/>
        </p:nvSpPr>
        <p:spPr>
          <a:xfrm>
            <a:off x="311150" y="790868"/>
            <a:ext cx="512362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Android</a:t>
            </a:r>
            <a:r>
              <a:rPr lang="ko-KR" altLang="en-US" sz="1300" dirty="0"/>
              <a:t>의 특징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260890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Ch1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2451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Android </a:t>
            </a:r>
            <a:r>
              <a:rPr lang="ko-KR" altLang="en-US" sz="1500" dirty="0"/>
              <a:t>개발 환경 구축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09919FE-2C01-8C22-76DF-AD2F15980C5C}"/>
              </a:ext>
            </a:extLst>
          </p:cNvPr>
          <p:cNvSpPr txBox="1"/>
          <p:nvPr/>
        </p:nvSpPr>
        <p:spPr>
          <a:xfrm>
            <a:off x="311150" y="989574"/>
            <a:ext cx="3888132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300" dirty="0"/>
              <a:t>Android Studio </a:t>
            </a:r>
            <a:r>
              <a:rPr lang="ko-KR" altLang="en-US" sz="1300" dirty="0"/>
              <a:t>다운로드</a:t>
            </a:r>
            <a:endParaRPr lang="en-US" altLang="ko-KR" sz="1300" dirty="0"/>
          </a:p>
          <a:p>
            <a:pPr marL="342900" indent="-342900">
              <a:buAutoNum type="arabicPeriod"/>
            </a:pPr>
            <a:r>
              <a:rPr lang="en-US" altLang="ko-KR" sz="1300" dirty="0"/>
              <a:t>Android Studio </a:t>
            </a:r>
            <a:r>
              <a:rPr lang="ko-KR" altLang="en-US" sz="1300" dirty="0"/>
              <a:t>설치</a:t>
            </a:r>
            <a:endParaRPr lang="en-US" altLang="ko-KR" sz="1300" dirty="0"/>
          </a:p>
          <a:p>
            <a:pPr marL="342900" indent="-342900">
              <a:buAutoNum type="arabicPeriod"/>
            </a:pPr>
            <a:r>
              <a:rPr lang="en-US" altLang="ko-KR" sz="1300" dirty="0"/>
              <a:t>Android Studio </a:t>
            </a:r>
            <a:r>
              <a:rPr lang="ko-KR" altLang="en-US" sz="1300" dirty="0"/>
              <a:t>환경 설정</a:t>
            </a:r>
            <a:endParaRPr lang="en-US" altLang="ko-KR" sz="1300" dirty="0"/>
          </a:p>
          <a:p>
            <a:pPr marL="342900" indent="-342900">
              <a:buAutoNum type="arabicPeriod"/>
            </a:pPr>
            <a:r>
              <a:rPr lang="en-US" altLang="ko-KR" sz="1300" dirty="0"/>
              <a:t>SDK </a:t>
            </a:r>
            <a:r>
              <a:rPr lang="ko-KR" altLang="en-US" sz="1300" dirty="0"/>
              <a:t>업데이트</a:t>
            </a:r>
            <a:br>
              <a:rPr lang="en-US" altLang="ko-KR" sz="1300" dirty="0"/>
            </a:br>
            <a:r>
              <a:rPr lang="en-US" altLang="ko-KR" sz="1300" dirty="0"/>
              <a:t>-</a:t>
            </a:r>
            <a:r>
              <a:rPr lang="ko-KR" altLang="en-US" sz="1300" dirty="0"/>
              <a:t> </a:t>
            </a:r>
            <a:r>
              <a:rPr lang="en-US" altLang="ko-KR" sz="1300" dirty="0"/>
              <a:t>Android </a:t>
            </a:r>
            <a:r>
              <a:rPr lang="ko-KR" altLang="en-US" sz="1300" dirty="0"/>
              <a:t>버전에 맞는 </a:t>
            </a:r>
            <a:r>
              <a:rPr lang="en-US" altLang="ko-KR" sz="1300" dirty="0"/>
              <a:t>SDK </a:t>
            </a:r>
            <a:r>
              <a:rPr lang="ko-KR" altLang="en-US" sz="1300" dirty="0"/>
              <a:t>다운로드</a:t>
            </a:r>
            <a:endParaRPr lang="en-US" altLang="ko-KR" sz="1300" dirty="0"/>
          </a:p>
          <a:p>
            <a:pPr marL="342900" indent="-342900">
              <a:buAutoNum type="arabicPeriod"/>
            </a:pPr>
            <a:r>
              <a:rPr lang="en-US" altLang="ko-KR" sz="1300" dirty="0"/>
              <a:t>AVD </a:t>
            </a:r>
            <a:r>
              <a:rPr lang="ko-KR" altLang="en-US" sz="1300" dirty="0"/>
              <a:t>생성 및 설정</a:t>
            </a:r>
            <a:br>
              <a:rPr lang="en-US" altLang="ko-KR" sz="1300" dirty="0"/>
            </a:br>
            <a:r>
              <a:rPr lang="en-US" altLang="ko-KR" sz="1300" dirty="0"/>
              <a:t>- App </a:t>
            </a:r>
            <a:r>
              <a:rPr lang="ko-KR" altLang="en-US" sz="1300" dirty="0"/>
              <a:t>테스트를 위한 가상환경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C4A85-0027-5A23-1153-39C436CC1D20}"/>
              </a:ext>
            </a:extLst>
          </p:cNvPr>
          <p:cNvSpPr txBox="1"/>
          <p:nvPr/>
        </p:nvSpPr>
        <p:spPr>
          <a:xfrm>
            <a:off x="0" y="6519446"/>
            <a:ext cx="2889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SDK: Software Development Kit</a:t>
            </a:r>
          </a:p>
          <a:p>
            <a:r>
              <a:rPr lang="en-US" altLang="ko-KR" sz="800" dirty="0"/>
              <a:t>AVD: Android Virtual Device</a:t>
            </a:r>
          </a:p>
        </p:txBody>
      </p:sp>
    </p:spTree>
    <p:extLst>
      <p:ext uri="{BB962C8B-B14F-4D97-AF65-F5344CB8AC3E}">
        <p14:creationId xmlns:p14="http://schemas.microsoft.com/office/powerpoint/2010/main" val="2820776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Ch2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5667E6-3F14-F68F-0A56-A90A6AB59974}"/>
              </a:ext>
            </a:extLst>
          </p:cNvPr>
          <p:cNvSpPr txBox="1"/>
          <p:nvPr/>
        </p:nvSpPr>
        <p:spPr>
          <a:xfrm>
            <a:off x="311150" y="846268"/>
            <a:ext cx="5822786" cy="4406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1500" dirty="0"/>
              <a:t>Activity</a:t>
            </a:r>
          </a:p>
          <a:p>
            <a:pPr marL="285750" indent="-285750">
              <a:spcBef>
                <a:spcPts val="500"/>
              </a:spcBef>
              <a:buFontTx/>
              <a:buChar char="-"/>
            </a:pPr>
            <a:r>
              <a:rPr lang="en-US" altLang="ko-KR" sz="1300" dirty="0">
                <a:solidFill>
                  <a:srgbClr val="FF0000"/>
                </a:solidFill>
              </a:rPr>
              <a:t>UI </a:t>
            </a:r>
            <a:r>
              <a:rPr lang="ko-KR" altLang="en-US" sz="1300" dirty="0">
                <a:solidFill>
                  <a:srgbClr val="FF0000"/>
                </a:solidFill>
              </a:rPr>
              <a:t>화면을 가지고 하나의 작업</a:t>
            </a:r>
            <a:r>
              <a:rPr lang="ko-KR" altLang="en-US" sz="1300" dirty="0"/>
              <a:t>을 담당하는 </a:t>
            </a:r>
            <a:r>
              <a:rPr lang="en-US" altLang="ko-KR" sz="1300" dirty="0"/>
              <a:t>component</a:t>
            </a:r>
          </a:p>
          <a:p>
            <a:pPr marL="285750" indent="-285750">
              <a:spcBef>
                <a:spcPts val="500"/>
              </a:spcBef>
              <a:buFontTx/>
              <a:buChar char="-"/>
            </a:pPr>
            <a:r>
              <a:rPr lang="ko-KR" altLang="en-US" sz="1300" dirty="0"/>
              <a:t>하나의 </a:t>
            </a:r>
            <a:r>
              <a:rPr lang="en-US" altLang="ko-KR" sz="1300" dirty="0"/>
              <a:t>application</a:t>
            </a:r>
            <a:r>
              <a:rPr lang="ko-KR" altLang="en-US" sz="1300" dirty="0"/>
              <a:t>은 여러 개의 </a:t>
            </a:r>
            <a:r>
              <a:rPr lang="en-US" altLang="ko-KR" sz="1300" dirty="0"/>
              <a:t>activity</a:t>
            </a:r>
            <a:r>
              <a:rPr lang="ko-KR" altLang="en-US" sz="1300" dirty="0"/>
              <a:t>를 가질 수 있음</a:t>
            </a:r>
            <a:endParaRPr lang="en-US" altLang="ko-KR" sz="1300" dirty="0"/>
          </a:p>
          <a:p>
            <a:pPr>
              <a:spcBef>
                <a:spcPts val="500"/>
              </a:spcBef>
            </a:pPr>
            <a:endParaRPr lang="en-US" altLang="ko-KR" sz="1500" dirty="0"/>
          </a:p>
          <a:p>
            <a:pPr>
              <a:spcBef>
                <a:spcPts val="500"/>
              </a:spcBef>
            </a:pPr>
            <a:r>
              <a:rPr lang="en-US" altLang="ko-KR" sz="1500" dirty="0"/>
              <a:t>Service </a:t>
            </a:r>
          </a:p>
          <a:p>
            <a:pPr marL="285750" indent="-285750">
              <a:spcBef>
                <a:spcPts val="500"/>
              </a:spcBef>
              <a:buFontTx/>
              <a:buChar char="-"/>
            </a:pPr>
            <a:r>
              <a:rPr lang="ko-KR" altLang="en-US" sz="1300" dirty="0">
                <a:solidFill>
                  <a:srgbClr val="FF0000"/>
                </a:solidFill>
              </a:rPr>
              <a:t>백그라운드에서 실행</a:t>
            </a:r>
            <a:r>
              <a:rPr lang="ko-KR" altLang="en-US" sz="1300" dirty="0"/>
              <a:t>되는 </a:t>
            </a:r>
            <a:r>
              <a:rPr lang="en-US" altLang="ko-KR" sz="1300" dirty="0"/>
              <a:t>component</a:t>
            </a:r>
          </a:p>
          <a:p>
            <a:pPr marL="285750" indent="-285750">
              <a:spcBef>
                <a:spcPts val="500"/>
              </a:spcBef>
              <a:buFontTx/>
              <a:buChar char="-"/>
            </a:pPr>
            <a:r>
              <a:rPr lang="ko-KR" altLang="en-US" sz="1300" dirty="0"/>
              <a:t>오랫동안 실행되는 작업이나 원격 프로세스를 위한 작업</a:t>
            </a:r>
            <a:endParaRPr lang="en-US" altLang="ko-KR" sz="1300" dirty="0"/>
          </a:p>
          <a:p>
            <a:pPr marL="285750" indent="-285750">
              <a:spcBef>
                <a:spcPts val="500"/>
              </a:spcBef>
              <a:buFontTx/>
              <a:buChar char="-"/>
            </a:pPr>
            <a:r>
              <a:rPr lang="en-US" altLang="ko-KR" sz="1300" dirty="0"/>
              <a:t>UI </a:t>
            </a:r>
            <a:r>
              <a:rPr lang="ko-KR" altLang="en-US" sz="1300" dirty="0"/>
              <a:t>화면을 가지지 않음</a:t>
            </a:r>
            <a:endParaRPr lang="en-US" altLang="ko-KR" sz="1300" dirty="0"/>
          </a:p>
          <a:p>
            <a:pPr>
              <a:spcBef>
                <a:spcPts val="500"/>
              </a:spcBef>
            </a:pPr>
            <a:endParaRPr lang="en-US" altLang="ko-KR" sz="1500" dirty="0"/>
          </a:p>
          <a:p>
            <a:pPr>
              <a:spcBef>
                <a:spcPts val="500"/>
              </a:spcBef>
            </a:pPr>
            <a:r>
              <a:rPr lang="en-US" altLang="ko-KR" sz="1500" dirty="0"/>
              <a:t>Broadcast Receiver</a:t>
            </a:r>
          </a:p>
          <a:p>
            <a:pPr marL="285750" indent="-285750">
              <a:spcBef>
                <a:spcPts val="500"/>
              </a:spcBef>
              <a:buFontTx/>
              <a:buChar char="-"/>
            </a:pPr>
            <a:r>
              <a:rPr lang="ko-KR" altLang="en-US" sz="1300" dirty="0"/>
              <a:t>시스템 등에서 </a:t>
            </a:r>
            <a:r>
              <a:rPr lang="ko-KR" altLang="en-US" sz="1300" dirty="0">
                <a:solidFill>
                  <a:srgbClr val="FF0000"/>
                </a:solidFill>
              </a:rPr>
              <a:t>발생하는 </a:t>
            </a:r>
            <a:r>
              <a:rPr lang="en-US" altLang="ko-KR" sz="1300" dirty="0">
                <a:solidFill>
                  <a:srgbClr val="FF0000"/>
                </a:solidFill>
              </a:rPr>
              <a:t>broadcast</a:t>
            </a:r>
            <a:r>
              <a:rPr lang="ko-KR" altLang="en-US" sz="1300" dirty="0">
                <a:solidFill>
                  <a:srgbClr val="FF0000"/>
                </a:solidFill>
              </a:rPr>
              <a:t>를 받고 반응</a:t>
            </a:r>
            <a:r>
              <a:rPr lang="ko-KR" altLang="en-US" sz="1300" dirty="0"/>
              <a:t>하는 </a:t>
            </a:r>
            <a:r>
              <a:rPr lang="en-US" altLang="ko-KR" sz="1300" dirty="0"/>
              <a:t>component</a:t>
            </a:r>
          </a:p>
          <a:p>
            <a:pPr marL="285750" indent="-285750">
              <a:spcBef>
                <a:spcPts val="500"/>
              </a:spcBef>
              <a:buFontTx/>
              <a:buChar char="-"/>
            </a:pPr>
            <a:r>
              <a:rPr lang="ko-KR" altLang="en-US" sz="1300" dirty="0"/>
              <a:t>일반적으로 </a:t>
            </a:r>
            <a:r>
              <a:rPr lang="en-US" altLang="ko-KR" sz="1300" dirty="0"/>
              <a:t>UI</a:t>
            </a:r>
            <a:r>
              <a:rPr lang="ko-KR" altLang="en-US" sz="1300" dirty="0"/>
              <a:t>를 가지지 않음</a:t>
            </a:r>
            <a:endParaRPr lang="en-US" altLang="ko-KR" sz="1300" dirty="0"/>
          </a:p>
          <a:p>
            <a:pPr>
              <a:spcBef>
                <a:spcPts val="500"/>
              </a:spcBef>
            </a:pPr>
            <a:endParaRPr lang="en-US" altLang="ko-KR" sz="1500" dirty="0"/>
          </a:p>
          <a:p>
            <a:pPr>
              <a:spcBef>
                <a:spcPts val="500"/>
              </a:spcBef>
            </a:pPr>
            <a:r>
              <a:rPr lang="en-US" altLang="ko-KR" sz="1500" dirty="0"/>
              <a:t>Content Provider</a:t>
            </a:r>
          </a:p>
          <a:p>
            <a:pPr marL="285750" indent="-285750">
              <a:spcBef>
                <a:spcPts val="500"/>
              </a:spcBef>
              <a:buFontTx/>
              <a:buChar char="-"/>
            </a:pPr>
            <a:r>
              <a:rPr lang="ko-KR" altLang="en-US" sz="1300" dirty="0">
                <a:solidFill>
                  <a:srgbClr val="FF0000"/>
                </a:solidFill>
              </a:rPr>
              <a:t>데이터를 관리</a:t>
            </a:r>
            <a:r>
              <a:rPr lang="ko-KR" altLang="en-US" sz="1300" dirty="0"/>
              <a:t>하고 다른 </a:t>
            </a:r>
            <a:r>
              <a:rPr lang="en-US" altLang="ko-KR" sz="1300" dirty="0"/>
              <a:t>application</a:t>
            </a:r>
            <a:r>
              <a:rPr lang="ko-KR" altLang="en-US" sz="1300" dirty="0"/>
              <a:t>에 </a:t>
            </a:r>
            <a:r>
              <a:rPr lang="ko-KR" altLang="en-US" sz="1300" dirty="0">
                <a:solidFill>
                  <a:srgbClr val="FF0000"/>
                </a:solidFill>
              </a:rPr>
              <a:t>데이터를 제공</a:t>
            </a:r>
            <a:r>
              <a:rPr lang="ko-KR" altLang="en-US" sz="1300" dirty="0"/>
              <a:t>하는 </a:t>
            </a:r>
            <a:r>
              <a:rPr lang="en-US" altLang="ko-KR" sz="1300" dirty="0"/>
              <a:t>component</a:t>
            </a:r>
          </a:p>
          <a:p>
            <a:pPr marL="285750" indent="-285750">
              <a:buFontTx/>
              <a:buChar char="-"/>
            </a:pPr>
            <a:endParaRPr lang="ko-KR" altLang="en-US" sz="13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13C32A-6CB1-3873-9027-B2750C1D390F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9D6A29-2679-D658-96EE-B7FF0954BB32}"/>
              </a:ext>
            </a:extLst>
          </p:cNvPr>
          <p:cNvSpPr txBox="1"/>
          <p:nvPr/>
        </p:nvSpPr>
        <p:spPr>
          <a:xfrm>
            <a:off x="311150" y="211668"/>
            <a:ext cx="2451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Application Component</a:t>
            </a:r>
            <a:endParaRPr lang="ko-KR" altLang="en-US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D1D5B3-0EB7-C277-2DFB-ADA6049DB1CC}"/>
              </a:ext>
            </a:extLst>
          </p:cNvPr>
          <p:cNvSpPr txBox="1"/>
          <p:nvPr/>
        </p:nvSpPr>
        <p:spPr>
          <a:xfrm>
            <a:off x="57150" y="6611778"/>
            <a:ext cx="1479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UI: User Interface</a:t>
            </a:r>
            <a:endParaRPr lang="ko-KR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D19196-CD30-3AF6-3F56-12A35968416D}"/>
              </a:ext>
            </a:extLst>
          </p:cNvPr>
          <p:cNvSpPr txBox="1"/>
          <p:nvPr/>
        </p:nvSpPr>
        <p:spPr>
          <a:xfrm>
            <a:off x="6247896" y="879610"/>
            <a:ext cx="552941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Android</a:t>
            </a:r>
            <a:r>
              <a:rPr lang="ko-KR" altLang="en-US" sz="1500" dirty="0"/>
              <a:t>의 </a:t>
            </a:r>
            <a:r>
              <a:rPr lang="en-US" altLang="ko-KR" sz="1500" dirty="0"/>
              <a:t>component </a:t>
            </a:r>
            <a:r>
              <a:rPr lang="ko-KR" altLang="en-US" sz="1500" dirty="0"/>
              <a:t>사용 특징</a:t>
            </a:r>
            <a:endParaRPr lang="en-US" altLang="ko-KR" sz="1500" dirty="0"/>
          </a:p>
          <a:p>
            <a:endParaRPr lang="en-US" altLang="ko-KR" sz="15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/>
              <a:t>다른 </a:t>
            </a:r>
            <a:r>
              <a:rPr lang="en-US" altLang="ko-KR" sz="1200" dirty="0"/>
              <a:t>application</a:t>
            </a:r>
            <a:r>
              <a:rPr lang="ko-KR" altLang="en-US" sz="1200" dirty="0"/>
              <a:t>의 </a:t>
            </a:r>
            <a:r>
              <a:rPr lang="en-US" altLang="ko-KR" sz="1200" dirty="0"/>
              <a:t>component</a:t>
            </a:r>
            <a:r>
              <a:rPr lang="ko-KR" altLang="en-US" sz="1200" dirty="0"/>
              <a:t>를 실행할 수 있음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비동기적 메시지인 </a:t>
            </a:r>
            <a:r>
              <a:rPr lang="en-US" altLang="ko-KR" sz="1200" dirty="0">
                <a:solidFill>
                  <a:srgbClr val="FF0000"/>
                </a:solidFill>
              </a:rPr>
              <a:t>Intent</a:t>
            </a:r>
            <a:r>
              <a:rPr lang="ko-KR" altLang="en-US" sz="1200" dirty="0"/>
              <a:t>를 통해 다른 </a:t>
            </a:r>
            <a:r>
              <a:rPr lang="en-US" altLang="ko-KR" sz="1200" dirty="0"/>
              <a:t>App</a:t>
            </a:r>
            <a:r>
              <a:rPr lang="ko-KR" altLang="en-US" sz="1200" dirty="0"/>
              <a:t>의 </a:t>
            </a:r>
            <a:r>
              <a:rPr lang="en-US" altLang="ko-KR" sz="1200" dirty="0"/>
              <a:t>component</a:t>
            </a:r>
            <a:r>
              <a:rPr lang="ko-KR" altLang="en-US" sz="1200" dirty="0"/>
              <a:t>를 사용 가능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/>
              <a:t>하나의 </a:t>
            </a:r>
            <a:r>
              <a:rPr lang="en-US" altLang="ko-KR" sz="1200" dirty="0"/>
              <a:t>component </a:t>
            </a:r>
            <a:r>
              <a:rPr lang="ko-KR" altLang="en-US" sz="1200" dirty="0"/>
              <a:t>만으로도 </a:t>
            </a:r>
            <a:r>
              <a:rPr lang="en-US" altLang="ko-KR" sz="1200" dirty="0"/>
              <a:t>application </a:t>
            </a:r>
            <a:r>
              <a:rPr lang="ko-KR" altLang="en-US" sz="1200" dirty="0"/>
              <a:t>구성 가능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/>
              <a:t>App </a:t>
            </a:r>
            <a:r>
              <a:rPr lang="ko-KR" altLang="en-US" sz="1200" dirty="0"/>
              <a:t>안에서의 독립적인 실행 단위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/>
              <a:t>Life cycle</a:t>
            </a:r>
            <a:r>
              <a:rPr lang="ko-KR" altLang="en-US" sz="1200" dirty="0"/>
              <a:t>은 </a:t>
            </a:r>
            <a:r>
              <a:rPr lang="en-US" altLang="ko-KR" sz="1200" dirty="0"/>
              <a:t>Android </a:t>
            </a:r>
            <a:r>
              <a:rPr lang="ko-KR" altLang="en-US" sz="1200" dirty="0"/>
              <a:t>시스템에서 자체적으로 관리</a:t>
            </a:r>
            <a:endParaRPr lang="en-US" altLang="ko-KR" sz="1200" dirty="0"/>
          </a:p>
          <a:p>
            <a:pPr marL="342900" indent="-342900">
              <a:buAutoNum type="arabicPeriod"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645035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1835</Words>
  <Application>Microsoft Office PowerPoint</Application>
  <PresentationFormat>와이드스크린</PresentationFormat>
  <Paragraphs>332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Android 학습 보고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학습 보고</dc:title>
  <dc:creator>설 진우(Felix)</dc:creator>
  <cp:lastModifiedBy>설 진우(Felix)</cp:lastModifiedBy>
  <cp:revision>37</cp:revision>
  <dcterms:created xsi:type="dcterms:W3CDTF">2024-04-09T08:20:40Z</dcterms:created>
  <dcterms:modified xsi:type="dcterms:W3CDTF">2024-04-22T11:22:18Z</dcterms:modified>
</cp:coreProperties>
</file>