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53" r:id="rId3"/>
    <p:sldId id="360" r:id="rId4"/>
    <p:sldId id="355" r:id="rId5"/>
    <p:sldId id="356" r:id="rId6"/>
    <p:sldId id="357" r:id="rId7"/>
    <p:sldId id="358" r:id="rId8"/>
    <p:sldId id="359" r:id="rId9"/>
    <p:sldId id="361" r:id="rId10"/>
    <p:sldId id="362" r:id="rId11"/>
    <p:sldId id="370" r:id="rId12"/>
    <p:sldId id="363" r:id="rId13"/>
    <p:sldId id="364" r:id="rId14"/>
    <p:sldId id="365" r:id="rId15"/>
    <p:sldId id="366" r:id="rId16"/>
    <p:sldId id="368" r:id="rId17"/>
    <p:sldId id="367" r:id="rId18"/>
    <p:sldId id="369" r:id="rId19"/>
    <p:sldId id="35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0000"/>
    <a:srgbClr val="FFFF00"/>
    <a:srgbClr val="00888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7" autoAdjust="0"/>
    <p:restoredTop sz="97433" autoAdjust="0"/>
  </p:normalViewPr>
  <p:slideViewPr>
    <p:cSldViewPr snapToGrid="0">
      <p:cViewPr varScale="1">
        <p:scale>
          <a:sx n="159" d="100"/>
          <a:sy n="159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2C143-31C1-45EA-B896-287C22D0B410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31257-9CB7-478D-B00C-4FEF06418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92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16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19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404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3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693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47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134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7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582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 회전할 때의 </a:t>
            </a:r>
            <a:r>
              <a:rPr lang="en-US" altLang="ko-KR" dirty="0"/>
              <a:t>activity </a:t>
            </a:r>
            <a:r>
              <a:rPr lang="ko-KR" altLang="en-US" dirty="0"/>
              <a:t>로그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57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174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98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730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731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257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220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85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31257-9CB7-478D-B00C-4FEF064183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95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AAC91-3F2E-4F2A-DFED-27CEFEEB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B14CCA-91DE-878F-82B1-EE7ED074A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66F75-2B3E-B86B-5A67-0A92881B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5ABE5-8F14-AE8C-80B8-121677D2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25BBE-8988-D9F8-9780-CA1D7544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6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39031-9E76-7AD7-D041-9338E3C9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1406FC-F42A-80AF-2467-D1044A285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DB012-F37D-6F5B-88F2-5956D4CC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F4CC8-AB44-A7B6-580A-FDD4C72E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2FE30-331B-7A1B-BB95-FA989923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2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6A0071-2120-C695-ED07-AA33BED9F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59F71-A765-8DD5-C48C-F81266673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0F72E-2569-3BFF-7CBC-09BBAF09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56D09-E5B2-FEFB-ACC6-1A6E2AEF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17E63-26F2-C316-3492-11C3D3D1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AB74-6229-D47B-3E86-135B1838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C0AF8-F163-7CF6-6598-A0192E91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008C8-DB47-974D-95C4-F8FD3CEC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A2176-8DAA-CFE4-B959-6986C9BD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B32E9-3376-2EF3-5536-AF1DDB28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14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0FCCE-1B72-6E5B-55AF-839B8D7E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D0907-D1F8-8ED9-7573-A3E10A879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F8773-0CB7-B6BC-4A5F-6381762A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A3C57-41CA-7F0E-C28F-BC75BAB6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86E76-B834-6F3E-54DB-F3FC47ED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70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1D1AA-EFB3-15D1-1DFF-B7F9E3DA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C14F7-BE69-9673-DA64-38A6178EC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63C1FA-978D-9206-3379-7410FBE25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F420E0-5671-2BE4-6666-C8A794CD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9EAF4-1FBF-8871-BA04-DB66722C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B644CD-DEC4-F041-1ABE-1661417B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5CDD4-A787-D810-73BE-E2DED3D1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AB2554-E9C3-D906-3371-B971AD05D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F635B9-E343-30CE-9897-08D83A7C8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2D120E-AD7E-71FE-A429-A53AF0C87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1B022E-2DEF-2259-FD41-1DFC0B5B7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6F6EB4-80A4-78F7-A84B-C249AA62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C5298C-6486-0DB0-5E0F-04DF4365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3C7E79-72D1-F3A3-0060-B8F43BD6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7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F3E09-1C98-0859-2575-2474A61F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0F1CDB-112D-30EB-A6F2-905770F5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5198D6-9CF4-031F-B19A-159DB470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553B86-3846-54E9-12BF-7419C31E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34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AC8F8B-CE76-4E2A-6923-CC088C5D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A80F60-765C-8720-2897-3AF662B3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96D83E-2075-777A-10D1-319FF87D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7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567E-41AD-2505-3D11-AA936715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B270A-9EBB-10DF-4A03-DF8CC4AE6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32556-B7D5-6350-8543-4C4786E94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EF1D3E-CE19-9632-4E41-3451DDE1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26B4C-297C-BE87-25F0-4CB1F60F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A2DC91-6BCA-5C06-9BD5-A021509E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9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189A5-39C4-1774-BA4C-4CC97BEF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AD012-2A57-676C-9EA6-CD169245D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DE8D06-9F93-465A-0238-F04780F41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1F3A59-0459-01E4-5D88-E4F76B07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32DC-A486-42E1-880C-3BD8374EE90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DC4889-D638-9088-B46D-E1B33F1B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1AE454-1CB3-D4BB-57A8-A77ECB17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85B335-9F51-20E0-CB9C-274382EA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74658-A805-AC83-791F-0E8E762AB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C8854-C3F5-0938-D8AD-15AF659AF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9A32DC-A486-42E1-880C-3BD8374EE90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C970A-9EC8-529A-ED08-720FEB961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1E4522-13EB-4777-86AE-27090815F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16B119-2C20-406B-A949-44D3BEF22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1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3D6AA-020F-1588-DB34-A50661FE2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ko-KR" altLang="en-US" dirty="0"/>
              <a:t>학습 보고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48B6C0-B39A-3B14-C4AB-2F4C96F15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설진우 </a:t>
            </a:r>
            <a:r>
              <a:rPr lang="en-US" altLang="ko-KR" dirty="0"/>
              <a:t>(Felix)</a:t>
            </a:r>
          </a:p>
          <a:p>
            <a:r>
              <a:rPr lang="en-US" altLang="ko-KR" dirty="0"/>
              <a:t>Ch11 &amp; Ch12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51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90E6B6FF-3A39-1DC3-5F8F-7903C3D5E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383" y="1386302"/>
            <a:ext cx="2871497" cy="482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내부 저장소 </a:t>
            </a:r>
            <a:r>
              <a:rPr lang="en-US" altLang="ko-KR" sz="1500" dirty="0"/>
              <a:t>(Internal Storage)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50" y="962318"/>
            <a:ext cx="4438651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다른</a:t>
            </a:r>
            <a:r>
              <a:rPr lang="en-US" altLang="ko-KR" sz="1000" dirty="0"/>
              <a:t> application</a:t>
            </a:r>
            <a:r>
              <a:rPr lang="ko-KR" altLang="en-US" sz="1000" dirty="0"/>
              <a:t>에 </a:t>
            </a:r>
            <a:r>
              <a:rPr lang="en-US" altLang="ko-KR" sz="1000" dirty="0"/>
              <a:t>data</a:t>
            </a:r>
            <a:r>
              <a:rPr lang="ko-KR" altLang="en-US" sz="1000" dirty="0"/>
              <a:t>를 공급하는 역할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Data </a:t>
            </a:r>
            <a:r>
              <a:rPr lang="ko-KR" altLang="en-US" sz="1000" dirty="0"/>
              <a:t>공급을 </a:t>
            </a:r>
            <a:r>
              <a:rPr lang="ko-KR" altLang="en-US" sz="1000" dirty="0" err="1"/>
              <a:t>추상화하여</a:t>
            </a:r>
            <a:r>
              <a:rPr lang="ko-KR" altLang="en-US" sz="1000" dirty="0"/>
              <a:t> </a:t>
            </a:r>
            <a:r>
              <a:rPr lang="en-US" altLang="ko-KR" sz="1000" dirty="0"/>
              <a:t>data </a:t>
            </a:r>
            <a:r>
              <a:rPr lang="ko-KR" altLang="en-US" sz="1000" dirty="0"/>
              <a:t>계층과 </a:t>
            </a:r>
            <a:r>
              <a:rPr lang="en-US" altLang="ko-KR" sz="1000" dirty="0"/>
              <a:t>application </a:t>
            </a:r>
            <a:r>
              <a:rPr lang="ko-KR" altLang="en-US" sz="1000" dirty="0"/>
              <a:t>계층을 분리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다른 </a:t>
            </a:r>
            <a:r>
              <a:rPr lang="en-US" altLang="ko-KR" sz="1000" dirty="0"/>
              <a:t>application</a:t>
            </a:r>
            <a:r>
              <a:rPr lang="ko-KR" altLang="en-US" sz="1000" dirty="0"/>
              <a:t>이 </a:t>
            </a:r>
            <a:r>
              <a:rPr lang="en-US" altLang="ko-KR" sz="1000" dirty="0"/>
              <a:t>app data</a:t>
            </a:r>
            <a:r>
              <a:rPr lang="ko-KR" altLang="en-US" sz="1000" dirty="0"/>
              <a:t>에 안전하게 액세스하여 이를 수정할 수 있도록 허용</a:t>
            </a:r>
            <a:endParaRPr lang="en-US" altLang="ko-KR" sz="1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C4BFE4D-EB8E-DC0B-BC2B-E8B42A4E2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58391" y="747571"/>
            <a:ext cx="1620000" cy="2880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9FB360F-A14D-F015-CC2F-82C7F5E143DC}"/>
              </a:ext>
            </a:extLst>
          </p:cNvPr>
          <p:cNvSpPr/>
          <p:nvPr/>
        </p:nvSpPr>
        <p:spPr>
          <a:xfrm>
            <a:off x="4980350" y="2247544"/>
            <a:ext cx="2366600" cy="46390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F3C11E-3306-BEB5-2F2B-3B2548AFEE9B}"/>
              </a:ext>
            </a:extLst>
          </p:cNvPr>
          <p:cNvSpPr/>
          <p:nvPr/>
        </p:nvSpPr>
        <p:spPr>
          <a:xfrm>
            <a:off x="5107350" y="5089276"/>
            <a:ext cx="3020650" cy="5812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BEEBE-AB53-E983-479C-4BC6145EBFF7}"/>
              </a:ext>
            </a:extLst>
          </p:cNvPr>
          <p:cNvSpPr txBox="1"/>
          <p:nvPr/>
        </p:nvSpPr>
        <p:spPr>
          <a:xfrm>
            <a:off x="7346950" y="2118223"/>
            <a:ext cx="5640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rgbClr val="FF0000"/>
                </a:solidFill>
              </a:rPr>
              <a:t>필수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D6AEF4-BB08-6CE3-2386-15D5576B9137}"/>
              </a:ext>
            </a:extLst>
          </p:cNvPr>
          <p:cNvSpPr/>
          <p:nvPr/>
        </p:nvSpPr>
        <p:spPr>
          <a:xfrm>
            <a:off x="4804707" y="1450519"/>
            <a:ext cx="5144540" cy="205468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A5188A-FFFB-786D-0626-E7B5A0F1E1A6}"/>
              </a:ext>
            </a:extLst>
          </p:cNvPr>
          <p:cNvCxnSpPr>
            <a:cxnSpLocks/>
          </p:cNvCxnSpPr>
          <p:nvPr/>
        </p:nvCxnSpPr>
        <p:spPr>
          <a:xfrm flipV="1">
            <a:off x="7823200" y="3505199"/>
            <a:ext cx="546100" cy="1584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693D8A-6150-B6E0-13AF-294417A80B66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9949247" y="2187571"/>
            <a:ext cx="209144" cy="290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BEF976-EF42-5DE0-3DCA-B9892B5A8BE5}"/>
              </a:ext>
            </a:extLst>
          </p:cNvPr>
          <p:cNvSpPr txBox="1"/>
          <p:nvPr/>
        </p:nvSpPr>
        <p:spPr>
          <a:xfrm>
            <a:off x="-31396" y="6661706"/>
            <a:ext cx="4438651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/>
              <a:t>IPC: </a:t>
            </a:r>
            <a:r>
              <a:rPr lang="en-US" altLang="ko-KR" sz="600" dirty="0" err="1"/>
              <a:t>InterProcess</a:t>
            </a:r>
            <a:r>
              <a:rPr lang="en-US" altLang="ko-KR" sz="600" dirty="0"/>
              <a:t> Communication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6326E3-A4AD-7EF1-EA91-F3A270095A42}"/>
              </a:ext>
            </a:extLst>
          </p:cNvPr>
          <p:cNvSpPr txBox="1"/>
          <p:nvPr/>
        </p:nvSpPr>
        <p:spPr>
          <a:xfrm>
            <a:off x="11482980" y="6581001"/>
            <a:ext cx="70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Ch12</a:t>
            </a:r>
            <a:endParaRPr lang="ko-KR" altLang="en-US" sz="1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BB1AF8D-E0F8-16AE-A175-5B30F19467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58391" y="3701001"/>
            <a:ext cx="1620000" cy="288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0AD9935-8EA0-D2B9-D206-E2C2955FE2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3845" y="3701001"/>
            <a:ext cx="1620000" cy="288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7F23798-B6EE-E0A8-D006-E9C148FAC3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4059" y="2805166"/>
            <a:ext cx="264968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2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Device</a:t>
            </a:r>
            <a:r>
              <a:rPr lang="ko-KR" altLang="en-US" sz="1500" dirty="0"/>
              <a:t> </a:t>
            </a:r>
            <a:r>
              <a:rPr lang="en-US" altLang="ko-KR" sz="1500" dirty="0"/>
              <a:t>File</a:t>
            </a:r>
            <a:r>
              <a:rPr lang="ko-KR" altLang="en-US" sz="1500" dirty="0"/>
              <a:t> </a:t>
            </a:r>
            <a:r>
              <a:rPr lang="en-US" altLang="ko-KR" sz="1500" dirty="0"/>
              <a:t>Explorer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50" y="746498"/>
            <a:ext cx="6281561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data/data/app_name/: </a:t>
            </a:r>
            <a:r>
              <a:rPr lang="ko-KR" altLang="en-US" sz="1000" dirty="0"/>
              <a:t>내부 저장소에 저장된 </a:t>
            </a:r>
            <a:r>
              <a:rPr lang="en-US" altLang="ko-KR" sz="1000" dirty="0"/>
              <a:t>app</a:t>
            </a:r>
            <a:r>
              <a:rPr lang="ko-KR" altLang="en-US" sz="1000" dirty="0"/>
              <a:t>의 </a:t>
            </a:r>
            <a:r>
              <a:rPr lang="en-US" altLang="ko-KR" sz="1000" dirty="0"/>
              <a:t>data </a:t>
            </a:r>
            <a:r>
              <a:rPr lang="ko-KR" altLang="en-US" sz="1000" dirty="0"/>
              <a:t>파일이 들어있는 위치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sdcard/:</a:t>
            </a:r>
            <a:r>
              <a:rPr lang="ko-KR" altLang="en-US" sz="1000" dirty="0"/>
              <a:t> 외부 저장소에 저장된 </a:t>
            </a:r>
            <a:r>
              <a:rPr lang="en-US" altLang="ko-KR" sz="1000" dirty="0"/>
              <a:t>app</a:t>
            </a:r>
            <a:r>
              <a:rPr lang="ko-KR" altLang="en-US" sz="1000" dirty="0"/>
              <a:t>의 사용자 파일이 들어있는 위치</a:t>
            </a:r>
            <a:endParaRPr lang="en-US" altLang="ko-KR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BEF976-EF42-5DE0-3DCA-B9892B5A8BE5}"/>
              </a:ext>
            </a:extLst>
          </p:cNvPr>
          <p:cNvSpPr txBox="1"/>
          <p:nvPr/>
        </p:nvSpPr>
        <p:spPr>
          <a:xfrm>
            <a:off x="-31396" y="6661706"/>
            <a:ext cx="4438651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/>
              <a:t>IPC: </a:t>
            </a:r>
            <a:r>
              <a:rPr lang="en-US" altLang="ko-KR" sz="600" dirty="0" err="1"/>
              <a:t>InterProcess</a:t>
            </a:r>
            <a:r>
              <a:rPr lang="en-US" altLang="ko-KR" sz="600" dirty="0"/>
              <a:t> Communication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6326E3-A4AD-7EF1-EA91-F3A270095A42}"/>
              </a:ext>
            </a:extLst>
          </p:cNvPr>
          <p:cNvSpPr txBox="1"/>
          <p:nvPr/>
        </p:nvSpPr>
        <p:spPr>
          <a:xfrm>
            <a:off x="11482980" y="6581001"/>
            <a:ext cx="70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Ch12</a:t>
            </a:r>
            <a:endParaRPr lang="ko-KR" altLang="en-US" sz="1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3B7D347-2E4D-863D-27F2-8E2111F08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694" y="1161564"/>
            <a:ext cx="4100286" cy="365670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EA82E52-9A62-DE82-B6C5-95203B6AE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694" y="5134913"/>
            <a:ext cx="4100286" cy="6063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5BB97A5-CBF5-813A-BEDC-DA06F67EAEDC}"/>
              </a:ext>
            </a:extLst>
          </p:cNvPr>
          <p:cNvSpPr txBox="1"/>
          <p:nvPr/>
        </p:nvSpPr>
        <p:spPr>
          <a:xfrm>
            <a:off x="7382694" y="4891353"/>
            <a:ext cx="2595807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/>
              <a:t>data/data/com.example.ch12_filetest01/files/test.txt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ECC4DB-7CB7-F43A-19E9-00FCFF076FB3}"/>
              </a:ext>
            </a:extLst>
          </p:cNvPr>
          <p:cNvSpPr txBox="1"/>
          <p:nvPr/>
        </p:nvSpPr>
        <p:spPr>
          <a:xfrm>
            <a:off x="7382694" y="913179"/>
            <a:ext cx="2595807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내부 저장소</a:t>
            </a:r>
            <a:endParaRPr lang="en-US" altLang="ko-KR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98C67A-F9EA-60BD-7E76-982C146FB475}"/>
              </a:ext>
            </a:extLst>
          </p:cNvPr>
          <p:cNvSpPr txBox="1"/>
          <p:nvPr/>
        </p:nvSpPr>
        <p:spPr>
          <a:xfrm>
            <a:off x="311150" y="1926713"/>
            <a:ext cx="2595807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외부 저장소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868882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Memo App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50" y="962318"/>
            <a:ext cx="4438651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다른</a:t>
            </a:r>
            <a:r>
              <a:rPr lang="en-US" altLang="ko-KR" sz="1000" dirty="0"/>
              <a:t> application</a:t>
            </a:r>
            <a:r>
              <a:rPr lang="ko-KR" altLang="en-US" sz="1000" dirty="0"/>
              <a:t>에 </a:t>
            </a:r>
            <a:r>
              <a:rPr lang="en-US" altLang="ko-KR" sz="1000" dirty="0"/>
              <a:t>data</a:t>
            </a:r>
            <a:r>
              <a:rPr lang="ko-KR" altLang="en-US" sz="1000" dirty="0"/>
              <a:t>를 공급하는 역할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Data </a:t>
            </a:r>
            <a:r>
              <a:rPr lang="ko-KR" altLang="en-US" sz="1000" dirty="0"/>
              <a:t>공급을 </a:t>
            </a:r>
            <a:r>
              <a:rPr lang="ko-KR" altLang="en-US" sz="1000" dirty="0" err="1"/>
              <a:t>추상화하여</a:t>
            </a:r>
            <a:r>
              <a:rPr lang="ko-KR" altLang="en-US" sz="1000" dirty="0"/>
              <a:t> </a:t>
            </a:r>
            <a:r>
              <a:rPr lang="en-US" altLang="ko-KR" sz="1000" dirty="0"/>
              <a:t>data </a:t>
            </a:r>
            <a:r>
              <a:rPr lang="ko-KR" altLang="en-US" sz="1000" dirty="0"/>
              <a:t>계층과 </a:t>
            </a:r>
            <a:r>
              <a:rPr lang="en-US" altLang="ko-KR" sz="1000" dirty="0"/>
              <a:t>application </a:t>
            </a:r>
            <a:r>
              <a:rPr lang="ko-KR" altLang="en-US" sz="1000" dirty="0"/>
              <a:t>계층을 분리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다른 </a:t>
            </a:r>
            <a:r>
              <a:rPr lang="en-US" altLang="ko-KR" sz="1000" dirty="0"/>
              <a:t>application</a:t>
            </a:r>
            <a:r>
              <a:rPr lang="ko-KR" altLang="en-US" sz="1000" dirty="0"/>
              <a:t>이 </a:t>
            </a:r>
            <a:r>
              <a:rPr lang="en-US" altLang="ko-KR" sz="1000" dirty="0"/>
              <a:t>app data</a:t>
            </a:r>
            <a:r>
              <a:rPr lang="ko-KR" altLang="en-US" sz="1000" dirty="0"/>
              <a:t>에 안전하게 액세스하여 이를 수정할 수 있도록 허용</a:t>
            </a:r>
            <a:endParaRPr lang="en-US" altLang="ko-KR" sz="1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C4BFE4D-EB8E-DC0B-BC2B-E8B42A4E2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58391" y="896701"/>
            <a:ext cx="1620000" cy="28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F09E38-DC04-394E-59E0-2364BB357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707" y="4136822"/>
            <a:ext cx="5144541" cy="19303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CC6C7E-CD6F-34D5-8877-E1F83A9E7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707" y="896701"/>
            <a:ext cx="5144541" cy="273645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9FB360F-A14D-F015-CC2F-82C7F5E143DC}"/>
              </a:ext>
            </a:extLst>
          </p:cNvPr>
          <p:cNvSpPr/>
          <p:nvPr/>
        </p:nvSpPr>
        <p:spPr>
          <a:xfrm>
            <a:off x="4980350" y="2247544"/>
            <a:ext cx="2366600" cy="46390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F3C11E-3306-BEB5-2F2B-3B2548AFEE9B}"/>
              </a:ext>
            </a:extLst>
          </p:cNvPr>
          <p:cNvSpPr/>
          <p:nvPr/>
        </p:nvSpPr>
        <p:spPr>
          <a:xfrm>
            <a:off x="5107350" y="5089276"/>
            <a:ext cx="3020650" cy="5812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BEEBE-AB53-E983-479C-4BC6145EBFF7}"/>
              </a:ext>
            </a:extLst>
          </p:cNvPr>
          <p:cNvSpPr txBox="1"/>
          <p:nvPr/>
        </p:nvSpPr>
        <p:spPr>
          <a:xfrm>
            <a:off x="7346950" y="2118223"/>
            <a:ext cx="5640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rgbClr val="FF0000"/>
                </a:solidFill>
              </a:rPr>
              <a:t>필수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D6AEF4-BB08-6CE3-2386-15D5576B9137}"/>
              </a:ext>
            </a:extLst>
          </p:cNvPr>
          <p:cNvSpPr/>
          <p:nvPr/>
        </p:nvSpPr>
        <p:spPr>
          <a:xfrm>
            <a:off x="4804707" y="1450519"/>
            <a:ext cx="5144540" cy="205468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A5188A-FFFB-786D-0626-E7B5A0F1E1A6}"/>
              </a:ext>
            </a:extLst>
          </p:cNvPr>
          <p:cNvCxnSpPr>
            <a:cxnSpLocks/>
          </p:cNvCxnSpPr>
          <p:nvPr/>
        </p:nvCxnSpPr>
        <p:spPr>
          <a:xfrm flipV="1">
            <a:off x="7823200" y="3505199"/>
            <a:ext cx="546100" cy="1584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693D8A-6150-B6E0-13AF-294417A80B66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9949247" y="2336701"/>
            <a:ext cx="209144" cy="1411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BEF976-EF42-5DE0-3DCA-B9892B5A8BE5}"/>
              </a:ext>
            </a:extLst>
          </p:cNvPr>
          <p:cNvSpPr txBox="1"/>
          <p:nvPr/>
        </p:nvSpPr>
        <p:spPr>
          <a:xfrm>
            <a:off x="-31396" y="6661706"/>
            <a:ext cx="4438651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/>
              <a:t>IPC: </a:t>
            </a:r>
            <a:r>
              <a:rPr lang="en-US" altLang="ko-KR" sz="600" dirty="0" err="1"/>
              <a:t>InterProcess</a:t>
            </a:r>
            <a:r>
              <a:rPr lang="en-US" altLang="ko-KR" sz="600" dirty="0"/>
              <a:t> Communication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5996F-F342-8031-C6A1-ADF71112D1E5}"/>
              </a:ext>
            </a:extLst>
          </p:cNvPr>
          <p:cNvSpPr txBox="1"/>
          <p:nvPr/>
        </p:nvSpPr>
        <p:spPr>
          <a:xfrm>
            <a:off x="311150" y="2477859"/>
            <a:ext cx="4438651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- </a:t>
            </a:r>
            <a:r>
              <a:rPr lang="en-US" altLang="ko-KR" sz="1000" dirty="0" err="1"/>
              <a:t>ContentResolver</a:t>
            </a:r>
            <a:r>
              <a:rPr lang="en-US" altLang="ko-KR" sz="1000" dirty="0"/>
              <a:t> </a:t>
            </a:r>
            <a:r>
              <a:rPr lang="ko-KR" altLang="en-US" sz="1000" dirty="0"/>
              <a:t>객체가 </a:t>
            </a:r>
            <a:r>
              <a:rPr lang="en-US" altLang="ko-KR" sz="1000" dirty="0" err="1"/>
              <a:t>ContentProvider</a:t>
            </a:r>
            <a:r>
              <a:rPr lang="ko-KR" altLang="en-US" sz="1000" dirty="0"/>
              <a:t>에 </a:t>
            </a:r>
            <a:r>
              <a:rPr lang="en-US" altLang="ko-KR" sz="1000" dirty="0"/>
              <a:t>data</a:t>
            </a:r>
            <a:r>
              <a:rPr lang="ko-KR" altLang="en-US" sz="1000" dirty="0"/>
              <a:t>를 요청하게 되고 </a:t>
            </a:r>
            <a:r>
              <a:rPr lang="en-US" altLang="ko-KR" sz="1000" dirty="0" err="1"/>
              <a:t>ContentProvider</a:t>
            </a:r>
            <a:r>
              <a:rPr lang="ko-KR" altLang="en-US" sz="1000" dirty="0"/>
              <a:t>는 요청된 작업을 </a:t>
            </a:r>
            <a:r>
              <a:rPr lang="ko-KR" altLang="en-US" sz="1000" dirty="0" err="1"/>
              <a:t>싱행하고</a:t>
            </a:r>
            <a:r>
              <a:rPr lang="ko-KR" altLang="en-US" sz="1000" dirty="0"/>
              <a:t> 결과를 반환하는 구조</a:t>
            </a:r>
            <a:endParaRPr lang="en-US" altLang="ko-KR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C12BA8-B72C-16C3-A351-CEC1EC0724DD}"/>
              </a:ext>
            </a:extLst>
          </p:cNvPr>
          <p:cNvSpPr txBox="1"/>
          <p:nvPr/>
        </p:nvSpPr>
        <p:spPr>
          <a:xfrm>
            <a:off x="11482980" y="6581001"/>
            <a:ext cx="70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4329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외부 저장소 </a:t>
            </a:r>
            <a:r>
              <a:rPr lang="en-US" altLang="ko-KR" sz="1500" dirty="0"/>
              <a:t>(External Storage)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50" y="962318"/>
            <a:ext cx="4438651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일반적으로 </a:t>
            </a:r>
            <a:r>
              <a:rPr lang="ko-KR" altLang="en-US" sz="1000" dirty="0" err="1"/>
              <a:t>착탈이</a:t>
            </a:r>
            <a:r>
              <a:rPr lang="ko-KR" altLang="en-US" sz="1000" dirty="0"/>
              <a:t> 가능한 </a:t>
            </a:r>
            <a:r>
              <a:rPr lang="en-US" altLang="ko-KR" sz="1000" dirty="0"/>
              <a:t>SD </a:t>
            </a:r>
            <a:r>
              <a:rPr lang="ko-KR" altLang="en-US" sz="1000" dirty="0"/>
              <a:t>카드를 뜻한다</a:t>
            </a:r>
            <a:r>
              <a:rPr lang="en-US" altLang="ko-KR" sz="10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BEF976-EF42-5DE0-3DCA-B9892B5A8BE5}"/>
              </a:ext>
            </a:extLst>
          </p:cNvPr>
          <p:cNvSpPr txBox="1"/>
          <p:nvPr/>
        </p:nvSpPr>
        <p:spPr>
          <a:xfrm>
            <a:off x="-31396" y="6661706"/>
            <a:ext cx="4438651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/>
              <a:t>IPC: </a:t>
            </a:r>
            <a:r>
              <a:rPr lang="en-US" altLang="ko-KR" sz="600" dirty="0" err="1"/>
              <a:t>InterProcess</a:t>
            </a:r>
            <a:r>
              <a:rPr lang="en-US" altLang="ko-KR" sz="600" dirty="0"/>
              <a:t> Communication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7777E-E1FB-0A7A-E194-26A7E6F12719}"/>
              </a:ext>
            </a:extLst>
          </p:cNvPr>
          <p:cNvSpPr txBox="1"/>
          <p:nvPr/>
        </p:nvSpPr>
        <p:spPr>
          <a:xfrm>
            <a:off x="11482980" y="6581001"/>
            <a:ext cx="70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Ch12</a:t>
            </a:r>
            <a:endParaRPr lang="ko-KR" altLang="en-US" sz="12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97BB9B8-F474-3B13-73B2-C32099338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896701"/>
            <a:ext cx="2859960" cy="574527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3649C2A-F46F-A64A-05F0-EC95DEBC6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09" y="1308633"/>
            <a:ext cx="4212533" cy="58103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6C6154C-B98A-0FD0-75BB-8CF176C38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4793" y="896701"/>
            <a:ext cx="1620000" cy="288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63FFAAB-6DD8-28A6-00C8-ED5E990E77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7189" y="3901180"/>
            <a:ext cx="3521202" cy="77910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6D3DEC0-5ED1-7968-5D89-6D697EEA69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4793" y="5120682"/>
            <a:ext cx="3523598" cy="41836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3813870-BFAE-DE5E-A34C-6E86C552C8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6592" y="896701"/>
            <a:ext cx="16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88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외부 저장소에 공유 데이터 저장하기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50" y="962318"/>
            <a:ext cx="4438651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다른</a:t>
            </a:r>
            <a:r>
              <a:rPr lang="en-US" altLang="ko-KR" sz="1000" dirty="0"/>
              <a:t> application</a:t>
            </a:r>
            <a:r>
              <a:rPr lang="ko-KR" altLang="en-US" sz="1000" dirty="0"/>
              <a:t>에 </a:t>
            </a:r>
            <a:r>
              <a:rPr lang="en-US" altLang="ko-KR" sz="1000" dirty="0"/>
              <a:t>data</a:t>
            </a:r>
            <a:r>
              <a:rPr lang="ko-KR" altLang="en-US" sz="1000" dirty="0"/>
              <a:t>를 공급하는 역할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Data </a:t>
            </a:r>
            <a:r>
              <a:rPr lang="ko-KR" altLang="en-US" sz="1000" dirty="0"/>
              <a:t>공급을 </a:t>
            </a:r>
            <a:r>
              <a:rPr lang="ko-KR" altLang="en-US" sz="1000" dirty="0" err="1"/>
              <a:t>추상화하여</a:t>
            </a:r>
            <a:r>
              <a:rPr lang="ko-KR" altLang="en-US" sz="1000" dirty="0"/>
              <a:t> </a:t>
            </a:r>
            <a:r>
              <a:rPr lang="en-US" altLang="ko-KR" sz="1000" dirty="0"/>
              <a:t>data </a:t>
            </a:r>
            <a:r>
              <a:rPr lang="ko-KR" altLang="en-US" sz="1000" dirty="0"/>
              <a:t>계층과 </a:t>
            </a:r>
            <a:r>
              <a:rPr lang="en-US" altLang="ko-KR" sz="1000" dirty="0"/>
              <a:t>application </a:t>
            </a:r>
            <a:r>
              <a:rPr lang="ko-KR" altLang="en-US" sz="1000" dirty="0"/>
              <a:t>계층을 분리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다른 </a:t>
            </a:r>
            <a:r>
              <a:rPr lang="en-US" altLang="ko-KR" sz="1000" dirty="0"/>
              <a:t>application</a:t>
            </a:r>
            <a:r>
              <a:rPr lang="ko-KR" altLang="en-US" sz="1000" dirty="0"/>
              <a:t>이 </a:t>
            </a:r>
            <a:r>
              <a:rPr lang="en-US" altLang="ko-KR" sz="1000" dirty="0"/>
              <a:t>app data</a:t>
            </a:r>
            <a:r>
              <a:rPr lang="ko-KR" altLang="en-US" sz="1000" dirty="0"/>
              <a:t>에 안전하게 액세스하여 이를 수정할 수 있도록 허용</a:t>
            </a:r>
            <a:endParaRPr lang="en-US" altLang="ko-KR" sz="1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C4BFE4D-EB8E-DC0B-BC2B-E8B42A4E2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58391" y="896701"/>
            <a:ext cx="1620000" cy="28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F09E38-DC04-394E-59E0-2364BB357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707" y="4136822"/>
            <a:ext cx="5144541" cy="19303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CC6C7E-CD6F-34D5-8877-E1F83A9E7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707" y="896701"/>
            <a:ext cx="5144541" cy="273645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9FB360F-A14D-F015-CC2F-82C7F5E143DC}"/>
              </a:ext>
            </a:extLst>
          </p:cNvPr>
          <p:cNvSpPr/>
          <p:nvPr/>
        </p:nvSpPr>
        <p:spPr>
          <a:xfrm>
            <a:off x="4980350" y="2247544"/>
            <a:ext cx="2366600" cy="46390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F3C11E-3306-BEB5-2F2B-3B2548AFEE9B}"/>
              </a:ext>
            </a:extLst>
          </p:cNvPr>
          <p:cNvSpPr/>
          <p:nvPr/>
        </p:nvSpPr>
        <p:spPr>
          <a:xfrm>
            <a:off x="5107350" y="5089276"/>
            <a:ext cx="3020650" cy="5812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BEEBE-AB53-E983-479C-4BC6145EBFF7}"/>
              </a:ext>
            </a:extLst>
          </p:cNvPr>
          <p:cNvSpPr txBox="1"/>
          <p:nvPr/>
        </p:nvSpPr>
        <p:spPr>
          <a:xfrm>
            <a:off x="7346950" y="2118223"/>
            <a:ext cx="5640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rgbClr val="FF0000"/>
                </a:solidFill>
              </a:rPr>
              <a:t>필수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D6AEF4-BB08-6CE3-2386-15D5576B9137}"/>
              </a:ext>
            </a:extLst>
          </p:cNvPr>
          <p:cNvSpPr/>
          <p:nvPr/>
        </p:nvSpPr>
        <p:spPr>
          <a:xfrm>
            <a:off x="4804707" y="1450519"/>
            <a:ext cx="5144540" cy="205468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A5188A-FFFB-786D-0626-E7B5A0F1E1A6}"/>
              </a:ext>
            </a:extLst>
          </p:cNvPr>
          <p:cNvCxnSpPr>
            <a:cxnSpLocks/>
          </p:cNvCxnSpPr>
          <p:nvPr/>
        </p:nvCxnSpPr>
        <p:spPr>
          <a:xfrm flipV="1">
            <a:off x="7823200" y="3505199"/>
            <a:ext cx="546100" cy="1584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693D8A-6150-B6E0-13AF-294417A80B66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9949247" y="2336701"/>
            <a:ext cx="209144" cy="1411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BEF976-EF42-5DE0-3DCA-B9892B5A8BE5}"/>
              </a:ext>
            </a:extLst>
          </p:cNvPr>
          <p:cNvSpPr txBox="1"/>
          <p:nvPr/>
        </p:nvSpPr>
        <p:spPr>
          <a:xfrm>
            <a:off x="-31396" y="6661706"/>
            <a:ext cx="4438651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/>
              <a:t>IPC: </a:t>
            </a:r>
            <a:r>
              <a:rPr lang="en-US" altLang="ko-KR" sz="600" dirty="0" err="1"/>
              <a:t>InterProcess</a:t>
            </a:r>
            <a:r>
              <a:rPr lang="en-US" altLang="ko-KR" sz="600" dirty="0"/>
              <a:t> Communication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5996F-F342-8031-C6A1-ADF71112D1E5}"/>
              </a:ext>
            </a:extLst>
          </p:cNvPr>
          <p:cNvSpPr txBox="1"/>
          <p:nvPr/>
        </p:nvSpPr>
        <p:spPr>
          <a:xfrm>
            <a:off x="311150" y="2477859"/>
            <a:ext cx="4438651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- </a:t>
            </a:r>
            <a:r>
              <a:rPr lang="en-US" altLang="ko-KR" sz="1000" dirty="0" err="1"/>
              <a:t>ContentResolver</a:t>
            </a:r>
            <a:r>
              <a:rPr lang="en-US" altLang="ko-KR" sz="1000" dirty="0"/>
              <a:t> </a:t>
            </a:r>
            <a:r>
              <a:rPr lang="ko-KR" altLang="en-US" sz="1000" dirty="0"/>
              <a:t>객체가 </a:t>
            </a:r>
            <a:r>
              <a:rPr lang="en-US" altLang="ko-KR" sz="1000" dirty="0" err="1"/>
              <a:t>ContentProvider</a:t>
            </a:r>
            <a:r>
              <a:rPr lang="ko-KR" altLang="en-US" sz="1000" dirty="0"/>
              <a:t>에 </a:t>
            </a:r>
            <a:r>
              <a:rPr lang="en-US" altLang="ko-KR" sz="1000" dirty="0"/>
              <a:t>data</a:t>
            </a:r>
            <a:r>
              <a:rPr lang="ko-KR" altLang="en-US" sz="1000" dirty="0"/>
              <a:t>를 요청하게 되고 </a:t>
            </a:r>
            <a:r>
              <a:rPr lang="en-US" altLang="ko-KR" sz="1000" dirty="0" err="1"/>
              <a:t>ContentProvider</a:t>
            </a:r>
            <a:r>
              <a:rPr lang="ko-KR" altLang="en-US" sz="1000" dirty="0"/>
              <a:t>는 요청된 작업을 </a:t>
            </a:r>
            <a:r>
              <a:rPr lang="ko-KR" altLang="en-US" sz="1000" dirty="0" err="1"/>
              <a:t>싱행하고</a:t>
            </a:r>
            <a:r>
              <a:rPr lang="ko-KR" altLang="en-US" sz="1000" dirty="0"/>
              <a:t> 결과를 반환하는 구조</a:t>
            </a:r>
            <a:endParaRPr lang="en-US" altLang="ko-KR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7777E-E1FB-0A7A-E194-26A7E6F12719}"/>
              </a:ext>
            </a:extLst>
          </p:cNvPr>
          <p:cNvSpPr txBox="1"/>
          <p:nvPr/>
        </p:nvSpPr>
        <p:spPr>
          <a:xfrm>
            <a:off x="11482980" y="6581001"/>
            <a:ext cx="70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6683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공유 프레퍼런스 </a:t>
            </a:r>
            <a:r>
              <a:rPr lang="en-US" altLang="ko-KR" sz="1500" dirty="0"/>
              <a:t>(Shared Preferences)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50" y="962318"/>
            <a:ext cx="4438651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다른</a:t>
            </a:r>
            <a:r>
              <a:rPr lang="en-US" altLang="ko-KR" sz="1000" dirty="0"/>
              <a:t> application</a:t>
            </a:r>
            <a:r>
              <a:rPr lang="ko-KR" altLang="en-US" sz="1000" dirty="0"/>
              <a:t>에 </a:t>
            </a:r>
            <a:r>
              <a:rPr lang="en-US" altLang="ko-KR" sz="1000" dirty="0"/>
              <a:t>data</a:t>
            </a:r>
            <a:r>
              <a:rPr lang="ko-KR" altLang="en-US" sz="1000" dirty="0"/>
              <a:t>를 공급하는 역할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Data </a:t>
            </a:r>
            <a:r>
              <a:rPr lang="ko-KR" altLang="en-US" sz="1000" dirty="0"/>
              <a:t>공급을 </a:t>
            </a:r>
            <a:r>
              <a:rPr lang="ko-KR" altLang="en-US" sz="1000" dirty="0" err="1"/>
              <a:t>추상화하여</a:t>
            </a:r>
            <a:r>
              <a:rPr lang="ko-KR" altLang="en-US" sz="1000" dirty="0"/>
              <a:t> </a:t>
            </a:r>
            <a:r>
              <a:rPr lang="en-US" altLang="ko-KR" sz="1000" dirty="0"/>
              <a:t>data </a:t>
            </a:r>
            <a:r>
              <a:rPr lang="ko-KR" altLang="en-US" sz="1000" dirty="0"/>
              <a:t>계층과 </a:t>
            </a:r>
            <a:r>
              <a:rPr lang="en-US" altLang="ko-KR" sz="1000" dirty="0"/>
              <a:t>application </a:t>
            </a:r>
            <a:r>
              <a:rPr lang="ko-KR" altLang="en-US" sz="1000" dirty="0"/>
              <a:t>계층을 분리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다른 </a:t>
            </a:r>
            <a:r>
              <a:rPr lang="en-US" altLang="ko-KR" sz="1000" dirty="0"/>
              <a:t>application</a:t>
            </a:r>
            <a:r>
              <a:rPr lang="ko-KR" altLang="en-US" sz="1000" dirty="0"/>
              <a:t>이 </a:t>
            </a:r>
            <a:r>
              <a:rPr lang="en-US" altLang="ko-KR" sz="1000" dirty="0"/>
              <a:t>app data</a:t>
            </a:r>
            <a:r>
              <a:rPr lang="ko-KR" altLang="en-US" sz="1000" dirty="0"/>
              <a:t>에 안전하게 액세스하여 이를 수정할 수 있도록 허용</a:t>
            </a:r>
            <a:endParaRPr lang="en-US" altLang="ko-KR" sz="1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C4BFE4D-EB8E-DC0B-BC2B-E8B42A4E2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58391" y="896701"/>
            <a:ext cx="1620000" cy="28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F09E38-DC04-394E-59E0-2364BB357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707" y="4136822"/>
            <a:ext cx="5144541" cy="19303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CC6C7E-CD6F-34D5-8877-E1F83A9E7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707" y="896701"/>
            <a:ext cx="5144541" cy="273645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9FB360F-A14D-F015-CC2F-82C7F5E143DC}"/>
              </a:ext>
            </a:extLst>
          </p:cNvPr>
          <p:cNvSpPr/>
          <p:nvPr/>
        </p:nvSpPr>
        <p:spPr>
          <a:xfrm>
            <a:off x="4980350" y="2247544"/>
            <a:ext cx="2366600" cy="46390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F3C11E-3306-BEB5-2F2B-3B2548AFEE9B}"/>
              </a:ext>
            </a:extLst>
          </p:cNvPr>
          <p:cNvSpPr/>
          <p:nvPr/>
        </p:nvSpPr>
        <p:spPr>
          <a:xfrm>
            <a:off x="5107350" y="5089276"/>
            <a:ext cx="3020650" cy="5812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BEEBE-AB53-E983-479C-4BC6145EBFF7}"/>
              </a:ext>
            </a:extLst>
          </p:cNvPr>
          <p:cNvSpPr txBox="1"/>
          <p:nvPr/>
        </p:nvSpPr>
        <p:spPr>
          <a:xfrm>
            <a:off x="7346950" y="2118223"/>
            <a:ext cx="5640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rgbClr val="FF0000"/>
                </a:solidFill>
              </a:rPr>
              <a:t>필수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D6AEF4-BB08-6CE3-2386-15D5576B9137}"/>
              </a:ext>
            </a:extLst>
          </p:cNvPr>
          <p:cNvSpPr/>
          <p:nvPr/>
        </p:nvSpPr>
        <p:spPr>
          <a:xfrm>
            <a:off x="4804707" y="1450519"/>
            <a:ext cx="5144540" cy="205468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A5188A-FFFB-786D-0626-E7B5A0F1E1A6}"/>
              </a:ext>
            </a:extLst>
          </p:cNvPr>
          <p:cNvCxnSpPr>
            <a:cxnSpLocks/>
          </p:cNvCxnSpPr>
          <p:nvPr/>
        </p:nvCxnSpPr>
        <p:spPr>
          <a:xfrm flipV="1">
            <a:off x="7823200" y="3505199"/>
            <a:ext cx="546100" cy="1584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693D8A-6150-B6E0-13AF-294417A80B66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9949247" y="2336701"/>
            <a:ext cx="209144" cy="1411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BEF976-EF42-5DE0-3DCA-B9892B5A8BE5}"/>
              </a:ext>
            </a:extLst>
          </p:cNvPr>
          <p:cNvSpPr txBox="1"/>
          <p:nvPr/>
        </p:nvSpPr>
        <p:spPr>
          <a:xfrm>
            <a:off x="-31396" y="6661706"/>
            <a:ext cx="4438651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/>
              <a:t>IPC: </a:t>
            </a:r>
            <a:r>
              <a:rPr lang="en-US" altLang="ko-KR" sz="600" dirty="0" err="1"/>
              <a:t>InterProcess</a:t>
            </a:r>
            <a:r>
              <a:rPr lang="en-US" altLang="ko-KR" sz="600" dirty="0"/>
              <a:t> Communication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5996F-F342-8031-C6A1-ADF71112D1E5}"/>
              </a:ext>
            </a:extLst>
          </p:cNvPr>
          <p:cNvSpPr txBox="1"/>
          <p:nvPr/>
        </p:nvSpPr>
        <p:spPr>
          <a:xfrm>
            <a:off x="311150" y="2477859"/>
            <a:ext cx="4438651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- </a:t>
            </a:r>
            <a:r>
              <a:rPr lang="en-US" altLang="ko-KR" sz="1000" dirty="0" err="1"/>
              <a:t>ContentResolver</a:t>
            </a:r>
            <a:r>
              <a:rPr lang="en-US" altLang="ko-KR" sz="1000" dirty="0"/>
              <a:t> </a:t>
            </a:r>
            <a:r>
              <a:rPr lang="ko-KR" altLang="en-US" sz="1000" dirty="0"/>
              <a:t>객체가 </a:t>
            </a:r>
            <a:r>
              <a:rPr lang="en-US" altLang="ko-KR" sz="1000" dirty="0" err="1"/>
              <a:t>ContentProvider</a:t>
            </a:r>
            <a:r>
              <a:rPr lang="ko-KR" altLang="en-US" sz="1000" dirty="0"/>
              <a:t>에 </a:t>
            </a:r>
            <a:r>
              <a:rPr lang="en-US" altLang="ko-KR" sz="1000" dirty="0"/>
              <a:t>data</a:t>
            </a:r>
            <a:r>
              <a:rPr lang="ko-KR" altLang="en-US" sz="1000" dirty="0"/>
              <a:t>를 요청하게 되고 </a:t>
            </a:r>
            <a:r>
              <a:rPr lang="en-US" altLang="ko-KR" sz="1000" dirty="0" err="1"/>
              <a:t>ContentProvider</a:t>
            </a:r>
            <a:r>
              <a:rPr lang="ko-KR" altLang="en-US" sz="1000" dirty="0"/>
              <a:t>는 요청된 작업을 </a:t>
            </a:r>
            <a:r>
              <a:rPr lang="ko-KR" altLang="en-US" sz="1000" dirty="0" err="1"/>
              <a:t>싱행하고</a:t>
            </a:r>
            <a:r>
              <a:rPr lang="ko-KR" altLang="en-US" sz="1000" dirty="0"/>
              <a:t> 결과를 반환하는 구조</a:t>
            </a:r>
            <a:endParaRPr lang="en-US" altLang="ko-KR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7777E-E1FB-0A7A-E194-26A7E6F12719}"/>
              </a:ext>
            </a:extLst>
          </p:cNvPr>
          <p:cNvSpPr txBox="1"/>
          <p:nvPr/>
        </p:nvSpPr>
        <p:spPr>
          <a:xfrm>
            <a:off x="11482980" y="6581001"/>
            <a:ext cx="70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71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공유 프레퍼런스 </a:t>
            </a:r>
            <a:r>
              <a:rPr lang="en-US" altLang="ko-KR" sz="1500" dirty="0"/>
              <a:t>(Shared Preferences)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50" y="962318"/>
            <a:ext cx="4438651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다른</a:t>
            </a:r>
            <a:r>
              <a:rPr lang="en-US" altLang="ko-KR" sz="1000" dirty="0"/>
              <a:t> application</a:t>
            </a:r>
            <a:r>
              <a:rPr lang="ko-KR" altLang="en-US" sz="1000" dirty="0"/>
              <a:t>에 </a:t>
            </a:r>
            <a:r>
              <a:rPr lang="en-US" altLang="ko-KR" sz="1000" dirty="0"/>
              <a:t>data</a:t>
            </a:r>
            <a:r>
              <a:rPr lang="ko-KR" altLang="en-US" sz="1000" dirty="0"/>
              <a:t>를 공급하는 역할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Data </a:t>
            </a:r>
            <a:r>
              <a:rPr lang="ko-KR" altLang="en-US" sz="1000" dirty="0"/>
              <a:t>공급을 </a:t>
            </a:r>
            <a:r>
              <a:rPr lang="ko-KR" altLang="en-US" sz="1000" dirty="0" err="1"/>
              <a:t>추상화하여</a:t>
            </a:r>
            <a:r>
              <a:rPr lang="ko-KR" altLang="en-US" sz="1000" dirty="0"/>
              <a:t> </a:t>
            </a:r>
            <a:r>
              <a:rPr lang="en-US" altLang="ko-KR" sz="1000" dirty="0"/>
              <a:t>data </a:t>
            </a:r>
            <a:r>
              <a:rPr lang="ko-KR" altLang="en-US" sz="1000" dirty="0"/>
              <a:t>계층과 </a:t>
            </a:r>
            <a:r>
              <a:rPr lang="en-US" altLang="ko-KR" sz="1000" dirty="0"/>
              <a:t>application </a:t>
            </a:r>
            <a:r>
              <a:rPr lang="ko-KR" altLang="en-US" sz="1000" dirty="0"/>
              <a:t>계층을 분리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다른 </a:t>
            </a:r>
            <a:r>
              <a:rPr lang="en-US" altLang="ko-KR" sz="1000" dirty="0"/>
              <a:t>application</a:t>
            </a:r>
            <a:r>
              <a:rPr lang="ko-KR" altLang="en-US" sz="1000" dirty="0"/>
              <a:t>이 </a:t>
            </a:r>
            <a:r>
              <a:rPr lang="en-US" altLang="ko-KR" sz="1000" dirty="0"/>
              <a:t>app data</a:t>
            </a:r>
            <a:r>
              <a:rPr lang="ko-KR" altLang="en-US" sz="1000" dirty="0"/>
              <a:t>에 안전하게 액세스하여 이를 수정할 수 있도록 허용</a:t>
            </a:r>
            <a:endParaRPr lang="en-US" altLang="ko-KR" sz="1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C4BFE4D-EB8E-DC0B-BC2B-E8B42A4E2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58391" y="896701"/>
            <a:ext cx="1620000" cy="28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F09E38-DC04-394E-59E0-2364BB357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707" y="4136822"/>
            <a:ext cx="5144541" cy="19303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CC6C7E-CD6F-34D5-8877-E1F83A9E7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707" y="896701"/>
            <a:ext cx="5144541" cy="273645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9FB360F-A14D-F015-CC2F-82C7F5E143DC}"/>
              </a:ext>
            </a:extLst>
          </p:cNvPr>
          <p:cNvSpPr/>
          <p:nvPr/>
        </p:nvSpPr>
        <p:spPr>
          <a:xfrm>
            <a:off x="4980350" y="2247544"/>
            <a:ext cx="2366600" cy="46390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F3C11E-3306-BEB5-2F2B-3B2548AFEE9B}"/>
              </a:ext>
            </a:extLst>
          </p:cNvPr>
          <p:cNvSpPr/>
          <p:nvPr/>
        </p:nvSpPr>
        <p:spPr>
          <a:xfrm>
            <a:off x="5107350" y="5089276"/>
            <a:ext cx="3020650" cy="5812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BEEBE-AB53-E983-479C-4BC6145EBFF7}"/>
              </a:ext>
            </a:extLst>
          </p:cNvPr>
          <p:cNvSpPr txBox="1"/>
          <p:nvPr/>
        </p:nvSpPr>
        <p:spPr>
          <a:xfrm>
            <a:off x="7346950" y="2118223"/>
            <a:ext cx="5640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rgbClr val="FF0000"/>
                </a:solidFill>
              </a:rPr>
              <a:t>필수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D6AEF4-BB08-6CE3-2386-15D5576B9137}"/>
              </a:ext>
            </a:extLst>
          </p:cNvPr>
          <p:cNvSpPr/>
          <p:nvPr/>
        </p:nvSpPr>
        <p:spPr>
          <a:xfrm>
            <a:off x="4804707" y="1450519"/>
            <a:ext cx="5144540" cy="205468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A5188A-FFFB-786D-0626-E7B5A0F1E1A6}"/>
              </a:ext>
            </a:extLst>
          </p:cNvPr>
          <p:cNvCxnSpPr>
            <a:cxnSpLocks/>
          </p:cNvCxnSpPr>
          <p:nvPr/>
        </p:nvCxnSpPr>
        <p:spPr>
          <a:xfrm flipV="1">
            <a:off x="7823200" y="3505199"/>
            <a:ext cx="546100" cy="1584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693D8A-6150-B6E0-13AF-294417A80B66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9949247" y="2336701"/>
            <a:ext cx="209144" cy="1411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BEF976-EF42-5DE0-3DCA-B9892B5A8BE5}"/>
              </a:ext>
            </a:extLst>
          </p:cNvPr>
          <p:cNvSpPr txBox="1"/>
          <p:nvPr/>
        </p:nvSpPr>
        <p:spPr>
          <a:xfrm>
            <a:off x="-31396" y="6661706"/>
            <a:ext cx="4438651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/>
              <a:t>IPC: </a:t>
            </a:r>
            <a:r>
              <a:rPr lang="en-US" altLang="ko-KR" sz="600" dirty="0" err="1"/>
              <a:t>InterProcess</a:t>
            </a:r>
            <a:r>
              <a:rPr lang="en-US" altLang="ko-KR" sz="600" dirty="0"/>
              <a:t> Communication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5996F-F342-8031-C6A1-ADF71112D1E5}"/>
              </a:ext>
            </a:extLst>
          </p:cNvPr>
          <p:cNvSpPr txBox="1"/>
          <p:nvPr/>
        </p:nvSpPr>
        <p:spPr>
          <a:xfrm>
            <a:off x="311150" y="2477859"/>
            <a:ext cx="4438651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- </a:t>
            </a:r>
            <a:r>
              <a:rPr lang="en-US" altLang="ko-KR" sz="1000" dirty="0" err="1"/>
              <a:t>ContentResolver</a:t>
            </a:r>
            <a:r>
              <a:rPr lang="en-US" altLang="ko-KR" sz="1000" dirty="0"/>
              <a:t> </a:t>
            </a:r>
            <a:r>
              <a:rPr lang="ko-KR" altLang="en-US" sz="1000" dirty="0"/>
              <a:t>객체가 </a:t>
            </a:r>
            <a:r>
              <a:rPr lang="en-US" altLang="ko-KR" sz="1000" dirty="0" err="1"/>
              <a:t>ContentProvider</a:t>
            </a:r>
            <a:r>
              <a:rPr lang="ko-KR" altLang="en-US" sz="1000" dirty="0"/>
              <a:t>에 </a:t>
            </a:r>
            <a:r>
              <a:rPr lang="en-US" altLang="ko-KR" sz="1000" dirty="0"/>
              <a:t>data</a:t>
            </a:r>
            <a:r>
              <a:rPr lang="ko-KR" altLang="en-US" sz="1000" dirty="0"/>
              <a:t>를 요청하게 되고 </a:t>
            </a:r>
            <a:r>
              <a:rPr lang="en-US" altLang="ko-KR" sz="1000" dirty="0" err="1"/>
              <a:t>ContentProvider</a:t>
            </a:r>
            <a:r>
              <a:rPr lang="ko-KR" altLang="en-US" sz="1000" dirty="0"/>
              <a:t>는 요청된 작업을 </a:t>
            </a:r>
            <a:r>
              <a:rPr lang="ko-KR" altLang="en-US" sz="1000" dirty="0" err="1"/>
              <a:t>싱행하고</a:t>
            </a:r>
            <a:r>
              <a:rPr lang="ko-KR" altLang="en-US" sz="1000" dirty="0"/>
              <a:t> 결과를 반환하는 구조</a:t>
            </a:r>
            <a:endParaRPr lang="en-US" altLang="ko-KR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7777E-E1FB-0A7A-E194-26A7E6F12719}"/>
              </a:ext>
            </a:extLst>
          </p:cNvPr>
          <p:cNvSpPr txBox="1"/>
          <p:nvPr/>
        </p:nvSpPr>
        <p:spPr>
          <a:xfrm>
            <a:off x="11482980" y="6581001"/>
            <a:ext cx="70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9380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데이터베이스 </a:t>
            </a:r>
            <a:r>
              <a:rPr lang="en-US" altLang="ko-KR" sz="1500" dirty="0"/>
              <a:t>(Database)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50" y="962318"/>
            <a:ext cx="4438651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다른</a:t>
            </a:r>
            <a:r>
              <a:rPr lang="en-US" altLang="ko-KR" sz="1000" dirty="0"/>
              <a:t> application</a:t>
            </a:r>
            <a:r>
              <a:rPr lang="ko-KR" altLang="en-US" sz="1000" dirty="0"/>
              <a:t>에 </a:t>
            </a:r>
            <a:r>
              <a:rPr lang="en-US" altLang="ko-KR" sz="1000" dirty="0"/>
              <a:t>data</a:t>
            </a:r>
            <a:r>
              <a:rPr lang="ko-KR" altLang="en-US" sz="1000" dirty="0"/>
              <a:t>를 공급하는 역할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Data </a:t>
            </a:r>
            <a:r>
              <a:rPr lang="ko-KR" altLang="en-US" sz="1000" dirty="0"/>
              <a:t>공급을 </a:t>
            </a:r>
            <a:r>
              <a:rPr lang="ko-KR" altLang="en-US" sz="1000" dirty="0" err="1"/>
              <a:t>추상화하여</a:t>
            </a:r>
            <a:r>
              <a:rPr lang="ko-KR" altLang="en-US" sz="1000" dirty="0"/>
              <a:t> </a:t>
            </a:r>
            <a:r>
              <a:rPr lang="en-US" altLang="ko-KR" sz="1000" dirty="0"/>
              <a:t>data </a:t>
            </a:r>
            <a:r>
              <a:rPr lang="ko-KR" altLang="en-US" sz="1000" dirty="0"/>
              <a:t>계층과 </a:t>
            </a:r>
            <a:r>
              <a:rPr lang="en-US" altLang="ko-KR" sz="1000" dirty="0"/>
              <a:t>application </a:t>
            </a:r>
            <a:r>
              <a:rPr lang="ko-KR" altLang="en-US" sz="1000" dirty="0"/>
              <a:t>계층을 분리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다른 </a:t>
            </a:r>
            <a:r>
              <a:rPr lang="en-US" altLang="ko-KR" sz="1000" dirty="0"/>
              <a:t>application</a:t>
            </a:r>
            <a:r>
              <a:rPr lang="ko-KR" altLang="en-US" sz="1000" dirty="0"/>
              <a:t>이 </a:t>
            </a:r>
            <a:r>
              <a:rPr lang="en-US" altLang="ko-KR" sz="1000" dirty="0"/>
              <a:t>app data</a:t>
            </a:r>
            <a:r>
              <a:rPr lang="ko-KR" altLang="en-US" sz="1000" dirty="0"/>
              <a:t>에 안전하게 액세스하여 이를 수정할 수 있도록 허용</a:t>
            </a:r>
            <a:endParaRPr lang="en-US" altLang="ko-KR" sz="1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C4BFE4D-EB8E-DC0B-BC2B-E8B42A4E2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58391" y="896701"/>
            <a:ext cx="1620000" cy="28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F09E38-DC04-394E-59E0-2364BB357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707" y="4136822"/>
            <a:ext cx="5144541" cy="19303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CC6C7E-CD6F-34D5-8877-E1F83A9E7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707" y="896701"/>
            <a:ext cx="5144541" cy="273645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9FB360F-A14D-F015-CC2F-82C7F5E143DC}"/>
              </a:ext>
            </a:extLst>
          </p:cNvPr>
          <p:cNvSpPr/>
          <p:nvPr/>
        </p:nvSpPr>
        <p:spPr>
          <a:xfrm>
            <a:off x="4980350" y="2247544"/>
            <a:ext cx="2366600" cy="46390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F3C11E-3306-BEB5-2F2B-3B2548AFEE9B}"/>
              </a:ext>
            </a:extLst>
          </p:cNvPr>
          <p:cNvSpPr/>
          <p:nvPr/>
        </p:nvSpPr>
        <p:spPr>
          <a:xfrm>
            <a:off x="5107350" y="5089276"/>
            <a:ext cx="3020650" cy="5812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BEEBE-AB53-E983-479C-4BC6145EBFF7}"/>
              </a:ext>
            </a:extLst>
          </p:cNvPr>
          <p:cNvSpPr txBox="1"/>
          <p:nvPr/>
        </p:nvSpPr>
        <p:spPr>
          <a:xfrm>
            <a:off x="7346950" y="2118223"/>
            <a:ext cx="5640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rgbClr val="FF0000"/>
                </a:solidFill>
              </a:rPr>
              <a:t>필수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D6AEF4-BB08-6CE3-2386-15D5576B9137}"/>
              </a:ext>
            </a:extLst>
          </p:cNvPr>
          <p:cNvSpPr/>
          <p:nvPr/>
        </p:nvSpPr>
        <p:spPr>
          <a:xfrm>
            <a:off x="4804707" y="1450519"/>
            <a:ext cx="5144540" cy="205468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A5188A-FFFB-786D-0626-E7B5A0F1E1A6}"/>
              </a:ext>
            </a:extLst>
          </p:cNvPr>
          <p:cNvCxnSpPr>
            <a:cxnSpLocks/>
          </p:cNvCxnSpPr>
          <p:nvPr/>
        </p:nvCxnSpPr>
        <p:spPr>
          <a:xfrm flipV="1">
            <a:off x="7823200" y="3505199"/>
            <a:ext cx="546100" cy="1584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693D8A-6150-B6E0-13AF-294417A80B66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9949247" y="2336701"/>
            <a:ext cx="209144" cy="1411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BEF976-EF42-5DE0-3DCA-B9892B5A8BE5}"/>
              </a:ext>
            </a:extLst>
          </p:cNvPr>
          <p:cNvSpPr txBox="1"/>
          <p:nvPr/>
        </p:nvSpPr>
        <p:spPr>
          <a:xfrm>
            <a:off x="-31396" y="6661706"/>
            <a:ext cx="4438651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/>
              <a:t>IPC: </a:t>
            </a:r>
            <a:r>
              <a:rPr lang="en-US" altLang="ko-KR" sz="600" dirty="0" err="1"/>
              <a:t>InterProcess</a:t>
            </a:r>
            <a:r>
              <a:rPr lang="en-US" altLang="ko-KR" sz="600" dirty="0"/>
              <a:t> Communication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5996F-F342-8031-C6A1-ADF71112D1E5}"/>
              </a:ext>
            </a:extLst>
          </p:cNvPr>
          <p:cNvSpPr txBox="1"/>
          <p:nvPr/>
        </p:nvSpPr>
        <p:spPr>
          <a:xfrm>
            <a:off x="311150" y="2477859"/>
            <a:ext cx="4438651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- </a:t>
            </a:r>
            <a:r>
              <a:rPr lang="en-US" altLang="ko-KR" sz="1000" dirty="0" err="1"/>
              <a:t>ContentResolver</a:t>
            </a:r>
            <a:r>
              <a:rPr lang="en-US" altLang="ko-KR" sz="1000" dirty="0"/>
              <a:t> </a:t>
            </a:r>
            <a:r>
              <a:rPr lang="ko-KR" altLang="en-US" sz="1000" dirty="0"/>
              <a:t>객체가 </a:t>
            </a:r>
            <a:r>
              <a:rPr lang="en-US" altLang="ko-KR" sz="1000" dirty="0" err="1"/>
              <a:t>ContentProvider</a:t>
            </a:r>
            <a:r>
              <a:rPr lang="ko-KR" altLang="en-US" sz="1000" dirty="0"/>
              <a:t>에 </a:t>
            </a:r>
            <a:r>
              <a:rPr lang="en-US" altLang="ko-KR" sz="1000" dirty="0"/>
              <a:t>data</a:t>
            </a:r>
            <a:r>
              <a:rPr lang="ko-KR" altLang="en-US" sz="1000" dirty="0"/>
              <a:t>를 요청하게 되고 </a:t>
            </a:r>
            <a:r>
              <a:rPr lang="en-US" altLang="ko-KR" sz="1000" dirty="0" err="1"/>
              <a:t>ContentProvider</a:t>
            </a:r>
            <a:r>
              <a:rPr lang="ko-KR" altLang="en-US" sz="1000" dirty="0"/>
              <a:t>는 요청된 작업을 </a:t>
            </a:r>
            <a:r>
              <a:rPr lang="ko-KR" altLang="en-US" sz="1000" dirty="0" err="1"/>
              <a:t>싱행하고</a:t>
            </a:r>
            <a:r>
              <a:rPr lang="ko-KR" altLang="en-US" sz="1000" dirty="0"/>
              <a:t> 결과를 반환하는 구조</a:t>
            </a:r>
            <a:endParaRPr lang="en-US" altLang="ko-KR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7777E-E1FB-0A7A-E194-26A7E6F12719}"/>
              </a:ext>
            </a:extLst>
          </p:cNvPr>
          <p:cNvSpPr txBox="1"/>
          <p:nvPr/>
        </p:nvSpPr>
        <p:spPr>
          <a:xfrm>
            <a:off x="11482980" y="6581001"/>
            <a:ext cx="70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9620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데이터베이스와</a:t>
            </a:r>
            <a:r>
              <a:rPr lang="en-US" altLang="ko-KR" sz="1500" dirty="0"/>
              <a:t> </a:t>
            </a:r>
            <a:r>
              <a:rPr lang="ko-KR" altLang="en-US" sz="1500" dirty="0"/>
              <a:t>어댑터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50" y="962318"/>
            <a:ext cx="4438651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다른</a:t>
            </a:r>
            <a:r>
              <a:rPr lang="en-US" altLang="ko-KR" sz="1000" dirty="0"/>
              <a:t> application</a:t>
            </a:r>
            <a:r>
              <a:rPr lang="ko-KR" altLang="en-US" sz="1000" dirty="0"/>
              <a:t>에 </a:t>
            </a:r>
            <a:r>
              <a:rPr lang="en-US" altLang="ko-KR" sz="1000" dirty="0"/>
              <a:t>data</a:t>
            </a:r>
            <a:r>
              <a:rPr lang="ko-KR" altLang="en-US" sz="1000" dirty="0"/>
              <a:t>를 공급하는 역할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Data </a:t>
            </a:r>
            <a:r>
              <a:rPr lang="ko-KR" altLang="en-US" sz="1000" dirty="0"/>
              <a:t>공급을 </a:t>
            </a:r>
            <a:r>
              <a:rPr lang="ko-KR" altLang="en-US" sz="1000" dirty="0" err="1"/>
              <a:t>추상화하여</a:t>
            </a:r>
            <a:r>
              <a:rPr lang="ko-KR" altLang="en-US" sz="1000" dirty="0"/>
              <a:t> </a:t>
            </a:r>
            <a:r>
              <a:rPr lang="en-US" altLang="ko-KR" sz="1000" dirty="0"/>
              <a:t>data </a:t>
            </a:r>
            <a:r>
              <a:rPr lang="ko-KR" altLang="en-US" sz="1000" dirty="0"/>
              <a:t>계층과 </a:t>
            </a:r>
            <a:r>
              <a:rPr lang="en-US" altLang="ko-KR" sz="1000" dirty="0"/>
              <a:t>application </a:t>
            </a:r>
            <a:r>
              <a:rPr lang="ko-KR" altLang="en-US" sz="1000" dirty="0"/>
              <a:t>계층을 분리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다른 </a:t>
            </a:r>
            <a:r>
              <a:rPr lang="en-US" altLang="ko-KR" sz="1000" dirty="0"/>
              <a:t>application</a:t>
            </a:r>
            <a:r>
              <a:rPr lang="ko-KR" altLang="en-US" sz="1000" dirty="0"/>
              <a:t>이 </a:t>
            </a:r>
            <a:r>
              <a:rPr lang="en-US" altLang="ko-KR" sz="1000" dirty="0"/>
              <a:t>app data</a:t>
            </a:r>
            <a:r>
              <a:rPr lang="ko-KR" altLang="en-US" sz="1000" dirty="0"/>
              <a:t>에 안전하게 액세스하여 이를 수정할 수 있도록 허용</a:t>
            </a:r>
            <a:endParaRPr lang="en-US" altLang="ko-KR" sz="1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C4BFE4D-EB8E-DC0B-BC2B-E8B42A4E2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58391" y="896701"/>
            <a:ext cx="1620000" cy="28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F09E38-DC04-394E-59E0-2364BB357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707" y="4136822"/>
            <a:ext cx="5144541" cy="19303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CC6C7E-CD6F-34D5-8877-E1F83A9E7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707" y="896701"/>
            <a:ext cx="5144541" cy="273645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9FB360F-A14D-F015-CC2F-82C7F5E143DC}"/>
              </a:ext>
            </a:extLst>
          </p:cNvPr>
          <p:cNvSpPr/>
          <p:nvPr/>
        </p:nvSpPr>
        <p:spPr>
          <a:xfrm>
            <a:off x="4980350" y="2247544"/>
            <a:ext cx="2366600" cy="46390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F3C11E-3306-BEB5-2F2B-3B2548AFEE9B}"/>
              </a:ext>
            </a:extLst>
          </p:cNvPr>
          <p:cNvSpPr/>
          <p:nvPr/>
        </p:nvSpPr>
        <p:spPr>
          <a:xfrm>
            <a:off x="5107350" y="5089276"/>
            <a:ext cx="3020650" cy="5812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BEEBE-AB53-E983-479C-4BC6145EBFF7}"/>
              </a:ext>
            </a:extLst>
          </p:cNvPr>
          <p:cNvSpPr txBox="1"/>
          <p:nvPr/>
        </p:nvSpPr>
        <p:spPr>
          <a:xfrm>
            <a:off x="7346950" y="2118223"/>
            <a:ext cx="5640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rgbClr val="FF0000"/>
                </a:solidFill>
              </a:rPr>
              <a:t>필수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D6AEF4-BB08-6CE3-2386-15D5576B9137}"/>
              </a:ext>
            </a:extLst>
          </p:cNvPr>
          <p:cNvSpPr/>
          <p:nvPr/>
        </p:nvSpPr>
        <p:spPr>
          <a:xfrm>
            <a:off x="4804707" y="1450519"/>
            <a:ext cx="5144540" cy="205468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A5188A-FFFB-786D-0626-E7B5A0F1E1A6}"/>
              </a:ext>
            </a:extLst>
          </p:cNvPr>
          <p:cNvCxnSpPr>
            <a:cxnSpLocks/>
          </p:cNvCxnSpPr>
          <p:nvPr/>
        </p:nvCxnSpPr>
        <p:spPr>
          <a:xfrm flipV="1">
            <a:off x="7823200" y="3505199"/>
            <a:ext cx="546100" cy="1584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693D8A-6150-B6E0-13AF-294417A80B66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9949247" y="2336701"/>
            <a:ext cx="209144" cy="1411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BEF976-EF42-5DE0-3DCA-B9892B5A8BE5}"/>
              </a:ext>
            </a:extLst>
          </p:cNvPr>
          <p:cNvSpPr txBox="1"/>
          <p:nvPr/>
        </p:nvSpPr>
        <p:spPr>
          <a:xfrm>
            <a:off x="-31396" y="6661706"/>
            <a:ext cx="4438651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/>
              <a:t>IPC: </a:t>
            </a:r>
            <a:r>
              <a:rPr lang="en-US" altLang="ko-KR" sz="600" dirty="0" err="1"/>
              <a:t>InterProcess</a:t>
            </a:r>
            <a:r>
              <a:rPr lang="en-US" altLang="ko-KR" sz="600" dirty="0"/>
              <a:t> Communication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5996F-F342-8031-C6A1-ADF71112D1E5}"/>
              </a:ext>
            </a:extLst>
          </p:cNvPr>
          <p:cNvSpPr txBox="1"/>
          <p:nvPr/>
        </p:nvSpPr>
        <p:spPr>
          <a:xfrm>
            <a:off x="311150" y="2477859"/>
            <a:ext cx="4438651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- </a:t>
            </a:r>
            <a:r>
              <a:rPr lang="en-US" altLang="ko-KR" sz="1000" dirty="0" err="1"/>
              <a:t>ContentResolver</a:t>
            </a:r>
            <a:r>
              <a:rPr lang="en-US" altLang="ko-KR" sz="1000" dirty="0"/>
              <a:t> </a:t>
            </a:r>
            <a:r>
              <a:rPr lang="ko-KR" altLang="en-US" sz="1000" dirty="0"/>
              <a:t>객체가 </a:t>
            </a:r>
            <a:r>
              <a:rPr lang="en-US" altLang="ko-KR" sz="1000" dirty="0" err="1"/>
              <a:t>ContentProvider</a:t>
            </a:r>
            <a:r>
              <a:rPr lang="ko-KR" altLang="en-US" sz="1000" dirty="0"/>
              <a:t>에 </a:t>
            </a:r>
            <a:r>
              <a:rPr lang="en-US" altLang="ko-KR" sz="1000" dirty="0"/>
              <a:t>data</a:t>
            </a:r>
            <a:r>
              <a:rPr lang="ko-KR" altLang="en-US" sz="1000" dirty="0"/>
              <a:t>를 요청하게 되고 </a:t>
            </a:r>
            <a:r>
              <a:rPr lang="en-US" altLang="ko-KR" sz="1000" dirty="0" err="1"/>
              <a:t>ContentProvider</a:t>
            </a:r>
            <a:r>
              <a:rPr lang="ko-KR" altLang="en-US" sz="1000" dirty="0"/>
              <a:t>는 요청된 작업을 </a:t>
            </a:r>
            <a:r>
              <a:rPr lang="ko-KR" altLang="en-US" sz="1000" dirty="0" err="1"/>
              <a:t>싱행하고</a:t>
            </a:r>
            <a:r>
              <a:rPr lang="ko-KR" altLang="en-US" sz="1000" dirty="0"/>
              <a:t> 결과를 반환하는 구조</a:t>
            </a:r>
            <a:endParaRPr lang="en-US" altLang="ko-KR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7777E-E1FB-0A7A-E194-26A7E6F12719}"/>
              </a:ext>
            </a:extLst>
          </p:cNvPr>
          <p:cNvSpPr txBox="1"/>
          <p:nvPr/>
        </p:nvSpPr>
        <p:spPr>
          <a:xfrm>
            <a:off x="11482980" y="6581001"/>
            <a:ext cx="70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3580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FAE5ED-BA65-8D6C-2FA4-D5B3391B71B6}"/>
              </a:ext>
            </a:extLst>
          </p:cNvPr>
          <p:cNvSpPr txBox="1"/>
          <p:nvPr/>
        </p:nvSpPr>
        <p:spPr>
          <a:xfrm>
            <a:off x="10501865" y="6581001"/>
            <a:ext cx="169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Ch11 &amp; 12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49" y="211668"/>
            <a:ext cx="49565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Reference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79E1464-CBFA-A07E-7345-5EA2804743EA}"/>
              </a:ext>
            </a:extLst>
          </p:cNvPr>
          <p:cNvSpPr txBox="1"/>
          <p:nvPr/>
        </p:nvSpPr>
        <p:spPr>
          <a:xfrm>
            <a:off x="311149" y="771779"/>
            <a:ext cx="9637781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adfasdf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70655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복습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49" y="746498"/>
            <a:ext cx="5647467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/>
              <a:t>Q.  Menu</a:t>
            </a:r>
            <a:r>
              <a:rPr lang="ko-KR" altLang="en-US" sz="800" dirty="0"/>
              <a:t> 옵션에서 </a:t>
            </a:r>
            <a:r>
              <a:rPr lang="en-US" altLang="ko-KR" sz="800" dirty="0"/>
              <a:t>icon</a:t>
            </a:r>
            <a:r>
              <a:rPr lang="ko-KR" altLang="en-US" sz="800" dirty="0"/>
              <a:t>이 보이지 않는 이유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800" dirty="0"/>
              <a:t>A.</a:t>
            </a:r>
            <a:r>
              <a:rPr lang="ko-KR" altLang="en-US" sz="800" dirty="0"/>
              <a:t>  </a:t>
            </a:r>
            <a:r>
              <a:rPr lang="en-US" altLang="ko-KR" sz="800" dirty="0"/>
              <a:t>API Level</a:t>
            </a:r>
            <a:r>
              <a:rPr lang="ko-KR" altLang="en-US" sz="800" dirty="0"/>
              <a:t> </a:t>
            </a:r>
            <a:r>
              <a:rPr lang="en-US" altLang="ko-KR" sz="800" dirty="0"/>
              <a:t>11</a:t>
            </a:r>
            <a:r>
              <a:rPr lang="ko-KR" altLang="en-US" sz="800" dirty="0"/>
              <a:t> 이후로 옵션 메뉴에서는 보이지 않도록 기본 설정</a:t>
            </a:r>
            <a:br>
              <a:rPr lang="en-US" altLang="ko-KR" sz="800" dirty="0"/>
            </a:br>
            <a:r>
              <a:rPr lang="en-US" altLang="ko-KR" sz="800" dirty="0"/>
              <a:t>     </a:t>
            </a:r>
            <a:r>
              <a:rPr lang="en-US" altLang="ko-KR" sz="800" b="1" dirty="0" err="1"/>
              <a:t>setForceShowIcon</a:t>
            </a:r>
            <a:r>
              <a:rPr lang="en-US" altLang="ko-KR" sz="800" b="1" dirty="0"/>
              <a:t>( )</a:t>
            </a:r>
            <a:r>
              <a:rPr lang="ko-KR" altLang="en-US" sz="800" b="1" dirty="0"/>
              <a:t>을 통해 </a:t>
            </a:r>
            <a:r>
              <a:rPr lang="en-US" altLang="ko-KR" sz="800" b="1" dirty="0"/>
              <a:t>icon</a:t>
            </a:r>
            <a:r>
              <a:rPr lang="ko-KR" altLang="en-US" sz="800" b="1" dirty="0"/>
              <a:t>이 보이게 설정 가능 </a:t>
            </a:r>
            <a:endParaRPr lang="en-US" altLang="ko-KR" sz="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Ch9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01B552-9F2D-4C80-17F6-C1DA354F13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995"/>
          <a:stretch/>
        </p:blipFill>
        <p:spPr>
          <a:xfrm>
            <a:off x="510117" y="3208213"/>
            <a:ext cx="1535972" cy="16658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9F20C6-B05F-F2D1-BA39-37B6FD1F8C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7" t="35367" r="-362" b="3628"/>
          <a:stretch/>
        </p:blipFill>
        <p:spPr>
          <a:xfrm>
            <a:off x="510117" y="1430867"/>
            <a:ext cx="4476750" cy="166581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112D26B-7918-E16C-B90B-800EAA516447}"/>
              </a:ext>
            </a:extLst>
          </p:cNvPr>
          <p:cNvSpPr/>
          <p:nvPr/>
        </p:nvSpPr>
        <p:spPr>
          <a:xfrm>
            <a:off x="653884" y="1741297"/>
            <a:ext cx="1077549" cy="10020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B87DC1-EE90-9BBB-AC37-5D8C1B86EF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6264"/>
          <a:stretch/>
        </p:blipFill>
        <p:spPr>
          <a:xfrm>
            <a:off x="5804330" y="5362956"/>
            <a:ext cx="1447893" cy="8543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9945CD3-09BA-DC98-50EB-92B856DE44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6264"/>
          <a:stretch/>
        </p:blipFill>
        <p:spPr>
          <a:xfrm>
            <a:off x="7333770" y="5362957"/>
            <a:ext cx="1447892" cy="8543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353EB6D-6EEC-225E-1130-F8BF969707D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6263"/>
          <a:stretch/>
        </p:blipFill>
        <p:spPr>
          <a:xfrm>
            <a:off x="8825163" y="5362957"/>
            <a:ext cx="1447888" cy="8543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5C6BAEF-030B-6AEE-5B0B-759744B6EC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6264"/>
          <a:stretch/>
        </p:blipFill>
        <p:spPr>
          <a:xfrm>
            <a:off x="10316552" y="5362957"/>
            <a:ext cx="1447892" cy="8543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21BDCE-27F1-A6C8-5D60-D4611EDDE42F}"/>
              </a:ext>
            </a:extLst>
          </p:cNvPr>
          <p:cNvSpPr txBox="1"/>
          <p:nvPr/>
        </p:nvSpPr>
        <p:spPr>
          <a:xfrm>
            <a:off x="5592033" y="746498"/>
            <a:ext cx="5647467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/>
              <a:t>Q.  Submenu</a:t>
            </a:r>
            <a:r>
              <a:rPr lang="ko-KR" altLang="en-US" sz="800" dirty="0"/>
              <a:t>에서 </a:t>
            </a:r>
            <a:r>
              <a:rPr lang="ko-KR" altLang="en-US" sz="800" dirty="0" err="1"/>
              <a:t>뒤로가기</a:t>
            </a:r>
            <a:r>
              <a:rPr lang="ko-KR" altLang="en-US" sz="800" dirty="0"/>
              <a:t> 기능이 있는가</a:t>
            </a:r>
            <a:r>
              <a:rPr lang="en-US" altLang="ko-KR" sz="8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800" dirty="0"/>
              <a:t>A.</a:t>
            </a:r>
            <a:r>
              <a:rPr lang="ko-KR" altLang="en-US" sz="800" dirty="0"/>
              <a:t>  기본적으로 </a:t>
            </a:r>
            <a:r>
              <a:rPr lang="ko-KR" altLang="en-US" sz="800" dirty="0" err="1"/>
              <a:t>뒤로가기</a:t>
            </a:r>
            <a:r>
              <a:rPr lang="ko-KR" altLang="en-US" sz="800" dirty="0"/>
              <a:t> 기능은 존재하지 않음</a:t>
            </a:r>
            <a:br>
              <a:rPr lang="en-US" altLang="ko-KR" sz="800" dirty="0"/>
            </a:br>
            <a:r>
              <a:rPr lang="en-US" altLang="ko-KR" sz="800" dirty="0"/>
              <a:t>     </a:t>
            </a:r>
            <a:r>
              <a:rPr lang="ko-KR" altLang="en-US" sz="800" dirty="0"/>
              <a:t>대신</a:t>
            </a:r>
            <a:r>
              <a:rPr lang="en-US" altLang="ko-KR" sz="800" dirty="0"/>
              <a:t>, submenu</a:t>
            </a:r>
            <a:r>
              <a:rPr lang="ko-KR" altLang="en-US" sz="800" dirty="0"/>
              <a:t>에서 특정 </a:t>
            </a:r>
            <a:r>
              <a:rPr lang="en-US" altLang="ko-KR" sz="800" dirty="0"/>
              <a:t>menu </a:t>
            </a:r>
            <a:r>
              <a:rPr lang="ko-KR" altLang="en-US" sz="800" dirty="0"/>
              <a:t>선택 시</a:t>
            </a:r>
            <a:r>
              <a:rPr lang="en-US" altLang="ko-KR" sz="800" dirty="0"/>
              <a:t>, </a:t>
            </a:r>
            <a:r>
              <a:rPr lang="ko-KR" altLang="en-US" sz="800" dirty="0" err="1"/>
              <a:t>뒤로가기</a:t>
            </a:r>
            <a:r>
              <a:rPr lang="ko-KR" altLang="en-US" sz="800" dirty="0"/>
              <a:t> 기능을 수행하도록 구현 가능</a:t>
            </a:r>
            <a:endParaRPr lang="en-US" altLang="ko-KR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AD0CD5E-BD58-581B-71F0-C7515FC2C6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9325" y="1430868"/>
            <a:ext cx="3332679" cy="382693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94E471-299C-D2E8-9B2A-6293E956C984}"/>
              </a:ext>
            </a:extLst>
          </p:cNvPr>
          <p:cNvSpPr/>
          <p:nvPr/>
        </p:nvSpPr>
        <p:spPr>
          <a:xfrm>
            <a:off x="5958616" y="4002371"/>
            <a:ext cx="1655034" cy="41088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245B768-5714-8286-522B-D4339F6A86A4}"/>
              </a:ext>
            </a:extLst>
          </p:cNvPr>
          <p:cNvCxnSpPr>
            <a:cxnSpLocks/>
          </p:cNvCxnSpPr>
          <p:nvPr/>
        </p:nvCxnSpPr>
        <p:spPr>
          <a:xfrm>
            <a:off x="7613650" y="4207811"/>
            <a:ext cx="16570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BBDF19-BF0A-7D19-3411-E42C32C5F0CD}"/>
              </a:ext>
            </a:extLst>
          </p:cNvPr>
          <p:cNvSpPr/>
          <p:nvPr/>
        </p:nvSpPr>
        <p:spPr>
          <a:xfrm>
            <a:off x="6258955" y="5447331"/>
            <a:ext cx="544903" cy="14735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D06CAC-5701-9AF8-9315-DCE21D97FA90}"/>
              </a:ext>
            </a:extLst>
          </p:cNvPr>
          <p:cNvSpPr/>
          <p:nvPr/>
        </p:nvSpPr>
        <p:spPr>
          <a:xfrm>
            <a:off x="7785264" y="5925962"/>
            <a:ext cx="656267" cy="14735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35F656-006C-1315-1C13-55631A2A4888}"/>
              </a:ext>
            </a:extLst>
          </p:cNvPr>
          <p:cNvSpPr/>
          <p:nvPr/>
        </p:nvSpPr>
        <p:spPr>
          <a:xfrm>
            <a:off x="9277514" y="5594684"/>
            <a:ext cx="656267" cy="14735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7FF6FD-B44E-9CC6-32E0-F224701C985D}"/>
              </a:ext>
            </a:extLst>
          </p:cNvPr>
          <p:cNvSpPr/>
          <p:nvPr/>
        </p:nvSpPr>
        <p:spPr>
          <a:xfrm>
            <a:off x="10766589" y="5594684"/>
            <a:ext cx="656267" cy="47863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27DDE5C-6D2E-7135-0A57-FAF32C1AA23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803858" y="5521008"/>
            <a:ext cx="981406" cy="286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606A8F5-D9C1-5D40-0167-9830BDE7CED5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41531" y="5742037"/>
            <a:ext cx="835983" cy="2576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3EC4F0B-66D6-6ED7-B5B7-E3804D9B718D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9933781" y="5668361"/>
            <a:ext cx="832808" cy="165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5C6CF1-C2C3-3C88-276F-50AE4BF8D0DE}"/>
              </a:ext>
            </a:extLst>
          </p:cNvPr>
          <p:cNvSpPr/>
          <p:nvPr/>
        </p:nvSpPr>
        <p:spPr>
          <a:xfrm>
            <a:off x="5958616" y="3584540"/>
            <a:ext cx="1655034" cy="41088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60B4A5E-03F1-F63D-72F7-4CD4BC6FBB1A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613650" y="3772767"/>
            <a:ext cx="16570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645513B-F8D4-8083-0278-29451068B939}"/>
              </a:ext>
            </a:extLst>
          </p:cNvPr>
          <p:cNvSpPr txBox="1"/>
          <p:nvPr/>
        </p:nvSpPr>
        <p:spPr>
          <a:xfrm>
            <a:off x="9270696" y="3646161"/>
            <a:ext cx="249374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/>
              <a:t>Edit</a:t>
            </a:r>
            <a:r>
              <a:rPr lang="ko-KR" altLang="en-US" sz="800" dirty="0"/>
              <a:t> 버튼을 터치하면 </a:t>
            </a:r>
            <a:r>
              <a:rPr lang="en-US" altLang="ko-KR" sz="800" dirty="0"/>
              <a:t>sub menu </a:t>
            </a:r>
            <a:r>
              <a:rPr lang="ko-KR" altLang="en-US" sz="800" dirty="0"/>
              <a:t>표시</a:t>
            </a:r>
            <a:endParaRPr lang="en-US" altLang="ko-KR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5BA301-528D-4C89-07C7-E398D6DA39DA}"/>
              </a:ext>
            </a:extLst>
          </p:cNvPr>
          <p:cNvSpPr txBox="1"/>
          <p:nvPr/>
        </p:nvSpPr>
        <p:spPr>
          <a:xfrm>
            <a:off x="9270696" y="4081205"/>
            <a:ext cx="249374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/>
              <a:t>back</a:t>
            </a:r>
            <a:r>
              <a:rPr lang="ko-KR" altLang="en-US" sz="800" dirty="0"/>
              <a:t> 버튼을 터치하면 </a:t>
            </a:r>
            <a:r>
              <a:rPr lang="en-US" altLang="ko-KR" sz="800" dirty="0"/>
              <a:t>main menu </a:t>
            </a:r>
            <a:r>
              <a:rPr lang="ko-KR" altLang="en-US" sz="800" dirty="0"/>
              <a:t>표시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421016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AttributeSet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49" y="746498"/>
            <a:ext cx="5647467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800" dirty="0"/>
              <a:t>XML</a:t>
            </a:r>
            <a:r>
              <a:rPr lang="ko-KR" altLang="en-US" sz="800" dirty="0"/>
              <a:t>파일에서 정의된 </a:t>
            </a:r>
            <a:r>
              <a:rPr lang="en-US" altLang="ko-KR" sz="800" dirty="0"/>
              <a:t>View</a:t>
            </a:r>
            <a:r>
              <a:rPr lang="ko-KR" altLang="en-US" sz="800" dirty="0"/>
              <a:t>의 속성 </a:t>
            </a:r>
            <a:r>
              <a:rPr lang="en-US" altLang="ko-KR" sz="800" dirty="0"/>
              <a:t>(Attribute)</a:t>
            </a:r>
            <a:r>
              <a:rPr lang="ko-KR" altLang="en-US" sz="800" dirty="0"/>
              <a:t>을 가져오는 데 사용되는 </a:t>
            </a:r>
            <a:r>
              <a:rPr lang="en-US" altLang="ko-KR" sz="800" dirty="0"/>
              <a:t>interface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664950" y="6581001"/>
            <a:ext cx="52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Ch9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01B552-9F2D-4C80-17F6-C1DA354F13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995"/>
          <a:stretch/>
        </p:blipFill>
        <p:spPr>
          <a:xfrm>
            <a:off x="510117" y="3208213"/>
            <a:ext cx="1535972" cy="16658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9F20C6-B05F-F2D1-BA39-37B6FD1F8C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7" t="35367" r="-362" b="3628"/>
          <a:stretch/>
        </p:blipFill>
        <p:spPr>
          <a:xfrm>
            <a:off x="510117" y="1430867"/>
            <a:ext cx="4476750" cy="166581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112D26B-7918-E16C-B90B-800EAA516447}"/>
              </a:ext>
            </a:extLst>
          </p:cNvPr>
          <p:cNvSpPr/>
          <p:nvPr/>
        </p:nvSpPr>
        <p:spPr>
          <a:xfrm>
            <a:off x="653884" y="1741297"/>
            <a:ext cx="1077549" cy="10020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B87DC1-EE90-9BBB-AC37-5D8C1B86EF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6264"/>
          <a:stretch/>
        </p:blipFill>
        <p:spPr>
          <a:xfrm>
            <a:off x="5804330" y="5362956"/>
            <a:ext cx="1447893" cy="8543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9945CD3-09BA-DC98-50EB-92B856DE44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6264"/>
          <a:stretch/>
        </p:blipFill>
        <p:spPr>
          <a:xfrm>
            <a:off x="7333770" y="5362957"/>
            <a:ext cx="1447892" cy="8543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353EB6D-6EEC-225E-1130-F8BF969707D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6263"/>
          <a:stretch/>
        </p:blipFill>
        <p:spPr>
          <a:xfrm>
            <a:off x="8825163" y="5362957"/>
            <a:ext cx="1447888" cy="8543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5C6BAEF-030B-6AEE-5B0B-759744B6EC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6264"/>
          <a:stretch/>
        </p:blipFill>
        <p:spPr>
          <a:xfrm>
            <a:off x="10316552" y="5362957"/>
            <a:ext cx="1447892" cy="8543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21BDCE-27F1-A6C8-5D60-D4611EDDE42F}"/>
              </a:ext>
            </a:extLst>
          </p:cNvPr>
          <p:cNvSpPr txBox="1"/>
          <p:nvPr/>
        </p:nvSpPr>
        <p:spPr>
          <a:xfrm>
            <a:off x="5592033" y="746498"/>
            <a:ext cx="5647467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/>
              <a:t>Q.  Submenu</a:t>
            </a:r>
            <a:r>
              <a:rPr lang="ko-KR" altLang="en-US" sz="800" dirty="0"/>
              <a:t>에서 </a:t>
            </a:r>
            <a:r>
              <a:rPr lang="ko-KR" altLang="en-US" sz="800" dirty="0" err="1"/>
              <a:t>뒤로가기</a:t>
            </a:r>
            <a:r>
              <a:rPr lang="ko-KR" altLang="en-US" sz="800" dirty="0"/>
              <a:t> 기능이 있는가</a:t>
            </a:r>
            <a:r>
              <a:rPr lang="en-US" altLang="ko-KR" sz="8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800" dirty="0"/>
              <a:t>A.</a:t>
            </a:r>
            <a:r>
              <a:rPr lang="ko-KR" altLang="en-US" sz="800" dirty="0"/>
              <a:t>  기본적으로 </a:t>
            </a:r>
            <a:r>
              <a:rPr lang="ko-KR" altLang="en-US" sz="800" dirty="0" err="1"/>
              <a:t>뒤로가기</a:t>
            </a:r>
            <a:r>
              <a:rPr lang="ko-KR" altLang="en-US" sz="800" dirty="0"/>
              <a:t> 기능은 존재하지 않음</a:t>
            </a:r>
            <a:br>
              <a:rPr lang="en-US" altLang="ko-KR" sz="800" dirty="0"/>
            </a:br>
            <a:r>
              <a:rPr lang="en-US" altLang="ko-KR" sz="800" dirty="0"/>
              <a:t>     </a:t>
            </a:r>
            <a:r>
              <a:rPr lang="ko-KR" altLang="en-US" sz="800" dirty="0"/>
              <a:t>대신</a:t>
            </a:r>
            <a:r>
              <a:rPr lang="en-US" altLang="ko-KR" sz="800" dirty="0"/>
              <a:t>, submenu</a:t>
            </a:r>
            <a:r>
              <a:rPr lang="ko-KR" altLang="en-US" sz="800" dirty="0"/>
              <a:t>에서 특정 </a:t>
            </a:r>
            <a:r>
              <a:rPr lang="en-US" altLang="ko-KR" sz="800" dirty="0"/>
              <a:t>menu </a:t>
            </a:r>
            <a:r>
              <a:rPr lang="ko-KR" altLang="en-US" sz="800" dirty="0"/>
              <a:t>선택 시</a:t>
            </a:r>
            <a:r>
              <a:rPr lang="en-US" altLang="ko-KR" sz="800" dirty="0"/>
              <a:t>, </a:t>
            </a:r>
            <a:r>
              <a:rPr lang="ko-KR" altLang="en-US" sz="800" dirty="0" err="1"/>
              <a:t>뒤로가기</a:t>
            </a:r>
            <a:r>
              <a:rPr lang="ko-KR" altLang="en-US" sz="800" dirty="0"/>
              <a:t> 기능을 수행하도록 구현 가능</a:t>
            </a:r>
            <a:endParaRPr lang="en-US" altLang="ko-KR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AD0CD5E-BD58-581B-71F0-C7515FC2C6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9325" y="1430868"/>
            <a:ext cx="3332679" cy="382693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94E471-299C-D2E8-9B2A-6293E956C984}"/>
              </a:ext>
            </a:extLst>
          </p:cNvPr>
          <p:cNvSpPr/>
          <p:nvPr/>
        </p:nvSpPr>
        <p:spPr>
          <a:xfrm>
            <a:off x="5958616" y="4002371"/>
            <a:ext cx="1655034" cy="41088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245B768-5714-8286-522B-D4339F6A86A4}"/>
              </a:ext>
            </a:extLst>
          </p:cNvPr>
          <p:cNvCxnSpPr>
            <a:cxnSpLocks/>
          </p:cNvCxnSpPr>
          <p:nvPr/>
        </p:nvCxnSpPr>
        <p:spPr>
          <a:xfrm>
            <a:off x="7613650" y="4207811"/>
            <a:ext cx="16570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BBDF19-BF0A-7D19-3411-E42C32C5F0CD}"/>
              </a:ext>
            </a:extLst>
          </p:cNvPr>
          <p:cNvSpPr/>
          <p:nvPr/>
        </p:nvSpPr>
        <p:spPr>
          <a:xfrm>
            <a:off x="6258955" y="5447331"/>
            <a:ext cx="544903" cy="14735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D06CAC-5701-9AF8-9315-DCE21D97FA90}"/>
              </a:ext>
            </a:extLst>
          </p:cNvPr>
          <p:cNvSpPr/>
          <p:nvPr/>
        </p:nvSpPr>
        <p:spPr>
          <a:xfrm>
            <a:off x="7785264" y="5925962"/>
            <a:ext cx="656267" cy="14735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35F656-006C-1315-1C13-55631A2A4888}"/>
              </a:ext>
            </a:extLst>
          </p:cNvPr>
          <p:cNvSpPr/>
          <p:nvPr/>
        </p:nvSpPr>
        <p:spPr>
          <a:xfrm>
            <a:off x="9277514" y="5594684"/>
            <a:ext cx="656267" cy="14735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7FF6FD-B44E-9CC6-32E0-F224701C985D}"/>
              </a:ext>
            </a:extLst>
          </p:cNvPr>
          <p:cNvSpPr/>
          <p:nvPr/>
        </p:nvSpPr>
        <p:spPr>
          <a:xfrm>
            <a:off x="10766589" y="5594684"/>
            <a:ext cx="656267" cy="47863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27DDE5C-6D2E-7135-0A57-FAF32C1AA23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803858" y="5521008"/>
            <a:ext cx="981406" cy="286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606A8F5-D9C1-5D40-0167-9830BDE7CED5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41531" y="5742037"/>
            <a:ext cx="835983" cy="2576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3EC4F0B-66D6-6ED7-B5B7-E3804D9B718D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9933781" y="5668361"/>
            <a:ext cx="832808" cy="165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5C6CF1-C2C3-3C88-276F-50AE4BF8D0DE}"/>
              </a:ext>
            </a:extLst>
          </p:cNvPr>
          <p:cNvSpPr/>
          <p:nvPr/>
        </p:nvSpPr>
        <p:spPr>
          <a:xfrm>
            <a:off x="5958616" y="3584540"/>
            <a:ext cx="1655034" cy="41088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60B4A5E-03F1-F63D-72F7-4CD4BC6FBB1A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613650" y="3772767"/>
            <a:ext cx="16570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645513B-F8D4-8083-0278-29451068B939}"/>
              </a:ext>
            </a:extLst>
          </p:cNvPr>
          <p:cNvSpPr txBox="1"/>
          <p:nvPr/>
        </p:nvSpPr>
        <p:spPr>
          <a:xfrm>
            <a:off x="9270696" y="3646161"/>
            <a:ext cx="249374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/>
              <a:t>Edit</a:t>
            </a:r>
            <a:r>
              <a:rPr lang="ko-KR" altLang="en-US" sz="800" dirty="0"/>
              <a:t> 버튼을 터치하면 </a:t>
            </a:r>
            <a:r>
              <a:rPr lang="en-US" altLang="ko-KR" sz="800" dirty="0"/>
              <a:t>sub menu </a:t>
            </a:r>
            <a:r>
              <a:rPr lang="ko-KR" altLang="en-US" sz="800" dirty="0"/>
              <a:t>표시</a:t>
            </a:r>
            <a:endParaRPr lang="en-US" altLang="ko-KR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5BA301-528D-4C89-07C7-E398D6DA39DA}"/>
              </a:ext>
            </a:extLst>
          </p:cNvPr>
          <p:cNvSpPr txBox="1"/>
          <p:nvPr/>
        </p:nvSpPr>
        <p:spPr>
          <a:xfrm>
            <a:off x="9270696" y="4081205"/>
            <a:ext cx="2493748" cy="25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/>
              <a:t>back</a:t>
            </a:r>
            <a:r>
              <a:rPr lang="ko-KR" altLang="en-US" sz="800" dirty="0"/>
              <a:t> 버튼을 터치하면 </a:t>
            </a:r>
            <a:r>
              <a:rPr lang="en-US" altLang="ko-KR" sz="800" dirty="0"/>
              <a:t>main menu </a:t>
            </a:r>
            <a:r>
              <a:rPr lang="ko-KR" altLang="en-US" sz="800" dirty="0"/>
              <a:t>표시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31521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서비스 </a:t>
            </a:r>
            <a:r>
              <a:rPr lang="en-US" altLang="ko-KR" sz="1500" dirty="0"/>
              <a:t>(Service)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50" y="962318"/>
            <a:ext cx="4438651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UI </a:t>
            </a:r>
            <a:r>
              <a:rPr lang="ko-KR" altLang="en-US" sz="1000" dirty="0"/>
              <a:t>없이 </a:t>
            </a:r>
            <a:r>
              <a:rPr lang="en-US" altLang="ko-KR" sz="1000" dirty="0"/>
              <a:t>background </a:t>
            </a:r>
            <a:r>
              <a:rPr lang="ko-KR" altLang="en-US" sz="1000" dirty="0"/>
              <a:t>에서 실행되는 동작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IPC </a:t>
            </a:r>
            <a:r>
              <a:rPr lang="ko-KR" altLang="en-US" sz="1000" dirty="0"/>
              <a:t>기능 구현 가능</a:t>
            </a:r>
            <a:endParaRPr lang="en-US" altLang="ko-K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482980" y="6581001"/>
            <a:ext cx="70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Ch11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BEF976-EF42-5DE0-3DCA-B9892B5A8BE5}"/>
              </a:ext>
            </a:extLst>
          </p:cNvPr>
          <p:cNvSpPr txBox="1"/>
          <p:nvPr/>
        </p:nvSpPr>
        <p:spPr>
          <a:xfrm>
            <a:off x="-31396" y="6661706"/>
            <a:ext cx="4438651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/>
              <a:t>IPC: </a:t>
            </a:r>
            <a:r>
              <a:rPr lang="en-US" altLang="ko-KR" sz="600" dirty="0" err="1"/>
              <a:t>InterProcess</a:t>
            </a:r>
            <a:r>
              <a:rPr lang="en-US" altLang="ko-KR" sz="600" dirty="0"/>
              <a:t> Communication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5996F-F342-8031-C6A1-ADF71112D1E5}"/>
              </a:ext>
            </a:extLst>
          </p:cNvPr>
          <p:cNvSpPr txBox="1"/>
          <p:nvPr/>
        </p:nvSpPr>
        <p:spPr>
          <a:xfrm>
            <a:off x="311150" y="2477859"/>
            <a:ext cx="4438651" cy="4171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Service</a:t>
            </a:r>
            <a:r>
              <a:rPr lang="ko-KR" altLang="en-US" sz="1200" dirty="0"/>
              <a:t>의 종류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시작 타입 서비스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startService</a:t>
            </a:r>
            <a:r>
              <a:rPr lang="en-US" altLang="ko-KR" sz="1000" dirty="0"/>
              <a:t>( ) method</a:t>
            </a:r>
            <a:r>
              <a:rPr lang="ko-KR" altLang="en-US" sz="1000" dirty="0"/>
              <a:t>를 호출하여 시작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Service </a:t>
            </a:r>
            <a:r>
              <a:rPr lang="ko-KR" altLang="en-US" sz="1000" dirty="0"/>
              <a:t>시작을 담당한 </a:t>
            </a:r>
            <a:r>
              <a:rPr lang="en-US" altLang="ko-KR" sz="1000" dirty="0"/>
              <a:t>activity</a:t>
            </a:r>
            <a:r>
              <a:rPr lang="ko-KR" altLang="en-US" sz="1000" dirty="0"/>
              <a:t>가 소멸되더라도 </a:t>
            </a:r>
            <a:r>
              <a:rPr lang="en-US" altLang="ko-KR" sz="1000" dirty="0"/>
              <a:t>service</a:t>
            </a:r>
            <a:r>
              <a:rPr lang="ko-KR" altLang="en-US" sz="1000" dirty="0"/>
              <a:t>는 </a:t>
            </a:r>
            <a:r>
              <a:rPr lang="en-US" altLang="ko-KR" sz="1000" dirty="0" err="1"/>
              <a:t>backgroun</a:t>
            </a:r>
            <a:r>
              <a:rPr lang="ko-KR" altLang="en-US" sz="1000" dirty="0"/>
              <a:t>에서 계속 실행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서비스 실행을 중지하는 방법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 dirty="0"/>
              <a:t>해당 </a:t>
            </a:r>
            <a:r>
              <a:rPr lang="en-US" altLang="ko-KR" sz="1000" dirty="0"/>
              <a:t>activity </a:t>
            </a:r>
            <a:r>
              <a:rPr lang="ko-KR" altLang="en-US" sz="1000" dirty="0"/>
              <a:t>가 </a:t>
            </a:r>
            <a:r>
              <a:rPr lang="en-US" altLang="ko-KR" sz="1000" dirty="0" err="1"/>
              <a:t>stopService</a:t>
            </a:r>
            <a:r>
              <a:rPr lang="en-US" altLang="ko-KR" sz="1000" dirty="0"/>
              <a:t>( ) method</a:t>
            </a:r>
            <a:r>
              <a:rPr lang="ko-KR" altLang="en-US" sz="1000" dirty="0"/>
              <a:t>를 호출</a:t>
            </a:r>
            <a:br>
              <a:rPr lang="en-US" altLang="ko-KR" sz="1000" dirty="0"/>
            </a:br>
            <a:r>
              <a:rPr lang="en-US" altLang="ko-KR" sz="1000" dirty="0"/>
              <a:t>- Service</a:t>
            </a:r>
            <a:r>
              <a:rPr lang="ko-KR" altLang="en-US" sz="1000" dirty="0"/>
              <a:t>가 스스로 </a:t>
            </a:r>
            <a:r>
              <a:rPr lang="en-US" altLang="ko-KR" sz="1000" dirty="0" err="1"/>
              <a:t>stopSelf</a:t>
            </a:r>
            <a:r>
              <a:rPr lang="en-US" altLang="ko-KR" sz="1000" dirty="0"/>
              <a:t>( ) method</a:t>
            </a:r>
            <a:r>
              <a:rPr lang="ko-KR" altLang="en-US" sz="1000" dirty="0"/>
              <a:t>를 호출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연결 타입 서비스 </a:t>
            </a:r>
            <a:r>
              <a:rPr lang="en-US" altLang="ko-KR" sz="1200" dirty="0"/>
              <a:t>(Bound Service)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bindService</a:t>
            </a:r>
            <a:r>
              <a:rPr lang="en-US" altLang="ko-KR" sz="1000" dirty="0"/>
              <a:t>( ) method</a:t>
            </a:r>
            <a:r>
              <a:rPr lang="ko-KR" altLang="en-US" sz="1000" dirty="0"/>
              <a:t>를 호출하여 시작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Client-Server </a:t>
            </a:r>
            <a:r>
              <a:rPr lang="ko-KR" altLang="en-US" sz="1000" dirty="0"/>
              <a:t>모델에서 </a:t>
            </a:r>
            <a:r>
              <a:rPr lang="en-US" altLang="ko-KR" sz="1000" dirty="0"/>
              <a:t>server </a:t>
            </a:r>
            <a:r>
              <a:rPr lang="ko-KR" altLang="en-US" sz="1000" dirty="0"/>
              <a:t>역할을 하는 </a:t>
            </a:r>
            <a:r>
              <a:rPr lang="en-US" altLang="ko-KR" sz="1000" dirty="0"/>
              <a:t>service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Activity </a:t>
            </a:r>
            <a:r>
              <a:rPr lang="ko-KR" altLang="en-US" sz="1000" dirty="0"/>
              <a:t>들로부터 요청을 받고 결과를 보낼 수 있음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한 번에 둘 이상의 </a:t>
            </a:r>
            <a:r>
              <a:rPr lang="en-US" altLang="ko-KR" sz="1000" dirty="0"/>
              <a:t>activity</a:t>
            </a:r>
            <a:r>
              <a:rPr lang="ko-KR" altLang="en-US" sz="1000" dirty="0"/>
              <a:t>가 동일한 </a:t>
            </a:r>
            <a:r>
              <a:rPr lang="en-US" altLang="ko-KR" sz="1000" dirty="0"/>
              <a:t>service</a:t>
            </a:r>
            <a:r>
              <a:rPr lang="ko-KR" altLang="en-US" sz="1000" dirty="0"/>
              <a:t>에 연결 가능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서비스 실행을 중지하는 방법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연결된 모든 </a:t>
            </a:r>
            <a:r>
              <a:rPr lang="en-US" altLang="ko-KR" sz="1000" dirty="0"/>
              <a:t>activity</a:t>
            </a:r>
            <a:r>
              <a:rPr lang="ko-KR" altLang="en-US" sz="1000" dirty="0"/>
              <a:t>가 </a:t>
            </a:r>
            <a:r>
              <a:rPr lang="en-US" altLang="ko-KR" sz="1000" dirty="0" err="1"/>
              <a:t>unbindService</a:t>
            </a:r>
            <a:r>
              <a:rPr lang="en-US" altLang="ko-KR" sz="1000" dirty="0"/>
              <a:t>( ) method</a:t>
            </a:r>
            <a:r>
              <a:rPr lang="ko-KR" altLang="en-US" sz="1000" dirty="0"/>
              <a:t>를 호출하여 연결 해제</a:t>
            </a:r>
            <a:endParaRPr lang="en-US" altLang="ko-KR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1F6961-E775-784E-EC1B-4B7E8FDAB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661" y="2280870"/>
            <a:ext cx="3431084" cy="438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01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서비스 </a:t>
            </a:r>
            <a:r>
              <a:rPr lang="en-US" altLang="ko-KR" sz="1500" dirty="0"/>
              <a:t>(Service)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482980" y="6581001"/>
            <a:ext cx="70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Ch11</a:t>
            </a:r>
            <a:endParaRPr lang="ko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C4BFE4D-EB8E-DC0B-BC2B-E8B42A4E2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8391" y="896701"/>
            <a:ext cx="1440000" cy="288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BEF976-EF42-5DE0-3DCA-B9892B5A8BE5}"/>
              </a:ext>
            </a:extLst>
          </p:cNvPr>
          <p:cNvSpPr txBox="1"/>
          <p:nvPr/>
        </p:nvSpPr>
        <p:spPr>
          <a:xfrm>
            <a:off x="-31396" y="6661706"/>
            <a:ext cx="4438651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/>
              <a:t>IPC: </a:t>
            </a:r>
            <a:r>
              <a:rPr lang="en-US" altLang="ko-KR" sz="600" dirty="0" err="1"/>
              <a:t>InterProcess</a:t>
            </a:r>
            <a:r>
              <a:rPr lang="en-US" altLang="ko-KR" sz="600" dirty="0"/>
              <a:t> Communication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C9E9439-D1A0-C927-9F14-2E28EB550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708" y="3782458"/>
            <a:ext cx="3228501" cy="304524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8370FDE-23BF-0195-2531-3AEDB51B0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2708" y="859602"/>
            <a:ext cx="3077515" cy="286858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B51ED7F-3403-8EFB-8AAD-1A228CED3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136" y="3776701"/>
            <a:ext cx="2866526" cy="298390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F4F2983-B145-8A83-0807-8B4E73F901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3136" y="859602"/>
            <a:ext cx="2866526" cy="285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6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88CB94B6-72D4-234B-0244-A31C1E0D9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531" y="798978"/>
            <a:ext cx="2868203" cy="32350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4232B88-75C3-54BC-D78F-CDADA572A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8294" y="721774"/>
            <a:ext cx="1458768" cy="30355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6A78741-6354-29C1-3DAC-B44513CD2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977" y="3915659"/>
            <a:ext cx="4202646" cy="27460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방송 수신자 </a:t>
            </a:r>
            <a:r>
              <a:rPr lang="en-US" altLang="ko-KR" sz="1500" dirty="0"/>
              <a:t>(Broadcase Receiver)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50" y="962318"/>
            <a:ext cx="4438651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디자인 패턴 중 </a:t>
            </a:r>
            <a:r>
              <a:rPr lang="en-US" altLang="ko-KR" sz="1000" dirty="0"/>
              <a:t>“publish-subscribe” </a:t>
            </a:r>
            <a:r>
              <a:rPr lang="ko-KR" altLang="en-US" sz="1000" dirty="0"/>
              <a:t>패턴과 유사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App</a:t>
            </a:r>
            <a:r>
              <a:rPr lang="ko-KR" altLang="en-US" sz="1000" dirty="0"/>
              <a:t>들은 자신에 관심 있는 </a:t>
            </a:r>
            <a:r>
              <a:rPr lang="en-US" altLang="ko-KR" sz="1000" dirty="0"/>
              <a:t>event</a:t>
            </a:r>
            <a:r>
              <a:rPr lang="ko-KR" altLang="en-US" sz="1000" dirty="0"/>
              <a:t>를 받겠다고 등록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System</a:t>
            </a:r>
            <a:r>
              <a:rPr lang="ko-KR" altLang="en-US" sz="1000" dirty="0"/>
              <a:t>은 </a:t>
            </a:r>
            <a:r>
              <a:rPr lang="en-US" altLang="ko-KR" sz="1000" dirty="0"/>
              <a:t>event</a:t>
            </a:r>
            <a:r>
              <a:rPr lang="ko-KR" altLang="en-US" sz="1000" dirty="0"/>
              <a:t>가 발생하면 </a:t>
            </a:r>
            <a:r>
              <a:rPr lang="en-US" altLang="ko-KR" sz="1000" dirty="0"/>
              <a:t>event</a:t>
            </a:r>
            <a:r>
              <a:rPr lang="ko-KR" altLang="en-US" sz="1000" dirty="0"/>
              <a:t>를 받겠다고 등록한 </a:t>
            </a:r>
            <a:r>
              <a:rPr lang="en-US" altLang="ko-KR" sz="1000" dirty="0"/>
              <a:t>app</a:t>
            </a:r>
            <a:r>
              <a:rPr lang="ko-KR" altLang="en-US" sz="1000" dirty="0"/>
              <a:t>들에게 자동으로 방송</a:t>
            </a:r>
            <a:endParaRPr lang="en-US" altLang="ko-K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482980" y="6581001"/>
            <a:ext cx="70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Ch11</a:t>
            </a:r>
            <a:endParaRPr lang="ko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C4BFE4D-EB8E-DC0B-BC2B-E8B42A4E25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8391" y="896701"/>
            <a:ext cx="1440000" cy="2880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9FB360F-A14D-F015-CC2F-82C7F5E143DC}"/>
              </a:ext>
            </a:extLst>
          </p:cNvPr>
          <p:cNvSpPr/>
          <p:nvPr/>
        </p:nvSpPr>
        <p:spPr>
          <a:xfrm>
            <a:off x="4980350" y="2247544"/>
            <a:ext cx="2366600" cy="46390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F3C11E-3306-BEB5-2F2B-3B2548AFEE9B}"/>
              </a:ext>
            </a:extLst>
          </p:cNvPr>
          <p:cNvSpPr/>
          <p:nvPr/>
        </p:nvSpPr>
        <p:spPr>
          <a:xfrm>
            <a:off x="5107350" y="5089276"/>
            <a:ext cx="3020650" cy="5812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BEEBE-AB53-E983-479C-4BC6145EBFF7}"/>
              </a:ext>
            </a:extLst>
          </p:cNvPr>
          <p:cNvSpPr txBox="1"/>
          <p:nvPr/>
        </p:nvSpPr>
        <p:spPr>
          <a:xfrm>
            <a:off x="7346950" y="2118223"/>
            <a:ext cx="5640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rgbClr val="FF0000"/>
                </a:solidFill>
              </a:rPr>
              <a:t>필수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D6AEF4-BB08-6CE3-2386-15D5576B9137}"/>
              </a:ext>
            </a:extLst>
          </p:cNvPr>
          <p:cNvSpPr/>
          <p:nvPr/>
        </p:nvSpPr>
        <p:spPr>
          <a:xfrm>
            <a:off x="4804707" y="1450519"/>
            <a:ext cx="5144540" cy="205468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A5188A-FFFB-786D-0626-E7B5A0F1E1A6}"/>
              </a:ext>
            </a:extLst>
          </p:cNvPr>
          <p:cNvCxnSpPr>
            <a:cxnSpLocks/>
          </p:cNvCxnSpPr>
          <p:nvPr/>
        </p:nvCxnSpPr>
        <p:spPr>
          <a:xfrm flipV="1">
            <a:off x="7823200" y="3505199"/>
            <a:ext cx="546100" cy="1584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693D8A-6150-B6E0-13AF-294417A80B66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9949247" y="2336701"/>
            <a:ext cx="209144" cy="1411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BEF976-EF42-5DE0-3DCA-B9892B5A8BE5}"/>
              </a:ext>
            </a:extLst>
          </p:cNvPr>
          <p:cNvSpPr txBox="1"/>
          <p:nvPr/>
        </p:nvSpPr>
        <p:spPr>
          <a:xfrm>
            <a:off x="-31396" y="6661706"/>
            <a:ext cx="4438651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/>
              <a:t>IPC: </a:t>
            </a:r>
            <a:r>
              <a:rPr lang="en-US" altLang="ko-KR" sz="600" dirty="0" err="1"/>
              <a:t>InterProcess</a:t>
            </a:r>
            <a:r>
              <a:rPr lang="en-US" altLang="ko-KR" sz="600" dirty="0"/>
              <a:t> Communication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5996F-F342-8031-C6A1-ADF71112D1E5}"/>
              </a:ext>
            </a:extLst>
          </p:cNvPr>
          <p:cNvSpPr txBox="1"/>
          <p:nvPr/>
        </p:nvSpPr>
        <p:spPr>
          <a:xfrm>
            <a:off x="311150" y="2477859"/>
            <a:ext cx="4438651" cy="121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Broadcast</a:t>
            </a:r>
            <a:r>
              <a:rPr lang="ko-KR" altLang="en-US" sz="1000" dirty="0"/>
              <a:t>의 등록 방법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Manifest </a:t>
            </a:r>
            <a:r>
              <a:rPr lang="ko-KR" altLang="en-US" sz="1000" dirty="0"/>
              <a:t>파일에서 선언</a:t>
            </a:r>
            <a:br>
              <a:rPr lang="en-US" altLang="ko-KR" sz="1000" dirty="0"/>
            </a:br>
            <a:r>
              <a:rPr lang="en-US" altLang="ko-KR" sz="1000" dirty="0"/>
              <a:t>(</a:t>
            </a:r>
            <a:r>
              <a:rPr lang="ko-KR" altLang="en-US" sz="1000" dirty="0"/>
              <a:t>최신 버전에서는 동작하지 않음</a:t>
            </a:r>
            <a:r>
              <a:rPr lang="en-US" altLang="ko-KR" sz="1000" dirty="0"/>
              <a:t>) -&gt; </a:t>
            </a:r>
            <a:r>
              <a:rPr lang="ko-KR" altLang="en-US" sz="1000" dirty="0"/>
              <a:t>배터리 소모가 많기 때문 </a:t>
            </a:r>
            <a:r>
              <a:rPr lang="en-US" altLang="ko-KR" sz="1000" dirty="0"/>
              <a:t>(?)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Java Code</a:t>
            </a:r>
            <a:r>
              <a:rPr lang="ko-KR" altLang="en-US" sz="1000" dirty="0"/>
              <a:t>에서 동적으로 등록</a:t>
            </a:r>
            <a:br>
              <a:rPr lang="en-US" altLang="ko-KR" sz="1000" dirty="0"/>
            </a:br>
            <a:r>
              <a:rPr lang="en-US" altLang="ko-KR" sz="1000" dirty="0"/>
              <a:t>(</a:t>
            </a:r>
            <a:r>
              <a:rPr lang="ko-KR" altLang="en-US" sz="1000" dirty="0"/>
              <a:t>최신 버전에서는 해당 방법만 사용 가능</a:t>
            </a:r>
            <a:r>
              <a:rPr lang="en-US" altLang="ko-KR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753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2A87152F-F2AC-47A7-5DD1-720E6EE6B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387" y="732471"/>
            <a:ext cx="2541748" cy="261584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386AE45-6964-2D9A-D9BE-E6C8248FD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299" y="1297644"/>
            <a:ext cx="3767746" cy="491969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522155C-7DD5-EC2F-F7F6-4F9BEFA98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862" y="3228391"/>
            <a:ext cx="2989013" cy="30762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방송 수신자 </a:t>
            </a:r>
            <a:r>
              <a:rPr lang="en-US" altLang="ko-KR" sz="1500" dirty="0"/>
              <a:t>(Broadcase Receiver)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50" y="962318"/>
            <a:ext cx="4438651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UI </a:t>
            </a:r>
            <a:r>
              <a:rPr lang="ko-KR" altLang="en-US" sz="1000" dirty="0"/>
              <a:t>없이 </a:t>
            </a:r>
            <a:r>
              <a:rPr lang="en-US" altLang="ko-KR" sz="1000" dirty="0"/>
              <a:t>background </a:t>
            </a:r>
            <a:r>
              <a:rPr lang="ko-KR" altLang="en-US" sz="1000" dirty="0"/>
              <a:t>에서 실행되는 동작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IPC </a:t>
            </a:r>
            <a:r>
              <a:rPr lang="ko-KR" altLang="en-US" sz="1000" dirty="0"/>
              <a:t>기능 구현 가능</a:t>
            </a:r>
            <a:endParaRPr lang="en-US" altLang="ko-K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482980" y="6581001"/>
            <a:ext cx="70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Ch11</a:t>
            </a:r>
            <a:endParaRPr lang="ko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C4BFE4D-EB8E-DC0B-BC2B-E8B42A4E25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7515" y="692085"/>
            <a:ext cx="1440000" cy="2880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9FB360F-A14D-F015-CC2F-82C7F5E143DC}"/>
              </a:ext>
            </a:extLst>
          </p:cNvPr>
          <p:cNvSpPr/>
          <p:nvPr/>
        </p:nvSpPr>
        <p:spPr>
          <a:xfrm>
            <a:off x="4980350" y="2247544"/>
            <a:ext cx="2366600" cy="46390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F3C11E-3306-BEB5-2F2B-3B2548AFEE9B}"/>
              </a:ext>
            </a:extLst>
          </p:cNvPr>
          <p:cNvSpPr/>
          <p:nvPr/>
        </p:nvSpPr>
        <p:spPr>
          <a:xfrm>
            <a:off x="5107350" y="5089276"/>
            <a:ext cx="3020650" cy="5812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BEEBE-AB53-E983-479C-4BC6145EBFF7}"/>
              </a:ext>
            </a:extLst>
          </p:cNvPr>
          <p:cNvSpPr txBox="1"/>
          <p:nvPr/>
        </p:nvSpPr>
        <p:spPr>
          <a:xfrm>
            <a:off x="7346950" y="2118223"/>
            <a:ext cx="5640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rgbClr val="FF0000"/>
                </a:solidFill>
              </a:rPr>
              <a:t>필수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D6AEF4-BB08-6CE3-2386-15D5576B9137}"/>
              </a:ext>
            </a:extLst>
          </p:cNvPr>
          <p:cNvSpPr/>
          <p:nvPr/>
        </p:nvSpPr>
        <p:spPr>
          <a:xfrm>
            <a:off x="4804707" y="1450519"/>
            <a:ext cx="5144540" cy="205468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A5188A-FFFB-786D-0626-E7B5A0F1E1A6}"/>
              </a:ext>
            </a:extLst>
          </p:cNvPr>
          <p:cNvCxnSpPr>
            <a:cxnSpLocks/>
          </p:cNvCxnSpPr>
          <p:nvPr/>
        </p:nvCxnSpPr>
        <p:spPr>
          <a:xfrm flipV="1">
            <a:off x="7823200" y="3505199"/>
            <a:ext cx="546100" cy="1584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693D8A-6150-B6E0-13AF-294417A80B66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9949247" y="2132085"/>
            <a:ext cx="528268" cy="3457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BEF976-EF42-5DE0-3DCA-B9892B5A8BE5}"/>
              </a:ext>
            </a:extLst>
          </p:cNvPr>
          <p:cNvSpPr txBox="1"/>
          <p:nvPr/>
        </p:nvSpPr>
        <p:spPr>
          <a:xfrm>
            <a:off x="-31396" y="6661706"/>
            <a:ext cx="4438651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/>
              <a:t>IPC: </a:t>
            </a:r>
            <a:r>
              <a:rPr lang="en-US" altLang="ko-KR" sz="600" dirty="0" err="1"/>
              <a:t>InterProcess</a:t>
            </a:r>
            <a:r>
              <a:rPr lang="en-US" altLang="ko-KR" sz="600" dirty="0"/>
              <a:t> Communication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5996F-F342-8031-C6A1-ADF71112D1E5}"/>
              </a:ext>
            </a:extLst>
          </p:cNvPr>
          <p:cNvSpPr txBox="1"/>
          <p:nvPr/>
        </p:nvSpPr>
        <p:spPr>
          <a:xfrm>
            <a:off x="311150" y="2477859"/>
            <a:ext cx="4438651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Service</a:t>
            </a:r>
            <a:r>
              <a:rPr lang="ko-KR" altLang="en-US" sz="1000" dirty="0"/>
              <a:t>의 종류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시작 타입 서비스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연결 타입 서비스 </a:t>
            </a:r>
            <a:r>
              <a:rPr lang="en-US" altLang="ko-KR" sz="1000" dirty="0"/>
              <a:t>(Bound Service)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B641C8E-3C04-DC5B-3C1D-EDA9021A9F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1187" y="3795702"/>
            <a:ext cx="1440000" cy="288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66DE0E4-5D28-967F-76DD-9DB9FBEFDA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8148" y="3572085"/>
            <a:ext cx="1603307" cy="32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7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컨텐츠 제공자 </a:t>
            </a:r>
            <a:r>
              <a:rPr lang="en-US" altLang="ko-KR" sz="1500" dirty="0"/>
              <a:t>(Content Provider)</a:t>
            </a:r>
            <a:endParaRPr lang="ko-KR" altLang="en-US" sz="15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50" y="962318"/>
            <a:ext cx="4438651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다른</a:t>
            </a:r>
            <a:r>
              <a:rPr lang="en-US" altLang="ko-KR" sz="1000" dirty="0"/>
              <a:t> application</a:t>
            </a:r>
            <a:r>
              <a:rPr lang="ko-KR" altLang="en-US" sz="1000" dirty="0"/>
              <a:t>에 </a:t>
            </a:r>
            <a:r>
              <a:rPr lang="en-US" altLang="ko-KR" sz="1000" dirty="0"/>
              <a:t>data</a:t>
            </a:r>
            <a:r>
              <a:rPr lang="ko-KR" altLang="en-US" sz="1000" dirty="0"/>
              <a:t>를 공급하는 역할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Data </a:t>
            </a:r>
            <a:r>
              <a:rPr lang="ko-KR" altLang="en-US" sz="1000" dirty="0"/>
              <a:t>공급을 </a:t>
            </a:r>
            <a:r>
              <a:rPr lang="ko-KR" altLang="en-US" sz="1000" dirty="0" err="1"/>
              <a:t>추상화하여</a:t>
            </a:r>
            <a:r>
              <a:rPr lang="ko-KR" altLang="en-US" sz="1000" dirty="0"/>
              <a:t> </a:t>
            </a:r>
            <a:r>
              <a:rPr lang="en-US" altLang="ko-KR" sz="1000" dirty="0"/>
              <a:t>data </a:t>
            </a:r>
            <a:r>
              <a:rPr lang="ko-KR" altLang="en-US" sz="1000" dirty="0"/>
              <a:t>계층과 </a:t>
            </a:r>
            <a:r>
              <a:rPr lang="en-US" altLang="ko-KR" sz="1000" dirty="0"/>
              <a:t>application </a:t>
            </a:r>
            <a:r>
              <a:rPr lang="ko-KR" altLang="en-US" sz="1000" dirty="0"/>
              <a:t>계층을 분리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다른 </a:t>
            </a:r>
            <a:r>
              <a:rPr lang="en-US" altLang="ko-KR" sz="1000" dirty="0"/>
              <a:t>application</a:t>
            </a:r>
            <a:r>
              <a:rPr lang="ko-KR" altLang="en-US" sz="1000" dirty="0"/>
              <a:t>이 </a:t>
            </a:r>
            <a:r>
              <a:rPr lang="en-US" altLang="ko-KR" sz="1000" dirty="0"/>
              <a:t>app data</a:t>
            </a:r>
            <a:r>
              <a:rPr lang="ko-KR" altLang="en-US" sz="1000" dirty="0"/>
              <a:t>에 안전하게 액세스하여 이를 수정할 수 있도록 허용</a:t>
            </a:r>
            <a:endParaRPr lang="en-US" altLang="ko-K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482980" y="6581001"/>
            <a:ext cx="70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Ch11</a:t>
            </a:r>
            <a:endParaRPr lang="ko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C4BFE4D-EB8E-DC0B-BC2B-E8B42A4E2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58391" y="896701"/>
            <a:ext cx="1620000" cy="28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F09E38-DC04-394E-59E0-2364BB357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707" y="4136822"/>
            <a:ext cx="5144541" cy="19303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CC6C7E-CD6F-34D5-8877-E1F83A9E7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707" y="896701"/>
            <a:ext cx="5144541" cy="273645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9FB360F-A14D-F015-CC2F-82C7F5E143DC}"/>
              </a:ext>
            </a:extLst>
          </p:cNvPr>
          <p:cNvSpPr/>
          <p:nvPr/>
        </p:nvSpPr>
        <p:spPr>
          <a:xfrm>
            <a:off x="4980350" y="2247544"/>
            <a:ext cx="2366600" cy="46390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F3C11E-3306-BEB5-2F2B-3B2548AFEE9B}"/>
              </a:ext>
            </a:extLst>
          </p:cNvPr>
          <p:cNvSpPr/>
          <p:nvPr/>
        </p:nvSpPr>
        <p:spPr>
          <a:xfrm>
            <a:off x="5107350" y="5089276"/>
            <a:ext cx="3020650" cy="5812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BEEBE-AB53-E983-479C-4BC6145EBFF7}"/>
              </a:ext>
            </a:extLst>
          </p:cNvPr>
          <p:cNvSpPr txBox="1"/>
          <p:nvPr/>
        </p:nvSpPr>
        <p:spPr>
          <a:xfrm>
            <a:off x="7346950" y="2118223"/>
            <a:ext cx="5640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rgbClr val="FF0000"/>
                </a:solidFill>
              </a:rPr>
              <a:t>필수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D6AEF4-BB08-6CE3-2386-15D5576B9137}"/>
              </a:ext>
            </a:extLst>
          </p:cNvPr>
          <p:cNvSpPr/>
          <p:nvPr/>
        </p:nvSpPr>
        <p:spPr>
          <a:xfrm>
            <a:off x="4804707" y="1450519"/>
            <a:ext cx="5144540" cy="205468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A5188A-FFFB-786D-0626-E7B5A0F1E1A6}"/>
              </a:ext>
            </a:extLst>
          </p:cNvPr>
          <p:cNvCxnSpPr>
            <a:cxnSpLocks/>
          </p:cNvCxnSpPr>
          <p:nvPr/>
        </p:nvCxnSpPr>
        <p:spPr>
          <a:xfrm flipV="1">
            <a:off x="7823200" y="3505199"/>
            <a:ext cx="546100" cy="1584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693D8A-6150-B6E0-13AF-294417A80B66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9949247" y="2336701"/>
            <a:ext cx="209144" cy="1411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BEF976-EF42-5DE0-3DCA-B9892B5A8BE5}"/>
              </a:ext>
            </a:extLst>
          </p:cNvPr>
          <p:cNvSpPr txBox="1"/>
          <p:nvPr/>
        </p:nvSpPr>
        <p:spPr>
          <a:xfrm>
            <a:off x="-31396" y="6661706"/>
            <a:ext cx="4438651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/>
              <a:t>IPC: </a:t>
            </a:r>
            <a:r>
              <a:rPr lang="en-US" altLang="ko-KR" sz="600" dirty="0" err="1"/>
              <a:t>InterProcess</a:t>
            </a:r>
            <a:r>
              <a:rPr lang="en-US" altLang="ko-KR" sz="600" dirty="0"/>
              <a:t> Communication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5996F-F342-8031-C6A1-ADF71112D1E5}"/>
              </a:ext>
            </a:extLst>
          </p:cNvPr>
          <p:cNvSpPr txBox="1"/>
          <p:nvPr/>
        </p:nvSpPr>
        <p:spPr>
          <a:xfrm>
            <a:off x="311150" y="2477859"/>
            <a:ext cx="4438651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- </a:t>
            </a:r>
            <a:r>
              <a:rPr lang="en-US" altLang="ko-KR" sz="1000" dirty="0" err="1"/>
              <a:t>ContentResolver</a:t>
            </a:r>
            <a:r>
              <a:rPr lang="en-US" altLang="ko-KR" sz="1000" dirty="0"/>
              <a:t> </a:t>
            </a:r>
            <a:r>
              <a:rPr lang="ko-KR" altLang="en-US" sz="1000" dirty="0"/>
              <a:t>객체가 </a:t>
            </a:r>
            <a:r>
              <a:rPr lang="en-US" altLang="ko-KR" sz="1000" dirty="0" err="1"/>
              <a:t>ContentProvider</a:t>
            </a:r>
            <a:r>
              <a:rPr lang="ko-KR" altLang="en-US" sz="1000" dirty="0"/>
              <a:t>에 </a:t>
            </a:r>
            <a:r>
              <a:rPr lang="en-US" altLang="ko-KR" sz="1000" dirty="0"/>
              <a:t>data</a:t>
            </a:r>
            <a:r>
              <a:rPr lang="ko-KR" altLang="en-US" sz="1000" dirty="0"/>
              <a:t>를 요청하게 되고 </a:t>
            </a:r>
            <a:r>
              <a:rPr lang="en-US" altLang="ko-KR" sz="1000" dirty="0" err="1"/>
              <a:t>ContentProvider</a:t>
            </a:r>
            <a:r>
              <a:rPr lang="ko-KR" altLang="en-US" sz="1000" dirty="0"/>
              <a:t>는 요청된 작업을 </a:t>
            </a:r>
            <a:r>
              <a:rPr lang="ko-KR" altLang="en-US" sz="1000" dirty="0" err="1"/>
              <a:t>싱행하고</a:t>
            </a:r>
            <a:r>
              <a:rPr lang="ko-KR" altLang="en-US" sz="1000" dirty="0"/>
              <a:t> 결과를 반환하는 구조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57478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D9FF8D-6741-6CDE-7D28-42AB81CDC249}"/>
              </a:ext>
            </a:extLst>
          </p:cNvPr>
          <p:cNvSpPr txBox="1"/>
          <p:nvPr/>
        </p:nvSpPr>
        <p:spPr>
          <a:xfrm>
            <a:off x="311150" y="211668"/>
            <a:ext cx="39361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Data</a:t>
            </a:r>
            <a:r>
              <a:rPr lang="ko-KR" altLang="en-US" sz="1500" dirty="0"/>
              <a:t>를 저장하는 방법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6ABC2F-46EF-B557-13D1-C557F1EE561D}"/>
              </a:ext>
            </a:extLst>
          </p:cNvPr>
          <p:cNvCxnSpPr/>
          <p:nvPr/>
        </p:nvCxnSpPr>
        <p:spPr>
          <a:xfrm>
            <a:off x="311150" y="640665"/>
            <a:ext cx="11499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A40919-2997-094D-20D5-E3A896A60509}"/>
              </a:ext>
            </a:extLst>
          </p:cNvPr>
          <p:cNvSpPr txBox="1"/>
          <p:nvPr/>
        </p:nvSpPr>
        <p:spPr>
          <a:xfrm>
            <a:off x="311150" y="962318"/>
            <a:ext cx="4438651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다른</a:t>
            </a:r>
            <a:r>
              <a:rPr lang="en-US" altLang="ko-KR" sz="1000" dirty="0"/>
              <a:t> application</a:t>
            </a:r>
            <a:r>
              <a:rPr lang="ko-KR" altLang="en-US" sz="1000" dirty="0"/>
              <a:t>에 </a:t>
            </a:r>
            <a:r>
              <a:rPr lang="en-US" altLang="ko-KR" sz="1000" dirty="0"/>
              <a:t>data</a:t>
            </a:r>
            <a:r>
              <a:rPr lang="ko-KR" altLang="en-US" sz="1000" dirty="0"/>
              <a:t>를 공급하는 역할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Data </a:t>
            </a:r>
            <a:r>
              <a:rPr lang="ko-KR" altLang="en-US" sz="1000" dirty="0"/>
              <a:t>공급을 </a:t>
            </a:r>
            <a:r>
              <a:rPr lang="ko-KR" altLang="en-US" sz="1000" dirty="0" err="1"/>
              <a:t>추상화하여</a:t>
            </a:r>
            <a:r>
              <a:rPr lang="ko-KR" altLang="en-US" sz="1000" dirty="0"/>
              <a:t> </a:t>
            </a:r>
            <a:r>
              <a:rPr lang="en-US" altLang="ko-KR" sz="1000" dirty="0"/>
              <a:t>data </a:t>
            </a:r>
            <a:r>
              <a:rPr lang="ko-KR" altLang="en-US" sz="1000" dirty="0"/>
              <a:t>계층과 </a:t>
            </a:r>
            <a:r>
              <a:rPr lang="en-US" altLang="ko-KR" sz="1000" dirty="0"/>
              <a:t>application </a:t>
            </a:r>
            <a:r>
              <a:rPr lang="ko-KR" altLang="en-US" sz="1000" dirty="0"/>
              <a:t>계층을 분리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/>
              <a:t>다른 </a:t>
            </a:r>
            <a:r>
              <a:rPr lang="en-US" altLang="ko-KR" sz="1000" dirty="0"/>
              <a:t>application</a:t>
            </a:r>
            <a:r>
              <a:rPr lang="ko-KR" altLang="en-US" sz="1000" dirty="0"/>
              <a:t>이 </a:t>
            </a:r>
            <a:r>
              <a:rPr lang="en-US" altLang="ko-KR" sz="1000" dirty="0"/>
              <a:t>app data</a:t>
            </a:r>
            <a:r>
              <a:rPr lang="ko-KR" altLang="en-US" sz="1000" dirty="0"/>
              <a:t>에 안전하게 액세스하여 이를 수정할 수 있도록 허용</a:t>
            </a:r>
            <a:endParaRPr lang="en-US" altLang="ko-K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0243A-E098-6A49-6DBD-1F713187DDAB}"/>
              </a:ext>
            </a:extLst>
          </p:cNvPr>
          <p:cNvSpPr txBox="1"/>
          <p:nvPr/>
        </p:nvSpPr>
        <p:spPr>
          <a:xfrm>
            <a:off x="11482980" y="6581001"/>
            <a:ext cx="70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Ch12</a:t>
            </a:r>
            <a:endParaRPr lang="ko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C4BFE4D-EB8E-DC0B-BC2B-E8B42A4E2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58391" y="896701"/>
            <a:ext cx="1620000" cy="28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F09E38-DC04-394E-59E0-2364BB357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707" y="4136822"/>
            <a:ext cx="5144541" cy="19303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CC6C7E-CD6F-34D5-8877-E1F83A9E7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707" y="896701"/>
            <a:ext cx="5144541" cy="273645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9FB360F-A14D-F015-CC2F-82C7F5E143DC}"/>
              </a:ext>
            </a:extLst>
          </p:cNvPr>
          <p:cNvSpPr/>
          <p:nvPr/>
        </p:nvSpPr>
        <p:spPr>
          <a:xfrm>
            <a:off x="4980350" y="2247544"/>
            <a:ext cx="2366600" cy="46390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F3C11E-3306-BEB5-2F2B-3B2548AFEE9B}"/>
              </a:ext>
            </a:extLst>
          </p:cNvPr>
          <p:cNvSpPr/>
          <p:nvPr/>
        </p:nvSpPr>
        <p:spPr>
          <a:xfrm>
            <a:off x="5107350" y="5089276"/>
            <a:ext cx="3020650" cy="5812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BEEBE-AB53-E983-479C-4BC6145EBFF7}"/>
              </a:ext>
            </a:extLst>
          </p:cNvPr>
          <p:cNvSpPr txBox="1"/>
          <p:nvPr/>
        </p:nvSpPr>
        <p:spPr>
          <a:xfrm>
            <a:off x="7346950" y="2118223"/>
            <a:ext cx="5640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rgbClr val="FF0000"/>
                </a:solidFill>
              </a:rPr>
              <a:t>필수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D6AEF4-BB08-6CE3-2386-15D5576B9137}"/>
              </a:ext>
            </a:extLst>
          </p:cNvPr>
          <p:cNvSpPr/>
          <p:nvPr/>
        </p:nvSpPr>
        <p:spPr>
          <a:xfrm>
            <a:off x="4804707" y="1450519"/>
            <a:ext cx="5144540" cy="205468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A5188A-FFFB-786D-0626-E7B5A0F1E1A6}"/>
              </a:ext>
            </a:extLst>
          </p:cNvPr>
          <p:cNvCxnSpPr>
            <a:cxnSpLocks/>
          </p:cNvCxnSpPr>
          <p:nvPr/>
        </p:nvCxnSpPr>
        <p:spPr>
          <a:xfrm flipV="1">
            <a:off x="7823200" y="3505199"/>
            <a:ext cx="546100" cy="1584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693D8A-6150-B6E0-13AF-294417A80B66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9949247" y="2336701"/>
            <a:ext cx="209144" cy="1411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BEF976-EF42-5DE0-3DCA-B9892B5A8BE5}"/>
              </a:ext>
            </a:extLst>
          </p:cNvPr>
          <p:cNvSpPr txBox="1"/>
          <p:nvPr/>
        </p:nvSpPr>
        <p:spPr>
          <a:xfrm>
            <a:off x="-31396" y="6661706"/>
            <a:ext cx="4438651" cy="2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/>
              <a:t>IPC: </a:t>
            </a:r>
            <a:r>
              <a:rPr lang="en-US" altLang="ko-KR" sz="600" dirty="0" err="1"/>
              <a:t>InterProcess</a:t>
            </a:r>
            <a:r>
              <a:rPr lang="en-US" altLang="ko-KR" sz="600" dirty="0"/>
              <a:t> Communication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5996F-F342-8031-C6A1-ADF71112D1E5}"/>
              </a:ext>
            </a:extLst>
          </p:cNvPr>
          <p:cNvSpPr txBox="1"/>
          <p:nvPr/>
        </p:nvSpPr>
        <p:spPr>
          <a:xfrm>
            <a:off x="311150" y="2477859"/>
            <a:ext cx="4438651" cy="1447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저장 공간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내부 저장소 </a:t>
            </a:r>
            <a:r>
              <a:rPr lang="en-US" altLang="ko-KR" sz="1000" dirty="0"/>
              <a:t>(Internal Storage)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외부 저장소 </a:t>
            </a:r>
            <a:r>
              <a:rPr lang="en-US" altLang="ko-KR" sz="1000" dirty="0"/>
              <a:t>(External Storage)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831549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8528</TotalTime>
  <Words>976</Words>
  <Application>Microsoft Office PowerPoint</Application>
  <PresentationFormat>와이드스크린</PresentationFormat>
  <Paragraphs>170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Android 학습 보고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학습 보고</dc:title>
  <dc:creator>설 진우(Felix)</dc:creator>
  <cp:lastModifiedBy>설 진우(Felix)</cp:lastModifiedBy>
  <cp:revision>201</cp:revision>
  <dcterms:created xsi:type="dcterms:W3CDTF">2024-04-09T08:20:40Z</dcterms:created>
  <dcterms:modified xsi:type="dcterms:W3CDTF">2024-05-27T22:23:16Z</dcterms:modified>
</cp:coreProperties>
</file>