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62" r:id="rId5"/>
    <p:sldId id="258" r:id="rId6"/>
    <p:sldId id="273" r:id="rId7"/>
    <p:sldId id="259" r:id="rId8"/>
    <p:sldId id="260" r:id="rId9"/>
    <p:sldId id="264" r:id="rId10"/>
    <p:sldId id="266" r:id="rId11"/>
    <p:sldId id="265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0979" autoAdjust="0"/>
  </p:normalViewPr>
  <p:slideViewPr>
    <p:cSldViewPr snapToGrid="0">
      <p:cViewPr varScale="1">
        <p:scale>
          <a:sx n="149" d="100"/>
          <a:sy n="149" d="100"/>
        </p:scale>
        <p:origin x="6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1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7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5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81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AWT</a:t>
            </a:r>
            <a:r>
              <a:rPr lang="ko-KR" altLang="en-US" dirty="0"/>
              <a:t>는 </a:t>
            </a:r>
            <a:r>
              <a:rPr lang="en-US" altLang="ko-KR" dirty="0"/>
              <a:t>OS</a:t>
            </a:r>
            <a:r>
              <a:rPr lang="ko-KR" altLang="en-US" dirty="0"/>
              <a:t>마다 지원해주는 모양이 달라 일관된 화면을 보여주지 못함 </a:t>
            </a:r>
            <a:r>
              <a:rPr lang="en-US" altLang="ko-KR" dirty="0"/>
              <a:t>(</a:t>
            </a:r>
            <a:r>
              <a:rPr lang="ko-KR" altLang="en-US" dirty="0"/>
              <a:t>중량 </a:t>
            </a:r>
            <a:r>
              <a:rPr lang="en-US" altLang="ko-KR" dirty="0"/>
              <a:t>component)</a:t>
            </a:r>
          </a:p>
          <a:p>
            <a:r>
              <a:rPr lang="en-US" altLang="ko-KR" dirty="0"/>
              <a:t>Swing</a:t>
            </a:r>
            <a:r>
              <a:rPr lang="ko-KR" altLang="en-US" dirty="0"/>
              <a:t>은 일관된 화면 표현이 가능 </a:t>
            </a:r>
            <a:r>
              <a:rPr lang="en-US" altLang="ko-KR" dirty="0"/>
              <a:t>(</a:t>
            </a:r>
            <a:r>
              <a:rPr lang="ko-KR" altLang="en-US" dirty="0"/>
              <a:t>경량 </a:t>
            </a:r>
            <a:r>
              <a:rPr lang="en-US" altLang="ko-KR" dirty="0"/>
              <a:t>component)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6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HAXM (Intel Hardware Accelerated Execution Manager): Emulator</a:t>
            </a:r>
            <a:r>
              <a:rPr lang="ko-KR" altLang="en-US" dirty="0"/>
              <a:t>를 더 빠르게 실행시키는데 도움을 주는 </a:t>
            </a:r>
            <a:r>
              <a:rPr lang="en-US" altLang="ko-KR" dirty="0"/>
              <a:t>SW </a:t>
            </a:r>
            <a:r>
              <a:rPr lang="ko-KR" altLang="en-US" dirty="0"/>
              <a:t>가상화 기술을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1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4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1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6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는 서로 관련 있는 </a:t>
            </a:r>
            <a:r>
              <a:rPr lang="en-US" altLang="ko-KR" dirty="0"/>
              <a:t>class </a:t>
            </a:r>
            <a:r>
              <a:rPr lang="ko-KR" altLang="en-US" dirty="0"/>
              <a:t>들을 모아놓은 </a:t>
            </a:r>
            <a:r>
              <a:rPr lang="en-US" altLang="ko-KR" dirty="0"/>
              <a:t>container</a:t>
            </a:r>
          </a:p>
          <a:p>
            <a:r>
              <a:rPr lang="en-US" altLang="ko-KR" dirty="0"/>
              <a:t>R class </a:t>
            </a:r>
            <a:r>
              <a:rPr lang="ko-KR" altLang="en-US" dirty="0"/>
              <a:t>내에는 </a:t>
            </a:r>
            <a:r>
              <a:rPr lang="en-US" altLang="ko-KR" dirty="0" err="1"/>
              <a:t>attr</a:t>
            </a:r>
            <a:r>
              <a:rPr lang="en-US" altLang="ko-KR" dirty="0"/>
              <a:t>, </a:t>
            </a:r>
            <a:r>
              <a:rPr lang="en-US" altLang="ko-KR" dirty="0" err="1"/>
              <a:t>dimen</a:t>
            </a:r>
            <a:r>
              <a:rPr lang="en-US" altLang="ko-KR" dirty="0"/>
              <a:t>, drawable, id, layout, menu, string </a:t>
            </a:r>
            <a:r>
              <a:rPr lang="ko-KR" altLang="en-US" dirty="0"/>
              <a:t>가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8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ARMv8-A: ARM </a:t>
            </a:r>
            <a:r>
              <a:rPr lang="ko-KR" altLang="en-US" dirty="0"/>
              <a:t>최초로 </a:t>
            </a:r>
            <a:r>
              <a:rPr lang="en-US" altLang="ko-KR" dirty="0"/>
              <a:t>64 bit</a:t>
            </a:r>
            <a:r>
              <a:rPr lang="ko-KR" altLang="en-US" dirty="0"/>
              <a:t>를 지원하는 </a:t>
            </a:r>
            <a:r>
              <a:rPr lang="en-US" altLang="ko-KR" dirty="0"/>
              <a:t>Architecture</a:t>
            </a:r>
          </a:p>
          <a:p>
            <a:r>
              <a:rPr lang="en-US" altLang="ko-KR" dirty="0"/>
              <a:t>64-bit ARM: ARM </a:t>
            </a:r>
            <a:r>
              <a:rPr lang="ko-KR" altLang="en-US" dirty="0"/>
              <a:t>기반의 </a:t>
            </a:r>
            <a:r>
              <a:rPr lang="en-US" altLang="ko-KR" dirty="0"/>
              <a:t>64bit CPU</a:t>
            </a:r>
          </a:p>
          <a:p>
            <a:r>
              <a:rPr lang="en-US" altLang="ko-KR" dirty="0"/>
              <a:t>X86: 32bit Windows OS</a:t>
            </a:r>
            <a:r>
              <a:rPr lang="ko-KR" altLang="en-US" dirty="0"/>
              <a:t>가 동작하는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Intent-filter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activity</a:t>
            </a:r>
            <a:r>
              <a:rPr lang="ko-KR" altLang="en-US" dirty="0"/>
              <a:t>를 시작점으로 해서 </a:t>
            </a:r>
            <a:r>
              <a:rPr lang="en-US" altLang="ko-KR" dirty="0"/>
              <a:t>application launcher</a:t>
            </a:r>
            <a:r>
              <a:rPr lang="ko-KR" altLang="en-US" dirty="0"/>
              <a:t>에 등록한다고 기술되어 있음</a:t>
            </a:r>
            <a:endParaRPr lang="en-US" altLang="ko-KR" dirty="0"/>
          </a:p>
          <a:p>
            <a:r>
              <a:rPr lang="en-US" altLang="ko-KR" dirty="0"/>
              <a:t>Action</a:t>
            </a:r>
            <a:r>
              <a:rPr lang="ko-KR" altLang="en-US" dirty="0"/>
              <a:t>은 </a:t>
            </a:r>
            <a:r>
              <a:rPr lang="en-US" altLang="ko-KR" dirty="0"/>
              <a:t>MAIN</a:t>
            </a:r>
            <a:r>
              <a:rPr lang="ko-KR" altLang="en-US" dirty="0"/>
              <a:t>으로 설정 </a:t>
            </a:r>
            <a:r>
              <a:rPr lang="en-US" altLang="ko-KR" dirty="0"/>
              <a:t>-&gt; </a:t>
            </a:r>
            <a:r>
              <a:rPr lang="ko-KR" altLang="en-US" dirty="0"/>
              <a:t>해당 </a:t>
            </a:r>
            <a:r>
              <a:rPr lang="en-US" altLang="ko-KR" dirty="0"/>
              <a:t>activity</a:t>
            </a:r>
            <a:r>
              <a:rPr lang="ko-KR" altLang="en-US" dirty="0"/>
              <a:t>를 시작점으로 실행한다는 의미</a:t>
            </a:r>
            <a:endParaRPr lang="en-US" altLang="ko-KR" dirty="0"/>
          </a:p>
          <a:p>
            <a:r>
              <a:rPr lang="en-US" altLang="ko-KR" dirty="0"/>
              <a:t>Category</a:t>
            </a:r>
            <a:r>
              <a:rPr lang="ko-KR" altLang="en-US" dirty="0"/>
              <a:t>는 </a:t>
            </a:r>
            <a:r>
              <a:rPr lang="en-US" altLang="ko-KR" dirty="0"/>
              <a:t>application launcher</a:t>
            </a:r>
            <a:r>
              <a:rPr lang="ko-KR" altLang="en-US" dirty="0"/>
              <a:t>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Intent</a:t>
            </a:r>
            <a:r>
              <a:rPr lang="ko-KR" altLang="en-US" dirty="0"/>
              <a:t>는 </a:t>
            </a:r>
            <a:r>
              <a:rPr lang="en-US" altLang="ko-KR" dirty="0"/>
              <a:t>activity</a:t>
            </a:r>
            <a:r>
              <a:rPr lang="ko-KR" altLang="en-US" dirty="0"/>
              <a:t>와 </a:t>
            </a:r>
            <a:r>
              <a:rPr lang="en-US" altLang="ko-KR" dirty="0"/>
              <a:t>activity</a:t>
            </a:r>
            <a:r>
              <a:rPr lang="ko-KR" altLang="en-US" dirty="0"/>
              <a:t>를 연결시켜주는 </a:t>
            </a:r>
            <a:r>
              <a:rPr lang="en-US" altLang="ko-KR" dirty="0"/>
              <a:t>mechanism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Ch1 &amp; Ch2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Manifest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B20FDC-6EEA-D27F-5520-567725D5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067453"/>
            <a:ext cx="5032589" cy="461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353C5-CCF2-3C6D-B4C4-DC1FCF0C14B9}"/>
              </a:ext>
            </a:extLst>
          </p:cNvPr>
          <p:cNvSpPr txBox="1"/>
          <p:nvPr/>
        </p:nvSpPr>
        <p:spPr>
          <a:xfrm>
            <a:off x="311150" y="746498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Manifests/AndroidManifest.xml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9C0273-C9AF-41AD-2573-EAB58B7419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43739" y="2416665"/>
            <a:ext cx="798644" cy="722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A64635-61B8-C3AD-6461-38C40C2684AF}"/>
              </a:ext>
            </a:extLst>
          </p:cNvPr>
          <p:cNvSpPr txBox="1"/>
          <p:nvPr/>
        </p:nvSpPr>
        <p:spPr>
          <a:xfrm>
            <a:off x="6142383" y="1067453"/>
            <a:ext cx="431855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&lt;manifest&gt;</a:t>
            </a:r>
          </a:p>
          <a:p>
            <a:r>
              <a:rPr lang="en-US" altLang="ko-KR" sz="1100" dirty="0"/>
              <a:t>- Manifest </a:t>
            </a:r>
            <a:r>
              <a:rPr lang="ko-KR" altLang="en-US" sz="1100" dirty="0"/>
              <a:t>요소의 속성 </a:t>
            </a:r>
            <a:r>
              <a:rPr lang="en-US" altLang="ko-KR" sz="1100" dirty="0"/>
              <a:t>(package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버전 정보</a:t>
            </a:r>
            <a:r>
              <a:rPr lang="en-US" altLang="ko-KR" sz="1100" dirty="0"/>
              <a:t>, XML </a:t>
            </a:r>
            <a:r>
              <a:rPr lang="ko-KR" altLang="en-US" sz="1100" dirty="0"/>
              <a:t>정보</a:t>
            </a:r>
            <a:r>
              <a:rPr lang="en-US" altLang="ko-KR" sz="11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A7BD9-5719-87EE-1485-8811EA9F772E}"/>
              </a:ext>
            </a:extLst>
          </p:cNvPr>
          <p:cNvSpPr/>
          <p:nvPr/>
        </p:nvSpPr>
        <p:spPr>
          <a:xfrm>
            <a:off x="535423" y="1754257"/>
            <a:ext cx="4808316" cy="3588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431530-5F7C-8F64-BD61-F3A12576C6BE}"/>
              </a:ext>
            </a:extLst>
          </p:cNvPr>
          <p:cNvSpPr/>
          <p:nvPr/>
        </p:nvSpPr>
        <p:spPr>
          <a:xfrm>
            <a:off x="839857" y="3548270"/>
            <a:ext cx="4437821" cy="1585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78C00F-911E-FA7F-F32F-EFDB4681F53E}"/>
              </a:ext>
            </a:extLst>
          </p:cNvPr>
          <p:cNvSpPr/>
          <p:nvPr/>
        </p:nvSpPr>
        <p:spPr>
          <a:xfrm>
            <a:off x="311150" y="1067453"/>
            <a:ext cx="4504359" cy="54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6A04C8-3CA2-D933-B3A5-303F24AF267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815509" y="1327470"/>
            <a:ext cx="1326874" cy="138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04544D-264D-8BEA-8B76-43BE73105D22}"/>
              </a:ext>
            </a:extLst>
          </p:cNvPr>
          <p:cNvSpPr txBox="1"/>
          <p:nvPr/>
        </p:nvSpPr>
        <p:spPr>
          <a:xfrm>
            <a:off x="6142383" y="2188805"/>
            <a:ext cx="431855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&lt;application&gt;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 </a:t>
            </a:r>
            <a:r>
              <a:rPr lang="ko-KR" altLang="en-US" sz="1100" dirty="0"/>
              <a:t>요소의 속성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이 가지고 있는 </a:t>
            </a:r>
            <a:r>
              <a:rPr lang="en-US" altLang="ko-KR" sz="1100" dirty="0"/>
              <a:t>component </a:t>
            </a:r>
            <a:r>
              <a:rPr lang="ko-KR" altLang="en-US" sz="1100" dirty="0"/>
              <a:t>들을 포함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472CA9-7F3C-844D-DD2D-71BF20171AAD}"/>
              </a:ext>
            </a:extLst>
          </p:cNvPr>
          <p:cNvSpPr txBox="1"/>
          <p:nvPr/>
        </p:nvSpPr>
        <p:spPr>
          <a:xfrm>
            <a:off x="6142383" y="3484609"/>
            <a:ext cx="431855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&lt;activity&gt;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 </a:t>
            </a:r>
            <a:r>
              <a:rPr lang="ko-KR" altLang="en-US" sz="1100" dirty="0"/>
              <a:t>요소의 속성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에 </a:t>
            </a:r>
            <a:r>
              <a:rPr lang="en-US" altLang="ko-KR" sz="1100" dirty="0"/>
              <a:t>Activity component</a:t>
            </a:r>
            <a:r>
              <a:rPr lang="ko-KR" altLang="en-US" sz="1100" dirty="0"/>
              <a:t>가 </a:t>
            </a:r>
            <a:r>
              <a:rPr lang="en-US" altLang="ko-KR" sz="1100" dirty="0"/>
              <a:t>1</a:t>
            </a:r>
            <a:r>
              <a:rPr lang="ko-KR" altLang="en-US" sz="1100" dirty="0"/>
              <a:t>개 있음을 알 수 있음</a:t>
            </a:r>
            <a:endParaRPr lang="en-US" altLang="ko-KR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DB165-A6D9-3FD3-7544-BF7E0AE33BD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77678" y="3784691"/>
            <a:ext cx="864705" cy="219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0DEFC2-B032-CDC4-7FD0-2FDB908E978A}"/>
              </a:ext>
            </a:extLst>
          </p:cNvPr>
          <p:cNvSpPr/>
          <p:nvPr/>
        </p:nvSpPr>
        <p:spPr>
          <a:xfrm>
            <a:off x="1111526" y="4084772"/>
            <a:ext cx="4027004" cy="86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D72CFC-E0C4-9F8C-786D-14B5A7B3FC2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38530" y="4502301"/>
            <a:ext cx="1003852" cy="2955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CEB3AD-EBD5-16EF-1315-093B16C8D6FB}"/>
              </a:ext>
            </a:extLst>
          </p:cNvPr>
          <p:cNvSpPr txBox="1"/>
          <p:nvPr/>
        </p:nvSpPr>
        <p:spPr>
          <a:xfrm>
            <a:off x="6142382" y="4497749"/>
            <a:ext cx="552256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&lt;intent-filter&gt;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로 들어오는 </a:t>
            </a:r>
            <a:r>
              <a:rPr lang="en-US" altLang="ko-KR" sz="1100" dirty="0"/>
              <a:t>intent</a:t>
            </a:r>
            <a:r>
              <a:rPr lang="ko-KR" altLang="en-US" sz="1100" dirty="0"/>
              <a:t>를 선별 </a:t>
            </a:r>
            <a:r>
              <a:rPr lang="en-US" altLang="ko-KR" sz="1100" dirty="0"/>
              <a:t>(</a:t>
            </a:r>
            <a:r>
              <a:rPr lang="ko-KR" altLang="en-US" sz="1100" dirty="0"/>
              <a:t>어떤 </a:t>
            </a:r>
            <a:r>
              <a:rPr lang="en-US" altLang="ko-KR" sz="1100" dirty="0"/>
              <a:t>intent</a:t>
            </a:r>
            <a:r>
              <a:rPr lang="ko-KR" altLang="en-US" sz="1100" dirty="0"/>
              <a:t>를 허용할지 기술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en-US" altLang="ko-KR" sz="1100" dirty="0"/>
              <a:t>activity</a:t>
            </a:r>
            <a:r>
              <a:rPr lang="ko-KR" altLang="en-US" sz="1100" dirty="0"/>
              <a:t>를 시작점으로 실행하여 </a:t>
            </a:r>
            <a:r>
              <a:rPr lang="en-US" altLang="ko-KR" sz="1100" dirty="0"/>
              <a:t>application launcher</a:t>
            </a:r>
            <a:r>
              <a:rPr lang="ko-KR" altLang="en-US" sz="1100" dirty="0"/>
              <a:t>에 등록한다는 의미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784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Gradle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526F7-8FFA-6EC2-5B6B-9C49E974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075303"/>
            <a:ext cx="3700085" cy="5644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335D7-1EA3-B84B-0A79-9EA593B435C3}"/>
              </a:ext>
            </a:extLst>
          </p:cNvPr>
          <p:cNvSpPr txBox="1"/>
          <p:nvPr/>
        </p:nvSpPr>
        <p:spPr>
          <a:xfrm>
            <a:off x="311150" y="746498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Gradle</a:t>
            </a:r>
            <a:r>
              <a:rPr lang="ko-KR" altLang="en-US" sz="1300" dirty="0"/>
              <a:t> </a:t>
            </a:r>
            <a:r>
              <a:rPr lang="en-US" altLang="ko-KR" sz="1300" dirty="0"/>
              <a:t>Scripts/</a:t>
            </a:r>
            <a:r>
              <a:rPr lang="en-US" altLang="ko-KR" sz="1300" dirty="0" err="1"/>
              <a:t>build.gradle.kts</a:t>
            </a:r>
            <a:r>
              <a:rPr lang="en-US" altLang="ko-KR" sz="1300" dirty="0"/>
              <a:t> (Module :app)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6A3811-1B45-2537-B94E-D4B9F7F70556}"/>
              </a:ext>
            </a:extLst>
          </p:cNvPr>
          <p:cNvCxnSpPr>
            <a:cxnSpLocks/>
          </p:cNvCxnSpPr>
          <p:nvPr/>
        </p:nvCxnSpPr>
        <p:spPr>
          <a:xfrm>
            <a:off x="1471158" y="2516940"/>
            <a:ext cx="305611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44CD80-CF95-6EAA-D785-C2F1CCD35925}"/>
              </a:ext>
            </a:extLst>
          </p:cNvPr>
          <p:cNvSpPr txBox="1"/>
          <p:nvPr/>
        </p:nvSpPr>
        <p:spPr>
          <a:xfrm>
            <a:off x="4527274" y="5786448"/>
            <a:ext cx="380171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dependencies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의존성 관리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5E7392-1309-3613-1213-2AEAB1AAA607}"/>
              </a:ext>
            </a:extLst>
          </p:cNvPr>
          <p:cNvSpPr/>
          <p:nvPr/>
        </p:nvSpPr>
        <p:spPr>
          <a:xfrm>
            <a:off x="311151" y="5372100"/>
            <a:ext cx="2451100" cy="1274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9F7243-9E59-99A6-C66C-CBBA5CE61D77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762251" y="6001892"/>
            <a:ext cx="1765023" cy="732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D0A3A4-3006-C3CD-A7FB-DAAA3009A75E}"/>
              </a:ext>
            </a:extLst>
          </p:cNvPr>
          <p:cNvSpPr txBox="1"/>
          <p:nvPr/>
        </p:nvSpPr>
        <p:spPr>
          <a:xfrm>
            <a:off x="4527274" y="2075727"/>
            <a:ext cx="387129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minSdk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App</a:t>
            </a:r>
            <a:r>
              <a:rPr lang="ko-KR" altLang="en-US" sz="1100" dirty="0"/>
              <a:t>을 설치할 수 있는 장치의 최소 </a:t>
            </a:r>
            <a:r>
              <a:rPr lang="en-US" altLang="ko-KR" sz="1100" dirty="0"/>
              <a:t>SDK </a:t>
            </a:r>
            <a:r>
              <a:rPr lang="ko-KR" altLang="en-US" sz="1100" dirty="0"/>
              <a:t>버전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targetSdk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목표로 하는 </a:t>
            </a:r>
            <a:r>
              <a:rPr lang="en-US" altLang="ko-KR" sz="1100" dirty="0"/>
              <a:t>target </a:t>
            </a:r>
            <a:r>
              <a:rPr lang="ko-KR" altLang="en-US" sz="1100" dirty="0"/>
              <a:t>장치의 </a:t>
            </a:r>
            <a:r>
              <a:rPr lang="en-US" altLang="ko-KR" sz="1100" dirty="0"/>
              <a:t>SDK </a:t>
            </a:r>
            <a:r>
              <a:rPr lang="ko-KR" altLang="en-US" sz="1100" dirty="0"/>
              <a:t>버전</a:t>
            </a:r>
            <a:endParaRPr lang="en-US" altLang="ko-KR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A5243B-FF08-CB41-08A4-FC6FC22AEA6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961861" y="4707944"/>
            <a:ext cx="1569554" cy="1175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35350D-A257-D5F2-D30B-82F147EA5F42}"/>
              </a:ext>
            </a:extLst>
          </p:cNvPr>
          <p:cNvSpPr txBox="1"/>
          <p:nvPr/>
        </p:nvSpPr>
        <p:spPr>
          <a:xfrm>
            <a:off x="4531415" y="4492500"/>
            <a:ext cx="38712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JavaVersion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내장되어 있는 </a:t>
            </a:r>
            <a:r>
              <a:rPr lang="en-US" altLang="ko-KR" sz="1100" dirty="0"/>
              <a:t>Java </a:t>
            </a:r>
            <a:r>
              <a:rPr lang="ko-KR" altLang="en-US" sz="1100" dirty="0"/>
              <a:t>버전 </a:t>
            </a:r>
            <a:r>
              <a:rPr lang="en-US" altLang="ko-KR" sz="1100" dirty="0"/>
              <a:t>(</a:t>
            </a:r>
            <a:r>
              <a:rPr lang="ko-KR" altLang="en-US" sz="1100" dirty="0"/>
              <a:t>현재 </a:t>
            </a:r>
            <a:r>
              <a:rPr lang="en-US" altLang="ko-KR" sz="1100" dirty="0"/>
              <a:t>1.8 </a:t>
            </a:r>
            <a:r>
              <a:rPr lang="ko-KR" altLang="en-US" sz="1100" dirty="0"/>
              <a:t>버전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1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1</a:t>
            </a:r>
            <a:endParaRPr lang="ko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2AEFB-C515-D6E6-BB3D-D5678AF230A5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495" y="1116958"/>
            <a:ext cx="4552408" cy="3528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3928849"/>
            <a:ext cx="1545074" cy="27467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1116958"/>
            <a:ext cx="3746691" cy="21566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java/com.example.ch2_visualtool1/MainActivity.java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8336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2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763" y="1116958"/>
            <a:ext cx="4552408" cy="22917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763" y="3928849"/>
            <a:ext cx="1545074" cy="27467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D2328-173F-0012-C0CB-13FF26BA3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68" y="3928848"/>
            <a:ext cx="1545075" cy="274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5267" y="1116957"/>
            <a:ext cx="4097438" cy="408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java/com.example.ch2_visualtool2/MainActivity.java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C7C96-C0E6-8AE5-9F8F-EF871F1108D3}"/>
              </a:ext>
            </a:extLst>
          </p:cNvPr>
          <p:cNvSpPr/>
          <p:nvPr/>
        </p:nvSpPr>
        <p:spPr>
          <a:xfrm>
            <a:off x="1721925" y="5235532"/>
            <a:ext cx="376749" cy="13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6401BD-6D3F-5A0B-D613-B80E32C710E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2098674" y="5302248"/>
            <a:ext cx="1118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BF05D4-DCE1-175E-0CF5-A77CC6ACA0A2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309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3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158" y="801590"/>
            <a:ext cx="3376975" cy="5999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3529639"/>
            <a:ext cx="1769630" cy="3146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276" y="801590"/>
            <a:ext cx="3746691" cy="2157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555369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java/com.example.ch2_visualtool3/MainActivity.java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2C0BB-3B01-3F6C-0F24-FD63BAE737C7}"/>
              </a:ext>
            </a:extLst>
          </p:cNvPr>
          <p:cNvSpPr txBox="1"/>
          <p:nvPr/>
        </p:nvSpPr>
        <p:spPr>
          <a:xfrm>
            <a:off x="1072495" y="555369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923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503308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152966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Example Code 4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75B99-70FC-527E-0DF2-43C95222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92" y="1117929"/>
            <a:ext cx="4552408" cy="5039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78A6F3-D98E-D015-33A8-4D655A4D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76" y="3928849"/>
            <a:ext cx="1545075" cy="27467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FD2328-173F-0012-C0CB-13FF26BA3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481" y="3928848"/>
            <a:ext cx="1545075" cy="274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B72E1-CF81-ABD5-C02F-85855F761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276" y="1116958"/>
            <a:ext cx="3746691" cy="2716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CC6E44-7F62-AAE0-769D-46A3F75B2D89}"/>
              </a:ext>
            </a:extLst>
          </p:cNvPr>
          <p:cNvSpPr txBox="1"/>
          <p:nvPr/>
        </p:nvSpPr>
        <p:spPr>
          <a:xfrm>
            <a:off x="6189342" y="853651"/>
            <a:ext cx="313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java/com.example.ch2_ex11/MainActivity.java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FC7C96-C0E6-8AE5-9F8F-EF871F1108D3}"/>
              </a:ext>
            </a:extLst>
          </p:cNvPr>
          <p:cNvSpPr/>
          <p:nvPr/>
        </p:nvSpPr>
        <p:spPr>
          <a:xfrm>
            <a:off x="6310537" y="4277665"/>
            <a:ext cx="376749" cy="13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6401BD-6D3F-5A0B-D613-B80E32C710E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6687286" y="4344381"/>
            <a:ext cx="1628195" cy="957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593D-58AE-A04B-3885-DF358922C1AA}"/>
              </a:ext>
            </a:extLst>
          </p:cNvPr>
          <p:cNvSpPr txBox="1"/>
          <p:nvPr/>
        </p:nvSpPr>
        <p:spPr>
          <a:xfrm>
            <a:off x="1072495" y="853651"/>
            <a:ext cx="207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res/layout/activity_main.xml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17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모바일 운영체제의 비교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2449ED-9311-1127-856B-9B2C04B8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80586"/>
              </p:ext>
            </p:extLst>
          </p:nvPr>
        </p:nvGraphicFramePr>
        <p:xfrm>
          <a:off x="2425700" y="1817371"/>
          <a:ext cx="6864349" cy="3223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49">
                  <a:extLst>
                    <a:ext uri="{9D8B030D-6E8A-4147-A177-3AD203B41FA5}">
                      <a16:colId xmlns:a16="http://schemas.microsoft.com/office/drawing/2014/main" val="183797252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61666591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801368045"/>
                    </a:ext>
                  </a:extLst>
                </a:gridCol>
              </a:tblGrid>
              <a:tr h="314113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Android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iOS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752856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제조사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109496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개발 언어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Java, Kotlin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C, C++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Objective-C, Swift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C, C++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574450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커널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Linux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UNIX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계통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657363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개발 도구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Android Studio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Xcode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077202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최신버전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Android 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iOS 17.0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94700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64-bit ARM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ARMv8-A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858866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스마트폰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태플릿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안드로이드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TV,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안드로이드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Auto,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스마트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워치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스마트폰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태플릿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포터블 미디어 플레이어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186174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라이선스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Open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Proprietary</a:t>
                      </a:r>
                      <a:endParaRPr lang="ko-KR" alt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65384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앱스토어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Google Play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Apple Appstore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36083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9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1387951"/>
            <a:ext cx="58227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Linux </a:t>
            </a:r>
            <a:r>
              <a:rPr lang="ko-KR" altLang="en-US" sz="1300" dirty="0"/>
              <a:t>커널 기반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Android </a:t>
            </a:r>
            <a:r>
              <a:rPr lang="ko-KR" altLang="en-US" sz="1100" dirty="0"/>
              <a:t>장치의 하드웨어 및 리소스 관리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안정적이며 우수한 성능 제공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Application Framework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여러 개의 </a:t>
            </a:r>
            <a:r>
              <a:rPr lang="en-US" altLang="ko-KR" sz="1100" dirty="0"/>
              <a:t>component</a:t>
            </a:r>
            <a:r>
              <a:rPr lang="ko-KR" altLang="en-US" sz="1100" dirty="0"/>
              <a:t>로 구성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Component</a:t>
            </a:r>
            <a:r>
              <a:rPr lang="ko-KR" altLang="en-US" sz="1100" dirty="0"/>
              <a:t>의 재사용 가능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Java </a:t>
            </a:r>
            <a:r>
              <a:rPr lang="ko-KR" altLang="en-US" sz="1300" dirty="0"/>
              <a:t>언어 사용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SE </a:t>
            </a:r>
            <a:r>
              <a:rPr lang="ko-KR" altLang="en-US" sz="1100" dirty="0"/>
              <a:t>버전 중에서 </a:t>
            </a:r>
            <a:r>
              <a:rPr lang="en-US" altLang="ko-KR" sz="1100" dirty="0"/>
              <a:t>AWT, swing</a:t>
            </a:r>
            <a:r>
              <a:rPr lang="ko-KR" altLang="en-US" sz="1100" dirty="0"/>
              <a:t>을 제외한 거의 모든 </a:t>
            </a:r>
            <a:r>
              <a:rPr lang="en-US" altLang="ko-KR" sz="1100" dirty="0"/>
              <a:t>package </a:t>
            </a:r>
            <a:r>
              <a:rPr lang="ko-KR" altLang="en-US" sz="1100" dirty="0"/>
              <a:t>사용 가능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자체적인 가상 머신 구현 </a:t>
            </a:r>
            <a:r>
              <a:rPr lang="en-US" altLang="ko-KR" sz="1100" dirty="0"/>
              <a:t>(ART virtual</a:t>
            </a:r>
            <a:r>
              <a:rPr lang="ko-KR" altLang="en-US" sz="1100" dirty="0"/>
              <a:t> </a:t>
            </a:r>
            <a:r>
              <a:rPr lang="en-US" altLang="ko-KR" sz="1100" dirty="0"/>
              <a:t>machine)</a:t>
            </a:r>
            <a:br>
              <a:rPr lang="en-US" altLang="ko-KR" sz="1100" dirty="0"/>
            </a:br>
            <a:r>
              <a:rPr lang="en-US" altLang="ko-KR" sz="1100" dirty="0"/>
              <a:t>(java</a:t>
            </a:r>
            <a:r>
              <a:rPr lang="ko-KR" altLang="en-US" sz="1100" dirty="0"/>
              <a:t> 표준 가상 머신 사용하지 않음</a:t>
            </a:r>
            <a:br>
              <a:rPr lang="en-US" altLang="ko-KR" sz="1100" dirty="0"/>
            </a:b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스마트폰이 </a:t>
            </a:r>
            <a:r>
              <a:rPr lang="ko-KR" altLang="en-US" sz="1100" dirty="0" err="1"/>
              <a:t>데스트탑에</a:t>
            </a:r>
            <a:r>
              <a:rPr lang="ko-KR" altLang="en-US" sz="1100" dirty="0"/>
              <a:t> 비하여 처리 속도와 메모리 측면에서 뒤쳐지기 때문</a:t>
            </a:r>
            <a:r>
              <a:rPr lang="en-US" altLang="ko-KR" sz="1100" dirty="0"/>
              <a:t>)</a:t>
            </a:r>
          </a:p>
          <a:p>
            <a:endParaRPr lang="en-US" altLang="ko-KR" sz="1300" dirty="0"/>
          </a:p>
          <a:p>
            <a:r>
              <a:rPr lang="ko-KR" altLang="en-US" sz="1300" dirty="0"/>
              <a:t>최적화된 그래픽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자체 </a:t>
            </a:r>
            <a:r>
              <a:rPr lang="en-US" altLang="ko-KR" sz="1100" dirty="0"/>
              <a:t>2D </a:t>
            </a:r>
            <a:r>
              <a:rPr lang="ko-KR" altLang="en-US" sz="1100" dirty="0"/>
              <a:t>라이브러리 제공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3D </a:t>
            </a:r>
            <a:r>
              <a:rPr lang="ko-KR" altLang="en-US" sz="1100" dirty="0"/>
              <a:t>그래픽은 </a:t>
            </a:r>
            <a:r>
              <a:rPr lang="en-US" altLang="ko-KR" sz="1100" dirty="0"/>
              <a:t>OpenGL ES 2.0 </a:t>
            </a:r>
            <a:r>
              <a:rPr lang="ko-KR" altLang="en-US" sz="1100" dirty="0"/>
              <a:t>규격을 기반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ko-KR" altLang="en-US" sz="1300" dirty="0"/>
              <a:t>개발 환경 제공 장치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Emulator, </a:t>
            </a:r>
            <a:r>
              <a:rPr lang="ko-KR" altLang="en-US" sz="1100" dirty="0"/>
              <a:t>메모리와 성능 프로파일링</a:t>
            </a:r>
            <a:r>
              <a:rPr lang="en-US" altLang="ko-KR" sz="1100" dirty="0"/>
              <a:t>, Android Studio </a:t>
            </a:r>
            <a:r>
              <a:rPr lang="ko-KR" altLang="en-US" sz="1100" dirty="0"/>
              <a:t>제공</a:t>
            </a:r>
            <a:endParaRPr lang="en-US" altLang="ko-KR" sz="1100" dirty="0"/>
          </a:p>
          <a:p>
            <a:endParaRPr lang="en-US" altLang="ko-KR" sz="1300" dirty="0"/>
          </a:p>
          <a:p>
            <a:r>
              <a:rPr lang="en-US" altLang="ko-KR" sz="1300" dirty="0"/>
              <a:t>SQLite </a:t>
            </a:r>
            <a:r>
              <a:rPr lang="ko-KR" altLang="en-US" sz="1300" dirty="0"/>
              <a:t>데이터베이스 지원</a:t>
            </a:r>
            <a:endParaRPr lang="en-US" altLang="ko-KR" sz="1300" dirty="0"/>
          </a:p>
          <a:p>
            <a:endParaRPr lang="en-US" altLang="ko-KR" sz="1300" dirty="0"/>
          </a:p>
          <a:p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특징 및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0" y="6288613"/>
            <a:ext cx="210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SE: Standard Edition</a:t>
            </a:r>
          </a:p>
          <a:p>
            <a:r>
              <a:rPr lang="en-US" altLang="ko-KR" sz="800" dirty="0"/>
              <a:t>AWT: Abstract Window Toolkit</a:t>
            </a:r>
          </a:p>
          <a:p>
            <a:endParaRPr lang="en-US" altLang="ko-KR" sz="800" dirty="0"/>
          </a:p>
          <a:p>
            <a:r>
              <a:rPr lang="en-US" altLang="ko-KR" sz="800" dirty="0"/>
              <a:t>ART:</a:t>
            </a:r>
            <a:r>
              <a:rPr lang="ko-KR" altLang="en-US" sz="800" dirty="0"/>
              <a:t> </a:t>
            </a:r>
            <a:r>
              <a:rPr lang="en-US" altLang="ko-KR" sz="800" dirty="0"/>
              <a:t>Android</a:t>
            </a:r>
            <a:r>
              <a:rPr lang="ko-KR" altLang="en-US" sz="800" dirty="0"/>
              <a:t> </a:t>
            </a:r>
            <a:r>
              <a:rPr lang="en-US" altLang="ko-KR" sz="800" dirty="0"/>
              <a:t>Run-Time</a:t>
            </a:r>
            <a:endParaRPr lang="ko-KR" altLang="en-US" sz="800" dirty="0"/>
          </a:p>
        </p:txBody>
      </p:sp>
      <p:pic>
        <p:nvPicPr>
          <p:cNvPr id="2050" name="Picture 2" descr="Android Architecture(안드로이드 구조)">
            <a:extLst>
              <a:ext uri="{FF2B5EF4-FFF2-40B4-BE49-F238E27FC236}">
                <a16:creationId xmlns:a16="http://schemas.microsoft.com/office/drawing/2014/main" id="{FC3A7E15-17A8-0D4B-8BD8-900E65F6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85" y="1452588"/>
            <a:ext cx="3440319" cy="50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911285" y="790868"/>
            <a:ext cx="512362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Android</a:t>
            </a:r>
            <a:r>
              <a:rPr lang="ko-KR" altLang="en-US" sz="1300" dirty="0"/>
              <a:t>의 구조 </a:t>
            </a:r>
            <a:r>
              <a:rPr lang="en-US" altLang="ko-KR" sz="1300" dirty="0"/>
              <a:t>(Software Stack)</a:t>
            </a:r>
          </a:p>
          <a:p>
            <a:endParaRPr lang="en-US" altLang="ko-KR" sz="1300" dirty="0"/>
          </a:p>
          <a:p>
            <a:r>
              <a:rPr lang="en-US" altLang="ko-KR" sz="1100" dirty="0"/>
              <a:t>- OS, </a:t>
            </a:r>
            <a:r>
              <a:rPr lang="ko-KR" altLang="en-US" sz="1100" dirty="0"/>
              <a:t>미들웨어</a:t>
            </a:r>
            <a:r>
              <a:rPr lang="en-US" altLang="ko-KR" sz="1100" dirty="0"/>
              <a:t>, </a:t>
            </a:r>
            <a:r>
              <a:rPr lang="ko-KR" altLang="en-US" sz="1100" dirty="0"/>
              <a:t>핵심 </a:t>
            </a:r>
            <a:r>
              <a:rPr lang="en-US" altLang="ko-KR" sz="1100" dirty="0"/>
              <a:t>application</a:t>
            </a:r>
            <a:r>
              <a:rPr lang="ko-KR" altLang="en-US" sz="1100" dirty="0"/>
              <a:t>을 모두 포함하는 </a:t>
            </a:r>
            <a:r>
              <a:rPr lang="en-US" altLang="ko-KR" sz="1100" dirty="0"/>
              <a:t>mobile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B613-DE6D-82D2-6DCD-00D5ABB2B2A2}"/>
              </a:ext>
            </a:extLst>
          </p:cNvPr>
          <p:cNvSpPr txBox="1"/>
          <p:nvPr/>
        </p:nvSpPr>
        <p:spPr>
          <a:xfrm>
            <a:off x="311150" y="790868"/>
            <a:ext cx="51236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Android</a:t>
            </a:r>
            <a:r>
              <a:rPr lang="ko-KR" altLang="en-US" sz="1300" dirty="0"/>
              <a:t>의 특징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2608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 </a:t>
            </a:r>
            <a:r>
              <a:rPr lang="ko-KR" altLang="en-US" sz="1500" dirty="0"/>
              <a:t>개발 환경 구축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9919FE-2C01-8C22-76DF-AD2F15980C5C}"/>
              </a:ext>
            </a:extLst>
          </p:cNvPr>
          <p:cNvSpPr txBox="1"/>
          <p:nvPr/>
        </p:nvSpPr>
        <p:spPr>
          <a:xfrm>
            <a:off x="311150" y="989574"/>
            <a:ext cx="388813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다운로드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설치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Android Studio </a:t>
            </a:r>
            <a:r>
              <a:rPr lang="ko-KR" altLang="en-US" sz="1300" dirty="0"/>
              <a:t>환경 설정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SDK </a:t>
            </a:r>
            <a:r>
              <a:rPr lang="ko-KR" altLang="en-US" sz="1300" dirty="0"/>
              <a:t>업데이트</a:t>
            </a:r>
            <a:br>
              <a:rPr lang="en-US" altLang="ko-KR" sz="1300" dirty="0"/>
            </a:br>
            <a:r>
              <a:rPr lang="en-US" altLang="ko-KR" sz="1300" dirty="0"/>
              <a:t>-</a:t>
            </a:r>
            <a:r>
              <a:rPr lang="ko-KR" altLang="en-US" sz="1300" dirty="0"/>
              <a:t> </a:t>
            </a:r>
            <a:r>
              <a:rPr lang="en-US" altLang="ko-KR" sz="1300" dirty="0"/>
              <a:t>Android </a:t>
            </a:r>
            <a:r>
              <a:rPr lang="ko-KR" altLang="en-US" sz="1300" dirty="0"/>
              <a:t>버전에 맞는 </a:t>
            </a:r>
            <a:r>
              <a:rPr lang="en-US" altLang="ko-KR" sz="1300" dirty="0"/>
              <a:t>SDK </a:t>
            </a:r>
            <a:r>
              <a:rPr lang="ko-KR" altLang="en-US" sz="1300" dirty="0"/>
              <a:t>다운로드</a:t>
            </a:r>
            <a:endParaRPr lang="en-US" altLang="ko-KR" sz="1300" dirty="0"/>
          </a:p>
          <a:p>
            <a:pPr marL="342900" indent="-342900">
              <a:buAutoNum type="arabicPeriod"/>
            </a:pPr>
            <a:r>
              <a:rPr lang="en-US" altLang="ko-KR" sz="1300" dirty="0"/>
              <a:t>AVD </a:t>
            </a:r>
            <a:r>
              <a:rPr lang="ko-KR" altLang="en-US" sz="1300" dirty="0"/>
              <a:t>생성 및 설정</a:t>
            </a:r>
            <a:br>
              <a:rPr lang="en-US" altLang="ko-KR" sz="1300" dirty="0"/>
            </a:br>
            <a:r>
              <a:rPr lang="en-US" altLang="ko-KR" sz="1300" dirty="0"/>
              <a:t>- App </a:t>
            </a:r>
            <a:r>
              <a:rPr lang="ko-KR" altLang="en-US" sz="1300" dirty="0"/>
              <a:t>테스트를 위한 가상환경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C4A85-0027-5A23-1153-39C436CC1D20}"/>
              </a:ext>
            </a:extLst>
          </p:cNvPr>
          <p:cNvSpPr txBox="1"/>
          <p:nvPr/>
        </p:nvSpPr>
        <p:spPr>
          <a:xfrm>
            <a:off x="0" y="6519446"/>
            <a:ext cx="288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SDK: Software Development Kit</a:t>
            </a:r>
          </a:p>
          <a:p>
            <a:r>
              <a:rPr lang="en-US" altLang="ko-KR" sz="800" dirty="0"/>
              <a:t>AVD: Android Virtual Device</a:t>
            </a:r>
          </a:p>
        </p:txBody>
      </p:sp>
    </p:spTree>
    <p:extLst>
      <p:ext uri="{BB962C8B-B14F-4D97-AF65-F5344CB8AC3E}">
        <p14:creationId xmlns:p14="http://schemas.microsoft.com/office/powerpoint/2010/main" val="282077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667E6-3F14-F68F-0A56-A90A6AB59974}"/>
              </a:ext>
            </a:extLst>
          </p:cNvPr>
          <p:cNvSpPr txBox="1"/>
          <p:nvPr/>
        </p:nvSpPr>
        <p:spPr>
          <a:xfrm>
            <a:off x="311150" y="846268"/>
            <a:ext cx="5822786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500" dirty="0"/>
              <a:t>Activity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en-US" altLang="ko-KR" sz="1300" dirty="0">
                <a:solidFill>
                  <a:srgbClr val="FF0000"/>
                </a:solidFill>
              </a:rPr>
              <a:t>UI </a:t>
            </a:r>
            <a:r>
              <a:rPr lang="ko-KR" altLang="en-US" sz="1300" dirty="0">
                <a:solidFill>
                  <a:srgbClr val="FF0000"/>
                </a:solidFill>
              </a:rPr>
              <a:t>화면을 가지고 하나의 작업</a:t>
            </a:r>
            <a:r>
              <a:rPr lang="ko-KR" altLang="en-US" sz="1300" dirty="0"/>
              <a:t>을 담당하는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하나의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은 여러 개의 </a:t>
            </a:r>
            <a:r>
              <a:rPr lang="en-US" altLang="ko-KR" sz="1300" dirty="0"/>
              <a:t>activity</a:t>
            </a:r>
            <a:r>
              <a:rPr lang="ko-KR" altLang="en-US" sz="1300" dirty="0"/>
              <a:t>를 가질 수 있음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Service 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백그라운드에서 실행</a:t>
            </a:r>
            <a:r>
              <a:rPr lang="ko-KR" altLang="en-US" sz="1300" dirty="0"/>
              <a:t>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오랫동안 실행되는 작업이나 원격 프로세스를 위한 작업</a:t>
            </a:r>
            <a:endParaRPr lang="en-US" altLang="ko-KR" sz="1300" dirty="0"/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en-US" altLang="ko-KR" sz="1300" dirty="0"/>
              <a:t>UI </a:t>
            </a:r>
            <a:r>
              <a:rPr lang="ko-KR" altLang="en-US" sz="1300" dirty="0"/>
              <a:t>화면을 가지지 않음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Broadcast Receiver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시스템 등에서 </a:t>
            </a:r>
            <a:r>
              <a:rPr lang="ko-KR" altLang="en-US" sz="1300" dirty="0">
                <a:solidFill>
                  <a:srgbClr val="FF0000"/>
                </a:solidFill>
              </a:rPr>
              <a:t>발생하는 </a:t>
            </a:r>
            <a:r>
              <a:rPr lang="en-US" altLang="ko-KR" sz="1300" dirty="0">
                <a:solidFill>
                  <a:srgbClr val="FF0000"/>
                </a:solidFill>
              </a:rPr>
              <a:t>broadcast</a:t>
            </a:r>
            <a:r>
              <a:rPr lang="ko-KR" altLang="en-US" sz="1300" dirty="0">
                <a:solidFill>
                  <a:srgbClr val="FF0000"/>
                </a:solidFill>
              </a:rPr>
              <a:t>를 받고 반응</a:t>
            </a:r>
            <a:r>
              <a:rPr lang="ko-KR" altLang="en-US" sz="1300" dirty="0"/>
              <a:t>하는 </a:t>
            </a:r>
            <a:r>
              <a:rPr lang="en-US" altLang="ko-KR" sz="1300" dirty="0"/>
              <a:t>component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/>
              <a:t>일반적으로 </a:t>
            </a:r>
            <a:r>
              <a:rPr lang="en-US" altLang="ko-KR" sz="1300" dirty="0"/>
              <a:t>UI</a:t>
            </a:r>
            <a:r>
              <a:rPr lang="ko-KR" altLang="en-US" sz="1300" dirty="0"/>
              <a:t>를 가지지 않음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500" dirty="0"/>
          </a:p>
          <a:p>
            <a:pPr>
              <a:spcBef>
                <a:spcPts val="500"/>
              </a:spcBef>
            </a:pPr>
            <a:r>
              <a:rPr lang="en-US" altLang="ko-KR" sz="1500" dirty="0"/>
              <a:t>Content Provider</a:t>
            </a:r>
          </a:p>
          <a:p>
            <a:pPr marL="285750" indent="-285750">
              <a:spcBef>
                <a:spcPts val="500"/>
              </a:spcBef>
              <a:buFontTx/>
              <a:buChar char="-"/>
            </a:pPr>
            <a:r>
              <a:rPr lang="ko-KR" altLang="en-US" sz="1300" dirty="0">
                <a:solidFill>
                  <a:srgbClr val="FF0000"/>
                </a:solidFill>
              </a:rPr>
              <a:t>데이터를 관리</a:t>
            </a:r>
            <a:r>
              <a:rPr lang="ko-KR" altLang="en-US" sz="1300" dirty="0"/>
              <a:t>하고 다른 </a:t>
            </a:r>
            <a:r>
              <a:rPr lang="en-US" altLang="ko-KR" sz="1300" dirty="0"/>
              <a:t>application</a:t>
            </a:r>
            <a:r>
              <a:rPr lang="ko-KR" altLang="en-US" sz="1300" dirty="0"/>
              <a:t>에 </a:t>
            </a:r>
            <a:r>
              <a:rPr lang="ko-KR" altLang="en-US" sz="1300" dirty="0">
                <a:solidFill>
                  <a:srgbClr val="FF0000"/>
                </a:solidFill>
              </a:rPr>
              <a:t>데이터를 제공</a:t>
            </a:r>
            <a:r>
              <a:rPr lang="ko-KR" altLang="en-US" sz="1300" dirty="0"/>
              <a:t>하는 </a:t>
            </a:r>
            <a:r>
              <a:rPr lang="en-US" altLang="ko-KR" sz="1300" dirty="0"/>
              <a:t>component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Component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D5B3-0EB7-C277-2DFB-ADA6049DB1CC}"/>
              </a:ext>
            </a:extLst>
          </p:cNvPr>
          <p:cNvSpPr txBox="1"/>
          <p:nvPr/>
        </p:nvSpPr>
        <p:spPr>
          <a:xfrm>
            <a:off x="57150" y="6611778"/>
            <a:ext cx="1479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UI: User Interface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19196-CD30-3AF6-3F56-12A35968416D}"/>
              </a:ext>
            </a:extLst>
          </p:cNvPr>
          <p:cNvSpPr txBox="1"/>
          <p:nvPr/>
        </p:nvSpPr>
        <p:spPr>
          <a:xfrm>
            <a:off x="6247896" y="879610"/>
            <a:ext cx="55294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Android</a:t>
            </a:r>
            <a:r>
              <a:rPr lang="ko-KR" altLang="en-US" sz="1500" dirty="0"/>
              <a:t>의 </a:t>
            </a:r>
            <a:r>
              <a:rPr lang="en-US" altLang="ko-KR" sz="1500" dirty="0"/>
              <a:t>component </a:t>
            </a:r>
            <a:r>
              <a:rPr lang="ko-KR" altLang="en-US" sz="1500" dirty="0"/>
              <a:t>사용 특징</a:t>
            </a:r>
            <a:endParaRPr lang="en-US" altLang="ko-KR" sz="1500" dirty="0"/>
          </a:p>
          <a:p>
            <a:endParaRPr lang="en-US" altLang="ko-KR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다른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실행할 수 있음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비동기적 메시지인 </a:t>
            </a:r>
            <a:r>
              <a:rPr lang="en-US" altLang="ko-KR" sz="1200" dirty="0">
                <a:solidFill>
                  <a:srgbClr val="FF0000"/>
                </a:solidFill>
              </a:rPr>
              <a:t>Intent</a:t>
            </a:r>
            <a:r>
              <a:rPr lang="ko-KR" altLang="en-US" sz="1200" dirty="0"/>
              <a:t>를 통해 다른 </a:t>
            </a:r>
            <a:r>
              <a:rPr lang="en-US" altLang="ko-KR" sz="1200" dirty="0"/>
              <a:t>App</a:t>
            </a:r>
            <a:r>
              <a:rPr lang="ko-KR" altLang="en-US" sz="1200" dirty="0"/>
              <a:t>의 </a:t>
            </a:r>
            <a:r>
              <a:rPr lang="en-US" altLang="ko-KR" sz="1200" dirty="0"/>
              <a:t>component</a:t>
            </a:r>
            <a:r>
              <a:rPr lang="ko-KR" altLang="en-US" sz="1200" dirty="0"/>
              <a:t>를 사용 가능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하나의 </a:t>
            </a:r>
            <a:r>
              <a:rPr lang="en-US" altLang="ko-KR" sz="1200" dirty="0"/>
              <a:t>component </a:t>
            </a:r>
            <a:r>
              <a:rPr lang="ko-KR" altLang="en-US" sz="1200" dirty="0"/>
              <a:t>만으로도 </a:t>
            </a:r>
            <a:r>
              <a:rPr lang="en-US" altLang="ko-KR" sz="1200" dirty="0"/>
              <a:t>application </a:t>
            </a:r>
            <a:r>
              <a:rPr lang="ko-KR" altLang="en-US" sz="1200" dirty="0"/>
              <a:t>구성 가능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App </a:t>
            </a:r>
            <a:r>
              <a:rPr lang="ko-KR" altLang="en-US" sz="1200" dirty="0"/>
              <a:t>안에서의 독립적인 실행 단위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Life cycle</a:t>
            </a:r>
            <a:r>
              <a:rPr lang="ko-KR" altLang="en-US" sz="1200" dirty="0"/>
              <a:t>은 </a:t>
            </a:r>
            <a:r>
              <a:rPr lang="en-US" altLang="ko-KR" sz="1200" dirty="0"/>
              <a:t>Android </a:t>
            </a:r>
            <a:r>
              <a:rPr lang="ko-KR" altLang="en-US" sz="1200" dirty="0"/>
              <a:t>시스템에서 자체적으로 관리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4503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Application </a:t>
            </a:r>
            <a:r>
              <a:rPr lang="ko-KR" altLang="en-US" sz="1500" dirty="0"/>
              <a:t>작성 절차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DFFA0-C25D-D359-6C89-4FAAE9879E70}"/>
              </a:ext>
            </a:extLst>
          </p:cNvPr>
          <p:cNvSpPr txBox="1"/>
          <p:nvPr/>
        </p:nvSpPr>
        <p:spPr>
          <a:xfrm>
            <a:off x="311150" y="846269"/>
            <a:ext cx="29108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300" dirty="0"/>
              <a:t>Application</a:t>
            </a:r>
            <a:r>
              <a:rPr lang="ko-KR" altLang="en-US" sz="1300" dirty="0"/>
              <a:t>의 구성</a:t>
            </a:r>
            <a:endParaRPr lang="en-US" altLang="ko-KR" sz="1300" dirty="0"/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pic>
        <p:nvPicPr>
          <p:cNvPr id="1026" name="Picture 2" descr="안드로이드 기본">
            <a:extLst>
              <a:ext uri="{FF2B5EF4-FFF2-40B4-BE49-F238E27FC236}">
                <a16:creationId xmlns:a16="http://schemas.microsoft.com/office/drawing/2014/main" id="{FA66564E-620B-5987-5649-CF162DE5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0" y="1299420"/>
            <a:ext cx="3868404" cy="33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A2F6F-111A-D00B-834B-8F93116ABF3D}"/>
              </a:ext>
            </a:extLst>
          </p:cNvPr>
          <p:cNvSpPr txBox="1"/>
          <p:nvPr/>
        </p:nvSpPr>
        <p:spPr>
          <a:xfrm>
            <a:off x="6460130" y="846268"/>
            <a:ext cx="4818778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300" dirty="0"/>
              <a:t>Application</a:t>
            </a:r>
            <a:r>
              <a:rPr lang="ko-KR" altLang="en-US" sz="1300" dirty="0"/>
              <a:t>의 작성 절차</a:t>
            </a:r>
            <a:endParaRPr lang="en-US" altLang="ko-KR" sz="1300" dirty="0"/>
          </a:p>
          <a:p>
            <a:pPr>
              <a:spcBef>
                <a:spcPts val="500"/>
              </a:spcBef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ko-KR" altLang="en-US" sz="1300" dirty="0"/>
              <a:t>프로젝트 생성</a:t>
            </a: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UI </a:t>
            </a:r>
            <a:r>
              <a:rPr lang="ko-KR" altLang="en-US" sz="1300" dirty="0">
                <a:solidFill>
                  <a:srgbClr val="FF0000"/>
                </a:solidFill>
              </a:rPr>
              <a:t>화면 작성</a:t>
            </a:r>
            <a:br>
              <a:rPr lang="en-US" altLang="ko-KR" sz="1300" dirty="0"/>
            </a:br>
            <a:r>
              <a:rPr lang="en-US" altLang="ko-KR" sz="1100" dirty="0"/>
              <a:t>- XML</a:t>
            </a:r>
            <a:r>
              <a:rPr lang="ko-KR" altLang="en-US" sz="1100" dirty="0"/>
              <a:t>을 이용하여 </a:t>
            </a:r>
            <a:r>
              <a:rPr lang="en-US" altLang="ko-KR" sz="1100" dirty="0"/>
              <a:t>UI </a:t>
            </a:r>
            <a:r>
              <a:rPr lang="ko-KR" altLang="en-US" sz="1100" dirty="0"/>
              <a:t>화면을 디자인</a:t>
            </a:r>
            <a:br>
              <a:rPr lang="en-US" altLang="ko-KR" sz="1100" dirty="0"/>
            </a:br>
            <a:r>
              <a:rPr lang="en-US" altLang="ko-KR" sz="1100" dirty="0"/>
              <a:t>layout </a:t>
            </a:r>
            <a:r>
              <a:rPr lang="ko-KR" altLang="en-US" sz="1100" dirty="0"/>
              <a:t>파일 </a:t>
            </a:r>
            <a:r>
              <a:rPr lang="en-US" altLang="ko-KR" sz="1100" dirty="0"/>
              <a:t>(activity_main.xml)</a:t>
            </a:r>
            <a:r>
              <a:rPr lang="ko-KR" altLang="en-US" sz="1100" dirty="0"/>
              <a:t>에서 디자인</a:t>
            </a:r>
            <a:endParaRPr lang="en-US" altLang="ko-KR" sz="1100" dirty="0"/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Java </a:t>
            </a:r>
            <a:r>
              <a:rPr lang="ko-KR" altLang="en-US" sz="1300" dirty="0">
                <a:solidFill>
                  <a:srgbClr val="FF0000"/>
                </a:solidFill>
              </a:rPr>
              <a:t>코드 작성</a:t>
            </a:r>
            <a:br>
              <a:rPr lang="en-US" altLang="ko-KR" sz="1300" dirty="0"/>
            </a:br>
            <a:r>
              <a:rPr lang="en-US" altLang="ko-KR" sz="1100" dirty="0"/>
              <a:t>- App</a:t>
            </a:r>
            <a:r>
              <a:rPr lang="ko-KR" altLang="en-US" sz="1100" dirty="0"/>
              <a:t>의 로직을 작성</a:t>
            </a:r>
            <a:br>
              <a:rPr lang="en-US" altLang="ko-KR" sz="1100" dirty="0"/>
            </a:br>
            <a:r>
              <a:rPr lang="en-US" altLang="ko-KR" sz="1100" dirty="0"/>
              <a:t>- java/package </a:t>
            </a:r>
            <a:r>
              <a:rPr lang="ko-KR" altLang="en-US" sz="1100" dirty="0"/>
              <a:t>이름</a:t>
            </a:r>
            <a:r>
              <a:rPr lang="en-US" altLang="ko-KR" sz="1100" dirty="0"/>
              <a:t>/ </a:t>
            </a:r>
            <a:r>
              <a:rPr lang="ko-KR" altLang="en-US" sz="1100" dirty="0"/>
              <a:t>폴더 내에 존재</a:t>
            </a:r>
            <a:br>
              <a:rPr lang="en-US" altLang="ko-KR" sz="1100" dirty="0"/>
            </a:br>
            <a:r>
              <a:rPr lang="en-US" altLang="ko-KR" sz="1100" dirty="0"/>
              <a:t>  (Ex. MainActivity.java)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Manifest </a:t>
            </a:r>
            <a:r>
              <a:rPr lang="ko-KR" altLang="en-US" sz="1300" dirty="0">
                <a:solidFill>
                  <a:srgbClr val="FF0000"/>
                </a:solidFill>
              </a:rPr>
              <a:t>파일 작성</a:t>
            </a:r>
            <a:br>
              <a:rPr lang="en-US" altLang="ko-KR" sz="1300" dirty="0"/>
            </a:br>
            <a:r>
              <a:rPr lang="en-US" altLang="ko-KR" sz="1100" dirty="0"/>
              <a:t>- App</a:t>
            </a:r>
            <a:r>
              <a:rPr lang="ko-KR" altLang="en-US" sz="1100" dirty="0"/>
              <a:t>의 전반적인 정보 </a:t>
            </a:r>
            <a:r>
              <a:rPr lang="en-US" altLang="ko-KR" sz="1100" dirty="0"/>
              <a:t>(App</a:t>
            </a:r>
            <a:r>
              <a:rPr lang="ko-KR" altLang="en-US" sz="1100" dirty="0"/>
              <a:t>의 이름</a:t>
            </a:r>
            <a:r>
              <a:rPr lang="en-US" altLang="ko-KR" sz="1100" dirty="0"/>
              <a:t>, Component </a:t>
            </a:r>
            <a:r>
              <a:rPr lang="ko-KR" altLang="en-US" sz="1100" dirty="0"/>
              <a:t>구성</a:t>
            </a:r>
            <a:r>
              <a:rPr lang="en-US" altLang="ko-KR" sz="1100" dirty="0"/>
              <a:t>)</a:t>
            </a:r>
            <a:r>
              <a:rPr lang="ko-KR" altLang="en-US" sz="1100" dirty="0"/>
              <a:t> 작성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실행 시에 필요한 권한을 지정</a:t>
            </a:r>
            <a:br>
              <a:rPr lang="en-US" altLang="ko-KR" sz="1100" dirty="0"/>
            </a:br>
            <a:r>
              <a:rPr lang="en-US" altLang="ko-KR" sz="1100" dirty="0"/>
              <a:t>- manifests</a:t>
            </a:r>
            <a:r>
              <a:rPr lang="ko-KR" altLang="en-US" sz="1100" dirty="0"/>
              <a:t> 폴더에 존재</a:t>
            </a:r>
            <a:br>
              <a:rPr lang="en-US" altLang="ko-KR" sz="1100" dirty="0"/>
            </a:br>
            <a:r>
              <a:rPr lang="en-US" altLang="ko-KR" sz="1100" dirty="0"/>
              <a:t>  (Ex. AndroidManifest.xml)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endParaRPr lang="en-US" altLang="ko-KR" sz="1300" dirty="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en-US" altLang="ko-KR" sz="1300" dirty="0"/>
              <a:t>ADV</a:t>
            </a:r>
            <a:r>
              <a:rPr lang="ko-KR" altLang="en-US" sz="1300" dirty="0"/>
              <a:t>를 사용한 실행 </a:t>
            </a:r>
            <a:r>
              <a:rPr lang="en-US" altLang="ko-KR" sz="1300" dirty="0"/>
              <a:t>(</a:t>
            </a:r>
            <a:r>
              <a:rPr lang="ko-KR" altLang="en-US" sz="1300" dirty="0"/>
              <a:t>확인</a:t>
            </a:r>
            <a:r>
              <a:rPr lang="en-US" altLang="ko-KR" sz="13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sz="1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051CDD-7D7B-0D3B-89F4-FCFB6CA4D170}"/>
              </a:ext>
            </a:extLst>
          </p:cNvPr>
          <p:cNvSpPr/>
          <p:nvPr/>
        </p:nvSpPr>
        <p:spPr>
          <a:xfrm>
            <a:off x="477870" y="1503069"/>
            <a:ext cx="1523606" cy="77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D373F5-AA7D-56D5-465A-76E60BDD0F26}"/>
              </a:ext>
            </a:extLst>
          </p:cNvPr>
          <p:cNvSpPr/>
          <p:nvPr/>
        </p:nvSpPr>
        <p:spPr>
          <a:xfrm>
            <a:off x="2203980" y="1524416"/>
            <a:ext cx="1523606" cy="77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F8D72-2C79-1124-A496-8686348C0AAF}"/>
              </a:ext>
            </a:extLst>
          </p:cNvPr>
          <p:cNvSpPr txBox="1"/>
          <p:nvPr/>
        </p:nvSpPr>
        <p:spPr>
          <a:xfrm>
            <a:off x="2334970" y="1585377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9E53A-6BEF-A843-4300-22E5AEF9470A}"/>
              </a:ext>
            </a:extLst>
          </p:cNvPr>
          <p:cNvSpPr txBox="1"/>
          <p:nvPr/>
        </p:nvSpPr>
        <p:spPr>
          <a:xfrm>
            <a:off x="593816" y="1575097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14FDD-DBA7-B362-5A8D-7CD7DE58FB88}"/>
              </a:ext>
            </a:extLst>
          </p:cNvPr>
          <p:cNvSpPr/>
          <p:nvPr/>
        </p:nvSpPr>
        <p:spPr>
          <a:xfrm>
            <a:off x="774897" y="3608840"/>
            <a:ext cx="2772818" cy="36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D390A-8F80-DB57-EB2A-5654B3297E4E}"/>
              </a:ext>
            </a:extLst>
          </p:cNvPr>
          <p:cNvSpPr txBox="1"/>
          <p:nvPr/>
        </p:nvSpPr>
        <p:spPr>
          <a:xfrm>
            <a:off x="1174538" y="3627003"/>
            <a:ext cx="362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5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Project View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053CC-E340-4CD8-8C59-1B1CBEC1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992888"/>
            <a:ext cx="2297783" cy="37851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33D644-E2E3-2947-B547-327FF06967BD}"/>
              </a:ext>
            </a:extLst>
          </p:cNvPr>
          <p:cNvSpPr/>
          <p:nvPr/>
        </p:nvSpPr>
        <p:spPr>
          <a:xfrm>
            <a:off x="415077" y="1139063"/>
            <a:ext cx="2193855" cy="29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141704-03C0-B3F1-6F6C-D0C9F1E4EF56}"/>
              </a:ext>
            </a:extLst>
          </p:cNvPr>
          <p:cNvSpPr/>
          <p:nvPr/>
        </p:nvSpPr>
        <p:spPr>
          <a:xfrm>
            <a:off x="415076" y="1434555"/>
            <a:ext cx="2193855" cy="86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BF25EB-EEF6-73D6-9DB7-59ED0683E572}"/>
              </a:ext>
            </a:extLst>
          </p:cNvPr>
          <p:cNvSpPr/>
          <p:nvPr/>
        </p:nvSpPr>
        <p:spPr>
          <a:xfrm>
            <a:off x="415076" y="2291225"/>
            <a:ext cx="2193855" cy="113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05F41-03F4-20C8-928F-687CDFA36561}"/>
              </a:ext>
            </a:extLst>
          </p:cNvPr>
          <p:cNvSpPr/>
          <p:nvPr/>
        </p:nvSpPr>
        <p:spPr>
          <a:xfrm>
            <a:off x="415076" y="3429000"/>
            <a:ext cx="2193855" cy="134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2649C5-FE64-D13D-E216-0E0FD5B3524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08932" y="1285746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6B7300-4797-43EF-B365-1913E4D84981}"/>
              </a:ext>
            </a:extLst>
          </p:cNvPr>
          <p:cNvCxnSpPr>
            <a:cxnSpLocks/>
          </p:cNvCxnSpPr>
          <p:nvPr/>
        </p:nvCxnSpPr>
        <p:spPr>
          <a:xfrm>
            <a:off x="2608932" y="1866566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84239F-4731-FBA6-6BCF-88B3503A16F1}"/>
              </a:ext>
            </a:extLst>
          </p:cNvPr>
          <p:cNvCxnSpPr>
            <a:cxnSpLocks/>
          </p:cNvCxnSpPr>
          <p:nvPr/>
        </p:nvCxnSpPr>
        <p:spPr>
          <a:xfrm>
            <a:off x="2608932" y="2879078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FA21D4-9472-AC36-D9C1-EE298B1ABF4A}"/>
              </a:ext>
            </a:extLst>
          </p:cNvPr>
          <p:cNvCxnSpPr>
            <a:cxnSpLocks/>
          </p:cNvCxnSpPr>
          <p:nvPr/>
        </p:nvCxnSpPr>
        <p:spPr>
          <a:xfrm>
            <a:off x="2608932" y="4134907"/>
            <a:ext cx="507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A50648-C8DC-547C-BD99-71A92C895419}"/>
              </a:ext>
            </a:extLst>
          </p:cNvPr>
          <p:cNvSpPr txBox="1"/>
          <p:nvPr/>
        </p:nvSpPr>
        <p:spPr>
          <a:xfrm>
            <a:off x="3260315" y="3543651"/>
            <a:ext cx="5356894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Gradle Scripts (</a:t>
            </a:r>
            <a:r>
              <a:rPr lang="ko-KR" altLang="en-US" sz="1300" dirty="0"/>
              <a:t>빌드 도구</a:t>
            </a:r>
            <a:r>
              <a:rPr lang="en-US" altLang="ko-KR" sz="13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solidFill>
                  <a:srgbClr val="FF0000"/>
                </a:solidFill>
              </a:rPr>
              <a:t>Application </a:t>
            </a:r>
            <a:r>
              <a:rPr lang="ko-KR" altLang="en-US" sz="1300" dirty="0">
                <a:solidFill>
                  <a:srgbClr val="FF0000"/>
                </a:solidFill>
              </a:rPr>
              <a:t>빌드</a:t>
            </a:r>
            <a:br>
              <a:rPr lang="en-US" altLang="ko-KR" sz="13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프로젝트를 구축</a:t>
            </a:r>
            <a:r>
              <a:rPr lang="en-US" altLang="ko-KR" sz="1100" dirty="0"/>
              <a:t>, </a:t>
            </a:r>
            <a:r>
              <a:rPr lang="ko-KR" altLang="en-US" sz="1100" dirty="0"/>
              <a:t>관리</a:t>
            </a:r>
            <a:br>
              <a:rPr lang="en-US" altLang="ko-KR" sz="1100" dirty="0"/>
            </a:br>
            <a:r>
              <a:rPr lang="en-US" altLang="ko-KR" sz="1100" dirty="0"/>
              <a:t>- </a:t>
            </a:r>
            <a:r>
              <a:rPr lang="ko-KR" altLang="en-US" sz="1100" dirty="0"/>
              <a:t>빌드 프로세스를 자동화</a:t>
            </a:r>
            <a:r>
              <a:rPr lang="en-US" altLang="ko-KR" sz="1100" dirty="0"/>
              <a:t>, </a:t>
            </a:r>
            <a:r>
              <a:rPr lang="ko-KR" altLang="en-US" sz="1100" dirty="0"/>
              <a:t>관리</a:t>
            </a:r>
            <a:br>
              <a:rPr lang="en-US" altLang="ko-KR" sz="1300" dirty="0"/>
            </a:br>
            <a:endParaRPr lang="en-US" altLang="ko-KR" sz="1300" dirty="0"/>
          </a:p>
          <a:p>
            <a:pPr marL="342900" indent="-342900">
              <a:buAutoNum type="arabicPeriod"/>
            </a:pPr>
            <a:r>
              <a:rPr lang="ko-KR" altLang="en-US" sz="1300" dirty="0">
                <a:solidFill>
                  <a:srgbClr val="FF0000"/>
                </a:solidFill>
              </a:rPr>
              <a:t>종속성 관리</a:t>
            </a:r>
            <a:br>
              <a:rPr lang="en-US" altLang="ko-KR" sz="1300" dirty="0"/>
            </a:br>
            <a:r>
              <a:rPr lang="en-US" altLang="ko-KR" sz="1100" dirty="0"/>
              <a:t>- App </a:t>
            </a:r>
            <a:r>
              <a:rPr lang="ko-KR" altLang="en-US" sz="1100" dirty="0"/>
              <a:t>빌드에 필요한 라이브러리 버전을 자동으로 파악 및 필요시 다운로드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B9117-A369-71BE-4F1B-36E2D111DEA9}"/>
              </a:ext>
            </a:extLst>
          </p:cNvPr>
          <p:cNvSpPr txBox="1"/>
          <p:nvPr/>
        </p:nvSpPr>
        <p:spPr>
          <a:xfrm>
            <a:off x="3260315" y="1111592"/>
            <a:ext cx="5356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Manifest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을 구성하는 </a:t>
            </a:r>
            <a:r>
              <a:rPr lang="ko-KR" altLang="en-US" sz="1100" dirty="0">
                <a:solidFill>
                  <a:srgbClr val="FF0000"/>
                </a:solidFill>
              </a:rPr>
              <a:t>모든 </a:t>
            </a:r>
            <a:r>
              <a:rPr lang="en-US" altLang="ko-KR" sz="1100" dirty="0">
                <a:solidFill>
                  <a:srgbClr val="FF0000"/>
                </a:solidFill>
              </a:rPr>
              <a:t>component</a:t>
            </a:r>
            <a:r>
              <a:rPr lang="ko-KR" altLang="en-US" sz="1100" dirty="0">
                <a:solidFill>
                  <a:srgbClr val="FF0000"/>
                </a:solidFill>
              </a:rPr>
              <a:t>에 대하여 기술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5C-4C65-A74B-4CF7-FD9F829C037B}"/>
              </a:ext>
            </a:extLst>
          </p:cNvPr>
          <p:cNvSpPr txBox="1"/>
          <p:nvPr/>
        </p:nvSpPr>
        <p:spPr>
          <a:xfrm>
            <a:off x="3260315" y="1649122"/>
            <a:ext cx="53568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Java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Application</a:t>
            </a:r>
            <a:r>
              <a:rPr lang="ko-KR" altLang="en-US" sz="1100" dirty="0"/>
              <a:t>의 </a:t>
            </a:r>
            <a:r>
              <a:rPr lang="ko-KR" altLang="en-US" sz="1100" dirty="0">
                <a:solidFill>
                  <a:srgbClr val="FF0000"/>
                </a:solidFill>
              </a:rPr>
              <a:t>로직</a:t>
            </a:r>
            <a:r>
              <a:rPr lang="ko-KR" altLang="en-US" sz="1100" dirty="0"/>
              <a:t>을 기술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C93C6-C580-6342-DD82-884DD38BADEE}"/>
              </a:ext>
            </a:extLst>
          </p:cNvPr>
          <p:cNvSpPr txBox="1"/>
          <p:nvPr/>
        </p:nvSpPr>
        <p:spPr>
          <a:xfrm>
            <a:off x="3260315" y="2291225"/>
            <a:ext cx="5356894" cy="107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res</a:t>
            </a:r>
            <a:r>
              <a:rPr lang="ko-KR" altLang="en-US" sz="1300" dirty="0"/>
              <a:t> </a:t>
            </a:r>
            <a:r>
              <a:rPr lang="en-US" altLang="ko-KR" sz="1300" dirty="0"/>
              <a:t>(Resource)</a:t>
            </a: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ko-KR" altLang="en-US" sz="1100" dirty="0"/>
              <a:t>이미지</a:t>
            </a:r>
            <a:r>
              <a:rPr lang="en-US" altLang="ko-KR" sz="1100" dirty="0"/>
              <a:t>, </a:t>
            </a:r>
            <a:r>
              <a:rPr lang="ko-KR" altLang="en-US" sz="1100" dirty="0"/>
              <a:t>레이아웃</a:t>
            </a:r>
            <a:r>
              <a:rPr lang="en-US" altLang="ko-KR" sz="1100" dirty="0"/>
              <a:t>, </a:t>
            </a:r>
            <a:r>
              <a:rPr lang="ko-KR" altLang="en-US" sz="1100" dirty="0"/>
              <a:t>문자열 등의 </a:t>
            </a:r>
            <a:r>
              <a:rPr lang="en-US" altLang="ko-KR" sz="1100" dirty="0">
                <a:solidFill>
                  <a:srgbClr val="FF0000"/>
                </a:solidFill>
              </a:rPr>
              <a:t>resources</a:t>
            </a:r>
            <a:r>
              <a:rPr lang="ko-KR" altLang="en-US" sz="1100" dirty="0">
                <a:solidFill>
                  <a:srgbClr val="FF0000"/>
                </a:solidFill>
              </a:rPr>
              <a:t>이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drawable</a:t>
            </a:r>
            <a:r>
              <a:rPr lang="en-US" altLang="ko-KR" sz="1100" dirty="0"/>
              <a:t>: </a:t>
            </a:r>
            <a:r>
              <a:rPr lang="ko-KR" altLang="en-US" sz="1100" dirty="0"/>
              <a:t>이미지와 같은 </a:t>
            </a:r>
            <a:r>
              <a:rPr lang="en-US" altLang="ko-KR" sz="1100" dirty="0"/>
              <a:t>resource</a:t>
            </a:r>
            <a:r>
              <a:rPr lang="ko-KR" altLang="en-US" sz="1100" dirty="0"/>
              <a:t>가 저장 </a:t>
            </a:r>
            <a:r>
              <a:rPr lang="en-US" altLang="ko-KR" sz="1100" dirty="0"/>
              <a:t>(</a:t>
            </a:r>
            <a:r>
              <a:rPr lang="ko-KR" altLang="en-US" sz="1100" dirty="0"/>
              <a:t>해상도별로 따로 저장</a:t>
            </a:r>
            <a:r>
              <a:rPr lang="en-US" altLang="ko-KR" sz="1100" dirty="0"/>
              <a:t>)</a:t>
            </a:r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layout</a:t>
            </a:r>
            <a:r>
              <a:rPr lang="en-US" altLang="ko-KR" sz="1100" dirty="0"/>
              <a:t>:</a:t>
            </a:r>
            <a:r>
              <a:rPr lang="ko-KR" altLang="en-US" sz="1100" dirty="0"/>
              <a:t> 위젯</a:t>
            </a:r>
            <a:r>
              <a:rPr lang="en-US" altLang="ko-KR" sz="1100" dirty="0"/>
              <a:t>, </a:t>
            </a:r>
            <a:r>
              <a:rPr lang="ko-KR" altLang="en-US" sz="1100" dirty="0"/>
              <a:t>화면 배치에 대한 정보가 기술</a:t>
            </a:r>
            <a:endParaRPr lang="en-US" altLang="ko-KR" sz="1100" dirty="0"/>
          </a:p>
          <a:p>
            <a:pPr marL="285750" indent="-285750">
              <a:spcBef>
                <a:spcPts val="200"/>
              </a:spcBef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values</a:t>
            </a:r>
            <a:r>
              <a:rPr lang="en-US" altLang="ko-KR" sz="1100" dirty="0"/>
              <a:t>: </a:t>
            </a:r>
            <a:r>
              <a:rPr lang="ko-KR" altLang="en-US" sz="1100" dirty="0"/>
              <a:t>화면에서 표시되는 문자열을 분리하여 저장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148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Java Code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2AE76-F554-DB24-9D2F-C06B2C8FD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0" y="1887352"/>
            <a:ext cx="5161565" cy="297113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6185E2-26D7-F3F4-6AED-8162A348B810}"/>
              </a:ext>
            </a:extLst>
          </p:cNvPr>
          <p:cNvCxnSpPr>
            <a:cxnSpLocks/>
          </p:cNvCxnSpPr>
          <p:nvPr/>
        </p:nvCxnSpPr>
        <p:spPr>
          <a:xfrm>
            <a:off x="2589310" y="1952905"/>
            <a:ext cx="302267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9C9B87-0FEC-CCC5-51FF-CF61F2E3E3A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36457" y="2274057"/>
            <a:ext cx="4757025" cy="21540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B63E56-3AE1-9B07-4F91-F648D98CBFA5}"/>
              </a:ext>
            </a:extLst>
          </p:cNvPr>
          <p:cNvSpPr txBox="1"/>
          <p:nvPr/>
        </p:nvSpPr>
        <p:spPr>
          <a:xfrm>
            <a:off x="5693482" y="1737461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Package</a:t>
            </a:r>
            <a:r>
              <a:rPr lang="ko-KR" altLang="en-US" sz="1100" dirty="0">
                <a:solidFill>
                  <a:srgbClr val="FF0000"/>
                </a:solidFill>
              </a:rPr>
              <a:t> 선언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com.example.ch2_visualtool1</a:t>
            </a:r>
            <a:r>
              <a:rPr lang="ko-KR" altLang="en-US" sz="1100" dirty="0"/>
              <a:t> </a:t>
            </a:r>
            <a:r>
              <a:rPr lang="en-US" altLang="ko-KR" sz="1100" dirty="0"/>
              <a:t>package</a:t>
            </a:r>
            <a:r>
              <a:rPr lang="ko-KR" altLang="en-US" sz="1100" dirty="0"/>
              <a:t>를 생성하여 현재의 </a:t>
            </a:r>
            <a:r>
              <a:rPr lang="en-US" altLang="ko-KR" sz="1100" dirty="0"/>
              <a:t>class</a:t>
            </a:r>
            <a:r>
              <a:rPr lang="ko-KR" altLang="en-US" sz="1100" dirty="0"/>
              <a:t>를 해당 </a:t>
            </a:r>
            <a:r>
              <a:rPr lang="en-US" altLang="ko-KR" sz="1100" dirty="0"/>
              <a:t>package</a:t>
            </a:r>
            <a:r>
              <a:rPr lang="ko-KR" altLang="en-US" sz="1100" dirty="0"/>
              <a:t>에 넣는다는 의미</a:t>
            </a:r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67CE82-AEBE-3F36-C6F3-9348A386F1AC}"/>
              </a:ext>
            </a:extLst>
          </p:cNvPr>
          <p:cNvSpPr txBox="1"/>
          <p:nvPr/>
        </p:nvSpPr>
        <p:spPr>
          <a:xfrm>
            <a:off x="311149" y="911954"/>
            <a:ext cx="7671209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MainActivity.java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App</a:t>
            </a:r>
            <a:r>
              <a:rPr lang="ko-KR" altLang="en-US" sz="1100" dirty="0"/>
              <a:t>이 시작될 때 </a:t>
            </a:r>
            <a:r>
              <a:rPr lang="ko-KR" altLang="en-US" sz="1100" dirty="0">
                <a:solidFill>
                  <a:srgbClr val="FF0000"/>
                </a:solidFill>
              </a:rPr>
              <a:t>가장 먼저 보여지는 화면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>
                <a:solidFill>
                  <a:srgbClr val="FF0000"/>
                </a:solidFill>
              </a:rPr>
              <a:t>UI, Activity </a:t>
            </a:r>
            <a:r>
              <a:rPr lang="ko-KR" altLang="en-US" sz="1100" dirty="0">
                <a:solidFill>
                  <a:srgbClr val="FF0000"/>
                </a:solidFill>
              </a:rPr>
              <a:t>동작을 관리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들의 </a:t>
            </a:r>
            <a:r>
              <a:rPr lang="en-US" altLang="ko-KR" sz="1100" dirty="0"/>
              <a:t>life cycle method(</a:t>
            </a:r>
            <a:r>
              <a:rPr lang="en-US" altLang="ko-KR" sz="1100" dirty="0" err="1"/>
              <a:t>onCreate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onStart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onResume</a:t>
            </a:r>
            <a:r>
              <a:rPr lang="en-US" altLang="ko-KR" sz="1100" dirty="0"/>
              <a:t>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r>
              <a:rPr lang="ko-KR" altLang="en-US" sz="1100" dirty="0"/>
              <a:t>을 포함한 </a:t>
            </a:r>
            <a:r>
              <a:rPr lang="en-US" altLang="ko-KR" sz="1100" dirty="0"/>
              <a:t>activity</a:t>
            </a:r>
            <a:r>
              <a:rPr lang="ko-KR" altLang="en-US" sz="1100" dirty="0"/>
              <a:t>의 동작을 제어</a:t>
            </a:r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59D4E-DDD9-1A17-2A1A-CB2A4A735F7B}"/>
              </a:ext>
            </a:extLst>
          </p:cNvPr>
          <p:cNvSpPr txBox="1"/>
          <p:nvPr/>
        </p:nvSpPr>
        <p:spPr>
          <a:xfrm>
            <a:off x="5693482" y="2274017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Import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외부의 </a:t>
            </a:r>
            <a:r>
              <a:rPr lang="en-US" altLang="ko-KR" sz="1100" dirty="0"/>
              <a:t>package </a:t>
            </a:r>
            <a:r>
              <a:rPr lang="ko-KR" altLang="en-US" sz="1100" dirty="0"/>
              <a:t>또는 </a:t>
            </a:r>
            <a:r>
              <a:rPr lang="en-US" altLang="ko-KR" sz="1100" dirty="0"/>
              <a:t>class</a:t>
            </a:r>
            <a:r>
              <a:rPr lang="ko-KR" altLang="en-US" sz="1100" dirty="0"/>
              <a:t>를 소스에 포함시키고자 사용</a:t>
            </a:r>
            <a:endParaRPr lang="en-US" altLang="ko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BEEBCB-B8EE-87F8-3A28-ADD68EF4DAC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175552" y="2672295"/>
            <a:ext cx="2517930" cy="3185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3146FB-C4FB-6BA7-73E6-096E413461EE}"/>
              </a:ext>
            </a:extLst>
          </p:cNvPr>
          <p:cNvSpPr txBox="1"/>
          <p:nvPr/>
        </p:nvSpPr>
        <p:spPr>
          <a:xfrm>
            <a:off x="5693482" y="2775428"/>
            <a:ext cx="640740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MainActivity</a:t>
            </a:r>
            <a:r>
              <a:rPr lang="en-US" altLang="ko-KR" sz="1100" dirty="0">
                <a:solidFill>
                  <a:srgbClr val="FF0000"/>
                </a:solidFill>
              </a:rPr>
              <a:t> class</a:t>
            </a:r>
          </a:p>
          <a:p>
            <a:r>
              <a:rPr lang="en-US" altLang="ko-KR" sz="1100" dirty="0"/>
              <a:t>- Activity class</a:t>
            </a:r>
            <a:r>
              <a:rPr lang="ko-KR" altLang="en-US" sz="1100" dirty="0"/>
              <a:t>를 상속받은 </a:t>
            </a:r>
            <a:r>
              <a:rPr lang="en-US" altLang="ko-KR" sz="1100" dirty="0" err="1"/>
              <a:t>AppCompatActivity</a:t>
            </a:r>
            <a:r>
              <a:rPr lang="en-US" altLang="ko-KR" sz="1100" dirty="0"/>
              <a:t> class</a:t>
            </a:r>
            <a:r>
              <a:rPr lang="ko-KR" altLang="en-US" sz="1100" dirty="0"/>
              <a:t>로 작성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MainActivity</a:t>
            </a:r>
            <a:r>
              <a:rPr lang="en-US" altLang="ko-KR" sz="1100" dirty="0"/>
              <a:t> class </a:t>
            </a:r>
            <a:r>
              <a:rPr lang="ko-KR" altLang="en-US" sz="1100" dirty="0"/>
              <a:t>또한 </a:t>
            </a:r>
            <a:r>
              <a:rPr lang="en-US" altLang="ko-KR" sz="1100" dirty="0"/>
              <a:t>Activity class)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AA24E-202E-C061-45B8-0BD7068DEA82}"/>
              </a:ext>
            </a:extLst>
          </p:cNvPr>
          <p:cNvSpPr txBox="1"/>
          <p:nvPr/>
        </p:nvSpPr>
        <p:spPr>
          <a:xfrm>
            <a:off x="5693482" y="3436241"/>
            <a:ext cx="640740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@Override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부모 </a:t>
            </a:r>
            <a:r>
              <a:rPr lang="en-US" altLang="ko-KR" sz="1100" dirty="0"/>
              <a:t>class</a:t>
            </a:r>
            <a:r>
              <a:rPr lang="ko-KR" altLang="en-US" sz="1100" dirty="0"/>
              <a:t>의 </a:t>
            </a:r>
            <a:r>
              <a:rPr lang="en-US" altLang="ko-KR" sz="1100" dirty="0"/>
              <a:t>method</a:t>
            </a:r>
            <a:r>
              <a:rPr lang="ko-KR" altLang="en-US" sz="1100" dirty="0"/>
              <a:t>를 재정의 </a:t>
            </a:r>
            <a:r>
              <a:rPr lang="en-US" altLang="ko-KR" sz="1100" dirty="0"/>
              <a:t>(override)</a:t>
            </a:r>
            <a:r>
              <a:rPr lang="ko-KR" altLang="en-US" sz="1100" dirty="0"/>
              <a:t>하였음을 명시적으로 </a:t>
            </a:r>
            <a:r>
              <a:rPr lang="en-US" altLang="ko-KR" sz="1100" dirty="0"/>
              <a:t>Compiler</a:t>
            </a:r>
            <a:r>
              <a:rPr lang="ko-KR" altLang="en-US" sz="1100" dirty="0"/>
              <a:t>에게 전달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onCreate</a:t>
            </a:r>
            <a:r>
              <a:rPr lang="en-US" altLang="ko-KR" sz="1100" dirty="0">
                <a:solidFill>
                  <a:srgbClr val="FF0000"/>
                </a:solidFill>
              </a:rPr>
              <a:t>(Bundle </a:t>
            </a:r>
            <a:r>
              <a:rPr lang="en-US" altLang="ko-KR" sz="1100" dirty="0" err="1">
                <a:solidFill>
                  <a:srgbClr val="FF0000"/>
                </a:solidFill>
              </a:rPr>
              <a:t>savedInstanceState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가 생성되는 순간에 한번만 호출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초기화</a:t>
            </a:r>
            <a:r>
              <a:rPr lang="en-US" altLang="ko-KR" sz="1100" dirty="0"/>
              <a:t>, UI </a:t>
            </a:r>
            <a:r>
              <a:rPr lang="ko-KR" altLang="en-US" sz="1100" dirty="0"/>
              <a:t>설정이 이루어져야 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savedInstanceState</a:t>
            </a:r>
            <a:r>
              <a:rPr lang="ko-KR" altLang="en-US" sz="1100" dirty="0"/>
              <a:t>는 </a:t>
            </a:r>
            <a:r>
              <a:rPr lang="en-US" altLang="ko-KR" sz="1100" dirty="0"/>
              <a:t>App</a:t>
            </a:r>
            <a:r>
              <a:rPr lang="ko-KR" altLang="en-US" sz="1100" dirty="0"/>
              <a:t>의 이전에 실행되었던 상태를 전달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setContentView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R.layout.activity_main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Activity</a:t>
            </a:r>
            <a:r>
              <a:rPr lang="ko-KR" altLang="en-US" sz="1100" dirty="0"/>
              <a:t>의 화면을 설정하는 </a:t>
            </a:r>
            <a:r>
              <a:rPr lang="en-US" altLang="ko-KR" sz="1100" dirty="0"/>
              <a:t>function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R.layout.activity_main</a:t>
            </a:r>
            <a:r>
              <a:rPr lang="ko-KR" altLang="en-US" sz="1100" dirty="0"/>
              <a:t>은 </a:t>
            </a:r>
            <a:r>
              <a:rPr lang="en-US" altLang="ko-KR" sz="1100" dirty="0"/>
              <a:t>resource</a:t>
            </a:r>
            <a:r>
              <a:rPr lang="ko-KR" altLang="en-US" sz="1100" dirty="0"/>
              <a:t>가 모여 있는 </a:t>
            </a:r>
            <a:r>
              <a:rPr lang="en-US" altLang="ko-KR" sz="1100" dirty="0"/>
              <a:t>R.java </a:t>
            </a:r>
            <a:r>
              <a:rPr lang="ko-KR" altLang="en-US" sz="1100" dirty="0"/>
              <a:t>파일에서 </a:t>
            </a:r>
            <a:r>
              <a:rPr lang="en-US" altLang="ko-KR" sz="1100" dirty="0"/>
              <a:t>layout class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activity_main</a:t>
            </a:r>
            <a:r>
              <a:rPr lang="ko-KR" altLang="en-US" sz="1100" dirty="0"/>
              <a:t>이라는 </a:t>
            </a:r>
            <a:r>
              <a:rPr lang="en-US" altLang="ko-KR" sz="1100" dirty="0"/>
              <a:t>id</a:t>
            </a:r>
            <a:r>
              <a:rPr lang="ko-KR" altLang="en-US" sz="1100" dirty="0"/>
              <a:t>를 가진 </a:t>
            </a:r>
            <a:r>
              <a:rPr lang="en-US" altLang="ko-KR" sz="1100" dirty="0"/>
              <a:t>XML </a:t>
            </a:r>
            <a:r>
              <a:rPr lang="ko-KR" altLang="en-US" sz="1100" dirty="0"/>
              <a:t>파일을 뜻함 </a:t>
            </a:r>
            <a:r>
              <a:rPr lang="en-US" altLang="ko-KR" sz="1100" dirty="0"/>
              <a:t>(layout </a:t>
            </a:r>
            <a:r>
              <a:rPr lang="ko-KR" altLang="en-US" sz="1100" dirty="0"/>
              <a:t>폴더의 </a:t>
            </a:r>
            <a:r>
              <a:rPr lang="en-US" altLang="ko-KR" sz="1100" dirty="0"/>
              <a:t>activity_main.xml </a:t>
            </a:r>
            <a:r>
              <a:rPr lang="ko-KR" altLang="en-US" sz="1100" dirty="0"/>
              <a:t>파일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61E58A-C045-BFE1-FDA2-3A970018B8AC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472715" y="3859347"/>
            <a:ext cx="220767" cy="808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FD3262-20E9-EBB5-FE5E-F904B6706C6E}"/>
              </a:ext>
            </a:extLst>
          </p:cNvPr>
          <p:cNvSpPr/>
          <p:nvPr/>
        </p:nvSpPr>
        <p:spPr>
          <a:xfrm>
            <a:off x="506896" y="3051345"/>
            <a:ext cx="4965819" cy="1616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Ch2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13C32A-6CB1-3873-9027-B2750C1D390F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D6A29-2679-D658-96EE-B7FF0954BB32}"/>
              </a:ext>
            </a:extLst>
          </p:cNvPr>
          <p:cNvSpPr txBox="1"/>
          <p:nvPr/>
        </p:nvSpPr>
        <p:spPr>
          <a:xfrm>
            <a:off x="311150" y="211668"/>
            <a:ext cx="2451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Resource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B3717-3EA0-C19F-0165-242BC10E9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43" y="2079753"/>
            <a:ext cx="5215308" cy="4042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3679D-0FD1-6D29-CC79-B95AB245C1EA}"/>
              </a:ext>
            </a:extLst>
          </p:cNvPr>
          <p:cNvSpPr txBox="1"/>
          <p:nvPr/>
        </p:nvSpPr>
        <p:spPr>
          <a:xfrm>
            <a:off x="311149" y="911954"/>
            <a:ext cx="7671209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res/layout/activity_main.xml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96394-65DC-A5AE-AE81-9BE980E09094}"/>
              </a:ext>
            </a:extLst>
          </p:cNvPr>
          <p:cNvSpPr/>
          <p:nvPr/>
        </p:nvSpPr>
        <p:spPr>
          <a:xfrm>
            <a:off x="621197" y="3235188"/>
            <a:ext cx="2604052" cy="136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24C1CB-C999-7F2E-BDCF-1CDF702AD298}"/>
              </a:ext>
            </a:extLst>
          </p:cNvPr>
          <p:cNvSpPr/>
          <p:nvPr/>
        </p:nvSpPr>
        <p:spPr>
          <a:xfrm>
            <a:off x="621197" y="4601818"/>
            <a:ext cx="2604052" cy="136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B2C446-6169-AF16-6717-A512DF236488}"/>
              </a:ext>
            </a:extLst>
          </p:cNvPr>
          <p:cNvCxnSpPr>
            <a:cxnSpLocks/>
          </p:cNvCxnSpPr>
          <p:nvPr/>
        </p:nvCxnSpPr>
        <p:spPr>
          <a:xfrm flipV="1">
            <a:off x="2385558" y="1848678"/>
            <a:ext cx="2410072" cy="2607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1C01AD-AEBB-5130-5561-D337D9A89B48}"/>
              </a:ext>
            </a:extLst>
          </p:cNvPr>
          <p:cNvSpPr txBox="1"/>
          <p:nvPr/>
        </p:nvSpPr>
        <p:spPr>
          <a:xfrm>
            <a:off x="5072286" y="1581463"/>
            <a:ext cx="284920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XML </a:t>
            </a:r>
            <a:r>
              <a:rPr lang="ko-KR" altLang="en-US" sz="1100" dirty="0">
                <a:solidFill>
                  <a:srgbClr val="FF0000"/>
                </a:solidFill>
              </a:rPr>
              <a:t>정보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XML </a:t>
            </a:r>
            <a:r>
              <a:rPr lang="ko-KR" altLang="en-US" sz="1100" dirty="0"/>
              <a:t>파일의 버전 및 </a:t>
            </a:r>
            <a:r>
              <a:rPr lang="en-US" altLang="ko-KR" sz="1100" dirty="0"/>
              <a:t>encoding </a:t>
            </a:r>
            <a:r>
              <a:rPr lang="ko-KR" altLang="en-US" sz="1100" dirty="0"/>
              <a:t>정보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FA3B5-4DD6-8365-0CAC-672E425CFA1C}"/>
              </a:ext>
            </a:extLst>
          </p:cNvPr>
          <p:cNvSpPr txBox="1"/>
          <p:nvPr/>
        </p:nvSpPr>
        <p:spPr>
          <a:xfrm>
            <a:off x="5806125" y="2230820"/>
            <a:ext cx="594863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ConstraintLayout</a:t>
            </a:r>
            <a:r>
              <a:rPr lang="en-US" altLang="ko-KR" sz="1100" dirty="0">
                <a:solidFill>
                  <a:srgbClr val="FF0000"/>
                </a:solidFill>
              </a:rPr>
              <a:t> (</a:t>
            </a:r>
            <a:r>
              <a:rPr lang="ko-KR" altLang="en-US" sz="1100" dirty="0">
                <a:solidFill>
                  <a:srgbClr val="FF0000"/>
                </a:solidFill>
              </a:rPr>
              <a:t>배치 관리자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내부 </a:t>
            </a:r>
            <a:r>
              <a:rPr lang="en-US" altLang="ko-KR" sz="1100" dirty="0"/>
              <a:t>widget</a:t>
            </a:r>
            <a:r>
              <a:rPr lang="ko-KR" altLang="en-US" sz="1100" dirty="0"/>
              <a:t>들에게 어떠한 제약을 주어서 배치하는 배치 관리자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err="1">
                <a:solidFill>
                  <a:srgbClr val="FF0000"/>
                </a:solidFill>
              </a:rPr>
              <a:t>xmlns:android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XML namespace</a:t>
            </a:r>
            <a:r>
              <a:rPr lang="ko-KR" altLang="en-US" sz="1100" dirty="0"/>
              <a:t>의 선언으로 </a:t>
            </a:r>
            <a:r>
              <a:rPr lang="en-US" altLang="ko-KR" sz="1100" dirty="0"/>
              <a:t>namespace</a:t>
            </a:r>
            <a:r>
              <a:rPr lang="ko-KR" altLang="en-US" sz="1100" dirty="0"/>
              <a:t>에 정의된 속성들을 참조하기 위함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XML </a:t>
            </a:r>
            <a:r>
              <a:rPr lang="ko-KR" altLang="en-US" sz="1100" dirty="0"/>
              <a:t>파일에서 항상 </a:t>
            </a:r>
            <a:r>
              <a:rPr lang="ko-KR" altLang="en-US" sz="1100" dirty="0" err="1"/>
              <a:t>최외곽</a:t>
            </a:r>
            <a:r>
              <a:rPr lang="ko-KR" altLang="en-US" sz="1100" dirty="0"/>
              <a:t> 태그로 정의해야 함</a:t>
            </a:r>
            <a:endParaRPr lang="en-US" altLang="ko-KR" sz="11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D72DED-B23F-55BB-8FB5-944D16AFD9D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55674" y="2324880"/>
            <a:ext cx="2650451" cy="4599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D8DE24-CEF2-742C-F153-563B2A95180B}"/>
              </a:ext>
            </a:extLst>
          </p:cNvPr>
          <p:cNvSpPr txBox="1"/>
          <p:nvPr/>
        </p:nvSpPr>
        <p:spPr>
          <a:xfrm>
            <a:off x="5806123" y="3675294"/>
            <a:ext cx="482874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TextView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화면에 텍스트를 표시하는 </a:t>
            </a:r>
            <a:r>
              <a:rPr lang="en-US" altLang="ko-KR" sz="1100" dirty="0"/>
              <a:t>Widget</a:t>
            </a:r>
            <a:r>
              <a:rPr lang="ko-KR" altLang="en-US" sz="1100" dirty="0"/>
              <a:t>을 나타내는 요소</a:t>
            </a:r>
            <a:endParaRPr lang="en-US" altLang="ko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A05800-D0D1-241B-8A90-903DB22497F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3225249" y="3890738"/>
            <a:ext cx="2580874" cy="277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BC4EE9-E43E-973F-C624-CBE52B4B9BBB}"/>
              </a:ext>
            </a:extLst>
          </p:cNvPr>
          <p:cNvSpPr txBox="1"/>
          <p:nvPr/>
        </p:nvSpPr>
        <p:spPr>
          <a:xfrm>
            <a:off x="5806122" y="5061093"/>
            <a:ext cx="482874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Button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화면에 버튼을 표시하는 </a:t>
            </a:r>
            <a:r>
              <a:rPr lang="en-US" altLang="ko-KR" sz="1100" dirty="0"/>
              <a:t>Widget</a:t>
            </a:r>
            <a:r>
              <a:rPr lang="ko-KR" altLang="en-US" sz="1100" dirty="0"/>
              <a:t>을 나타내는 요소</a:t>
            </a:r>
            <a:endParaRPr lang="en-US" altLang="ko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C820AF-EA4F-1696-5054-E83F85FB0B29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3225249" y="5276537"/>
            <a:ext cx="2580873" cy="85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1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1339</Words>
  <Application>Microsoft Office PowerPoint</Application>
  <PresentationFormat>와이드스크린</PresentationFormat>
  <Paragraphs>251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Android 학습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29</cp:revision>
  <dcterms:created xsi:type="dcterms:W3CDTF">2024-04-09T08:20:40Z</dcterms:created>
  <dcterms:modified xsi:type="dcterms:W3CDTF">2024-04-17T03:49:30Z</dcterms:modified>
</cp:coreProperties>
</file>