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261" r:id="rId5"/>
    <p:sldId id="262" r:id="rId6"/>
    <p:sldId id="288" r:id="rId7"/>
    <p:sldId id="316" r:id="rId8"/>
    <p:sldId id="314" r:id="rId9"/>
    <p:sldId id="317" r:id="rId10"/>
    <p:sldId id="289" r:id="rId11"/>
  </p:sldIdLst>
  <p:sldSz cx="12192000" cy="6858000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4E0B"/>
    <a:srgbClr val="3B4355"/>
    <a:srgbClr val="5D6063"/>
    <a:srgbClr val="6D6D6D"/>
    <a:srgbClr val="6C6F7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2" autoAdjust="0"/>
    <p:restoredTop sz="95866" autoAdjust="0"/>
  </p:normalViewPr>
  <p:slideViewPr>
    <p:cSldViewPr snapToGrid="0">
      <p:cViewPr varScale="1">
        <p:scale>
          <a:sx n="106" d="100"/>
          <a:sy n="106" d="100"/>
        </p:scale>
        <p:origin x="45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4774"/>
    </p:cViewPr>
  </p:sorterViewPr>
  <p:notesViewPr>
    <p:cSldViewPr snapToGrid="0">
      <p:cViewPr varScale="1">
        <p:scale>
          <a:sx n="86" d="100"/>
          <a:sy n="86" d="100"/>
        </p:scale>
        <p:origin x="352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AF574-9E5E-4479-A694-7B0504769A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模板来自于 </a:t>
            </a:r>
            <a:r>
              <a:rPr lang="en-US" altLang="zh-CN" dirty="0" smtClean="0"/>
              <a:t>http://docer.mysoeasy.com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1218565" rtl="0" eaLnBrk="1" latinLnBrk="0" hangingPunct="1">
      <a:buFont typeface="Arial" panose="020B0604020202020204" pitchFamily="34" charset="0"/>
      <a:buNone/>
      <a:defRPr sz="1865" kern="1200" baseline="0">
        <a:solidFill>
          <a:srgbClr val="FF0000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-1588"/>
            <a:ext cx="12187768" cy="6861176"/>
            <a:chOff x="0" y="-1191"/>
            <a:chExt cx="9140826" cy="5145882"/>
          </a:xfrm>
        </p:grpSpPr>
        <p:pic>
          <p:nvPicPr>
            <p:cNvPr id="4" name="Picture 7" descr="图片5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085013" cy="5144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 descr="图片5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38"/>
            <a:stretch>
              <a:fillRect/>
            </a:stretch>
          </p:blipFill>
          <p:spPr bwMode="auto">
            <a:xfrm>
              <a:off x="7085013" y="-1191"/>
              <a:ext cx="2055813" cy="5144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284" y="3929064"/>
            <a:ext cx="10363200" cy="1254125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2284" y="5175886"/>
            <a:ext cx="8534400" cy="5556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zh-CN" altLang="en-US" noProof="0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B358-2E90-4177-A16B-8ECBD7006E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A503-1E4C-46FE-A753-80C19667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B358-2E90-4177-A16B-8ECBD7006E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A503-1E4C-46FE-A753-80C196677C3A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78594" y="1227501"/>
            <a:ext cx="11834812" cy="550703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rgbClr val="3B4355"/>
                </a:solidFill>
              </a:defRPr>
            </a:lvl2pPr>
            <a:lvl3pPr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</a:schemeClr>
                </a:solidFill>
              </a:defRPr>
            </a:lvl5pPr>
            <a:lvl6pPr>
              <a:defRPr sz="1800">
                <a:solidFill>
                  <a:schemeClr val="tx1">
                    <a:lumMod val="75000"/>
                  </a:schemeClr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3pPr>
              <a:defRPr sz="20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B358-2E90-4177-A16B-8ECBD7006E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A503-1E4C-46FE-A753-80C19667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7" name="MH_Title"/>
          <p:cNvSpPr>
            <a:spLocks noChangeArrowheads="1"/>
          </p:cNvSpPr>
          <p:nvPr userDrawn="1"/>
        </p:nvSpPr>
        <p:spPr bwMode="auto">
          <a:xfrm>
            <a:off x="1" y="3267118"/>
            <a:ext cx="7791009" cy="11014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3963" tIns="0" rIns="143963" bIns="0" anchor="ctr">
            <a:norm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40B0FF"/>
              </a:buClr>
              <a:buSzPct val="60000"/>
              <a:buFont typeface="Wingdings" panose="05000000000000000000" pitchFamily="2" charset="2"/>
              <a:buChar char="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A6A1E0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600" dirty="0">
              <a:solidFill>
                <a:srgbClr val="FFFFFF"/>
              </a:solidFill>
            </a:endParaRPr>
          </a:p>
        </p:txBody>
      </p:sp>
      <p:sp>
        <p:nvSpPr>
          <p:cNvPr id="8" name="MH_Others_1"/>
          <p:cNvSpPr>
            <a:spLocks noChangeArrowheads="1"/>
          </p:cNvSpPr>
          <p:nvPr userDrawn="1"/>
        </p:nvSpPr>
        <p:spPr bwMode="auto">
          <a:xfrm>
            <a:off x="9013066" y="2306931"/>
            <a:ext cx="3178934" cy="712601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72" tIns="0" rIns="0" bIns="71981" anchor="ctr">
            <a:normAutofit fontScale="70000" lnSpcReduction="20000"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40B0FF"/>
              </a:buClr>
              <a:buSzPct val="60000"/>
              <a:buFont typeface="Wingdings" panose="05000000000000000000" pitchFamily="2" charset="2"/>
              <a:buChar char="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A6A1E0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6000">
              <a:solidFill>
                <a:srgbClr val="FFFFFF"/>
              </a:solidFill>
            </a:endParaRPr>
          </a:p>
        </p:txBody>
      </p:sp>
      <p:sp>
        <p:nvSpPr>
          <p:cNvPr id="9" name="MH_Number"/>
          <p:cNvSpPr>
            <a:spLocks noChangeArrowheads="1"/>
          </p:cNvSpPr>
          <p:nvPr userDrawn="1"/>
        </p:nvSpPr>
        <p:spPr bwMode="auto">
          <a:xfrm>
            <a:off x="7908454" y="3267118"/>
            <a:ext cx="1104612" cy="11014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1" tIns="0" rIns="0" bIns="35991" anchor="ctr">
            <a:norm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40B0FF"/>
              </a:buClr>
              <a:buSzPct val="60000"/>
              <a:buFont typeface="Wingdings" panose="05000000000000000000" pitchFamily="2" charset="2"/>
              <a:buChar char="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A6A1E0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6000" dirty="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268800"/>
            <a:ext cx="7790400" cy="1101600"/>
          </a:xfrm>
        </p:spPr>
        <p:txBody>
          <a:bodyPr lIns="144000" tIns="0" rIns="144000" bIns="0" anchor="ctr" anchorCtr="0">
            <a:normAutofit/>
          </a:bodyPr>
          <a:lstStyle>
            <a:lvl1pPr algn="r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B358-2E90-4177-A16B-8ECBD7006E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A503-1E4C-46FE-A753-80C19667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396473"/>
            <a:ext cx="5384800" cy="4959877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3pPr marL="720090"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0135"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 marL="1440180">
              <a:defRPr sz="1800">
                <a:solidFill>
                  <a:schemeClr val="tx1">
                    <a:lumMod val="75000"/>
                  </a:schemeClr>
                </a:solidFill>
              </a:defRPr>
            </a:lvl5pPr>
            <a:lvl6pPr marL="1800225">
              <a:defRPr sz="1800">
                <a:solidFill>
                  <a:schemeClr val="tx1">
                    <a:lumMod val="75000"/>
                  </a:schemeClr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396473"/>
            <a:ext cx="5384800" cy="4959877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3pPr marL="720090"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0135"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 marL="1440180">
              <a:defRPr sz="1800">
                <a:solidFill>
                  <a:schemeClr val="tx1">
                    <a:lumMod val="75000"/>
                  </a:schemeClr>
                </a:solidFill>
              </a:defRPr>
            </a:lvl5pPr>
            <a:lvl6pPr marL="1800225">
              <a:defRPr sz="1800">
                <a:solidFill>
                  <a:schemeClr val="tx1">
                    <a:lumMod val="75000"/>
                  </a:schemeClr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B358-2E90-4177-A16B-8ECBD7006E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A503-1E4C-46FE-A753-80C19667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800" y="190800"/>
            <a:ext cx="10515600" cy="720000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>
            <a:normAutofit/>
          </a:bodyPr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>
            <a:normAutofit/>
          </a:bodyPr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B358-2E90-4177-A16B-8ECBD7006E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A503-1E4C-46FE-A753-80C19667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1523604" y="2776709"/>
            <a:ext cx="9144794" cy="420577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47" tIns="46978" rIns="90147" bIns="46978" anchor="ctr">
            <a:norm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40B0FF"/>
              </a:buClr>
              <a:buSzPct val="60000"/>
              <a:buFont typeface="Wingdings" panose="05000000000000000000" pitchFamily="2" charset="2"/>
              <a:buChar char="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A6A1E0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4"/>
          <p:cNvSpPr>
            <a:spLocks noChangeArrowheads="1"/>
          </p:cNvSpPr>
          <p:nvPr userDrawn="1"/>
        </p:nvSpPr>
        <p:spPr bwMode="auto">
          <a:xfrm>
            <a:off x="1523604" y="2873520"/>
            <a:ext cx="9144794" cy="68244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5991" rIns="0" bIns="0" anchor="ctr">
            <a:normAutofit fontScale="92500" lnSpcReduction="20000"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40B0FF"/>
              </a:buClr>
              <a:buSzPct val="60000"/>
              <a:buFont typeface="Wingdings" panose="05000000000000000000" pitchFamily="2" charset="2"/>
              <a:buChar char="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A6A1E0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4800" b="1" dirty="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800" y="2872800"/>
            <a:ext cx="9144000" cy="684000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B358-2E90-4177-A16B-8ECBD7006E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A503-1E4C-46FE-A753-80C19667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B358-2E90-4177-A16B-8ECBD7006E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A503-1E4C-46FE-A753-80C19667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1207441"/>
            <a:ext cx="4165200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1207441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807641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63349" y="1338218"/>
            <a:ext cx="1081615" cy="5154022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9101" y="1338218"/>
            <a:ext cx="9713083" cy="5154022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3pPr marL="720090"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0135"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 marL="1440180">
              <a:defRPr sz="1800">
                <a:solidFill>
                  <a:schemeClr val="tx1">
                    <a:lumMod val="75000"/>
                  </a:schemeClr>
                </a:solidFill>
              </a:defRPr>
            </a:lvl5pPr>
            <a:lvl6pPr marL="1800225">
              <a:defRPr sz="1800">
                <a:solidFill>
                  <a:schemeClr val="tx1">
                    <a:lumMod val="75000"/>
                  </a:schemeClr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B358-2E90-4177-A16B-8ECBD7006E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A503-1E4C-46FE-A753-80C19667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图片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624417" y="188914"/>
            <a:ext cx="10783812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624417" y="1389700"/>
            <a:ext cx="10783812" cy="4719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677252"/>
            <a:ext cx="2743200" cy="132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EB358-2E90-4177-A16B-8ECBD7006E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677252"/>
            <a:ext cx="4114800" cy="132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677252"/>
            <a:ext cx="2743200" cy="132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EA503-1E4C-46FE-A753-80C19667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 kern="1200" baseline="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alibri" panose="020F0502020204030204" pitchFamily="34" charset="0"/>
          <a:ea typeface="幼圆" pitchFamily="49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alibri" panose="020F0502020204030204" pitchFamily="34" charset="0"/>
          <a:ea typeface="幼圆" pitchFamily="49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alibri" panose="020F0502020204030204" pitchFamily="34" charset="0"/>
          <a:ea typeface="幼圆" pitchFamily="49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alibri" panose="020F0502020204030204" pitchFamily="34" charset="0"/>
          <a:ea typeface="幼圆" pitchFamily="49" charset="-122"/>
          <a:cs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ea typeface="幼圆" pitchFamily="49" charset="-122"/>
          <a:cs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ea typeface="幼圆" pitchFamily="49" charset="-122"/>
          <a:cs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ea typeface="幼圆" pitchFamily="49" charset="-122"/>
          <a:cs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ea typeface="幼圆" pitchFamily="49" charset="-122"/>
          <a:cs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2"/>
        </a:buClr>
        <a:buChar char="•"/>
        <a:defRPr sz="2400" kern="1200" baseline="0">
          <a:solidFill>
            <a:schemeClr val="tx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112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1865" kern="1200" baseline="0">
          <a:solidFill>
            <a:srgbClr val="888C8F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image" Target="../media/image3.png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image" Target="../media/image3.pn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image" Target="../media/image4.png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912284" y="5175886"/>
            <a:ext cx="10363200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indent="0" fontAlgn="base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sz="18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356870" indent="-28575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865" baseline="0">
                <a:solidFill>
                  <a:srgbClr val="888C8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1600"/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/>
            </a:lvl5pPr>
            <a:lvl6pPr marL="25146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6pPr>
            <a:lvl7pPr marL="29718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7pPr>
            <a:lvl8pPr marL="34290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8pPr>
            <a:lvl9pPr marL="38862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zh-CN" altLang="en-US" dirty="0">
                <a:latin typeface="+mn-lt"/>
                <a:ea typeface="+mn-ea"/>
              </a:rPr>
              <a:t>时代追逐驱赶下的产物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12284" y="3929064"/>
            <a:ext cx="10363200" cy="125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4000" b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anose="020F0502020204030204" pitchFamily="34" charset="0"/>
                <a:ea typeface="幼圆" pitchFamily="49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anose="020F0502020204030204" pitchFamily="34" charset="0"/>
                <a:ea typeface="幼圆" pitchFamily="49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anose="020F0502020204030204" pitchFamily="34" charset="0"/>
                <a:ea typeface="幼圆" pitchFamily="49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anose="020F0502020204030204" pitchFamily="34" charset="0"/>
                <a:ea typeface="幼圆" pitchFamily="49" charset="-122"/>
                <a:cs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panose="020B0604020202020204" pitchFamily="34" charset="0"/>
                <a:ea typeface="幼圆" pitchFamily="49" charset="-122"/>
                <a:cs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panose="020B0604020202020204" pitchFamily="34" charset="0"/>
                <a:ea typeface="幼圆" pitchFamily="49" charset="-122"/>
                <a:cs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panose="020B0604020202020204" pitchFamily="34" charset="0"/>
                <a:ea typeface="幼圆" pitchFamily="49" charset="-122"/>
                <a:cs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panose="020B0604020202020204" pitchFamily="34" charset="0"/>
                <a:ea typeface="幼圆" pitchFamily="49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+mj-lt"/>
                <a:ea typeface="+mj-ea"/>
              </a:rPr>
              <a:t>html5,app,</a:t>
            </a:r>
            <a:r>
              <a:rPr lang="zh-CN" altLang="zh-CN" dirty="0">
                <a:latin typeface="+mj-lt"/>
                <a:ea typeface="+mj-ea"/>
              </a:rPr>
              <a:t>小程序那些事</a:t>
            </a:r>
            <a:endParaRPr lang="zh-CN" altLang="zh-CN" dirty="0"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计算机应用程序</a:t>
            </a:r>
            <a:r>
              <a:rPr lang="en-US" altLang="zh-CN" dirty="0">
                <a:latin typeface="+mj-lt"/>
                <a:ea typeface="+mj-ea"/>
              </a:rPr>
              <a:t>APP</a:t>
            </a:r>
            <a:r>
              <a:rPr lang="zh-CN" altLang="en-US" dirty="0">
                <a:latin typeface="+mj-lt"/>
                <a:ea typeface="+mj-ea"/>
              </a:rPr>
              <a:t>（Application）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+mn-lt"/>
                <a:ea typeface="+mn-ea"/>
              </a:rPr>
              <a:t>有了计算机，随之便有了应用程序。应用依赖于计算机给予它的平台，在平台功能权限基础上实现自身的价值。就</a:t>
            </a:r>
            <a:r>
              <a:rPr lang="en-US" altLang="zh-CN" dirty="0">
                <a:latin typeface="+mn-lt"/>
                <a:ea typeface="+mn-ea"/>
              </a:rPr>
              <a:t>PC</a:t>
            </a:r>
            <a:r>
              <a:rPr lang="zh-CN" altLang="en-US" dirty="0">
                <a:latin typeface="+mn-lt"/>
                <a:ea typeface="+mn-ea"/>
              </a:rPr>
              <a:t>而讲，我们编写文档下载的</a:t>
            </a:r>
            <a:r>
              <a:rPr lang="en-US" altLang="zh-CN" dirty="0">
                <a:latin typeface="+mn-lt"/>
                <a:ea typeface="+mn-ea"/>
              </a:rPr>
              <a:t>office</a:t>
            </a:r>
            <a:r>
              <a:rPr lang="zh-CN" altLang="en-US" dirty="0">
                <a:latin typeface="+mn-lt"/>
                <a:ea typeface="+mn-ea"/>
              </a:rPr>
              <a:t>便可以认为是一个计算机应用程序。</a:t>
            </a:r>
            <a:endParaRPr lang="zh-CN" altLang="en-US" dirty="0">
              <a:latin typeface="+mn-lt"/>
              <a:ea typeface="+mn-ea"/>
            </a:endParaRPr>
          </a:p>
          <a:p>
            <a:endParaRPr lang="zh-CN" altLang="en-US" dirty="0">
              <a:latin typeface="+mn-lt"/>
              <a:ea typeface="+mn-ea"/>
            </a:endParaRPr>
          </a:p>
          <a:p>
            <a:r>
              <a:rPr lang="zh-CN" altLang="en-US" dirty="0">
                <a:latin typeface="+mn-lt"/>
                <a:ea typeface="+mn-ea"/>
              </a:rPr>
              <a:t>随着科技的进步，计算机的体型可以多元化的发展。为了方便人们的使用，便携式设备（手机）应运而生。手机的诞生只能算是一个新形态的计算机的诞生，而要让手机给我们带来更多的便利，提供更多的功能，则需要应用程序来帮我们做这件事。</a:t>
            </a:r>
            <a:endParaRPr lang="zh-CN" altLang="en-US" dirty="0">
              <a:latin typeface="+mn-lt"/>
              <a:ea typeface="+mn-ea"/>
            </a:endParaRPr>
          </a:p>
          <a:p>
            <a:endParaRPr lang="zh-CN" altLang="en-US" dirty="0">
              <a:latin typeface="+mn-lt"/>
              <a:ea typeface="+mn-ea"/>
            </a:endParaRPr>
          </a:p>
          <a:p>
            <a:r>
              <a:rPr lang="zh-CN" altLang="en-US" dirty="0">
                <a:latin typeface="+mn-lt"/>
                <a:ea typeface="+mn-ea"/>
              </a:rPr>
              <a:t>手机平台的自身又是多元化的，因为操作系统的不一样，繁华一时的塞班由于没跟上时代潮流而落伍，随之紧跟的安卓和</a:t>
            </a:r>
            <a:r>
              <a:rPr lang="en-US" altLang="zh-CN" dirty="0">
                <a:latin typeface="+mn-lt"/>
                <a:ea typeface="+mn-ea"/>
              </a:rPr>
              <a:t>IOS</a:t>
            </a:r>
            <a:r>
              <a:rPr lang="zh-CN" altLang="en-US" dirty="0">
                <a:latin typeface="+mn-lt"/>
                <a:ea typeface="+mn-ea"/>
              </a:rPr>
              <a:t>瓜分了手机操作系统的天下。</a:t>
            </a:r>
            <a:endParaRPr lang="zh-CN" altLang="en-US" dirty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我们口中的</a:t>
            </a:r>
            <a:r>
              <a:rPr lang="en-US" altLang="zh-CN" dirty="0">
                <a:latin typeface="+mj-lt"/>
                <a:ea typeface="+mj-ea"/>
              </a:rPr>
              <a:t>APP</a:t>
            </a:r>
            <a:r>
              <a:rPr lang="zh-CN" altLang="en-US" dirty="0">
                <a:latin typeface="+mj-lt"/>
                <a:ea typeface="+mj-ea"/>
              </a:rPr>
              <a:t>诞生了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为了满足手机上的各种功能所需，人们开发了各种在手机上安装的应用程序，这就是我们现在常说的</a:t>
            </a:r>
            <a:r>
              <a:rPr lang="en-US" altLang="zh-CN" dirty="0">
                <a:latin typeface="+mn-lt"/>
                <a:ea typeface="+mn-ea"/>
              </a:rPr>
              <a:t>APP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zh-CN" altLang="en-US" dirty="0">
              <a:latin typeface="+mn-lt"/>
              <a:ea typeface="+mn-ea"/>
            </a:endParaRPr>
          </a:p>
          <a:p>
            <a:r>
              <a:rPr lang="en-US" altLang="zh-CN" dirty="0">
                <a:latin typeface="+mn-lt"/>
                <a:ea typeface="+mn-ea"/>
              </a:rPr>
              <a:t>APP</a:t>
            </a:r>
            <a:r>
              <a:rPr lang="zh-CN" altLang="en-US" dirty="0">
                <a:latin typeface="+mn-lt"/>
                <a:ea typeface="+mn-ea"/>
              </a:rPr>
              <a:t>下载后进行安装，一个简单的</a:t>
            </a:r>
            <a:r>
              <a:rPr lang="en-US" altLang="zh-CN" dirty="0">
                <a:latin typeface="+mn-lt"/>
                <a:ea typeface="+mn-ea"/>
              </a:rPr>
              <a:t>APP</a:t>
            </a:r>
            <a:r>
              <a:rPr lang="zh-CN" altLang="en-US" dirty="0">
                <a:latin typeface="+mn-lt"/>
                <a:ea typeface="+mn-ea"/>
              </a:rPr>
              <a:t>随后就可以被我们使用了。当然手机系统自带的一些应用也是</a:t>
            </a:r>
            <a:r>
              <a:rPr lang="en-US" altLang="zh-CN" dirty="0">
                <a:latin typeface="+mn-lt"/>
                <a:ea typeface="+mn-ea"/>
              </a:rPr>
              <a:t>APP</a:t>
            </a:r>
            <a:r>
              <a:rPr lang="zh-CN" altLang="en-US" dirty="0">
                <a:latin typeface="+mn-lt"/>
                <a:ea typeface="+mn-ea"/>
              </a:rPr>
              <a:t>，如系统自带的浏览器等。</a:t>
            </a:r>
            <a:endParaRPr lang="zh-CN" altLang="en-US" dirty="0">
              <a:latin typeface="+mn-lt"/>
              <a:ea typeface="+mn-ea"/>
            </a:endParaRPr>
          </a:p>
          <a:p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为了防止山寨</a:t>
            </a:r>
            <a:r>
              <a:rPr lang="en-US" altLang="zh-CN" dirty="0">
                <a:latin typeface="+mn-lt"/>
                <a:ea typeface="+mn-ea"/>
              </a:rPr>
              <a:t>APP</a:t>
            </a:r>
            <a:r>
              <a:rPr lang="zh-CN" altLang="en-US" dirty="0">
                <a:latin typeface="+mn-lt"/>
                <a:ea typeface="+mn-ea"/>
              </a:rPr>
              <a:t>充斥着市场，安卓的几大厂商组建了自己的应用商店（三星，华为等），大型互联网公司作为中介也搞起了应用商店，就像各大品牌在天猫开起了旗舰店一样。开发者把自己开发的程序上传到中介之后，通过审核后进行上架，随后被大家下载使用。</a:t>
            </a:r>
            <a:endParaRPr lang="zh-CN" altLang="en-US" dirty="0"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什么支撑着</a:t>
            </a:r>
            <a:r>
              <a:rPr lang="en-US" altLang="zh-CN" dirty="0">
                <a:latin typeface="+mj-lt"/>
                <a:ea typeface="+mj-ea"/>
              </a:rPr>
              <a:t>APP</a:t>
            </a:r>
            <a:endParaRPr lang="en-US" altLang="zh-CN" dirty="0">
              <a:latin typeface="+mj-lt"/>
              <a:ea typeface="+mj-ea"/>
            </a:endParaRPr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idx="1"/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9" b="1619"/>
          <a:stretch>
            <a:fillRect/>
          </a:stretch>
        </p:blipFill>
        <p:spPr/>
      </p:pic>
      <p:sp>
        <p:nvSpPr>
          <p:cNvPr id="6" name="文本占位符 5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/>
        <p:txBody>
          <a:bodyPr>
            <a:normAutofit fontScale="90000" lnSpcReduction="20000"/>
          </a:bodyPr>
          <a:lstStyle/>
          <a:p>
            <a:r>
              <a:rPr lang="zh-CN" altLang="en-US" dirty="0">
                <a:latin typeface="+mn-lt"/>
                <a:ea typeface="+mn-ea"/>
              </a:rPr>
              <a:t>不同操作系统的不同</a:t>
            </a:r>
            <a:r>
              <a:rPr lang="en-US" altLang="zh-CN" dirty="0">
                <a:latin typeface="+mn-lt"/>
                <a:ea typeface="+mn-ea"/>
              </a:rPr>
              <a:t>APP</a:t>
            </a:r>
            <a:r>
              <a:rPr lang="zh-CN" altLang="en-US" dirty="0">
                <a:latin typeface="+mn-lt"/>
                <a:ea typeface="+mn-ea"/>
              </a:rPr>
              <a:t>的支撑是不一样的，而这些都属于编程语言。</a:t>
            </a:r>
            <a:endParaRPr lang="zh-CN" altLang="en-US" dirty="0">
              <a:latin typeface="+mn-lt"/>
              <a:ea typeface="+mn-ea"/>
            </a:endParaRPr>
          </a:p>
          <a:p>
            <a:endParaRPr lang="zh-CN" altLang="en-US" dirty="0">
              <a:latin typeface="+mn-lt"/>
              <a:ea typeface="+mn-ea"/>
            </a:endParaRPr>
          </a:p>
          <a:p>
            <a:r>
              <a:rPr lang="zh-CN" altLang="en-US" dirty="0">
                <a:latin typeface="+mn-lt"/>
                <a:ea typeface="+mn-ea"/>
              </a:rPr>
              <a:t>类如：</a:t>
            </a:r>
            <a:r>
              <a:rPr lang="en-US" altLang="zh-CN" dirty="0">
                <a:latin typeface="+mn-lt"/>
                <a:ea typeface="+mn-ea"/>
              </a:rPr>
              <a:t>windows</a:t>
            </a:r>
            <a:r>
              <a:rPr lang="zh-CN" altLang="en-US" dirty="0">
                <a:latin typeface="+mn-lt"/>
                <a:ea typeface="+mn-ea"/>
              </a:rPr>
              <a:t>上</a:t>
            </a:r>
            <a:r>
              <a:rPr lang="en-US" altLang="zh-CN" dirty="0">
                <a:latin typeface="+mn-lt"/>
                <a:ea typeface="+mn-ea"/>
              </a:rPr>
              <a:t>PC</a:t>
            </a:r>
            <a:r>
              <a:rPr lang="zh-CN" altLang="en-US" dirty="0">
                <a:latin typeface="+mn-lt"/>
                <a:ea typeface="+mn-ea"/>
              </a:rPr>
              <a:t>桌面程序它可以是</a:t>
            </a:r>
            <a:r>
              <a:rPr lang="en-US" altLang="zh-CN" dirty="0">
                <a:latin typeface="+mn-lt"/>
                <a:ea typeface="+mn-ea"/>
              </a:rPr>
              <a:t>C++</a:t>
            </a:r>
            <a:r>
              <a:rPr lang="zh-CN" altLang="en-US" dirty="0">
                <a:latin typeface="+mn-lt"/>
                <a:ea typeface="+mn-ea"/>
              </a:rPr>
              <a:t>等语言编写的，也可以是</a:t>
            </a:r>
            <a:r>
              <a:rPr lang="en-US" altLang="zh-CN" dirty="0">
                <a:latin typeface="+mn-lt"/>
                <a:ea typeface="+mn-ea"/>
              </a:rPr>
              <a:t>C#,JAVA</a:t>
            </a:r>
            <a:r>
              <a:rPr lang="zh-CN" altLang="en-US" dirty="0">
                <a:latin typeface="+mn-lt"/>
                <a:ea typeface="+mn-ea"/>
              </a:rPr>
              <a:t>编写的；安卓手机上的</a:t>
            </a:r>
            <a:r>
              <a:rPr lang="en-US" altLang="zh-CN" dirty="0">
                <a:latin typeface="+mn-lt"/>
                <a:ea typeface="+mn-ea"/>
              </a:rPr>
              <a:t>APP</a:t>
            </a:r>
            <a:r>
              <a:rPr lang="zh-CN" altLang="en-US" dirty="0">
                <a:latin typeface="+mn-lt"/>
                <a:ea typeface="+mn-ea"/>
              </a:rPr>
              <a:t>（原生）依靠</a:t>
            </a:r>
            <a:r>
              <a:rPr lang="en-US" altLang="zh-CN" dirty="0">
                <a:latin typeface="+mn-lt"/>
                <a:ea typeface="+mn-ea"/>
              </a:rPr>
              <a:t>JAVA</a:t>
            </a:r>
            <a:r>
              <a:rPr lang="zh-CN" altLang="en-US" dirty="0">
                <a:latin typeface="+mn-lt"/>
                <a:ea typeface="+mn-ea"/>
              </a:rPr>
              <a:t>语言编写，</a:t>
            </a:r>
            <a:r>
              <a:rPr lang="en-US" altLang="zh-CN" dirty="0">
                <a:latin typeface="+mn-lt"/>
                <a:ea typeface="+mn-ea"/>
              </a:rPr>
              <a:t>IOS</a:t>
            </a:r>
            <a:r>
              <a:rPr lang="zh-CN" altLang="en-US" dirty="0">
                <a:latin typeface="+mn-lt"/>
                <a:ea typeface="+mn-ea"/>
              </a:rPr>
              <a:t>上的</a:t>
            </a:r>
            <a:r>
              <a:rPr lang="en-US" altLang="zh-CN" dirty="0">
                <a:latin typeface="+mn-lt"/>
                <a:ea typeface="+mn-ea"/>
              </a:rPr>
              <a:t>APP</a:t>
            </a:r>
            <a:r>
              <a:rPr lang="zh-CN" altLang="en-US" dirty="0">
                <a:latin typeface="+mn-lt"/>
                <a:ea typeface="+mn-ea"/>
              </a:rPr>
              <a:t>（原生）依赖</a:t>
            </a:r>
            <a:r>
              <a:rPr lang="en-US" altLang="zh-CN" dirty="0">
                <a:latin typeface="+mn-lt"/>
                <a:ea typeface="+mn-ea"/>
              </a:rPr>
              <a:t>Object-C,swift</a:t>
            </a:r>
            <a:r>
              <a:rPr lang="zh-CN" altLang="en-US" dirty="0">
                <a:latin typeface="+mn-lt"/>
                <a:ea typeface="+mn-ea"/>
              </a:rPr>
              <a:t>等。而有浏览器功能的</a:t>
            </a:r>
            <a:r>
              <a:rPr lang="en-US" altLang="zh-CN" dirty="0">
                <a:latin typeface="+mn-lt"/>
                <a:ea typeface="+mn-ea"/>
              </a:rPr>
              <a:t>APP</a:t>
            </a:r>
            <a:r>
              <a:rPr lang="zh-CN" altLang="en-US" dirty="0">
                <a:latin typeface="+mn-lt"/>
                <a:ea typeface="+mn-ea"/>
              </a:rPr>
              <a:t>或者浏览器自身实质是一种叫</a:t>
            </a:r>
            <a:r>
              <a:rPr lang="en-US" altLang="zh-CN" dirty="0">
                <a:latin typeface="+mn-lt"/>
                <a:ea typeface="+mn-ea"/>
              </a:rPr>
              <a:t>WEB-VIEW</a:t>
            </a:r>
            <a:r>
              <a:rPr lang="zh-CN" altLang="en-US" dirty="0">
                <a:latin typeface="+mn-lt"/>
                <a:ea typeface="+mn-ea"/>
              </a:rPr>
              <a:t>的</a:t>
            </a:r>
            <a:r>
              <a:rPr lang="en-US" altLang="zh-CN" dirty="0">
                <a:latin typeface="+mn-lt"/>
                <a:ea typeface="+mn-ea"/>
              </a:rPr>
              <a:t>APP</a:t>
            </a:r>
            <a:r>
              <a:rPr lang="zh-CN" altLang="en-US" dirty="0">
                <a:latin typeface="+mn-lt"/>
                <a:ea typeface="+mn-ea"/>
              </a:rPr>
              <a:t>，他们可以运行</a:t>
            </a:r>
            <a:r>
              <a:rPr lang="en-US" altLang="zh-CN" dirty="0">
                <a:latin typeface="+mn-lt"/>
                <a:ea typeface="+mn-ea"/>
              </a:rPr>
              <a:t>html,</a:t>
            </a:r>
            <a:r>
              <a:rPr lang="zh-CN" altLang="en-US" dirty="0">
                <a:latin typeface="+mn-lt"/>
                <a:ea typeface="+mn-ea"/>
              </a:rPr>
              <a:t>而后期又有一种混合</a:t>
            </a:r>
            <a:r>
              <a:rPr lang="en-US" altLang="zh-CN" dirty="0">
                <a:latin typeface="+mn-lt"/>
                <a:ea typeface="+mn-ea"/>
              </a:rPr>
              <a:t>html</a:t>
            </a:r>
            <a:r>
              <a:rPr lang="zh-CN" altLang="en-US" dirty="0">
                <a:latin typeface="+mn-lt"/>
                <a:ea typeface="+mn-ea"/>
              </a:rPr>
              <a:t>和原生语言的方式，他们可以认为是</a:t>
            </a:r>
            <a:r>
              <a:rPr lang="en-US" altLang="zh-CN" dirty="0">
                <a:latin typeface="+mn-lt"/>
                <a:ea typeface="+mn-ea"/>
              </a:rPr>
              <a:t>WEB-VIEW</a:t>
            </a:r>
            <a:r>
              <a:rPr lang="zh-CN" altLang="en-US" dirty="0">
                <a:latin typeface="+mn-lt"/>
                <a:ea typeface="+mn-ea"/>
              </a:rPr>
              <a:t>与原生的交互，也可以是</a:t>
            </a:r>
            <a:r>
              <a:rPr lang="en-US" altLang="zh-CN" dirty="0">
                <a:latin typeface="+mn-lt"/>
                <a:ea typeface="+mn-ea"/>
              </a:rPr>
              <a:t>html</a:t>
            </a:r>
            <a:r>
              <a:rPr lang="zh-CN" altLang="en-US" dirty="0">
                <a:latin typeface="+mn-lt"/>
                <a:ea typeface="+mn-ea"/>
              </a:rPr>
              <a:t>调用原生的方法和</a:t>
            </a:r>
            <a:r>
              <a:rPr lang="en-US" altLang="zh-CN" dirty="0">
                <a:latin typeface="+mn-lt"/>
                <a:ea typeface="+mn-ea"/>
              </a:rPr>
              <a:t>html</a:t>
            </a:r>
            <a:r>
              <a:rPr lang="zh-CN" altLang="en-US" dirty="0">
                <a:latin typeface="+mn-lt"/>
                <a:ea typeface="+mn-ea"/>
              </a:rPr>
              <a:t>自身的方法，原理是使用</a:t>
            </a:r>
            <a:r>
              <a:rPr lang="en-US" altLang="zh-CN" dirty="0">
                <a:latin typeface="+mn-lt"/>
                <a:ea typeface="+mn-ea"/>
              </a:rPr>
              <a:t>Node.js</a:t>
            </a:r>
            <a:r>
              <a:rPr lang="zh-CN" altLang="en-US" dirty="0">
                <a:latin typeface="+mn-lt"/>
                <a:ea typeface="+mn-ea"/>
              </a:rPr>
              <a:t>这种编程语言。</a:t>
            </a:r>
            <a:endParaRPr lang="zh-CN" altLang="en-US" dirty="0">
              <a:latin typeface="+mn-lt"/>
              <a:ea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latin typeface="+mj-lt"/>
                <a:ea typeface="+mj-ea"/>
              </a:rPr>
              <a:t>html5</a:t>
            </a:r>
            <a:endParaRPr lang="en-US" altLang="zh-CN" dirty="0">
              <a:latin typeface="+mj-lt"/>
              <a:ea typeface="+mj-ea"/>
            </a:endParaRPr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idx="1"/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9" b="1619"/>
          <a:stretch>
            <a:fillRect/>
          </a:stretch>
        </p:blipFill>
        <p:spPr/>
      </p:pic>
      <p:sp>
        <p:nvSpPr>
          <p:cNvPr id="6" name="文本占位符 5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>
                <a:latin typeface="+mn-lt"/>
                <a:ea typeface="+mn-ea"/>
              </a:rPr>
              <a:t>前面讲的</a:t>
            </a:r>
            <a:r>
              <a:rPr lang="en-US" altLang="zh-CN" dirty="0">
                <a:latin typeface="+mn-lt"/>
                <a:ea typeface="+mn-ea"/>
              </a:rPr>
              <a:t>APP</a:t>
            </a:r>
            <a:r>
              <a:rPr lang="zh-CN" altLang="en-US" dirty="0">
                <a:latin typeface="+mn-lt"/>
                <a:ea typeface="+mn-ea"/>
              </a:rPr>
              <a:t>种有一种</a:t>
            </a:r>
            <a:r>
              <a:rPr lang="en-US" altLang="zh-CN" dirty="0">
                <a:latin typeface="+mn-lt"/>
                <a:ea typeface="+mn-ea"/>
              </a:rPr>
              <a:t>APP</a:t>
            </a:r>
            <a:r>
              <a:rPr lang="zh-CN" altLang="en-US" dirty="0">
                <a:latin typeface="+mn-lt"/>
                <a:ea typeface="+mn-ea"/>
              </a:rPr>
              <a:t>叫做浏览器，在浏览器上运行的页面叫做</a:t>
            </a:r>
            <a:r>
              <a:rPr lang="en-US" altLang="zh-CN" dirty="0">
                <a:latin typeface="+mn-lt"/>
                <a:ea typeface="+mn-ea"/>
              </a:rPr>
              <a:t>html</a:t>
            </a:r>
            <a:r>
              <a:rPr lang="zh-CN" altLang="en-US" dirty="0">
                <a:latin typeface="+mn-lt"/>
                <a:ea typeface="+mn-ea"/>
              </a:rPr>
              <a:t>，那么</a:t>
            </a:r>
            <a:r>
              <a:rPr lang="en-US" altLang="zh-CN" dirty="0">
                <a:latin typeface="+mn-lt"/>
                <a:ea typeface="+mn-ea"/>
              </a:rPr>
              <a:t>html5</a:t>
            </a:r>
            <a:r>
              <a:rPr lang="zh-CN" altLang="en-US" dirty="0">
                <a:latin typeface="+mn-lt"/>
                <a:ea typeface="+mn-ea"/>
              </a:rPr>
              <a:t>又是什么鬼，我们可以认为它是一个</a:t>
            </a:r>
            <a:r>
              <a:rPr lang="en-US" altLang="zh-CN" dirty="0">
                <a:latin typeface="+mn-lt"/>
                <a:ea typeface="+mn-ea"/>
              </a:rPr>
              <a:t>html</a:t>
            </a:r>
            <a:r>
              <a:rPr lang="zh-CN" altLang="en-US" dirty="0">
                <a:latin typeface="+mn-lt"/>
                <a:ea typeface="+mn-ea"/>
              </a:rPr>
              <a:t>的一个版本号。这一版本带来了更多的功能和优化。</a:t>
            </a:r>
            <a:endParaRPr lang="zh-CN" altLang="en-US" dirty="0">
              <a:latin typeface="+mn-lt"/>
              <a:ea typeface="+mn-ea"/>
            </a:endParaRPr>
          </a:p>
          <a:p>
            <a:endParaRPr lang="zh-CN" altLang="en-US" dirty="0">
              <a:latin typeface="+mn-lt"/>
              <a:ea typeface="+mn-ea"/>
            </a:endParaRPr>
          </a:p>
          <a:p>
            <a:r>
              <a:rPr lang="en-US" altLang="zh-CN" dirty="0">
                <a:latin typeface="+mn-lt"/>
                <a:ea typeface="+mn-ea"/>
              </a:rPr>
              <a:t>APP</a:t>
            </a:r>
            <a:r>
              <a:rPr lang="zh-CN" altLang="en-US" dirty="0">
                <a:latin typeface="+mn-lt"/>
                <a:ea typeface="+mn-ea"/>
              </a:rPr>
              <a:t>可以是浏览器，也可以不仅是浏览器，浏览器可以认为是一种功能，一种权限。原生的</a:t>
            </a:r>
            <a:r>
              <a:rPr lang="en-US" altLang="zh-CN" dirty="0">
                <a:latin typeface="+mn-lt"/>
                <a:ea typeface="+mn-ea"/>
              </a:rPr>
              <a:t>APP</a:t>
            </a:r>
            <a:r>
              <a:rPr lang="zh-CN" altLang="en-US" dirty="0">
                <a:latin typeface="+mn-lt"/>
                <a:ea typeface="+mn-ea"/>
              </a:rPr>
              <a:t>调用的操作系统提供给它的功能方法，进行加工，把这些功能组装起来完善</a:t>
            </a:r>
            <a:r>
              <a:rPr lang="en-US" altLang="zh-CN" dirty="0">
                <a:latin typeface="+mn-lt"/>
                <a:ea typeface="+mn-ea"/>
              </a:rPr>
              <a:t>APP</a:t>
            </a:r>
            <a:r>
              <a:rPr lang="zh-CN" altLang="en-US" dirty="0">
                <a:latin typeface="+mn-lt"/>
                <a:ea typeface="+mn-ea"/>
              </a:rPr>
              <a:t>的功能。</a:t>
            </a:r>
            <a:endParaRPr lang="zh-CN" altLang="en-US" dirty="0">
              <a:latin typeface="+mn-lt"/>
              <a:ea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70" y="1207135"/>
            <a:ext cx="10738485" cy="1600200"/>
          </a:xfrm>
        </p:spPr>
        <p:txBody>
          <a:bodyPr/>
          <a:p>
            <a:r>
              <a:rPr lang="en-US" altLang="zh-CN"/>
              <a:t>APP</a:t>
            </a:r>
            <a:r>
              <a:rPr lang="zh-CN" altLang="en-US"/>
              <a:t>和</a:t>
            </a:r>
            <a:r>
              <a:rPr lang="en-US" altLang="zh-CN"/>
              <a:t>html5</a:t>
            </a:r>
            <a:r>
              <a:rPr lang="zh-CN" altLang="en-US"/>
              <a:t>的区别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470" y="2807335"/>
            <a:ext cx="10737850" cy="3811905"/>
          </a:xfrm>
        </p:spPr>
        <p:txBody>
          <a:bodyPr/>
          <a:p>
            <a:r>
              <a:rPr lang="zh-CN" altLang="en-US"/>
              <a:t>运行环境的差异。</a:t>
            </a:r>
            <a:endParaRPr lang="zh-CN" altLang="en-US"/>
          </a:p>
          <a:p>
            <a:r>
              <a:rPr lang="zh-CN" altLang="en-US"/>
              <a:t>组装式效率和体验的问题。</a:t>
            </a:r>
            <a:endParaRPr lang="zh-CN" altLang="en-US"/>
          </a:p>
          <a:p>
            <a:r>
              <a:rPr lang="zh-CN" altLang="en-US"/>
              <a:t>功能权限的不同。</a:t>
            </a:r>
            <a:endParaRPr lang="zh-CN" altLang="en-US"/>
          </a:p>
          <a:p>
            <a:r>
              <a:rPr lang="zh-CN" altLang="en-US"/>
              <a:t>开发效率的比较。</a:t>
            </a:r>
            <a:endParaRPr lang="zh-CN" altLang="en-US"/>
          </a:p>
          <a:p>
            <a:r>
              <a:rPr lang="zh-CN" altLang="en-US"/>
              <a:t>兼容问题解决方案。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70" y="1207135"/>
            <a:ext cx="10738485" cy="1600200"/>
          </a:xfrm>
        </p:spPr>
        <p:txBody>
          <a:bodyPr/>
          <a:p>
            <a:r>
              <a:rPr lang="zh-CN" altLang="en-US"/>
              <a:t>小程序是什么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470" y="2807335"/>
            <a:ext cx="10737850" cy="3811905"/>
          </a:xfrm>
        </p:spPr>
        <p:txBody>
          <a:bodyPr/>
          <a:p>
            <a:r>
              <a:rPr lang="zh-CN" altLang="en-US"/>
              <a:t>时代更替，人们不喜欢下载茫茫多的</a:t>
            </a:r>
            <a:r>
              <a:rPr lang="en-US" altLang="zh-CN"/>
              <a:t>APP</a:t>
            </a:r>
            <a:r>
              <a:rPr lang="zh-CN" altLang="en-US"/>
              <a:t>，保留常用的几种</a:t>
            </a:r>
            <a:r>
              <a:rPr lang="en-US" altLang="zh-CN"/>
              <a:t>APP</a:t>
            </a:r>
            <a:r>
              <a:rPr lang="zh-CN" altLang="en-US"/>
              <a:t>，如微信，支付宝。内嵌在微信中而不下载新的</a:t>
            </a:r>
            <a:r>
              <a:rPr lang="en-US" altLang="zh-CN"/>
              <a:t>APP</a:t>
            </a:r>
            <a:r>
              <a:rPr lang="zh-CN" altLang="en-US"/>
              <a:t>的利用微信提供的一些方法和编写规范开发的程序，上传至微信小程序商店的这类应用被称为微信小程序，传闻支付宝目前也在开发这种平台式的东西。他们的表面其实是利用微信提供的公开方法和规范写的类</a:t>
            </a:r>
            <a:r>
              <a:rPr lang="en-US" altLang="zh-CN"/>
              <a:t>html</a:t>
            </a:r>
            <a:r>
              <a:rPr lang="zh-CN" altLang="en-US"/>
              <a:t>，或是</a:t>
            </a:r>
            <a:r>
              <a:rPr lang="en-US" altLang="zh-CN"/>
              <a:t>html</a:t>
            </a:r>
            <a:r>
              <a:rPr lang="zh-CN" altLang="en-US"/>
              <a:t>自身，或是利用</a:t>
            </a:r>
            <a:r>
              <a:rPr lang="en-US" altLang="zh-CN"/>
              <a:t>html</a:t>
            </a:r>
            <a:r>
              <a:rPr lang="zh-CN" altLang="en-US"/>
              <a:t>去调用微信自身的原生类方法。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15"/>
          <a:stretch>
            <a:fillRect/>
          </a:stretch>
        </p:blipFill>
        <p:spPr>
          <a:xfrm>
            <a:off x="1554600" y="1317684"/>
            <a:ext cx="9081665" cy="4543199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554600" y="211048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685800">
              <a:lnSpc>
                <a:spcPct val="100000"/>
              </a:lnSpc>
              <a:spcBef>
                <a:spcPct val="0"/>
              </a:spcBef>
              <a:buNone/>
              <a:defRPr sz="36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accent3"/>
                </a:solidFill>
              </a:rPr>
              <a:t>Thanks.</a:t>
            </a:r>
            <a:endParaRPr lang="en-US" altLang="zh-CN" dirty="0">
              <a:solidFill>
                <a:schemeClr val="accent3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554600" y="6032336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itchFamily="18" charset="2"/>
              <a:buNone/>
              <a:defRPr baseline="0"/>
            </a:lvl1pPr>
            <a:lvl2pPr marL="342900" indent="0" algn="just" defTabSz="685800">
              <a:lnSpc>
                <a:spcPct val="13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itchFamily="49" charset="-122"/>
              <a:buNone/>
              <a:defRPr sz="1050" baseline="0"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6858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/>
            </a:lvl3pPr>
            <a:lvl4pPr marL="10287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4pPr>
            <a:lvl5pPr marL="13716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5pPr>
            <a:lvl6pPr marL="17145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6pPr>
            <a:lvl7pPr marL="20574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7pPr>
            <a:lvl8pPr marL="24003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8pPr>
            <a:lvl9pPr marL="27432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9pPr>
          </a:lstStyle>
          <a:p>
            <a:r>
              <a:rPr lang="zh-CN" altLang="en-US" sz="1800" dirty="0"/>
              <a:t>谢谢观看。</a:t>
            </a:r>
            <a:endParaRPr lang="zh-CN" altLang="en-US" sz="1800" dirty="0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15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ID" val="custom160151_3*f*1"/>
  <p:tag name="KSO_WM_UNIT_TYPE" val="f"/>
  <p:tag name="KSO_WM_UNIT_INDEX" val="1"/>
  <p:tag name="KSO_WM_UNIT_CLEAR" val="1"/>
  <p:tag name="KSO_WM_UNIT_LAYERLEVEL" val="1"/>
  <p:tag name="KSO_WM_UNIT_VALUE" val="221"/>
  <p:tag name="KSO_WM_UNIT_HIGHLIGHT" val="0"/>
  <p:tag name="KSO_WM_UNIT_COMPATIBLE" val="0"/>
  <p:tag name="KSO_WM_UNIT_PRESET_TEXT_INDEX" val="5"/>
  <p:tag name="KSO_WM_UNIT_PRESET_TEXT_LEN" val="232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ID" val="custom160151_3*f*2"/>
  <p:tag name="KSO_WM_UNIT_TYPE" val="f"/>
  <p:tag name="KSO_WM_UNIT_INDEX" val="2"/>
  <p:tag name="KSO_WM_UNIT_CLEAR" val="1"/>
  <p:tag name="KSO_WM_UNIT_LAYERLEVEL" val="1"/>
  <p:tag name="KSO_WM_UNIT_VALUE" val="221"/>
  <p:tag name="KSO_WM_UNIT_HIGHLIGHT" val="0"/>
  <p:tag name="KSO_WM_UNIT_COMPATIBLE" val="0"/>
  <p:tag name="KSO_WM_UNIT_PRESET_TEXT_INDEX" val="5"/>
  <p:tag name="KSO_WM_UNIT_PRESET_TEXT_LEN" val="232"/>
</p:tagLst>
</file>

<file path=ppt/tags/tag12.xml><?xml version="1.0" encoding="utf-8"?>
<p:tagLst xmlns:p="http://schemas.openxmlformats.org/presentationml/2006/main">
  <p:tag name="KSO_WM_TEMPLATE_CATEGORY" val="custom"/>
  <p:tag name="KSO_WM_TEMPLATE_INDEX" val="160151"/>
  <p:tag name="KSO_WM_TAG_VERSION" val="1.0"/>
  <p:tag name="KSO_WM_SLIDE_ID" val="custom160151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49*110"/>
  <p:tag name="KSO_WM_SLIDE_SIZE" val="864*39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TYPE" val="a"/>
  <p:tag name="KSO_WM_UNIT_INDEX" val="1"/>
  <p:tag name="KSO_WM_UNIT_ID" val="custom160151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TYPE" val="d"/>
  <p:tag name="KSO_WM_UNIT_INDEX" val="1"/>
  <p:tag name="KSO_WM_UNIT_ID" val="custom160151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TYPE" val="f"/>
  <p:tag name="KSO_WM_UNIT_INDEX" val="1"/>
  <p:tag name="KSO_WM_UNIT_ID" val="custom160151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16.xml><?xml version="1.0" encoding="utf-8"?>
<p:tagLst xmlns:p="http://schemas.openxmlformats.org/presentationml/2006/main">
  <p:tag name="KSO_WM_TEMPLATE_CATEGORY" val="custom"/>
  <p:tag name="KSO_WM_TEMPLATE_INDEX" val="160151"/>
  <p:tag name="KSO_WM_TAG_VERSION" val="1.0"/>
  <p:tag name="KSO_WM_SLIDE_ID" val="custom160151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6*95"/>
  <p:tag name="KSO_WM_SLIDE_SIZE" val="828*426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TYPE" val="a"/>
  <p:tag name="KSO_WM_UNIT_INDEX" val="1"/>
  <p:tag name="KSO_WM_UNIT_ID" val="custom160151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TYPE" val="d"/>
  <p:tag name="KSO_WM_UNIT_INDEX" val="1"/>
  <p:tag name="KSO_WM_UNIT_ID" val="custom160151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TYPE" val="f"/>
  <p:tag name="KSO_WM_UNIT_INDEX" val="1"/>
  <p:tag name="KSO_WM_UNIT_ID" val="custom160151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151"/>
</p:tagLst>
</file>

<file path=ppt/tags/tag20.xml><?xml version="1.0" encoding="utf-8"?>
<p:tagLst xmlns:p="http://schemas.openxmlformats.org/presentationml/2006/main">
  <p:tag name="KSO_WM_TEMPLATE_CATEGORY" val="custom"/>
  <p:tag name="KSO_WM_TEMPLATE_INDEX" val="160151"/>
  <p:tag name="KSO_WM_TAG_VERSION" val="1.0"/>
  <p:tag name="KSO_WM_SLIDE_ID" val="custom160151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6*95"/>
  <p:tag name="KSO_WM_SLIDE_SIZE" val="828*426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TYPE" val="d"/>
  <p:tag name="KSO_WM_UNIT_INDEX" val="1"/>
  <p:tag name="KSO_WM_UNIT_ID" val="custom160151_5*d*1"/>
  <p:tag name="KSO_WM_UNIT_CLEAR" val="0"/>
  <p:tag name="KSO_WM_UNIT_LAYERLEVEL" val="1"/>
  <p:tag name="KSO_WM_UNIT_VALUE" val="1261*2521"/>
  <p:tag name="KSO_WM_UNIT_HIGHLIGHT" val="0"/>
  <p:tag name="KSO_WM_UNIT_COMPATIBLE" val="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TYPE" val="a"/>
  <p:tag name="KSO_WM_UNIT_INDEX" val="1"/>
  <p:tag name="KSO_WM_UNIT_ID" val="custom160151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TYPE" val="f"/>
  <p:tag name="KSO_WM_UNIT_INDEX" val="1"/>
  <p:tag name="KSO_WM_UNIT_ID" val="custom160151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24.xml><?xml version="1.0" encoding="utf-8"?>
<p:tagLst xmlns:p="http://schemas.openxmlformats.org/presentationml/2006/main">
  <p:tag name="KSO_WM_TEMPLATE_CATEGORY" val="custom"/>
  <p:tag name="KSO_WM_TEMPLATE_INDEX" val="160151"/>
  <p:tag name="KSO_WM_TAG_VERSION" val="1.0"/>
  <p:tag name="KSO_WM_SLIDE_ID" val="custom160151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ID" val="custom160151_1*b*1"/>
  <p:tag name="KSO_WM_UNIT_TYPE" val="b"/>
  <p:tag name="KSO_WM_UNIT_INDEX" val="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ID" val="custom160151_1*a*1"/>
  <p:tag name="KSO_WM_UNIT_TYPE" val="a"/>
  <p:tag name="KSO_WM_UNIT_INDEX" val="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.xml><?xml version="1.0" encoding="utf-8"?>
<p:tagLst xmlns:p="http://schemas.openxmlformats.org/presentationml/2006/main">
  <p:tag name="KSO_WM_TEMPLATE_THUMBS_INDEX" val="1、4、5、8、12、16、23、26、27、28、29"/>
  <p:tag name="KSO_WM_TEMPLATE_CATEGORY" val="custom"/>
  <p:tag name="KSO_WM_TEMPLATE_INDEX" val="160151"/>
  <p:tag name="KSO_WM_TAG_VERSION" val="1.0"/>
  <p:tag name="KSO_WM_SLIDE_ID" val="custom16015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ID" val="custom160151_2*a*1"/>
  <p:tag name="KSO_WM_UNIT_TYPE" val="a"/>
  <p:tag name="KSO_WM_UNIT_INDEX" val="1"/>
  <p:tag name="KSO_WM_UNIT_CLEAR" val="1"/>
  <p:tag name="KSO_WM_UNIT_LAYERLEVEL" val="1"/>
  <p:tag name="KSO_WM_UNIT_VALUE" val="3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ID" val="custom160151_2*f*1"/>
  <p:tag name="KSO_WM_UNIT_TYPE" val="f"/>
  <p:tag name="KSO_WM_UNIT_INDEX" val="1"/>
  <p:tag name="KSO_WM_UNIT_CLEAR" val="1"/>
  <p:tag name="KSO_WM_UNIT_LAYERLEVEL" val="1"/>
  <p:tag name="KSO_WM_UNIT_VALUE" val="408"/>
  <p:tag name="KSO_WM_UNIT_HIGHLIGHT" val="0"/>
  <p:tag name="KSO_WM_UNIT_COMPATIBLE" val="0"/>
  <p:tag name="KSO_WM_UNIT_PRESET_TEXT_INDEX" val="4"/>
  <p:tag name="KSO_WM_UNIT_PRESET_TEXT_LEN" val="160"/>
</p:tagLst>
</file>

<file path=ppt/tags/tag8.xml><?xml version="1.0" encoding="utf-8"?>
<p:tagLst xmlns:p="http://schemas.openxmlformats.org/presentationml/2006/main">
  <p:tag name="KSO_WM_TEMPLATE_CATEGORY" val="custom"/>
  <p:tag name="KSO_WM_TEMPLATE_INDEX" val="160151"/>
  <p:tag name="KSO_WM_TAG_VERSION" val="1.0"/>
  <p:tag name="KSO_WM_SLIDE_ID" val="custom16015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*109"/>
  <p:tag name="KSO_WM_SLIDE_SIZE" val="849*37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ID" val="custom160151_3*a*1"/>
  <p:tag name="KSO_WM_UNIT_TYPE" val="a"/>
  <p:tag name="KSO_WM_UNIT_INDEX" val="1"/>
  <p:tag name="KSO_WM_UNIT_CLEAR" val="1"/>
  <p:tag name="KSO_WM_UNIT_LAYERLEVEL" val="1"/>
  <p:tag name="KSO_WM_UNIT_VALUE" val="3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A000120141114A06PWBG">
  <a:themeElements>
    <a:clrScheme name="自定义 115">
      <a:dk1>
        <a:srgbClr val="3D3F41"/>
      </a:dk1>
      <a:lt1>
        <a:srgbClr val="FFFFFF"/>
      </a:lt1>
      <a:dk2>
        <a:srgbClr val="3D3F41"/>
      </a:dk2>
      <a:lt2>
        <a:srgbClr val="EFE9D9"/>
      </a:lt2>
      <a:accent1>
        <a:srgbClr val="4F5A71"/>
      </a:accent1>
      <a:accent2>
        <a:srgbClr val="6A8F94"/>
      </a:accent2>
      <a:accent3>
        <a:srgbClr val="4E6363"/>
      </a:accent3>
      <a:accent4>
        <a:srgbClr val="8B695B"/>
      </a:accent4>
      <a:accent5>
        <a:srgbClr val="B2C6D2"/>
      </a:accent5>
      <a:accent6>
        <a:srgbClr val="6C9C16"/>
      </a:accent6>
      <a:hlink>
        <a:srgbClr val="00B0F0"/>
      </a:hlink>
      <a:folHlink>
        <a:srgbClr val="AFB2B4"/>
      </a:folHlink>
    </a:clrScheme>
    <a:fontScheme name="自定义 7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A000120141114A06KPBG</Template>
  <TotalTime>0</TotalTime>
  <Words>1261</Words>
  <Application>WPS 演示</Application>
  <PresentationFormat>宽屏</PresentationFormat>
  <Paragraphs>48</Paragraphs>
  <Slides>8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黑体</vt:lpstr>
      <vt:lpstr>Calibri</vt:lpstr>
      <vt:lpstr>幼圆</vt:lpstr>
      <vt:lpstr>Wingdings 2</vt:lpstr>
      <vt:lpstr>微软雅黑</vt:lpstr>
      <vt:lpstr>Wingdings</vt:lpstr>
      <vt:lpstr>A000120141114A06PWBG</vt:lpstr>
      <vt:lpstr>PowerPoint 演示文稿</vt:lpstr>
      <vt:lpstr>计算机应用程序APP（Application）</vt:lpstr>
      <vt:lpstr>我们口中的APP诞生了</vt:lpstr>
      <vt:lpstr>html5</vt:lpstr>
      <vt:lpstr>html5</vt:lpstr>
      <vt:lpstr>APP和html5的区别</vt:lpstr>
      <vt:lpstr>APP和html5的区别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jinx</cp:lastModifiedBy>
  <cp:revision>293</cp:revision>
  <dcterms:created xsi:type="dcterms:W3CDTF">2014-06-03T02:52:00Z</dcterms:created>
  <dcterms:modified xsi:type="dcterms:W3CDTF">2017-01-13T09:22:06Z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>A000120141114A06KPBG.pptx</vt:lpwstr>
  </property>
  <property fmtid="{D5CDD505-2E9C-101B-9397-08002B2CF9AE}" pid="3" name="标题">
    <vt:lpwstr>简约灰色_A000120141114A06KPBG</vt:lpwstr>
  </property>
  <property fmtid="{D5CDD505-2E9C-101B-9397-08002B2CF9AE}" pid="4" name="关键字">
    <vt:lpwstr>PPT背景模板 扁平化 灰 灰色 宽屏 圆圈 圆 简约 简洁 宽屏 V2007</vt:lpwstr>
  </property>
  <property fmtid="{D5CDD505-2E9C-101B-9397-08002B2CF9AE}" pid="5" name="KSOProductBuildVer">
    <vt:lpwstr>2052-10.1.0.6135</vt:lpwstr>
  </property>
  <property fmtid="{D5CDD505-2E9C-101B-9397-08002B2CF9AE}" pid="6" name="name">
    <vt:lpwstr>黑白朴素.pptx</vt:lpwstr>
  </property>
  <property fmtid="{D5CDD505-2E9C-101B-9397-08002B2CF9AE}" pid="7" name="fileid">
    <vt:lpwstr>861015</vt:lpwstr>
  </property>
  <property fmtid="{D5CDD505-2E9C-101B-9397-08002B2CF9AE}" pid="8" name="search_tags">
    <vt:lpwstr>PPT模板</vt:lpwstr>
  </property>
</Properties>
</file>