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handoutMasterIdLst>
    <p:handoutMasterId r:id="rId7"/>
  </p:handoutMasterIdLst>
  <p:sldIdLst>
    <p:sldId id="256" r:id="rId5"/>
  </p:sldIdLst>
  <p:sldSz cx="32918400" cy="24688800"/>
  <p:notesSz cx="6997700" cy="9271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 userDrawn="1">
          <p15:clr>
            <a:srgbClr val="A4A3A4"/>
          </p15:clr>
        </p15:guide>
        <p15:guide id="2" orient="horz" pos="2304" userDrawn="1">
          <p15:clr>
            <a:srgbClr val="A4A3A4"/>
          </p15:clr>
        </p15:guide>
        <p15:guide id="3" orient="horz" pos="3456" userDrawn="1">
          <p15:clr>
            <a:srgbClr val="A4A3A4"/>
          </p15:clr>
        </p15:guide>
        <p15:guide id="4" orient="horz" pos="15012" userDrawn="1">
          <p15:clr>
            <a:srgbClr val="A4A3A4"/>
          </p15:clr>
        </p15:guide>
        <p15:guide id="5" pos="370" userDrawn="1">
          <p15:clr>
            <a:srgbClr val="A4A3A4"/>
          </p15:clr>
        </p15:guide>
        <p15:guide id="6" pos="5061" userDrawn="1">
          <p15:clr>
            <a:srgbClr val="A4A3A4"/>
          </p15:clr>
        </p15:guide>
        <p15:guide id="7" pos="5462" userDrawn="1">
          <p15:clr>
            <a:srgbClr val="A4A3A4"/>
          </p15:clr>
        </p15:guide>
        <p15:guide id="8" pos="10214" userDrawn="1">
          <p15:clr>
            <a:srgbClr val="A4A3A4"/>
          </p15:clr>
        </p15:guide>
        <p15:guide id="9" pos="10553" userDrawn="1">
          <p15:clr>
            <a:srgbClr val="A4A3A4"/>
          </p15:clr>
        </p15:guide>
        <p15:guide id="10" pos="15305" userDrawn="1">
          <p15:clr>
            <a:srgbClr val="A4A3A4"/>
          </p15:clr>
        </p15:guide>
        <p15:guide id="11" pos="15675" userDrawn="1">
          <p15:clr>
            <a:srgbClr val="A4A3A4"/>
          </p15:clr>
        </p15:guide>
        <p15:guide id="12" pos="203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4D4D4D"/>
    <a:srgbClr val="053B5D"/>
    <a:srgbClr val="626000"/>
    <a:srgbClr val="935211"/>
    <a:srgbClr val="82470C"/>
    <a:srgbClr val="860808"/>
    <a:srgbClr val="8D0108"/>
    <a:srgbClr val="7101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E873E1-3603-05E1-A87A-C43F9CE7F5DB}" v="90" dt="2023-04-16T23:41:22.068"/>
    <p1510:client id="{3091F0F9-B956-4D90-B8D6-7E2E3CA6ED56}" v="554" dt="2023-04-17T03:06:46.592"/>
    <p1510:client id="{45444033-4FB4-D627-A09A-876904AAD392}" v="37" dt="2023-04-17T01:52:03.294"/>
    <p1510:client id="{791697F4-F10F-9667-A019-349AD5651730}" v="28" dt="2023-04-17T01:59:35.457"/>
    <p1510:client id="{7E6475A6-ADE0-4886-9C26-CF40DFDB70EA}" v="220" vWet="222" dt="2023-04-17T01:50:07.433"/>
    <p1510:client id="{B92A495E-36CF-4288-A3C3-ECED65659222}" v="3798" dt="2023-04-17T02:31:14.464"/>
    <p1510:client id="{CBF54BC9-742F-D39F-7F54-4B1E5B7E33E1}" v="69" dt="2023-04-16T19:22:33.301"/>
    <p1510:client id="{E8B82E0E-8314-4CF6-8811-15599A74B3BE}" v="1014" dt="2023-04-17T03:05:17.849"/>
  </p1510:revLst>
</p1510:revInfo>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2" d="100"/>
          <a:sy n="22" d="100"/>
        </p:scale>
        <p:origin x="1254" y="78"/>
      </p:cViewPr>
      <p:guideLst>
        <p:guide orient="horz" pos="432"/>
        <p:guide orient="horz" pos="2304"/>
        <p:guide orient="horz" pos="3456"/>
        <p:guide orient="horz" pos="15012"/>
        <p:guide pos="370"/>
        <p:guide pos="5061"/>
        <p:guide pos="5462"/>
        <p:guide pos="10214"/>
        <p:guide pos="10553"/>
        <p:guide pos="15305"/>
        <p:guide pos="15675"/>
        <p:guide pos="203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a:extLst>
              <a:ext uri="{FF2B5EF4-FFF2-40B4-BE49-F238E27FC236}">
                <a16:creationId xmlns:a16="http://schemas.microsoft.com/office/drawing/2014/main" id="{B2B4D78C-5219-4B2A-8635-D8A71A534A13}"/>
              </a:ext>
            </a:extLst>
          </p:cNvPr>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4099" name="Rectangle 1027">
            <a:extLst>
              <a:ext uri="{FF2B5EF4-FFF2-40B4-BE49-F238E27FC236}">
                <a16:creationId xmlns:a16="http://schemas.microsoft.com/office/drawing/2014/main" id="{FD2366F7-13CB-432E-8C17-3DE97122024B}"/>
              </a:ext>
            </a:extLst>
          </p:cNvPr>
          <p:cNvSpPr>
            <a:spLocks noGrp="1" noChangeArrowheads="1"/>
          </p:cNvSpPr>
          <p:nvPr>
            <p:ph type="dt" sz="quarter" idx="1"/>
          </p:nvPr>
        </p:nvSpPr>
        <p:spPr bwMode="auto">
          <a:xfrm>
            <a:off x="3965575"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4100" name="Rectangle 1028">
            <a:extLst>
              <a:ext uri="{FF2B5EF4-FFF2-40B4-BE49-F238E27FC236}">
                <a16:creationId xmlns:a16="http://schemas.microsoft.com/office/drawing/2014/main" id="{6D819527-0A11-4368-AA40-9A19B5143A79}"/>
              </a:ext>
            </a:extLst>
          </p:cNvPr>
          <p:cNvSpPr>
            <a:spLocks noGrp="1" noChangeArrowheads="1"/>
          </p:cNvSpPr>
          <p:nvPr>
            <p:ph type="ftr" sz="quarter" idx="2"/>
          </p:nvPr>
        </p:nvSpPr>
        <p:spPr bwMode="auto">
          <a:xfrm>
            <a:off x="0" y="88074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4101" name="Rectangle 1029">
            <a:extLst>
              <a:ext uri="{FF2B5EF4-FFF2-40B4-BE49-F238E27FC236}">
                <a16:creationId xmlns:a16="http://schemas.microsoft.com/office/drawing/2014/main" id="{32451EFA-4ACA-450D-90E3-45DE22B0B975}"/>
              </a:ext>
            </a:extLst>
          </p:cNvPr>
          <p:cNvSpPr>
            <a:spLocks noGrp="1" noChangeArrowheads="1"/>
          </p:cNvSpPr>
          <p:nvPr>
            <p:ph type="sldNum" sz="quarter" idx="3"/>
          </p:nvPr>
        </p:nvSpPr>
        <p:spPr bwMode="auto">
          <a:xfrm>
            <a:off x="3965575" y="88074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8773E73A-06AA-40C8-BC06-6786924EF625}"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125" cy="46513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963988" y="0"/>
            <a:ext cx="3032125" cy="465138"/>
          </a:xfrm>
          <a:prstGeom prst="rect">
            <a:avLst/>
          </a:prstGeom>
        </p:spPr>
        <p:txBody>
          <a:bodyPr vert="horz" lIns="91440" tIns="45720" rIns="91440" bIns="45720" rtlCol="0"/>
          <a:lstStyle>
            <a:lvl1pPr algn="r">
              <a:defRPr sz="1200"/>
            </a:lvl1pPr>
          </a:lstStyle>
          <a:p>
            <a:fld id="{036009C2-E415-4443-B708-EE17764D04B2}" type="datetimeFigureOut">
              <a:rPr lang="zh-CN" altLang="en-US" smtClean="0"/>
              <a:t>2023/4/16</a:t>
            </a:fld>
            <a:endParaRPr lang="zh-CN" altLang="en-US"/>
          </a:p>
        </p:txBody>
      </p:sp>
      <p:sp>
        <p:nvSpPr>
          <p:cNvPr id="4" name="Slide Image Placeholder 3"/>
          <p:cNvSpPr>
            <a:spLocks noGrp="1" noRot="1" noChangeAspect="1"/>
          </p:cNvSpPr>
          <p:nvPr>
            <p:ph type="sldImg" idx="2"/>
          </p:nvPr>
        </p:nvSpPr>
        <p:spPr>
          <a:xfrm>
            <a:off x="1412875" y="1158875"/>
            <a:ext cx="4171950" cy="31289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700088" y="4462463"/>
            <a:ext cx="5597525" cy="3649662"/>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805863"/>
            <a:ext cx="3032125" cy="46513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963988" y="8805863"/>
            <a:ext cx="3032125" cy="465137"/>
          </a:xfrm>
          <a:prstGeom prst="rect">
            <a:avLst/>
          </a:prstGeom>
        </p:spPr>
        <p:txBody>
          <a:bodyPr vert="horz" lIns="91440" tIns="45720" rIns="91440" bIns="45720" rtlCol="0" anchor="b"/>
          <a:lstStyle>
            <a:lvl1pPr algn="r">
              <a:defRPr sz="1200"/>
            </a:lvl1pPr>
          </a:lstStyle>
          <a:p>
            <a:fld id="{6DE613B1-0924-431E-B30A-D5019E7548DA}" type="slidenum">
              <a:rPr lang="zh-CN" altLang="en-US" smtClean="0"/>
              <a:t>‹#›</a:t>
            </a:fld>
            <a:endParaRPr lang="zh-CN" altLang="en-US"/>
          </a:p>
        </p:txBody>
      </p:sp>
    </p:spTree>
    <p:extLst>
      <p:ext uri="{BB962C8B-B14F-4D97-AF65-F5344CB8AC3E}">
        <p14:creationId xmlns:p14="http://schemas.microsoft.com/office/powerpoint/2010/main" val="2211586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6DE613B1-0924-431E-B30A-D5019E7548DA}" type="slidenum">
              <a:rPr lang="zh-CN" altLang="en-US" smtClean="0"/>
              <a:t>1</a:t>
            </a:fld>
            <a:endParaRPr lang="zh-CN" altLang="en-US"/>
          </a:p>
        </p:txBody>
      </p:sp>
    </p:spTree>
    <p:extLst>
      <p:ext uri="{BB962C8B-B14F-4D97-AF65-F5344CB8AC3E}">
        <p14:creationId xmlns:p14="http://schemas.microsoft.com/office/powerpoint/2010/main" val="791603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4040507"/>
            <a:ext cx="27980640" cy="8595360"/>
          </a:xfrm>
        </p:spPr>
        <p:txBody>
          <a:bodyPr anchor="b"/>
          <a:lstStyle>
            <a:lvl1pPr algn="ctr">
              <a:defRPr sz="21600"/>
            </a:lvl1pPr>
          </a:lstStyle>
          <a:p>
            <a:r>
              <a:rPr lang="en-US"/>
              <a:t>Click to edit Master title style</a:t>
            </a:r>
          </a:p>
        </p:txBody>
      </p:sp>
      <p:sp>
        <p:nvSpPr>
          <p:cNvPr id="3" name="Subtitle 2"/>
          <p:cNvSpPr>
            <a:spLocks noGrp="1"/>
          </p:cNvSpPr>
          <p:nvPr>
            <p:ph type="subTitle" idx="1"/>
          </p:nvPr>
        </p:nvSpPr>
        <p:spPr>
          <a:xfrm>
            <a:off x="4114800" y="12967337"/>
            <a:ext cx="24688800" cy="5960743"/>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202068BD-8174-491D-822A-57B286C6E0C3}" type="slidenum">
              <a:rPr lang="en-US" altLang="en-US" smtClean="0"/>
              <a:pPr/>
              <a:t>‹#›</a:t>
            </a:fld>
            <a:endParaRPr lang="en-US" altLang="en-US"/>
          </a:p>
        </p:txBody>
      </p:sp>
    </p:spTree>
    <p:extLst>
      <p:ext uri="{BB962C8B-B14F-4D97-AF65-F5344CB8AC3E}">
        <p14:creationId xmlns:p14="http://schemas.microsoft.com/office/powerpoint/2010/main" val="3585108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7EDD3DB-01E1-4F59-8D9F-CAB05019B5B4}" type="slidenum">
              <a:rPr lang="en-US" altLang="en-US" smtClean="0"/>
              <a:pPr/>
              <a:t>‹#›</a:t>
            </a:fld>
            <a:endParaRPr lang="en-US" altLang="en-US"/>
          </a:p>
        </p:txBody>
      </p:sp>
    </p:spTree>
    <p:extLst>
      <p:ext uri="{BB962C8B-B14F-4D97-AF65-F5344CB8AC3E}">
        <p14:creationId xmlns:p14="http://schemas.microsoft.com/office/powerpoint/2010/main" val="3650570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314450"/>
            <a:ext cx="7098030" cy="209226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63142" y="1314450"/>
            <a:ext cx="20882610" cy="209226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C712693C-C2B9-4017-BEEE-9B3D8F664E40}" type="slidenum">
              <a:rPr lang="en-US" altLang="en-US" smtClean="0"/>
              <a:pPr/>
              <a:t>‹#›</a:t>
            </a:fld>
            <a:endParaRPr lang="en-US" altLang="en-US"/>
          </a:p>
        </p:txBody>
      </p:sp>
    </p:spTree>
    <p:extLst>
      <p:ext uri="{BB962C8B-B14F-4D97-AF65-F5344CB8AC3E}">
        <p14:creationId xmlns:p14="http://schemas.microsoft.com/office/powerpoint/2010/main" val="1628389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BBF57AE3-A8A5-4EB6-9FBB-BC8070F1143E}" type="slidenum">
              <a:rPr lang="en-US" altLang="en-US" smtClean="0"/>
              <a:pPr/>
              <a:t>‹#›</a:t>
            </a:fld>
            <a:endParaRPr lang="en-US" altLang="en-US"/>
          </a:p>
        </p:txBody>
      </p:sp>
    </p:spTree>
    <p:extLst>
      <p:ext uri="{BB962C8B-B14F-4D97-AF65-F5344CB8AC3E}">
        <p14:creationId xmlns:p14="http://schemas.microsoft.com/office/powerpoint/2010/main" val="3088533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6155062"/>
            <a:ext cx="28392120" cy="10269853"/>
          </a:xfrm>
        </p:spPr>
        <p:txBody>
          <a:bodyPr anchor="b"/>
          <a:lstStyle>
            <a:lvl1pPr>
              <a:defRPr sz="21600"/>
            </a:lvl1pPr>
          </a:lstStyle>
          <a:p>
            <a:r>
              <a:rPr lang="en-US"/>
              <a:t>Click to edit Master title style</a:t>
            </a:r>
          </a:p>
        </p:txBody>
      </p:sp>
      <p:sp>
        <p:nvSpPr>
          <p:cNvPr id="3" name="Text Placeholder 2"/>
          <p:cNvSpPr>
            <a:spLocks noGrp="1"/>
          </p:cNvSpPr>
          <p:nvPr>
            <p:ph type="body" idx="1"/>
          </p:nvPr>
        </p:nvSpPr>
        <p:spPr>
          <a:xfrm>
            <a:off x="2245997" y="16522072"/>
            <a:ext cx="28392120" cy="5400673"/>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4B80F9C-593C-4A34-B74C-4F31AD0653F0}" type="slidenum">
              <a:rPr lang="en-US" altLang="en-US" smtClean="0"/>
              <a:pPr/>
              <a:t>‹#›</a:t>
            </a:fld>
            <a:endParaRPr lang="en-US" altLang="en-US"/>
          </a:p>
        </p:txBody>
      </p:sp>
    </p:spTree>
    <p:extLst>
      <p:ext uri="{BB962C8B-B14F-4D97-AF65-F5344CB8AC3E}">
        <p14:creationId xmlns:p14="http://schemas.microsoft.com/office/powerpoint/2010/main" val="2869916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63140" y="6572250"/>
            <a:ext cx="13990320" cy="156648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664940" y="6572250"/>
            <a:ext cx="13990320" cy="156648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A115A446-1907-4AF6-8DA4-55A8E6ACE164}" type="slidenum">
              <a:rPr lang="en-US" altLang="en-US" smtClean="0"/>
              <a:pPr/>
              <a:t>‹#›</a:t>
            </a:fld>
            <a:endParaRPr lang="en-US" altLang="en-US"/>
          </a:p>
        </p:txBody>
      </p:sp>
    </p:spTree>
    <p:extLst>
      <p:ext uri="{BB962C8B-B14F-4D97-AF65-F5344CB8AC3E}">
        <p14:creationId xmlns:p14="http://schemas.microsoft.com/office/powerpoint/2010/main" val="115772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314455"/>
            <a:ext cx="28392120" cy="4772027"/>
          </a:xfrm>
        </p:spPr>
        <p:txBody>
          <a:bodyPr/>
          <a:lstStyle/>
          <a:p>
            <a:r>
              <a:rPr lang="en-US"/>
              <a:t>Click to edit Master title style</a:t>
            </a:r>
          </a:p>
        </p:txBody>
      </p:sp>
      <p:sp>
        <p:nvSpPr>
          <p:cNvPr id="3" name="Text Placeholder 2"/>
          <p:cNvSpPr>
            <a:spLocks noGrp="1"/>
          </p:cNvSpPr>
          <p:nvPr>
            <p:ph type="body" idx="1"/>
          </p:nvPr>
        </p:nvSpPr>
        <p:spPr>
          <a:xfrm>
            <a:off x="2267431" y="6052187"/>
            <a:ext cx="13926024" cy="2966083"/>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9018270"/>
            <a:ext cx="13926024" cy="132645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664942" y="6052187"/>
            <a:ext cx="13994608" cy="2966083"/>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9018270"/>
            <a:ext cx="13994608" cy="132645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AA96271A-0721-449A-993E-0053E3365648}" type="slidenum">
              <a:rPr lang="en-US" altLang="en-US" smtClean="0"/>
              <a:pPr/>
              <a:t>‹#›</a:t>
            </a:fld>
            <a:endParaRPr lang="en-US" altLang="en-US"/>
          </a:p>
        </p:txBody>
      </p:sp>
    </p:spTree>
    <p:extLst>
      <p:ext uri="{BB962C8B-B14F-4D97-AF65-F5344CB8AC3E}">
        <p14:creationId xmlns:p14="http://schemas.microsoft.com/office/powerpoint/2010/main" val="179540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8BF62BFD-BEAA-4EBA-AF4D-015BF3730413}" type="slidenum">
              <a:rPr lang="en-US" altLang="en-US" smtClean="0"/>
              <a:pPr/>
              <a:t>‹#›</a:t>
            </a:fld>
            <a:endParaRPr lang="en-US" altLang="en-US"/>
          </a:p>
        </p:txBody>
      </p:sp>
    </p:spTree>
    <p:extLst>
      <p:ext uri="{BB962C8B-B14F-4D97-AF65-F5344CB8AC3E}">
        <p14:creationId xmlns:p14="http://schemas.microsoft.com/office/powerpoint/2010/main" val="3934162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E059F95A-3889-4697-BF17-CF87A894E6D4}" type="slidenum">
              <a:rPr lang="en-US" altLang="en-US" smtClean="0"/>
              <a:pPr/>
              <a:t>‹#›</a:t>
            </a:fld>
            <a:endParaRPr lang="en-US" altLang="en-US"/>
          </a:p>
        </p:txBody>
      </p:sp>
    </p:spTree>
    <p:extLst>
      <p:ext uri="{BB962C8B-B14F-4D97-AF65-F5344CB8AC3E}">
        <p14:creationId xmlns:p14="http://schemas.microsoft.com/office/powerpoint/2010/main" val="1226748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645920"/>
            <a:ext cx="10617041" cy="5760720"/>
          </a:xfrm>
        </p:spPr>
        <p:txBody>
          <a:bodyPr anchor="b"/>
          <a:lstStyle>
            <a:lvl1pPr>
              <a:defRPr sz="11520"/>
            </a:lvl1pPr>
          </a:lstStyle>
          <a:p>
            <a:r>
              <a:rPr lang="en-US"/>
              <a:t>Click to edit Master title style</a:t>
            </a:r>
          </a:p>
        </p:txBody>
      </p:sp>
      <p:sp>
        <p:nvSpPr>
          <p:cNvPr id="3" name="Content Placeholder 2"/>
          <p:cNvSpPr>
            <a:spLocks noGrp="1"/>
          </p:cNvSpPr>
          <p:nvPr>
            <p:ph idx="1"/>
          </p:nvPr>
        </p:nvSpPr>
        <p:spPr>
          <a:xfrm>
            <a:off x="13994608" y="3554735"/>
            <a:ext cx="16664940" cy="1754505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67428" y="7406640"/>
            <a:ext cx="10617041" cy="13721717"/>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2BA661BC-F01C-4DB3-B49D-5C1A2A07AACD}" type="slidenum">
              <a:rPr lang="en-US" altLang="en-US" smtClean="0"/>
              <a:pPr/>
              <a:t>‹#›</a:t>
            </a:fld>
            <a:endParaRPr lang="en-US" altLang="en-US"/>
          </a:p>
        </p:txBody>
      </p:sp>
    </p:spTree>
    <p:extLst>
      <p:ext uri="{BB962C8B-B14F-4D97-AF65-F5344CB8AC3E}">
        <p14:creationId xmlns:p14="http://schemas.microsoft.com/office/powerpoint/2010/main" val="3985575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645920"/>
            <a:ext cx="10617041" cy="5760720"/>
          </a:xfrm>
        </p:spPr>
        <p:txBody>
          <a:bodyPr anchor="b"/>
          <a:lstStyle>
            <a:lvl1pPr>
              <a:defRPr sz="11520"/>
            </a:lvl1pPr>
          </a:lstStyle>
          <a:p>
            <a:r>
              <a:rPr lang="en-US"/>
              <a:t>Click to edit Master title style</a:t>
            </a:r>
          </a:p>
        </p:txBody>
      </p:sp>
      <p:sp>
        <p:nvSpPr>
          <p:cNvPr id="3" name="Picture Placeholder 2"/>
          <p:cNvSpPr>
            <a:spLocks noGrp="1" noChangeAspect="1"/>
          </p:cNvSpPr>
          <p:nvPr>
            <p:ph type="pic" idx="1"/>
          </p:nvPr>
        </p:nvSpPr>
        <p:spPr>
          <a:xfrm>
            <a:off x="13994608" y="3554735"/>
            <a:ext cx="16664940" cy="1754505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p>
        </p:txBody>
      </p:sp>
      <p:sp>
        <p:nvSpPr>
          <p:cNvPr id="4" name="Text Placeholder 3"/>
          <p:cNvSpPr>
            <a:spLocks noGrp="1"/>
          </p:cNvSpPr>
          <p:nvPr>
            <p:ph type="body" sz="half" idx="2"/>
          </p:nvPr>
        </p:nvSpPr>
        <p:spPr>
          <a:xfrm>
            <a:off x="2267428" y="7406640"/>
            <a:ext cx="10617041" cy="13721717"/>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E2D77433-8768-453C-9AB7-BBF18FD06C4A}" type="slidenum">
              <a:rPr lang="en-US" altLang="en-US" smtClean="0"/>
              <a:pPr/>
              <a:t>‹#›</a:t>
            </a:fld>
            <a:endParaRPr lang="en-US" altLang="en-US"/>
          </a:p>
        </p:txBody>
      </p:sp>
    </p:spTree>
    <p:extLst>
      <p:ext uri="{BB962C8B-B14F-4D97-AF65-F5344CB8AC3E}">
        <p14:creationId xmlns:p14="http://schemas.microsoft.com/office/powerpoint/2010/main" val="3180173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314455"/>
            <a:ext cx="28392120" cy="477202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263140" y="6572250"/>
            <a:ext cx="28392120" cy="156648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263140" y="22882865"/>
            <a:ext cx="7406640" cy="1314450"/>
          </a:xfrm>
          <a:prstGeom prst="rect">
            <a:avLst/>
          </a:prstGeom>
        </p:spPr>
        <p:txBody>
          <a:bodyPr vert="horz" lIns="91440" tIns="45720" rIns="91440" bIns="45720" rtlCol="0" anchor="ctr"/>
          <a:lstStyle>
            <a:lvl1pPr algn="l">
              <a:defRPr sz="432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10904220" y="22882865"/>
            <a:ext cx="11109960" cy="131445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23248620" y="22882865"/>
            <a:ext cx="7406640" cy="1314450"/>
          </a:xfrm>
          <a:prstGeom prst="rect">
            <a:avLst/>
          </a:prstGeom>
        </p:spPr>
        <p:txBody>
          <a:bodyPr vert="horz" lIns="91440" tIns="45720" rIns="91440" bIns="45720" rtlCol="0" anchor="ctr"/>
          <a:lstStyle>
            <a:lvl1pPr algn="r">
              <a:defRPr sz="4320">
                <a:solidFill>
                  <a:schemeClr val="tx1">
                    <a:tint val="75000"/>
                  </a:schemeClr>
                </a:solidFill>
              </a:defRPr>
            </a:lvl1pPr>
          </a:lstStyle>
          <a:p>
            <a:fld id="{D377386A-EFF3-4926-954C-BDE9370AB278}" type="slidenum">
              <a:rPr lang="en-US" altLang="en-US" smtClean="0"/>
              <a:pPr/>
              <a:t>‹#›</a:t>
            </a:fld>
            <a:endParaRPr lang="en-US" altLang="en-US"/>
          </a:p>
        </p:txBody>
      </p:sp>
    </p:spTree>
    <p:extLst>
      <p:ext uri="{BB962C8B-B14F-4D97-AF65-F5344CB8AC3E}">
        <p14:creationId xmlns:p14="http://schemas.microsoft.com/office/powerpoint/2010/main" val="16238137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Rounded Corners 47">
            <a:extLst>
              <a:ext uri="{FF2B5EF4-FFF2-40B4-BE49-F238E27FC236}">
                <a16:creationId xmlns:a16="http://schemas.microsoft.com/office/drawing/2014/main" id="{E2EC1515-0BF4-4401-91FB-4A2384C1DAFC}"/>
              </a:ext>
            </a:extLst>
          </p:cNvPr>
          <p:cNvSpPr/>
          <p:nvPr/>
        </p:nvSpPr>
        <p:spPr>
          <a:xfrm>
            <a:off x="21577739" y="3312235"/>
            <a:ext cx="10797016" cy="21009423"/>
          </a:xfrm>
          <a:prstGeom prst="roundRect">
            <a:avLst/>
          </a:prstGeom>
          <a:gradFill>
            <a:gsLst>
              <a:gs pos="100000">
                <a:srgbClr val="F3F5FA"/>
              </a:gs>
              <a:gs pos="0">
                <a:srgbClr val="CDD2DE"/>
              </a:gs>
            </a:gsLst>
            <a:lin ang="16200000" scaled="1"/>
          </a:gra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 name="Rectangle 3"/>
          <p:cNvSpPr/>
          <p:nvPr/>
        </p:nvSpPr>
        <p:spPr>
          <a:xfrm>
            <a:off x="22196563" y="4498156"/>
            <a:ext cx="9923597" cy="8059386"/>
          </a:xfrm>
          <a:prstGeom prst="rect">
            <a:avLst/>
          </a:prstGeom>
        </p:spPr>
        <p:txBody>
          <a:bodyPr wrap="square" lIns="91440" tIns="45720" rIns="91440" bIns="45720" anchor="t">
            <a:spAutoFit/>
          </a:bodyPr>
          <a:lstStyle/>
          <a:p>
            <a:pPr marL="571500" indent="-571500">
              <a:lnSpc>
                <a:spcPct val="125000"/>
              </a:lnSpc>
              <a:buFont typeface="Arial,Sans-Serif"/>
              <a:buChar char="•"/>
            </a:pPr>
            <a:r>
              <a:rPr lang="en-US" altLang="zh-CN" sz="3600">
                <a:latin typeface="Times New Roman"/>
                <a:cs typeface="Times New Roman"/>
              </a:rPr>
              <a:t>Experiment setting:</a:t>
            </a:r>
            <a:endParaRPr lang="en-US" altLang="zh-CN" sz="3600">
              <a:cs typeface="Calibri"/>
            </a:endParaRPr>
          </a:p>
          <a:p>
            <a:pPr>
              <a:lnSpc>
                <a:spcPct val="125000"/>
              </a:lnSpc>
            </a:pPr>
            <a:r>
              <a:rPr lang="en-US" altLang="zh-CN" sz="3600">
                <a:latin typeface="Times New Roman"/>
                <a:cs typeface="Times New Roman"/>
              </a:rPr>
              <a:t>	 </a:t>
            </a:r>
            <a:r>
              <a:rPr lang="en-US" altLang="zh-CN" sz="3600" err="1">
                <a:latin typeface="Times New Roman"/>
                <a:cs typeface="Times New Roman"/>
              </a:rPr>
              <a:t>Pytorch</a:t>
            </a:r>
            <a:r>
              <a:rPr lang="en-US" altLang="zh-CN" sz="3600">
                <a:latin typeface="Times New Roman"/>
                <a:cs typeface="Times New Roman"/>
              </a:rPr>
              <a:t> / </a:t>
            </a:r>
            <a:r>
              <a:rPr lang="en-US" altLang="zh-CN" sz="3600" err="1">
                <a:latin typeface="Times New Roman"/>
                <a:cs typeface="Times New Roman"/>
              </a:rPr>
              <a:t>Colab</a:t>
            </a:r>
            <a:r>
              <a:rPr lang="en-US" altLang="zh-CN" sz="3600">
                <a:latin typeface="Times New Roman"/>
                <a:cs typeface="Times New Roman"/>
              </a:rPr>
              <a:t> with CUDA. </a:t>
            </a:r>
            <a:endParaRPr lang="en-US" sz="3600">
              <a:latin typeface="Times New Roman"/>
              <a:cs typeface="Times New Roman"/>
            </a:endParaRPr>
          </a:p>
          <a:p>
            <a:pPr marL="571500" indent="-571500">
              <a:lnSpc>
                <a:spcPct val="125000"/>
              </a:lnSpc>
              <a:buFont typeface="Arial"/>
              <a:buChar char="•"/>
            </a:pPr>
            <a:r>
              <a:rPr lang="en-US" sz="3600">
                <a:latin typeface="Times New Roman"/>
                <a:cs typeface="Times New Roman"/>
              </a:rPr>
              <a:t>Method:</a:t>
            </a:r>
            <a:endParaRPr lang="en-US"/>
          </a:p>
          <a:p>
            <a:pPr>
              <a:lnSpc>
                <a:spcPct val="125000"/>
              </a:lnSpc>
            </a:pPr>
            <a:r>
              <a:rPr lang="en-US" sz="3600">
                <a:latin typeface="Times New Roman"/>
                <a:cs typeface="Times New Roman"/>
              </a:rPr>
              <a:t>	 Compare the accuracy of using </a:t>
            </a:r>
            <a:r>
              <a:rPr lang="en-US" sz="3600" b="1">
                <a:latin typeface="Times New Roman"/>
                <a:cs typeface="Times New Roman"/>
              </a:rPr>
              <a:t>RGB</a:t>
            </a:r>
            <a:r>
              <a:rPr lang="en-US" sz="3600">
                <a:latin typeface="Times New Roman"/>
                <a:cs typeface="Times New Roman"/>
              </a:rPr>
              <a:t> and 				 </a:t>
            </a:r>
            <a:r>
              <a:rPr lang="en-US" sz="3600" b="1">
                <a:latin typeface="Times New Roman"/>
                <a:cs typeface="Times New Roman"/>
              </a:rPr>
              <a:t>Grayscale</a:t>
            </a:r>
            <a:r>
              <a:rPr lang="en-US" sz="3600">
                <a:latin typeface="Times New Roman"/>
                <a:cs typeface="Times New Roman"/>
              </a:rPr>
              <a:t> images. </a:t>
            </a:r>
          </a:p>
          <a:p>
            <a:endParaRPr lang="en-US" sz="3600">
              <a:latin typeface="Times New Roman"/>
              <a:cs typeface="Times New Roman"/>
            </a:endParaRPr>
          </a:p>
          <a:p>
            <a:pPr marL="571500" indent="-571500">
              <a:lnSpc>
                <a:spcPct val="125000"/>
              </a:lnSpc>
              <a:buFont typeface="Arial,Sans-Serif"/>
              <a:buChar char="•"/>
            </a:pPr>
            <a:endParaRPr lang="en-US" sz="3600">
              <a:latin typeface="Times New Roman"/>
              <a:cs typeface="Times New Roman"/>
            </a:endParaRPr>
          </a:p>
          <a:p>
            <a:pPr marL="571500" indent="-571500">
              <a:lnSpc>
                <a:spcPct val="125000"/>
              </a:lnSpc>
              <a:buFont typeface="Arial,Sans-Serif"/>
              <a:buChar char="•"/>
            </a:pPr>
            <a:endParaRPr lang="en-US" sz="3600">
              <a:latin typeface="Times New Roman"/>
              <a:cs typeface="Times New Roman"/>
            </a:endParaRPr>
          </a:p>
          <a:p>
            <a:pPr marL="571500" indent="-571500">
              <a:lnSpc>
                <a:spcPct val="125000"/>
              </a:lnSpc>
              <a:buFont typeface="Arial,Sans-Serif"/>
              <a:buChar char="•"/>
            </a:pPr>
            <a:endParaRPr lang="en-US" sz="3600">
              <a:latin typeface="Times New Roman"/>
              <a:cs typeface="Times New Roman"/>
            </a:endParaRPr>
          </a:p>
          <a:p>
            <a:pPr marL="571500" indent="-571500">
              <a:lnSpc>
                <a:spcPct val="125000"/>
              </a:lnSpc>
              <a:buFont typeface="Arial,Sans-Serif"/>
              <a:buChar char="•"/>
            </a:pPr>
            <a:endParaRPr lang="en-US" sz="3600">
              <a:latin typeface="Times New Roman"/>
              <a:cs typeface="Times New Roman"/>
            </a:endParaRPr>
          </a:p>
          <a:p>
            <a:pPr marL="571500" indent="-571500">
              <a:lnSpc>
                <a:spcPct val="125000"/>
              </a:lnSpc>
              <a:buFont typeface="Arial,Sans-Serif"/>
              <a:buChar char="•"/>
            </a:pPr>
            <a:endParaRPr lang="en-US" sz="3600">
              <a:latin typeface="Times New Roman"/>
              <a:cs typeface="Times New Roman"/>
            </a:endParaRPr>
          </a:p>
          <a:p>
            <a:pPr>
              <a:lnSpc>
                <a:spcPct val="125000"/>
              </a:lnSpc>
            </a:pPr>
            <a:endParaRPr lang="en-US" sz="2800">
              <a:latin typeface="Times New Roman"/>
              <a:cs typeface="Times New Roman"/>
            </a:endParaRPr>
          </a:p>
        </p:txBody>
      </p:sp>
      <p:sp>
        <p:nvSpPr>
          <p:cNvPr id="43" name="Rectangle: Rounded Corners 42">
            <a:extLst>
              <a:ext uri="{FF2B5EF4-FFF2-40B4-BE49-F238E27FC236}">
                <a16:creationId xmlns:a16="http://schemas.microsoft.com/office/drawing/2014/main" id="{82F53796-DB15-43F6-B1D0-930288009835}"/>
              </a:ext>
            </a:extLst>
          </p:cNvPr>
          <p:cNvSpPr/>
          <p:nvPr/>
        </p:nvSpPr>
        <p:spPr>
          <a:xfrm>
            <a:off x="10047310" y="3312235"/>
            <a:ext cx="11122683" cy="21023985"/>
          </a:xfrm>
          <a:prstGeom prst="roundRect">
            <a:avLst/>
          </a:prstGeom>
          <a:gradFill>
            <a:gsLst>
              <a:gs pos="100000">
                <a:srgbClr val="F3F5FA"/>
              </a:gs>
              <a:gs pos="0">
                <a:srgbClr val="CDD2DE"/>
              </a:gs>
            </a:gsLst>
            <a:lin ang="16200000" scaled="1"/>
          </a:gra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nSpc>
                <a:spcPct val="125000"/>
              </a:lnSpc>
            </a:pPr>
            <a:r>
              <a:rPr lang="en-US" altLang="zh-CN" sz="1800">
                <a:latin typeface="Times New Roman"/>
                <a:cs typeface="Times New Roman"/>
              </a:rPr>
              <a:t> </a:t>
            </a:r>
          </a:p>
        </p:txBody>
      </p:sp>
      <p:sp>
        <p:nvSpPr>
          <p:cNvPr id="3" name="Rectangle: Rounded Corners 2">
            <a:extLst>
              <a:ext uri="{FF2B5EF4-FFF2-40B4-BE49-F238E27FC236}">
                <a16:creationId xmlns:a16="http://schemas.microsoft.com/office/drawing/2014/main" id="{69ED712D-325D-4C27-BD6F-8F4029CA2D80}"/>
              </a:ext>
            </a:extLst>
          </p:cNvPr>
          <p:cNvSpPr/>
          <p:nvPr/>
        </p:nvSpPr>
        <p:spPr>
          <a:xfrm>
            <a:off x="289974" y="3486044"/>
            <a:ext cx="9406330" cy="21023985"/>
          </a:xfrm>
          <a:prstGeom prst="roundRect">
            <a:avLst/>
          </a:prstGeom>
          <a:gradFill>
            <a:gsLst>
              <a:gs pos="100000">
                <a:srgbClr val="F3F5FA"/>
              </a:gs>
              <a:gs pos="0">
                <a:srgbClr val="CDD2DE"/>
              </a:gs>
            </a:gsLst>
            <a:lin ang="16200000" scaled="1"/>
          </a:gra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27" name="Text Box 79">
            <a:extLst>
              <a:ext uri="{FF2B5EF4-FFF2-40B4-BE49-F238E27FC236}">
                <a16:creationId xmlns:a16="http://schemas.microsoft.com/office/drawing/2014/main" id="{4B044E8F-D4B2-45F1-9490-7F990D83A7C9}"/>
              </a:ext>
            </a:extLst>
          </p:cNvPr>
          <p:cNvSpPr txBox="1">
            <a:spLocks noChangeArrowheads="1"/>
          </p:cNvSpPr>
          <p:nvPr/>
        </p:nvSpPr>
        <p:spPr bwMode="auto">
          <a:xfrm>
            <a:off x="-72189" y="2570749"/>
            <a:ext cx="32918399" cy="869907"/>
          </a:xfrm>
          <a:prstGeom prst="rect">
            <a:avLst/>
          </a:prstGeom>
          <a:noFill/>
          <a:ln>
            <a:noFill/>
          </a:ln>
          <a:effectLst/>
          <a:extLst>
            <a:ext uri="{909E8E84-426E-40DD-AFC4-6F175D3DCCD1}">
              <a14:hiddenFill xmlns:a14="http://schemas.microsoft.com/office/drawing/2010/main">
                <a:solidFill>
                  <a:srgbClr val="DB0125"/>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126109" tIns="64987" rIns="126109" bIns="64987">
            <a:spAutoFit/>
          </a:bodyPr>
          <a:lstStyle/>
          <a:p>
            <a:pPr algn="ctr" eaLnBrk="0" hangingPunct="0"/>
            <a:r>
              <a:rPr lang="en-US" altLang="en-US" sz="4800">
                <a:solidFill>
                  <a:srgbClr val="4D4D4D"/>
                </a:solidFill>
                <a:latin typeface="Tw Cen MT Condensed" panose="020B0606020104020203" pitchFamily="34" charset="0"/>
              </a:rPr>
              <a:t>&lt;</a:t>
            </a:r>
            <a:r>
              <a:rPr lang="en-US" altLang="en-US" sz="4800" err="1">
                <a:solidFill>
                  <a:srgbClr val="4D4D4D"/>
                </a:solidFill>
                <a:latin typeface="Tw Cen MT Condensed" panose="020B0606020104020203" pitchFamily="34" charset="0"/>
              </a:rPr>
              <a:t>Kuo</a:t>
            </a:r>
            <a:r>
              <a:rPr lang="en-US" altLang="en-US" sz="4800">
                <a:solidFill>
                  <a:srgbClr val="4D4D4D"/>
                </a:solidFill>
                <a:latin typeface="Tw Cen MT Condensed" panose="020B0606020104020203" pitchFamily="34" charset="0"/>
              </a:rPr>
              <a:t> </a:t>
            </a:r>
            <a:r>
              <a:rPr lang="en-US" altLang="en-US" sz="4800" err="1">
                <a:solidFill>
                  <a:srgbClr val="4D4D4D"/>
                </a:solidFill>
                <a:latin typeface="Tw Cen MT Condensed" panose="020B0606020104020203" pitchFamily="34" charset="0"/>
              </a:rPr>
              <a:t>Chih</a:t>
            </a:r>
            <a:r>
              <a:rPr lang="en-US" altLang="en-US" sz="4800">
                <a:solidFill>
                  <a:srgbClr val="4D4D4D"/>
                </a:solidFill>
                <a:latin typeface="Tw Cen MT Condensed" panose="020B0606020104020203" pitchFamily="34" charset="0"/>
              </a:rPr>
              <a:t> </a:t>
            </a:r>
            <a:r>
              <a:rPr lang="en-US" altLang="en-US" sz="4800" err="1">
                <a:solidFill>
                  <a:srgbClr val="4D4D4D"/>
                </a:solidFill>
                <a:latin typeface="Tw Cen MT Condensed" panose="020B0606020104020203" pitchFamily="34" charset="0"/>
              </a:rPr>
              <a:t>Su</a:t>
            </a:r>
            <a:r>
              <a:rPr lang="en-US" altLang="en-US" sz="4800">
                <a:solidFill>
                  <a:srgbClr val="4D4D4D"/>
                </a:solidFill>
                <a:latin typeface="Tw Cen MT Condensed" panose="020B0606020104020203" pitchFamily="34" charset="0"/>
              </a:rPr>
              <a:t>, Yueming Zhu, Kang Qi&gt;</a:t>
            </a:r>
            <a:endParaRPr lang="en-CA" altLang="en-US" sz="4800">
              <a:solidFill>
                <a:srgbClr val="4D4D4D"/>
              </a:solidFill>
              <a:latin typeface="Tw Cen MT Condensed" panose="020B0606020104020203" pitchFamily="34" charset="0"/>
            </a:endParaRPr>
          </a:p>
        </p:txBody>
      </p:sp>
      <p:sp>
        <p:nvSpPr>
          <p:cNvPr id="2064" name="AutoShape 16">
            <a:extLst>
              <a:ext uri="{FF2B5EF4-FFF2-40B4-BE49-F238E27FC236}">
                <a16:creationId xmlns:a16="http://schemas.microsoft.com/office/drawing/2014/main" id="{46C75E55-52E9-494A-8487-764358DB9690}"/>
              </a:ext>
            </a:extLst>
          </p:cNvPr>
          <p:cNvSpPr>
            <a:spLocks noChangeArrowheads="1"/>
          </p:cNvSpPr>
          <p:nvPr/>
        </p:nvSpPr>
        <p:spPr bwMode="auto">
          <a:xfrm>
            <a:off x="22317547" y="19342463"/>
            <a:ext cx="8412480" cy="587829"/>
          </a:xfrm>
          <a:prstGeom prst="roundRect">
            <a:avLst>
              <a:gd name="adj" fmla="val 50000"/>
            </a:avLst>
          </a:prstGeom>
          <a:solidFill>
            <a:schemeClr val="accent1">
              <a:lumMod val="75000"/>
            </a:schemeClr>
          </a:solidFill>
          <a:ln>
            <a:noFill/>
          </a:ln>
          <a:effectLst>
            <a:outerShdw dist="251447" dir="2700000" algn="ctr" rotWithShape="0">
              <a:srgbClr val="787878"/>
            </a:outerShdw>
          </a:effectLst>
        </p:spPr>
        <p:txBody>
          <a:bodyPr wrap="none" lIns="28124" tIns="13578" rIns="28124" bIns="13578" anchor="ctr"/>
          <a:lstStyle/>
          <a:p>
            <a:pPr defTabSz="412750" eaLnBrk="0" hangingPunct="0"/>
            <a:r>
              <a:rPr lang="en-US" altLang="en-US" sz="2829" b="1">
                <a:solidFill>
                  <a:schemeClr val="bg1"/>
                </a:solidFill>
                <a:effectLst>
                  <a:outerShdw blurRad="38100" dist="38100" dir="2700000" algn="tl">
                    <a:srgbClr val="000000"/>
                  </a:outerShdw>
                </a:effectLst>
                <a:latin typeface="Verdana" panose="020B0604030504040204" pitchFamily="34" charset="0"/>
              </a:rPr>
              <a:t>	References</a:t>
            </a:r>
          </a:p>
        </p:txBody>
      </p:sp>
      <p:sp>
        <p:nvSpPr>
          <p:cNvPr id="2065" name="AutoShape 17">
            <a:extLst>
              <a:ext uri="{FF2B5EF4-FFF2-40B4-BE49-F238E27FC236}">
                <a16:creationId xmlns:a16="http://schemas.microsoft.com/office/drawing/2014/main" id="{FFDEFCC2-FE42-4734-AF2E-A52C10525E43}"/>
              </a:ext>
            </a:extLst>
          </p:cNvPr>
          <p:cNvSpPr>
            <a:spLocks noChangeArrowheads="1"/>
          </p:cNvSpPr>
          <p:nvPr/>
        </p:nvSpPr>
        <p:spPr bwMode="auto">
          <a:xfrm>
            <a:off x="22389736" y="12125813"/>
            <a:ext cx="8412480" cy="587829"/>
          </a:xfrm>
          <a:prstGeom prst="roundRect">
            <a:avLst>
              <a:gd name="adj" fmla="val 50000"/>
            </a:avLst>
          </a:prstGeom>
          <a:solidFill>
            <a:schemeClr val="accent1">
              <a:lumMod val="75000"/>
            </a:schemeClr>
          </a:solidFill>
          <a:ln>
            <a:noFill/>
          </a:ln>
          <a:effectLst>
            <a:outerShdw dist="251447" dir="2700000" algn="ctr" rotWithShape="0">
              <a:srgbClr val="787878"/>
            </a:outerShdw>
          </a:effectLst>
        </p:spPr>
        <p:txBody>
          <a:bodyPr wrap="none" lIns="28124" tIns="13578" rIns="28124" bIns="13578" anchor="ctr"/>
          <a:lstStyle/>
          <a:p>
            <a:pPr defTabSz="412750" eaLnBrk="0" hangingPunct="0"/>
            <a:r>
              <a:rPr lang="en-US" altLang="en-US" sz="2829" b="1">
                <a:solidFill>
                  <a:schemeClr val="bg1"/>
                </a:solidFill>
                <a:effectLst>
                  <a:outerShdw blurRad="38100" dist="38100" dir="2700000" algn="tl">
                    <a:srgbClr val="000000"/>
                  </a:outerShdw>
                </a:effectLst>
                <a:latin typeface="Verdana" panose="020B0604030504040204" pitchFamily="34" charset="0"/>
              </a:rPr>
              <a:t>	 Conclusions</a:t>
            </a:r>
          </a:p>
        </p:txBody>
      </p:sp>
      <p:sp>
        <p:nvSpPr>
          <p:cNvPr id="2071" name="AutoShape 23">
            <a:extLst>
              <a:ext uri="{FF2B5EF4-FFF2-40B4-BE49-F238E27FC236}">
                <a16:creationId xmlns:a16="http://schemas.microsoft.com/office/drawing/2014/main" id="{39CAEAFC-EA0C-46F1-8340-A785667509C3}"/>
              </a:ext>
            </a:extLst>
          </p:cNvPr>
          <p:cNvSpPr>
            <a:spLocks noChangeArrowheads="1"/>
          </p:cNvSpPr>
          <p:nvPr/>
        </p:nvSpPr>
        <p:spPr bwMode="auto">
          <a:xfrm>
            <a:off x="825136" y="3952603"/>
            <a:ext cx="8412480" cy="587829"/>
          </a:xfrm>
          <a:prstGeom prst="roundRect">
            <a:avLst>
              <a:gd name="adj" fmla="val 50000"/>
            </a:avLst>
          </a:prstGeom>
          <a:solidFill>
            <a:schemeClr val="accent1">
              <a:lumMod val="75000"/>
            </a:schemeClr>
          </a:solidFill>
          <a:ln>
            <a:noFill/>
          </a:ln>
          <a:effectLst>
            <a:outerShdw dist="251447" dir="2700000" algn="ctr" rotWithShape="0">
              <a:srgbClr val="787878"/>
            </a:outerShdw>
          </a:effectLst>
        </p:spPr>
        <p:txBody>
          <a:bodyPr wrap="none" lIns="28124" tIns="13578" rIns="28124" bIns="13578" anchor="ctr"/>
          <a:lstStyle>
            <a:lvl1pPr defTabSz="412750">
              <a:defRPr sz="2400">
                <a:solidFill>
                  <a:schemeClr val="tx1"/>
                </a:solidFill>
                <a:latin typeface="Times New Roman" panose="02020603050405020304" pitchFamily="18" charset="0"/>
              </a:defRPr>
            </a:lvl1pPr>
            <a:lvl2pPr marL="196850" defTabSz="412750">
              <a:defRPr sz="2400">
                <a:solidFill>
                  <a:schemeClr val="tx1"/>
                </a:solidFill>
                <a:latin typeface="Times New Roman" panose="02020603050405020304" pitchFamily="18" charset="0"/>
              </a:defRPr>
            </a:lvl2pPr>
            <a:lvl3pPr marL="412750" defTabSz="412750">
              <a:defRPr sz="2400">
                <a:solidFill>
                  <a:schemeClr val="tx1"/>
                </a:solidFill>
                <a:latin typeface="Times New Roman" panose="02020603050405020304" pitchFamily="18" charset="0"/>
              </a:defRPr>
            </a:lvl3pPr>
            <a:lvl4pPr marL="609600" defTabSz="412750">
              <a:defRPr sz="2400">
                <a:solidFill>
                  <a:schemeClr val="tx1"/>
                </a:solidFill>
                <a:latin typeface="Times New Roman" panose="02020603050405020304" pitchFamily="18" charset="0"/>
              </a:defRPr>
            </a:lvl4pPr>
            <a:lvl5pPr marL="815975" defTabSz="412750">
              <a:defRPr sz="2400">
                <a:solidFill>
                  <a:schemeClr val="tx1"/>
                </a:solidFill>
                <a:latin typeface="Times New Roman" panose="02020603050405020304" pitchFamily="18" charset="0"/>
              </a:defRPr>
            </a:lvl5pPr>
            <a:lvl6pPr marL="1273175" defTabSz="412750" fontAlgn="base">
              <a:spcBef>
                <a:spcPct val="0"/>
              </a:spcBef>
              <a:spcAft>
                <a:spcPct val="0"/>
              </a:spcAft>
              <a:defRPr sz="2400">
                <a:solidFill>
                  <a:schemeClr val="tx1"/>
                </a:solidFill>
                <a:latin typeface="Times New Roman" panose="02020603050405020304" pitchFamily="18" charset="0"/>
              </a:defRPr>
            </a:lvl6pPr>
            <a:lvl7pPr marL="1730375" defTabSz="412750" fontAlgn="base">
              <a:spcBef>
                <a:spcPct val="0"/>
              </a:spcBef>
              <a:spcAft>
                <a:spcPct val="0"/>
              </a:spcAft>
              <a:defRPr sz="2400">
                <a:solidFill>
                  <a:schemeClr val="tx1"/>
                </a:solidFill>
                <a:latin typeface="Times New Roman" panose="02020603050405020304" pitchFamily="18" charset="0"/>
              </a:defRPr>
            </a:lvl7pPr>
            <a:lvl8pPr marL="2187575" defTabSz="412750" fontAlgn="base">
              <a:spcBef>
                <a:spcPct val="0"/>
              </a:spcBef>
              <a:spcAft>
                <a:spcPct val="0"/>
              </a:spcAft>
              <a:defRPr sz="2400">
                <a:solidFill>
                  <a:schemeClr val="tx1"/>
                </a:solidFill>
                <a:latin typeface="Times New Roman" panose="02020603050405020304" pitchFamily="18" charset="0"/>
              </a:defRPr>
            </a:lvl8pPr>
            <a:lvl9pPr marL="2644775" defTabSz="412750" fontAlgn="base">
              <a:spcBef>
                <a:spcPct val="0"/>
              </a:spcBef>
              <a:spcAft>
                <a:spcPct val="0"/>
              </a:spcAft>
              <a:defRPr sz="2400">
                <a:solidFill>
                  <a:schemeClr val="tx1"/>
                </a:solidFill>
                <a:latin typeface="Times New Roman" panose="02020603050405020304" pitchFamily="18" charset="0"/>
              </a:defRPr>
            </a:lvl9pPr>
          </a:lstStyle>
          <a:p>
            <a:pPr eaLnBrk="0" hangingPunct="0"/>
            <a:r>
              <a:rPr lang="en-US" altLang="en-US" sz="2829" b="1">
                <a:solidFill>
                  <a:schemeClr val="bg1"/>
                </a:solidFill>
                <a:effectLst>
                  <a:outerShdw blurRad="38100" dist="38100" dir="2700000" algn="tl">
                    <a:srgbClr val="000000"/>
                  </a:outerShdw>
                </a:effectLst>
                <a:latin typeface="Verdana" panose="020B0604030504040204" pitchFamily="34" charset="0"/>
              </a:rPr>
              <a:t>	Introduction</a:t>
            </a:r>
          </a:p>
        </p:txBody>
      </p:sp>
      <p:sp>
        <p:nvSpPr>
          <p:cNvPr id="2072" name="AutoShape 24">
            <a:extLst>
              <a:ext uri="{FF2B5EF4-FFF2-40B4-BE49-F238E27FC236}">
                <a16:creationId xmlns:a16="http://schemas.microsoft.com/office/drawing/2014/main" id="{2A87B02B-B477-433C-A4D3-9CE0FB52CBC0}"/>
              </a:ext>
            </a:extLst>
          </p:cNvPr>
          <p:cNvSpPr>
            <a:spLocks noChangeArrowheads="1"/>
          </p:cNvSpPr>
          <p:nvPr/>
        </p:nvSpPr>
        <p:spPr bwMode="auto">
          <a:xfrm>
            <a:off x="10765234" y="14639620"/>
            <a:ext cx="10261864" cy="585216"/>
          </a:xfrm>
          <a:prstGeom prst="roundRect">
            <a:avLst>
              <a:gd name="adj" fmla="val 50000"/>
            </a:avLst>
          </a:prstGeom>
          <a:solidFill>
            <a:schemeClr val="accent1">
              <a:lumMod val="75000"/>
            </a:schemeClr>
          </a:solidFill>
          <a:ln>
            <a:noFill/>
          </a:ln>
          <a:effectLst>
            <a:outerShdw dist="251447" dir="2700000" algn="ctr" rotWithShape="0">
              <a:srgbClr val="787878"/>
            </a:outerShdw>
          </a:effectLst>
        </p:spPr>
        <p:txBody>
          <a:bodyPr wrap="none" lIns="28124" tIns="13578" rIns="28124" bIns="13578" anchor="ctr"/>
          <a:lstStyle/>
          <a:p>
            <a:pPr defTabSz="412750" eaLnBrk="0" hangingPunct="0"/>
            <a:r>
              <a:rPr lang="en-US" altLang="en-US" sz="2829" b="1">
                <a:solidFill>
                  <a:schemeClr val="bg1"/>
                </a:solidFill>
                <a:effectLst>
                  <a:outerShdw blurRad="38100" dist="38100" dir="2700000" algn="tl">
                    <a:srgbClr val="000000"/>
                  </a:outerShdw>
                </a:effectLst>
                <a:latin typeface="Verdana" panose="020B0604030504040204" pitchFamily="34" charset="0"/>
              </a:rPr>
              <a:t>	Experiments</a:t>
            </a:r>
          </a:p>
        </p:txBody>
      </p:sp>
      <p:sp>
        <p:nvSpPr>
          <p:cNvPr id="2075" name="AutoShape 27">
            <a:extLst>
              <a:ext uri="{FF2B5EF4-FFF2-40B4-BE49-F238E27FC236}">
                <a16:creationId xmlns:a16="http://schemas.microsoft.com/office/drawing/2014/main" id="{4638C2E7-10AB-4BF6-82B0-0AC9B27A9B16}"/>
              </a:ext>
            </a:extLst>
          </p:cNvPr>
          <p:cNvSpPr>
            <a:spLocks noChangeArrowheads="1"/>
          </p:cNvSpPr>
          <p:nvPr/>
        </p:nvSpPr>
        <p:spPr bwMode="auto">
          <a:xfrm>
            <a:off x="6429387" y="105116"/>
            <a:ext cx="21155013" cy="2409484"/>
          </a:xfrm>
          <a:prstGeom prst="roundRect">
            <a:avLst>
              <a:gd name="adj" fmla="val 50000"/>
            </a:avLst>
          </a:prstGeom>
          <a:solidFill>
            <a:schemeClr val="accent1">
              <a:lumMod val="75000"/>
            </a:schemeClr>
          </a:solidFill>
          <a:ln>
            <a:noFill/>
          </a:ln>
          <a:effectLst>
            <a:outerShdw dist="278822" dir="1804115" algn="ctr" rotWithShape="0">
              <a:srgbClr val="787878"/>
            </a:outerShdw>
          </a:effectLst>
        </p:spPr>
        <p:txBody>
          <a:bodyPr lIns="126109" tIns="117566" rIns="126109" bIns="64987" anchor="ctr" anchorCtr="1"/>
          <a:lstStyle>
            <a:lvl1pPr algn="ctr" defTabSz="4806950">
              <a:defRPr sz="23100">
                <a:solidFill>
                  <a:schemeClr val="tx2"/>
                </a:solidFill>
                <a:latin typeface="Times New Roman" panose="02020603050405020304" pitchFamily="18" charset="0"/>
              </a:defRPr>
            </a:lvl1pPr>
            <a:lvl2pPr algn="ctr" defTabSz="4806950">
              <a:defRPr sz="23100">
                <a:solidFill>
                  <a:schemeClr val="tx2"/>
                </a:solidFill>
                <a:latin typeface="Times New Roman" panose="02020603050405020304" pitchFamily="18" charset="0"/>
              </a:defRPr>
            </a:lvl2pPr>
            <a:lvl3pPr algn="ctr" defTabSz="4806950">
              <a:defRPr sz="23100">
                <a:solidFill>
                  <a:schemeClr val="tx2"/>
                </a:solidFill>
                <a:latin typeface="Times New Roman" panose="02020603050405020304" pitchFamily="18" charset="0"/>
              </a:defRPr>
            </a:lvl3pPr>
            <a:lvl4pPr algn="ctr" defTabSz="4806950">
              <a:defRPr sz="23100">
                <a:solidFill>
                  <a:schemeClr val="tx2"/>
                </a:solidFill>
                <a:latin typeface="Times New Roman" panose="02020603050405020304" pitchFamily="18" charset="0"/>
              </a:defRPr>
            </a:lvl4pPr>
            <a:lvl5pPr algn="ctr" defTabSz="4806950">
              <a:defRPr sz="23100">
                <a:solidFill>
                  <a:schemeClr val="tx2"/>
                </a:solidFill>
                <a:latin typeface="Times New Roman" panose="02020603050405020304" pitchFamily="18" charset="0"/>
              </a:defRPr>
            </a:lvl5pPr>
            <a:lvl6pPr marL="457200" algn="ctr" defTabSz="4806950" fontAlgn="base">
              <a:spcBef>
                <a:spcPct val="0"/>
              </a:spcBef>
              <a:spcAft>
                <a:spcPct val="0"/>
              </a:spcAft>
              <a:defRPr sz="23100">
                <a:solidFill>
                  <a:schemeClr val="tx2"/>
                </a:solidFill>
                <a:latin typeface="Times New Roman" panose="02020603050405020304" pitchFamily="18" charset="0"/>
              </a:defRPr>
            </a:lvl6pPr>
            <a:lvl7pPr marL="914400" algn="ctr" defTabSz="4806950" fontAlgn="base">
              <a:spcBef>
                <a:spcPct val="0"/>
              </a:spcBef>
              <a:spcAft>
                <a:spcPct val="0"/>
              </a:spcAft>
              <a:defRPr sz="23100">
                <a:solidFill>
                  <a:schemeClr val="tx2"/>
                </a:solidFill>
                <a:latin typeface="Times New Roman" panose="02020603050405020304" pitchFamily="18" charset="0"/>
              </a:defRPr>
            </a:lvl7pPr>
            <a:lvl8pPr marL="1371600" algn="ctr" defTabSz="4806950" fontAlgn="base">
              <a:spcBef>
                <a:spcPct val="0"/>
              </a:spcBef>
              <a:spcAft>
                <a:spcPct val="0"/>
              </a:spcAft>
              <a:defRPr sz="23100">
                <a:solidFill>
                  <a:schemeClr val="tx2"/>
                </a:solidFill>
                <a:latin typeface="Times New Roman" panose="02020603050405020304" pitchFamily="18" charset="0"/>
              </a:defRPr>
            </a:lvl8pPr>
            <a:lvl9pPr marL="1828800" algn="ctr" defTabSz="4806950" fontAlgn="base">
              <a:spcBef>
                <a:spcPct val="0"/>
              </a:spcBef>
              <a:spcAft>
                <a:spcPct val="0"/>
              </a:spcAft>
              <a:defRPr sz="23100">
                <a:solidFill>
                  <a:schemeClr val="tx2"/>
                </a:solidFill>
                <a:latin typeface="Times New Roman" panose="02020603050405020304" pitchFamily="18" charset="0"/>
              </a:defRPr>
            </a:lvl9pPr>
          </a:lstStyle>
          <a:p>
            <a:pPr algn="ctr" eaLnBrk="1" hangingPunct="1"/>
            <a:r>
              <a:rPr lang="en-US" sz="6600" b="1">
                <a:solidFill>
                  <a:schemeClr val="accent3">
                    <a:lumMod val="20000"/>
                    <a:lumOff val="80000"/>
                  </a:schemeClr>
                </a:solidFill>
                <a:latin typeface="+mn-lt"/>
                <a:cs typeface="Calibri"/>
              </a:rPr>
              <a:t>The effect of color on the accuracy of the palmprint recognition network</a:t>
            </a:r>
          </a:p>
        </p:txBody>
      </p:sp>
      <p:pic>
        <p:nvPicPr>
          <p:cNvPr id="18" name="Picture 2" descr="Georgia Tech logo">
            <a:extLst>
              <a:ext uri="{FF2B5EF4-FFF2-40B4-BE49-F238E27FC236}">
                <a16:creationId xmlns:a16="http://schemas.microsoft.com/office/drawing/2014/main" id="{1F1D716D-3B9E-4B33-A12A-AC694BC5E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344"/>
            <a:ext cx="6803256" cy="2409485"/>
          </a:xfrm>
          <a:prstGeom prst="rect">
            <a:avLst/>
          </a:prstGeom>
          <a:noFill/>
          <a:extLst>
            <a:ext uri="{909E8E84-426E-40DD-AFC4-6F175D3DCCD1}">
              <a14:hiddenFill xmlns:a14="http://schemas.microsoft.com/office/drawing/2010/main">
                <a:solidFill>
                  <a:srgbClr val="FFFFFF"/>
                </a:solidFill>
              </a14:hiddenFill>
            </a:ext>
          </a:extLst>
        </p:spPr>
      </p:pic>
      <p:sp>
        <p:nvSpPr>
          <p:cNvPr id="19" name="Text Placeholder 30">
            <a:extLst>
              <a:ext uri="{FF2B5EF4-FFF2-40B4-BE49-F238E27FC236}">
                <a16:creationId xmlns:a16="http://schemas.microsoft.com/office/drawing/2014/main" id="{D7619813-0D07-4913-A12A-08452E4E72EB}"/>
              </a:ext>
            </a:extLst>
          </p:cNvPr>
          <p:cNvSpPr txBox="1">
            <a:spLocks/>
          </p:cNvSpPr>
          <p:nvPr/>
        </p:nvSpPr>
        <p:spPr>
          <a:xfrm>
            <a:off x="460329" y="4498156"/>
            <a:ext cx="9241418" cy="10130131"/>
          </a:xfrm>
          <a:prstGeom prst="rect">
            <a:avLst/>
          </a:prstGeom>
        </p:spPr>
        <p:txBody>
          <a:bodyPr vert="horz" lIns="91440" tIns="45720" rIns="91440" bIns="45720" rtlCol="0" anchor="ctr"/>
          <a:lstStyle>
            <a:defPPr>
              <a:defRPr lang="en-US"/>
            </a:defPPr>
            <a:lvl1pPr marL="0" algn="l" defTabSz="457200" rtl="0" eaLnBrk="1" latinLnBrk="0" hangingPunct="1">
              <a:defRPr sz="384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nSpc>
                <a:spcPct val="125000"/>
              </a:lnSpc>
              <a:buFont typeface="Arial" panose="020B0604020202020204" pitchFamily="34" charset="0"/>
              <a:buChar char="•"/>
            </a:pPr>
            <a:r>
              <a:rPr lang="en-US" altLang="zh-TW" sz="3600">
                <a:solidFill>
                  <a:schemeClr val="tx1"/>
                </a:solidFill>
                <a:latin typeface="Times New Roman" panose="02020603050405020304" pitchFamily="18" charset="0"/>
                <a:cs typeface="Times New Roman" panose="02020603050405020304" pitchFamily="18" charset="0"/>
              </a:rPr>
              <a:t>Biometric Authentication is both unique and structurally complex, which make it hard to be forged. </a:t>
            </a:r>
          </a:p>
          <a:p>
            <a:pPr marL="457200" indent="-457200">
              <a:lnSpc>
                <a:spcPct val="125000"/>
              </a:lnSpc>
              <a:buFont typeface="Arial" panose="020B0604020202020204" pitchFamily="34" charset="0"/>
              <a:buChar char="•"/>
            </a:pPr>
            <a:r>
              <a:rPr lang="en-US" altLang="zh-TW" sz="3600">
                <a:solidFill>
                  <a:schemeClr val="tx1"/>
                </a:solidFill>
                <a:latin typeface="Times New Roman" panose="02020603050405020304" pitchFamily="18" charset="0"/>
                <a:cs typeface="Times New Roman" panose="02020603050405020304" pitchFamily="18" charset="0"/>
              </a:rPr>
              <a:t>Compared with fingerprint, palmprint contains </a:t>
            </a:r>
            <a:r>
              <a:rPr lang="en-US" altLang="zh-TW" sz="3600" b="1">
                <a:solidFill>
                  <a:schemeClr val="tx1"/>
                </a:solidFill>
                <a:latin typeface="Times New Roman" panose="02020603050405020304" pitchFamily="18" charset="0"/>
                <a:cs typeface="Times New Roman" panose="02020603050405020304" pitchFamily="18" charset="0"/>
              </a:rPr>
              <a:t>more information</a:t>
            </a:r>
            <a:r>
              <a:rPr lang="en-US" altLang="zh-TW" sz="3600">
                <a:solidFill>
                  <a:schemeClr val="tx1"/>
                </a:solidFill>
                <a:latin typeface="Times New Roman" panose="02020603050405020304" pitchFamily="18" charset="0"/>
                <a:cs typeface="Times New Roman" panose="02020603050405020304" pitchFamily="18" charset="0"/>
              </a:rPr>
              <a:t>.</a:t>
            </a:r>
          </a:p>
          <a:p>
            <a:pPr marL="457200" indent="-457200">
              <a:lnSpc>
                <a:spcPct val="125000"/>
              </a:lnSpc>
              <a:buFont typeface="Arial" panose="020B0604020202020204" pitchFamily="34" charset="0"/>
              <a:buChar char="•"/>
            </a:pPr>
            <a:r>
              <a:rPr lang="en-US" altLang="zh-TW" sz="3600">
                <a:solidFill>
                  <a:schemeClr val="tx1"/>
                </a:solidFill>
                <a:latin typeface="Times New Roman" panose="02020603050405020304" pitchFamily="18" charset="0"/>
                <a:cs typeface="Times New Roman" panose="02020603050405020304" pitchFamily="18" charset="0"/>
              </a:rPr>
              <a:t>Compared with face, palmprint is </a:t>
            </a:r>
            <a:r>
              <a:rPr lang="en-US" altLang="zh-TW" sz="3600" b="1">
                <a:solidFill>
                  <a:schemeClr val="tx1"/>
                </a:solidFill>
                <a:latin typeface="Times New Roman" panose="02020603050405020304" pitchFamily="18" charset="0"/>
                <a:cs typeface="Times New Roman" panose="02020603050405020304" pitchFamily="18" charset="0"/>
              </a:rPr>
              <a:t>less public </a:t>
            </a:r>
            <a:r>
              <a:rPr lang="en-US" altLang="zh-TW" sz="3600">
                <a:solidFill>
                  <a:schemeClr val="tx1"/>
                </a:solidFill>
                <a:latin typeface="Times New Roman" panose="02020603050405020304" pitchFamily="18" charset="0"/>
                <a:cs typeface="Times New Roman" panose="02020603050405020304" pitchFamily="18" charset="0"/>
              </a:rPr>
              <a:t>and more secure.</a:t>
            </a:r>
          </a:p>
          <a:p>
            <a:pPr marL="457200" indent="-457200">
              <a:lnSpc>
                <a:spcPct val="125000"/>
              </a:lnSpc>
              <a:buFont typeface="Arial" panose="020B0604020202020204" pitchFamily="34" charset="0"/>
              <a:buChar char="•"/>
            </a:pPr>
            <a:r>
              <a:rPr lang="en-US" sz="3600">
                <a:solidFill>
                  <a:schemeClr val="tx1"/>
                </a:solidFill>
                <a:latin typeface="Times New Roman" panose="02020603050405020304" pitchFamily="18" charset="0"/>
                <a:cs typeface="Times New Roman" panose="02020603050405020304" pitchFamily="18" charset="0"/>
              </a:rPr>
              <a:t>We build a model to implement the palmprint recognition system. To make the computation easier and can be deployed on mobile device, we are curious about how RGB images input and Grayscale images input influence the accuracy.</a:t>
            </a:r>
          </a:p>
        </p:txBody>
      </p:sp>
      <p:sp>
        <p:nvSpPr>
          <p:cNvPr id="33" name="AutoShape 21">
            <a:extLst>
              <a:ext uri="{FF2B5EF4-FFF2-40B4-BE49-F238E27FC236}">
                <a16:creationId xmlns:a16="http://schemas.microsoft.com/office/drawing/2014/main" id="{F58BADE6-2551-4914-9A3C-FA37841196A7}"/>
              </a:ext>
            </a:extLst>
          </p:cNvPr>
          <p:cNvSpPr>
            <a:spLocks noChangeArrowheads="1"/>
          </p:cNvSpPr>
          <p:nvPr/>
        </p:nvSpPr>
        <p:spPr bwMode="auto">
          <a:xfrm>
            <a:off x="821773" y="14642373"/>
            <a:ext cx="8412480" cy="587829"/>
          </a:xfrm>
          <a:prstGeom prst="roundRect">
            <a:avLst>
              <a:gd name="adj" fmla="val 50000"/>
            </a:avLst>
          </a:prstGeom>
          <a:solidFill>
            <a:schemeClr val="accent1">
              <a:lumMod val="75000"/>
            </a:schemeClr>
          </a:solidFill>
          <a:ln>
            <a:noFill/>
          </a:ln>
          <a:effectLst>
            <a:outerShdw dist="251447" dir="2700000" algn="ctr" rotWithShape="0">
              <a:srgbClr val="787878"/>
            </a:outerShdw>
          </a:effectLst>
        </p:spPr>
        <p:txBody>
          <a:bodyPr wrap="none" lIns="28124" tIns="13578" rIns="28124" bIns="13578" anchor="ctr"/>
          <a:lstStyle/>
          <a:p>
            <a:pPr defTabSz="412750" eaLnBrk="0" hangingPunct="0"/>
            <a:r>
              <a:rPr lang="en-US" altLang="en-US" sz="2829" b="1">
                <a:solidFill>
                  <a:schemeClr val="bg1"/>
                </a:solidFill>
                <a:effectLst>
                  <a:outerShdw blurRad="38100" dist="38100" dir="2700000" algn="tl">
                    <a:srgbClr val="000000"/>
                  </a:outerShdw>
                </a:effectLst>
                <a:latin typeface="Verdana" panose="020B0604030504040204" pitchFamily="34" charset="0"/>
              </a:rPr>
              <a:t>	Approach</a:t>
            </a:r>
          </a:p>
        </p:txBody>
      </p:sp>
      <p:sp>
        <p:nvSpPr>
          <p:cNvPr id="55" name="TextBox 54">
            <a:extLst>
              <a:ext uri="{FF2B5EF4-FFF2-40B4-BE49-F238E27FC236}">
                <a16:creationId xmlns:a16="http://schemas.microsoft.com/office/drawing/2014/main" id="{606BA7F8-AF42-45EB-8081-0B7B2D7155E4}"/>
              </a:ext>
            </a:extLst>
          </p:cNvPr>
          <p:cNvSpPr txBox="1"/>
          <p:nvPr/>
        </p:nvSpPr>
        <p:spPr>
          <a:xfrm>
            <a:off x="22317548" y="20231856"/>
            <a:ext cx="9296400" cy="3416320"/>
          </a:xfrm>
          <a:prstGeom prst="rect">
            <a:avLst/>
          </a:prstGeom>
          <a:noFill/>
        </p:spPr>
        <p:txBody>
          <a:bodyPr wrap="square">
            <a:spAutoFit/>
          </a:bodyPr>
          <a:lstStyle/>
          <a:p>
            <a:r>
              <a:rPr lang="en-US" sz="2400">
                <a:solidFill>
                  <a:srgbClr val="000000"/>
                </a:solidFill>
                <a:latin typeface="Times New Roman" panose="02020603050405020304" pitchFamily="18" charset="0"/>
              </a:rPr>
              <a:t>[1] Wan, J., Zhong, D., &amp; Shao, H. (2022). Palmprint recognition system for mobile device based on circle loss. Displays, 73, Article 102214. </a:t>
            </a:r>
          </a:p>
          <a:p>
            <a:r>
              <a:rPr lang="en-US" sz="2400">
                <a:solidFill>
                  <a:srgbClr val="000000"/>
                </a:solidFill>
                <a:latin typeface="Times New Roman" panose="02020603050405020304" pitchFamily="18" charset="0"/>
              </a:rPr>
              <a:t>[2] P. </a:t>
            </a:r>
            <a:r>
              <a:rPr lang="en-US" sz="2400" err="1">
                <a:solidFill>
                  <a:srgbClr val="000000"/>
                </a:solidFill>
                <a:latin typeface="Times New Roman" panose="02020603050405020304" pitchFamily="18" charset="0"/>
              </a:rPr>
              <a:t>Poonia</a:t>
            </a:r>
            <a:r>
              <a:rPr lang="en-US" sz="2400">
                <a:solidFill>
                  <a:srgbClr val="000000"/>
                </a:solidFill>
                <a:latin typeface="Times New Roman" panose="02020603050405020304" pitchFamily="18" charset="0"/>
              </a:rPr>
              <a:t> and P. K. Ajmera, "Palm-print identification based on deep residual networks," 2021 Fourth International Conference on Computational Intelligence and Communication Technologies (CCICT), </a:t>
            </a:r>
            <a:r>
              <a:rPr lang="en-US" sz="2400" err="1">
                <a:solidFill>
                  <a:srgbClr val="000000"/>
                </a:solidFill>
                <a:latin typeface="Times New Roman" panose="02020603050405020304" pitchFamily="18" charset="0"/>
              </a:rPr>
              <a:t>Sonepat</a:t>
            </a:r>
            <a:r>
              <a:rPr lang="en-US" sz="2400">
                <a:solidFill>
                  <a:srgbClr val="000000"/>
                </a:solidFill>
                <a:latin typeface="Times New Roman" panose="02020603050405020304" pitchFamily="18" charset="0"/>
              </a:rPr>
              <a:t>, India, 2021, pp. 60-63, </a:t>
            </a:r>
            <a:r>
              <a:rPr lang="en-US" sz="2400" err="1">
                <a:solidFill>
                  <a:srgbClr val="000000"/>
                </a:solidFill>
                <a:latin typeface="Times New Roman" panose="02020603050405020304" pitchFamily="18" charset="0"/>
              </a:rPr>
              <a:t>doi</a:t>
            </a:r>
            <a:r>
              <a:rPr lang="en-US" sz="2400">
                <a:solidFill>
                  <a:srgbClr val="000000"/>
                </a:solidFill>
                <a:latin typeface="Times New Roman" panose="02020603050405020304" pitchFamily="18" charset="0"/>
              </a:rPr>
              <a:t>: 10.1109/CCICT53244.2021.00023.</a:t>
            </a:r>
          </a:p>
          <a:p>
            <a:r>
              <a:rPr lang="en-US" sz="2400" b="0" i="0">
                <a:solidFill>
                  <a:srgbClr val="000000"/>
                </a:solidFill>
                <a:effectLst/>
                <a:latin typeface="Times New Roman" panose="02020603050405020304" pitchFamily="18" charset="0"/>
              </a:rPr>
              <a:t>[3] Shao, </a:t>
            </a:r>
            <a:r>
              <a:rPr lang="en-US" sz="2400" b="0" i="0" err="1">
                <a:solidFill>
                  <a:srgbClr val="000000"/>
                </a:solidFill>
                <a:effectLst/>
                <a:latin typeface="Times New Roman" panose="02020603050405020304" pitchFamily="18" charset="0"/>
              </a:rPr>
              <a:t>Huikai</a:t>
            </a:r>
            <a:r>
              <a:rPr lang="en-US" sz="2400" b="0" i="0">
                <a:solidFill>
                  <a:srgbClr val="000000"/>
                </a:solidFill>
                <a:effectLst/>
                <a:latin typeface="Times New Roman" panose="02020603050405020304" pitchFamily="18" charset="0"/>
              </a:rPr>
              <a:t> &amp; Zhong, </a:t>
            </a:r>
            <a:r>
              <a:rPr lang="en-US" sz="2400" b="0" i="0" err="1">
                <a:solidFill>
                  <a:srgbClr val="000000"/>
                </a:solidFill>
                <a:effectLst/>
                <a:latin typeface="Times New Roman" panose="02020603050405020304" pitchFamily="18" charset="0"/>
              </a:rPr>
              <a:t>Dexing</a:t>
            </a:r>
            <a:r>
              <a:rPr lang="en-US" sz="2400" b="0" i="0">
                <a:solidFill>
                  <a:srgbClr val="000000"/>
                </a:solidFill>
                <a:effectLst/>
                <a:latin typeface="Times New Roman" panose="02020603050405020304" pitchFamily="18" charset="0"/>
              </a:rPr>
              <a:t> &amp; Du, </a:t>
            </a:r>
            <a:r>
              <a:rPr lang="en-US" sz="2400" b="0" i="0" err="1">
                <a:solidFill>
                  <a:srgbClr val="000000"/>
                </a:solidFill>
                <a:effectLst/>
                <a:latin typeface="Times New Roman" panose="02020603050405020304" pitchFamily="18" charset="0"/>
              </a:rPr>
              <a:t>Xuefeng</a:t>
            </a:r>
            <a:r>
              <a:rPr lang="en-US" sz="2400" b="0" i="0">
                <a:solidFill>
                  <a:srgbClr val="000000"/>
                </a:solidFill>
                <a:effectLst/>
                <a:latin typeface="Times New Roman" panose="02020603050405020304" pitchFamily="18" charset="0"/>
              </a:rPr>
              <a:t>. (2019). Efficient Deep Palmprint Recognition via Distilled Hashing Coding. 714-723. 10.1109/CVPRW.2019.00098. </a:t>
            </a:r>
          </a:p>
        </p:txBody>
      </p:sp>
      <p:sp>
        <p:nvSpPr>
          <p:cNvPr id="37" name="TextBox 36">
            <a:extLst>
              <a:ext uri="{FF2B5EF4-FFF2-40B4-BE49-F238E27FC236}">
                <a16:creationId xmlns:a16="http://schemas.microsoft.com/office/drawing/2014/main" id="{2775C335-B355-4E7B-8735-43A61F7E53BE}"/>
              </a:ext>
            </a:extLst>
          </p:cNvPr>
          <p:cNvSpPr txBox="1"/>
          <p:nvPr/>
        </p:nvSpPr>
        <p:spPr>
          <a:xfrm>
            <a:off x="10268006" y="22080083"/>
            <a:ext cx="10902400" cy="523220"/>
          </a:xfrm>
          <a:prstGeom prst="rect">
            <a:avLst/>
          </a:prstGeom>
          <a:noFill/>
        </p:spPr>
        <p:txBody>
          <a:bodyPr wrap="square">
            <a:spAutoFit/>
          </a:bodyPr>
          <a:lstStyle/>
          <a:p>
            <a:pPr marL="285750" indent="-285750">
              <a:buFont typeface="Arial" panose="020B0604020202020204" pitchFamily="34" charset="0"/>
              <a:buChar char="•"/>
            </a:pPr>
            <a:endParaRPr lang="en-US" sz="2800">
              <a:latin typeface="Times New Roman" panose="02020603050405020304" pitchFamily="18" charset="0"/>
              <a:cs typeface="Times New Roman" panose="02020603050405020304" pitchFamily="18" charset="0"/>
            </a:endParaRPr>
          </a:p>
        </p:txBody>
      </p:sp>
      <p:sp>
        <p:nvSpPr>
          <p:cNvPr id="2" name="Rectangle 1"/>
          <p:cNvSpPr/>
          <p:nvPr/>
        </p:nvSpPr>
        <p:spPr>
          <a:xfrm>
            <a:off x="10490189" y="12329236"/>
            <a:ext cx="10556962" cy="580415"/>
          </a:xfrm>
          <a:prstGeom prst="rect">
            <a:avLst/>
          </a:prstGeom>
        </p:spPr>
        <p:txBody>
          <a:bodyPr wrap="square">
            <a:spAutoFit/>
          </a:bodyPr>
          <a:lstStyle/>
          <a:p>
            <a:pPr>
              <a:lnSpc>
                <a:spcPct val="125000"/>
              </a:lnSpc>
            </a:pPr>
            <a:r>
              <a:rPr lang="en-US" sz="2800">
                <a:latin typeface="Times New Roman" panose="02020603050405020304" pitchFamily="18" charset="0"/>
                <a:cs typeface="Times New Roman" panose="02020603050405020304" pitchFamily="18" charset="0"/>
              </a:rPr>
              <a:t>…</a:t>
            </a:r>
          </a:p>
        </p:txBody>
      </p:sp>
      <p:sp>
        <p:nvSpPr>
          <p:cNvPr id="5" name="Rectangle 4"/>
          <p:cNvSpPr/>
          <p:nvPr/>
        </p:nvSpPr>
        <p:spPr>
          <a:xfrm>
            <a:off x="10639652" y="15761091"/>
            <a:ext cx="10538406" cy="9029844"/>
          </a:xfrm>
          <a:prstGeom prst="rect">
            <a:avLst/>
          </a:prstGeom>
        </p:spPr>
        <p:txBody>
          <a:bodyPr wrap="square" lIns="91440" tIns="45720" rIns="91440" bIns="45720" anchor="t">
            <a:spAutoFit/>
          </a:bodyPr>
          <a:lstStyle/>
          <a:p>
            <a:pPr marL="571500" indent="-571500">
              <a:lnSpc>
                <a:spcPct val="125000"/>
              </a:lnSpc>
              <a:buFont typeface="Arial"/>
              <a:buChar char="•"/>
            </a:pPr>
            <a:r>
              <a:rPr lang="en-US" sz="3600">
                <a:latin typeface="Times New Roman"/>
                <a:cs typeface="Times New Roman"/>
              </a:rPr>
              <a:t>Data Description: </a:t>
            </a:r>
            <a:endParaRPr lang="en-US">
              <a:cs typeface="Calibri" panose="020F0502020204030204"/>
            </a:endParaRPr>
          </a:p>
          <a:p>
            <a:pPr>
              <a:lnSpc>
                <a:spcPct val="125000"/>
              </a:lnSpc>
            </a:pPr>
            <a:r>
              <a:rPr lang="en-US" sz="3600">
                <a:latin typeface="Times New Roman"/>
                <a:cs typeface="Times New Roman"/>
              </a:rPr>
              <a:t>Dataset: XJTU-UP</a:t>
            </a:r>
          </a:p>
          <a:p>
            <a:pPr>
              <a:lnSpc>
                <a:spcPct val="125000"/>
              </a:lnSpc>
            </a:pPr>
            <a:endParaRPr lang="en-US" sz="3600">
              <a:latin typeface="Times New Roman"/>
              <a:cs typeface="Times New Roman"/>
            </a:endParaRPr>
          </a:p>
          <a:p>
            <a:pPr marL="571500" indent="-571500">
              <a:lnSpc>
                <a:spcPct val="125000"/>
              </a:lnSpc>
              <a:buFont typeface="Arial"/>
              <a:buChar char="•"/>
            </a:pPr>
            <a:endParaRPr lang="en-US" sz="3600">
              <a:latin typeface="Times New Roman"/>
              <a:cs typeface="Times New Roman"/>
            </a:endParaRPr>
          </a:p>
          <a:p>
            <a:pPr>
              <a:lnSpc>
                <a:spcPct val="125000"/>
              </a:lnSpc>
            </a:pPr>
            <a:endParaRPr lang="en-US" sz="3600">
              <a:latin typeface="Times New Roman"/>
              <a:cs typeface="Times New Roman"/>
            </a:endParaRPr>
          </a:p>
          <a:p>
            <a:pPr>
              <a:lnSpc>
                <a:spcPct val="125000"/>
              </a:lnSpc>
            </a:pPr>
            <a:endParaRPr lang="en-US" sz="3600">
              <a:latin typeface="Times New Roman"/>
              <a:cs typeface="Times New Roman"/>
            </a:endParaRPr>
          </a:p>
          <a:p>
            <a:pPr marL="571500" indent="-571500">
              <a:lnSpc>
                <a:spcPct val="125000"/>
              </a:lnSpc>
              <a:buFont typeface="Arial"/>
              <a:buChar char="•"/>
            </a:pPr>
            <a:endParaRPr lang="en-US" sz="3600">
              <a:latin typeface="Times New Roman"/>
              <a:cs typeface="Times New Roman"/>
            </a:endParaRPr>
          </a:p>
          <a:p>
            <a:pPr marL="571500" indent="-571500">
              <a:lnSpc>
                <a:spcPct val="125000"/>
              </a:lnSpc>
              <a:buFont typeface="Arial"/>
              <a:buChar char="•"/>
            </a:pPr>
            <a:endParaRPr lang="en-US" sz="3600">
              <a:latin typeface="Times New Roman"/>
              <a:cs typeface="Times New Roman"/>
            </a:endParaRPr>
          </a:p>
          <a:p>
            <a:pPr marL="571500" indent="-571500">
              <a:lnSpc>
                <a:spcPct val="125000"/>
              </a:lnSpc>
              <a:buFont typeface="Arial"/>
              <a:buChar char="•"/>
            </a:pPr>
            <a:endParaRPr lang="en-US" sz="3600">
              <a:latin typeface="Times New Roman"/>
              <a:cs typeface="Times New Roman"/>
            </a:endParaRPr>
          </a:p>
          <a:p>
            <a:pPr>
              <a:lnSpc>
                <a:spcPct val="125000"/>
              </a:lnSpc>
            </a:pPr>
            <a:endParaRPr lang="en-US" sz="3600">
              <a:latin typeface="Times New Roman"/>
              <a:cs typeface="Times New Roman"/>
            </a:endParaRPr>
          </a:p>
          <a:p>
            <a:pPr>
              <a:lnSpc>
                <a:spcPct val="125000"/>
              </a:lnSpc>
            </a:pPr>
            <a:r>
              <a:rPr lang="en-US" sz="3600">
                <a:latin typeface="Times New Roman"/>
                <a:cs typeface="Times New Roman"/>
              </a:rPr>
              <a:t>           L01-08              L04-15             L06-05</a:t>
            </a:r>
          </a:p>
          <a:p>
            <a:pPr>
              <a:lnSpc>
                <a:spcPct val="125000"/>
              </a:lnSpc>
            </a:pPr>
            <a:endParaRPr lang="en-US" sz="3600">
              <a:latin typeface="Times New Roman"/>
              <a:cs typeface="Times New Roman"/>
            </a:endParaRPr>
          </a:p>
          <a:p>
            <a:pPr>
              <a:lnSpc>
                <a:spcPct val="125000"/>
              </a:lnSpc>
            </a:pPr>
            <a:endParaRPr lang="en-US" sz="3600">
              <a:latin typeface="Times New Roman"/>
              <a:cs typeface="Times New Roman"/>
            </a:endParaRPr>
          </a:p>
        </p:txBody>
      </p:sp>
      <p:sp>
        <p:nvSpPr>
          <p:cNvPr id="8" name="TextBox 7">
            <a:extLst>
              <a:ext uri="{FF2B5EF4-FFF2-40B4-BE49-F238E27FC236}">
                <a16:creationId xmlns:a16="http://schemas.microsoft.com/office/drawing/2014/main" id="{A2F2BEE7-9083-C036-B485-86B02A5955AC}"/>
              </a:ext>
            </a:extLst>
          </p:cNvPr>
          <p:cNvSpPr txBox="1"/>
          <p:nvPr/>
        </p:nvSpPr>
        <p:spPr>
          <a:xfrm>
            <a:off x="10976985" y="5065425"/>
            <a:ext cx="9135370" cy="719877"/>
          </a:xfrm>
          <a:prstGeom prst="rect">
            <a:avLst/>
          </a:prstGeom>
          <a:noFill/>
        </p:spPr>
        <p:txBody>
          <a:bodyPr wrap="square" lIns="91440" tIns="45720" rIns="91440" bIns="45720" anchor="t">
            <a:spAutoFit/>
          </a:bodyPr>
          <a:lstStyle/>
          <a:p>
            <a:pPr marL="457200" indent="-457200">
              <a:lnSpc>
                <a:spcPct val="125000"/>
              </a:lnSpc>
              <a:buFont typeface="Arial" panose="020B0604020202020204" pitchFamily="34" charset="0"/>
              <a:buChar char="•"/>
            </a:pPr>
            <a:r>
              <a:rPr lang="en-US" sz="3600">
                <a:latin typeface="Times New Roman"/>
                <a:cs typeface="Times New Roman"/>
              </a:rPr>
              <a:t>Loss function: </a:t>
            </a:r>
            <a:r>
              <a:rPr lang="en-US" sz="3600" err="1">
                <a:latin typeface="Times New Roman"/>
                <a:cs typeface="Times New Roman"/>
              </a:rPr>
              <a:t>ArcFace</a:t>
            </a:r>
            <a:r>
              <a:rPr lang="en-US" sz="3600">
                <a:latin typeface="Times New Roman"/>
                <a:cs typeface="Times New Roman"/>
              </a:rPr>
              <a:t> loss.</a:t>
            </a:r>
            <a:endParaRPr lang="en-US" sz="3600">
              <a:latin typeface="Times New Roman" panose="02020603050405020304" pitchFamily="18" charset="0"/>
              <a:cs typeface="Times New Roman" panose="02020603050405020304" pitchFamily="18" charset="0"/>
            </a:endParaRPr>
          </a:p>
        </p:txBody>
      </p:sp>
      <p:graphicFrame>
        <p:nvGraphicFramePr>
          <p:cNvPr id="7" name="表格 6">
            <a:extLst>
              <a:ext uri="{FF2B5EF4-FFF2-40B4-BE49-F238E27FC236}">
                <a16:creationId xmlns:a16="http://schemas.microsoft.com/office/drawing/2014/main" id="{A624171A-6325-8062-8F97-5AC7C7C74083}"/>
              </a:ext>
            </a:extLst>
          </p:cNvPr>
          <p:cNvGraphicFramePr>
            <a:graphicFrameLocks noGrp="1"/>
          </p:cNvGraphicFramePr>
          <p:nvPr>
            <p:extLst>
              <p:ext uri="{D42A27DB-BD31-4B8C-83A1-F6EECF244321}">
                <p14:modId xmlns:p14="http://schemas.microsoft.com/office/powerpoint/2010/main" val="1447486883"/>
              </p:ext>
            </p:extLst>
          </p:nvPr>
        </p:nvGraphicFramePr>
        <p:xfrm>
          <a:off x="24343363" y="17504032"/>
          <a:ext cx="4876800" cy="1497263"/>
        </p:xfrm>
        <a:graphic>
          <a:graphicData uri="http://schemas.openxmlformats.org/drawingml/2006/table">
            <a:tbl>
              <a:tblPr>
                <a:tableStyleId>{5C22544A-7EE6-4342-B048-85BDC9FD1C3A}</a:tableStyleId>
              </a:tblPr>
              <a:tblGrid>
                <a:gridCol w="1625600">
                  <a:extLst>
                    <a:ext uri="{9D8B030D-6E8A-4147-A177-3AD203B41FA5}">
                      <a16:colId xmlns:a16="http://schemas.microsoft.com/office/drawing/2014/main" val="1369314963"/>
                    </a:ext>
                  </a:extLst>
                </a:gridCol>
                <a:gridCol w="1625600">
                  <a:extLst>
                    <a:ext uri="{9D8B030D-6E8A-4147-A177-3AD203B41FA5}">
                      <a16:colId xmlns:a16="http://schemas.microsoft.com/office/drawing/2014/main" val="1035124941"/>
                    </a:ext>
                  </a:extLst>
                </a:gridCol>
                <a:gridCol w="1625600">
                  <a:extLst>
                    <a:ext uri="{9D8B030D-6E8A-4147-A177-3AD203B41FA5}">
                      <a16:colId xmlns:a16="http://schemas.microsoft.com/office/drawing/2014/main" val="1257109039"/>
                    </a:ext>
                  </a:extLst>
                </a:gridCol>
              </a:tblGrid>
              <a:tr h="508000">
                <a:tc>
                  <a:txBody>
                    <a:bodyPr/>
                    <a:lstStyle/>
                    <a:p>
                      <a:pPr algn="l" fontAlgn="ctr"/>
                      <a:r>
                        <a:rPr lang="en-US" sz="2900" b="0" i="0" u="none" strike="noStrike">
                          <a:solidFill>
                            <a:srgbClr val="000000"/>
                          </a:solidFill>
                          <a:effectLst/>
                          <a:latin typeface="Calibri" panose="020F0502020204030204" pitchFamily="34" charset="0"/>
                        </a:rPr>
                        <a:t>Accuracy</a:t>
                      </a:r>
                    </a:p>
                  </a:txBody>
                  <a:tcPr marL="25400" marR="25400" marT="25400" marB="0" anchor="ctr"/>
                </a:tc>
                <a:tc>
                  <a:txBody>
                    <a:bodyPr/>
                    <a:lstStyle/>
                    <a:p>
                      <a:pPr algn="l" fontAlgn="ctr"/>
                      <a:r>
                        <a:rPr lang="en-US" sz="2900" u="none" strike="noStrike">
                          <a:effectLst/>
                        </a:rPr>
                        <a:t>Train</a:t>
                      </a:r>
                      <a:endParaRPr lang="en-US" sz="2900" b="0" i="0" u="none" strike="noStrike">
                        <a:solidFill>
                          <a:srgbClr val="000000"/>
                        </a:solidFill>
                        <a:effectLst/>
                        <a:latin typeface="Calibri" panose="020F0502020204030204" pitchFamily="34" charset="0"/>
                      </a:endParaRPr>
                    </a:p>
                  </a:txBody>
                  <a:tcPr marL="25400" marR="25400" marT="25400" marB="0" anchor="ctr"/>
                </a:tc>
                <a:tc>
                  <a:txBody>
                    <a:bodyPr/>
                    <a:lstStyle/>
                    <a:p>
                      <a:pPr algn="l" fontAlgn="ctr"/>
                      <a:r>
                        <a:rPr lang="en-US" sz="2900" u="none" strike="noStrike">
                          <a:effectLst/>
                        </a:rPr>
                        <a:t>Test</a:t>
                      </a:r>
                      <a:endParaRPr lang="en-US" sz="2900" b="0" i="0" u="none" strike="noStrike">
                        <a:solidFill>
                          <a:srgbClr val="000000"/>
                        </a:solidFill>
                        <a:effectLst/>
                        <a:latin typeface="Calibri" panose="020F0502020204030204" pitchFamily="34" charset="0"/>
                      </a:endParaRPr>
                    </a:p>
                  </a:txBody>
                  <a:tcPr marL="25400" marR="25400" marT="25400" marB="0" anchor="ctr"/>
                </a:tc>
                <a:extLst>
                  <a:ext uri="{0D108BD9-81ED-4DB2-BD59-A6C34878D82A}">
                    <a16:rowId xmlns:a16="http://schemas.microsoft.com/office/drawing/2014/main" val="2326580268"/>
                  </a:ext>
                </a:extLst>
              </a:tr>
              <a:tr h="481263">
                <a:tc>
                  <a:txBody>
                    <a:bodyPr/>
                    <a:lstStyle/>
                    <a:p>
                      <a:pPr algn="l" fontAlgn="ctr"/>
                      <a:r>
                        <a:rPr lang="en-US" sz="2900" u="none" strike="noStrike">
                          <a:effectLst/>
                        </a:rPr>
                        <a:t>RGB</a:t>
                      </a:r>
                      <a:endParaRPr lang="en-US" sz="2900" b="0" i="0" u="none" strike="noStrike">
                        <a:solidFill>
                          <a:srgbClr val="000000"/>
                        </a:solidFill>
                        <a:effectLst/>
                        <a:latin typeface="Calibri" panose="020F0502020204030204" pitchFamily="34" charset="0"/>
                      </a:endParaRPr>
                    </a:p>
                  </a:txBody>
                  <a:tcPr marL="25400" marR="25400" marT="25400" marB="0" anchor="ctr"/>
                </a:tc>
                <a:tc>
                  <a:txBody>
                    <a:bodyPr/>
                    <a:lstStyle/>
                    <a:p>
                      <a:pPr algn="r" fontAlgn="ctr"/>
                      <a:r>
                        <a:rPr lang="en-US" sz="2900" u="none" strike="noStrike">
                          <a:effectLst/>
                        </a:rPr>
                        <a:t>91.92%</a:t>
                      </a:r>
                      <a:endParaRPr lang="en-US" sz="2900" b="0" i="0" u="none" strike="noStrike">
                        <a:solidFill>
                          <a:srgbClr val="000000"/>
                        </a:solidFill>
                        <a:effectLst/>
                        <a:latin typeface="Calibri" panose="020F0502020204030204" pitchFamily="34" charset="0"/>
                      </a:endParaRPr>
                    </a:p>
                  </a:txBody>
                  <a:tcPr marL="25400" marR="25400" marT="25400" marB="0" anchor="ctr"/>
                </a:tc>
                <a:tc>
                  <a:txBody>
                    <a:bodyPr/>
                    <a:lstStyle/>
                    <a:p>
                      <a:pPr algn="r" fontAlgn="ctr"/>
                      <a:r>
                        <a:rPr lang="en-US" sz="2900" b="1" u="none" strike="noStrike">
                          <a:effectLst/>
                        </a:rPr>
                        <a:t>72.90%</a:t>
                      </a:r>
                      <a:endParaRPr lang="en-US" sz="2900" b="1" i="0" u="none" strike="noStrike">
                        <a:solidFill>
                          <a:srgbClr val="000000"/>
                        </a:solidFill>
                        <a:effectLst/>
                        <a:latin typeface="Calibri" panose="020F0502020204030204" pitchFamily="34" charset="0"/>
                      </a:endParaRPr>
                    </a:p>
                  </a:txBody>
                  <a:tcPr marL="25400" marR="25400" marT="25400" marB="0" anchor="ctr"/>
                </a:tc>
                <a:extLst>
                  <a:ext uri="{0D108BD9-81ED-4DB2-BD59-A6C34878D82A}">
                    <a16:rowId xmlns:a16="http://schemas.microsoft.com/office/drawing/2014/main" val="1984589287"/>
                  </a:ext>
                </a:extLst>
              </a:tr>
              <a:tr h="508000">
                <a:tc>
                  <a:txBody>
                    <a:bodyPr/>
                    <a:lstStyle/>
                    <a:p>
                      <a:pPr algn="l" fontAlgn="ctr"/>
                      <a:r>
                        <a:rPr lang="en-US" sz="2900" u="none" strike="noStrike">
                          <a:effectLst/>
                        </a:rPr>
                        <a:t>Gray</a:t>
                      </a:r>
                      <a:endParaRPr lang="en-US" sz="2900" b="0" i="0" u="none" strike="noStrike">
                        <a:solidFill>
                          <a:srgbClr val="000000"/>
                        </a:solidFill>
                        <a:effectLst/>
                        <a:latin typeface="Calibri" panose="020F0502020204030204" pitchFamily="34" charset="0"/>
                      </a:endParaRPr>
                    </a:p>
                  </a:txBody>
                  <a:tcPr marL="25400" marR="25400" marT="25400" marB="0" anchor="ctr"/>
                </a:tc>
                <a:tc>
                  <a:txBody>
                    <a:bodyPr/>
                    <a:lstStyle/>
                    <a:p>
                      <a:pPr algn="r" fontAlgn="ctr"/>
                      <a:r>
                        <a:rPr lang="en-US" sz="2900" u="none" strike="noStrike">
                          <a:effectLst/>
                        </a:rPr>
                        <a:t>90.01%</a:t>
                      </a:r>
                      <a:endParaRPr lang="en-US" sz="2900" b="0" i="0" u="none" strike="noStrike">
                        <a:solidFill>
                          <a:srgbClr val="000000"/>
                        </a:solidFill>
                        <a:effectLst/>
                        <a:latin typeface="Calibri" panose="020F0502020204030204" pitchFamily="34" charset="0"/>
                      </a:endParaRPr>
                    </a:p>
                  </a:txBody>
                  <a:tcPr marL="25400" marR="25400" marT="25400" marB="0" anchor="ctr"/>
                </a:tc>
                <a:tc>
                  <a:txBody>
                    <a:bodyPr/>
                    <a:lstStyle/>
                    <a:p>
                      <a:pPr algn="r" fontAlgn="ctr"/>
                      <a:r>
                        <a:rPr lang="en-US" sz="2900" b="1" u="none" strike="noStrike">
                          <a:effectLst/>
                        </a:rPr>
                        <a:t>70.99%</a:t>
                      </a:r>
                      <a:endParaRPr lang="en-US" sz="2900" b="1" i="0" u="none" strike="noStrike">
                        <a:solidFill>
                          <a:srgbClr val="000000"/>
                        </a:solidFill>
                        <a:effectLst/>
                        <a:latin typeface="Calibri" panose="020F0502020204030204" pitchFamily="34" charset="0"/>
                      </a:endParaRPr>
                    </a:p>
                  </a:txBody>
                  <a:tcPr marL="25400" marR="25400" marT="25400" marB="0" anchor="ctr"/>
                </a:tc>
                <a:extLst>
                  <a:ext uri="{0D108BD9-81ED-4DB2-BD59-A6C34878D82A}">
                    <a16:rowId xmlns:a16="http://schemas.microsoft.com/office/drawing/2014/main" val="1461301125"/>
                  </a:ext>
                </a:extLst>
              </a:tr>
            </a:tbl>
          </a:graphicData>
        </a:graphic>
      </p:graphicFrame>
      <p:sp>
        <p:nvSpPr>
          <p:cNvPr id="9" name="Rectangle 3">
            <a:extLst>
              <a:ext uri="{FF2B5EF4-FFF2-40B4-BE49-F238E27FC236}">
                <a16:creationId xmlns:a16="http://schemas.microsoft.com/office/drawing/2014/main" id="{6027EE55-9D42-4AE9-6386-C58E34004677}"/>
              </a:ext>
            </a:extLst>
          </p:cNvPr>
          <p:cNvSpPr/>
          <p:nvPr/>
        </p:nvSpPr>
        <p:spPr>
          <a:xfrm>
            <a:off x="21948435" y="13117134"/>
            <a:ext cx="10419854" cy="4182363"/>
          </a:xfrm>
          <a:prstGeom prst="rect">
            <a:avLst/>
          </a:prstGeom>
        </p:spPr>
        <p:txBody>
          <a:bodyPr wrap="square" lIns="91440" tIns="45720" rIns="91440" bIns="45720" anchor="t">
            <a:spAutoFit/>
          </a:bodyPr>
          <a:lstStyle/>
          <a:p>
            <a:pPr marL="285750" indent="-285750">
              <a:lnSpc>
                <a:spcPct val="125000"/>
              </a:lnSpc>
              <a:buFont typeface="Arial" panose="020B0604020202020204" pitchFamily="34" charset="0"/>
              <a:buChar char="•"/>
            </a:pPr>
            <a:r>
              <a:rPr lang="en-US" altLang="zh-TW" sz="3600">
                <a:latin typeface="Times New Roman"/>
                <a:ea typeface="新細明體"/>
                <a:cs typeface="Times New Roman"/>
              </a:rPr>
              <a:t>After 60 epochs of training, we got an accuracy  of </a:t>
            </a:r>
            <a:r>
              <a:rPr lang="en-US" altLang="zh-TW" sz="3600" b="1">
                <a:latin typeface="Times New Roman"/>
                <a:ea typeface="新細明體"/>
                <a:cs typeface="Times New Roman"/>
              </a:rPr>
              <a:t>72.9% </a:t>
            </a:r>
            <a:r>
              <a:rPr lang="en-US" altLang="zh-TW" sz="3600">
                <a:latin typeface="Times New Roman"/>
                <a:ea typeface="新細明體"/>
                <a:cs typeface="Times New Roman"/>
              </a:rPr>
              <a:t>on RGB images and </a:t>
            </a:r>
            <a:r>
              <a:rPr lang="en-US" altLang="zh-TW" sz="3600" b="1">
                <a:latin typeface="Times New Roman"/>
                <a:ea typeface="新細明體"/>
                <a:cs typeface="Times New Roman"/>
              </a:rPr>
              <a:t>70.99% </a:t>
            </a:r>
            <a:r>
              <a:rPr lang="en-US" altLang="zh-TW" sz="3600">
                <a:latin typeface="Times New Roman"/>
                <a:ea typeface="新細明體"/>
                <a:cs typeface="Times New Roman"/>
              </a:rPr>
              <a:t>on Grayscale images. According to the accuracy, we can say color doesn’t influence the model a lot. Using grayscale image can be a good choice for mobile device with limited memory and computation resource. </a:t>
            </a:r>
            <a:endParaRPr lang="en-US" sz="3600">
              <a:latin typeface="Times New Roman" panose="02020603050405020304" pitchFamily="18" charset="0"/>
              <a:cs typeface="Times New Roman" panose="02020603050405020304" pitchFamily="18" charset="0"/>
            </a:endParaRPr>
          </a:p>
        </p:txBody>
      </p:sp>
      <p:pic>
        <p:nvPicPr>
          <p:cNvPr id="11" name="Picture 11" descr="A picture containing letter&#10;&#10;Description automatically generated">
            <a:extLst>
              <a:ext uri="{FF2B5EF4-FFF2-40B4-BE49-F238E27FC236}">
                <a16:creationId xmlns:a16="http://schemas.microsoft.com/office/drawing/2014/main" id="{683E4A19-F5EF-B451-E85A-424F8936BB21}"/>
              </a:ext>
            </a:extLst>
          </p:cNvPr>
          <p:cNvPicPr>
            <a:picLocks noChangeAspect="1"/>
          </p:cNvPicPr>
          <p:nvPr/>
        </p:nvPicPr>
        <p:blipFill>
          <a:blip r:embed="rId4"/>
          <a:stretch>
            <a:fillRect/>
          </a:stretch>
        </p:blipFill>
        <p:spPr>
          <a:xfrm>
            <a:off x="10902576" y="6142307"/>
            <a:ext cx="6223669" cy="1651177"/>
          </a:xfrm>
          <a:prstGeom prst="rect">
            <a:avLst/>
          </a:prstGeom>
        </p:spPr>
      </p:pic>
      <p:pic>
        <p:nvPicPr>
          <p:cNvPr id="12" name="Picture 12">
            <a:extLst>
              <a:ext uri="{FF2B5EF4-FFF2-40B4-BE49-F238E27FC236}">
                <a16:creationId xmlns:a16="http://schemas.microsoft.com/office/drawing/2014/main" id="{0DC586A3-2E94-1271-180F-F8A8373F2051}"/>
              </a:ext>
            </a:extLst>
          </p:cNvPr>
          <p:cNvPicPr>
            <a:picLocks noChangeAspect="1"/>
          </p:cNvPicPr>
          <p:nvPr/>
        </p:nvPicPr>
        <p:blipFill>
          <a:blip r:embed="rId5"/>
          <a:stretch>
            <a:fillRect/>
          </a:stretch>
        </p:blipFill>
        <p:spPr>
          <a:xfrm>
            <a:off x="11402374" y="20139908"/>
            <a:ext cx="2667000" cy="2667000"/>
          </a:xfrm>
          <a:prstGeom prst="rect">
            <a:avLst/>
          </a:prstGeom>
        </p:spPr>
      </p:pic>
      <p:pic>
        <p:nvPicPr>
          <p:cNvPr id="13" name="Picture 13" descr="A picture containing person&#10;&#10;Description automatically generated">
            <a:extLst>
              <a:ext uri="{FF2B5EF4-FFF2-40B4-BE49-F238E27FC236}">
                <a16:creationId xmlns:a16="http://schemas.microsoft.com/office/drawing/2014/main" id="{77C4AAFA-FA60-6567-E0FA-9861E0CB2314}"/>
              </a:ext>
            </a:extLst>
          </p:cNvPr>
          <p:cNvPicPr>
            <a:picLocks noChangeAspect="1"/>
          </p:cNvPicPr>
          <p:nvPr/>
        </p:nvPicPr>
        <p:blipFill>
          <a:blip r:embed="rId6"/>
          <a:stretch>
            <a:fillRect/>
          </a:stretch>
        </p:blipFill>
        <p:spPr>
          <a:xfrm>
            <a:off x="14273247" y="20160060"/>
            <a:ext cx="2667000" cy="2667000"/>
          </a:xfrm>
          <a:prstGeom prst="rect">
            <a:avLst/>
          </a:prstGeom>
        </p:spPr>
      </p:pic>
      <p:pic>
        <p:nvPicPr>
          <p:cNvPr id="14" name="Picture 14" descr="Background pattern&#10;&#10;Description automatically generated">
            <a:extLst>
              <a:ext uri="{FF2B5EF4-FFF2-40B4-BE49-F238E27FC236}">
                <a16:creationId xmlns:a16="http://schemas.microsoft.com/office/drawing/2014/main" id="{E81B3608-FF48-242B-83FA-B76D8AAFAB32}"/>
              </a:ext>
            </a:extLst>
          </p:cNvPr>
          <p:cNvPicPr>
            <a:picLocks noChangeAspect="1"/>
          </p:cNvPicPr>
          <p:nvPr/>
        </p:nvPicPr>
        <p:blipFill>
          <a:blip r:embed="rId7"/>
          <a:stretch>
            <a:fillRect/>
          </a:stretch>
        </p:blipFill>
        <p:spPr>
          <a:xfrm>
            <a:off x="17101680" y="20139908"/>
            <a:ext cx="2667000" cy="2667000"/>
          </a:xfrm>
          <a:prstGeom prst="rect">
            <a:avLst/>
          </a:prstGeom>
        </p:spPr>
      </p:pic>
      <p:sp>
        <p:nvSpPr>
          <p:cNvPr id="24" name="Text Placeholder 30">
            <a:extLst>
              <a:ext uri="{FF2B5EF4-FFF2-40B4-BE49-F238E27FC236}">
                <a16:creationId xmlns:a16="http://schemas.microsoft.com/office/drawing/2014/main" id="{8C2BF892-E037-6266-CAC8-7D97D7D09472}"/>
              </a:ext>
            </a:extLst>
          </p:cNvPr>
          <p:cNvSpPr txBox="1">
            <a:spLocks/>
          </p:cNvSpPr>
          <p:nvPr/>
        </p:nvSpPr>
        <p:spPr>
          <a:xfrm>
            <a:off x="407763" y="14699341"/>
            <a:ext cx="9241418" cy="7909329"/>
          </a:xfrm>
          <a:prstGeom prst="rect">
            <a:avLst/>
          </a:prstGeom>
        </p:spPr>
        <p:txBody>
          <a:bodyPr vert="horz" lIns="91440" tIns="45720" rIns="91440" bIns="45720" rtlCol="0" anchor="ctr"/>
          <a:lstStyle>
            <a:defPPr>
              <a:defRPr lang="en-US"/>
            </a:defPPr>
            <a:lvl1pPr marL="0" algn="l" defTabSz="457200" rtl="0" eaLnBrk="1" latinLnBrk="0" hangingPunct="1">
              <a:defRPr sz="384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nSpc>
                <a:spcPct val="125000"/>
              </a:lnSpc>
              <a:buFont typeface="Arial" panose="020B0604020202020204" pitchFamily="34" charset="0"/>
              <a:buChar char="•"/>
            </a:pPr>
            <a:endParaRPr lang="en-US" sz="3600">
              <a:solidFill>
                <a:schemeClr val="tx1"/>
              </a:solidFill>
              <a:latin typeface="Times New Roman" panose="02020603050405020304" pitchFamily="18" charset="0"/>
              <a:cs typeface="Times New Roman" panose="02020603050405020304" pitchFamily="18" charset="0"/>
            </a:endParaRPr>
          </a:p>
        </p:txBody>
      </p:sp>
      <p:sp>
        <p:nvSpPr>
          <p:cNvPr id="25" name="Text Placeholder 30">
            <a:extLst>
              <a:ext uri="{FF2B5EF4-FFF2-40B4-BE49-F238E27FC236}">
                <a16:creationId xmlns:a16="http://schemas.microsoft.com/office/drawing/2014/main" id="{6B339138-6372-7228-4BB9-595806AF085C}"/>
              </a:ext>
            </a:extLst>
          </p:cNvPr>
          <p:cNvSpPr txBox="1">
            <a:spLocks/>
          </p:cNvSpPr>
          <p:nvPr/>
        </p:nvSpPr>
        <p:spPr>
          <a:xfrm>
            <a:off x="550111" y="15301256"/>
            <a:ext cx="9241418" cy="2786071"/>
          </a:xfrm>
          <a:prstGeom prst="rect">
            <a:avLst/>
          </a:prstGeom>
        </p:spPr>
        <p:txBody>
          <a:bodyPr vert="horz" lIns="91440" tIns="45720" rIns="91440" bIns="45720" rtlCol="0" anchor="ctr"/>
          <a:lstStyle>
            <a:defPPr>
              <a:defRPr lang="en-US"/>
            </a:defPPr>
            <a:lvl1pPr marL="0" algn="l" defTabSz="457200" rtl="0" eaLnBrk="1" latinLnBrk="0" hangingPunct="1">
              <a:defRPr sz="384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nSpc>
                <a:spcPct val="125000"/>
              </a:lnSpc>
              <a:buFont typeface="Arial" panose="020B0604020202020204" pitchFamily="34" charset="0"/>
              <a:buChar char="•"/>
            </a:pPr>
            <a:r>
              <a:rPr lang="en-US" sz="3600">
                <a:solidFill>
                  <a:schemeClr val="tx1"/>
                </a:solidFill>
                <a:latin typeface="Times New Roman"/>
                <a:cs typeface="Times New Roman"/>
              </a:rPr>
              <a:t>Encoder: ResNet50</a:t>
            </a:r>
          </a:p>
          <a:p>
            <a:pPr lvl="1">
              <a:lnSpc>
                <a:spcPct val="125000"/>
              </a:lnSpc>
            </a:pPr>
            <a:r>
              <a:rPr lang="en-US" sz="3200">
                <a:latin typeface="Times New Roman"/>
                <a:cs typeface="Times New Roman"/>
              </a:rPr>
              <a:t>-Input: 224x224 Grayscale image</a:t>
            </a:r>
          </a:p>
          <a:p>
            <a:pPr lvl="1">
              <a:lnSpc>
                <a:spcPct val="125000"/>
              </a:lnSpc>
            </a:pPr>
            <a:r>
              <a:rPr lang="en-US" sz="3200">
                <a:latin typeface="Times New Roman"/>
                <a:cs typeface="Times New Roman"/>
              </a:rPr>
              <a:t>-Output: 128-dimension feature vector</a:t>
            </a:r>
          </a:p>
          <a:p>
            <a:pPr>
              <a:lnSpc>
                <a:spcPct val="125000"/>
              </a:lnSpc>
            </a:pPr>
            <a:r>
              <a:rPr lang="en-US" sz="3600">
                <a:solidFill>
                  <a:schemeClr val="tx1"/>
                </a:solidFill>
                <a:latin typeface="Times New Roman"/>
                <a:cs typeface="Times New Roman"/>
              </a:rPr>
              <a:t>Ref: </a:t>
            </a:r>
            <a:endParaRPr lang="en-US" sz="3600">
              <a:solidFill>
                <a:schemeClr val="tx1"/>
              </a:solidFill>
              <a:latin typeface="Times New Roman" panose="02020603050405020304" pitchFamily="18" charset="0"/>
              <a:cs typeface="Times New Roman" panose="02020603050405020304" pitchFamily="18" charset="0"/>
            </a:endParaRPr>
          </a:p>
        </p:txBody>
      </p:sp>
      <p:sp>
        <p:nvSpPr>
          <p:cNvPr id="28" name="TextBox 7">
            <a:extLst>
              <a:ext uri="{FF2B5EF4-FFF2-40B4-BE49-F238E27FC236}">
                <a16:creationId xmlns:a16="http://schemas.microsoft.com/office/drawing/2014/main" id="{0EF33B60-5449-C3D1-BCD9-A5456308A21F}"/>
              </a:ext>
            </a:extLst>
          </p:cNvPr>
          <p:cNvSpPr txBox="1"/>
          <p:nvPr/>
        </p:nvSpPr>
        <p:spPr>
          <a:xfrm>
            <a:off x="10976985" y="8999717"/>
            <a:ext cx="9135370" cy="1412374"/>
          </a:xfrm>
          <a:prstGeom prst="rect">
            <a:avLst/>
          </a:prstGeom>
          <a:noFill/>
        </p:spPr>
        <p:txBody>
          <a:bodyPr wrap="square" lIns="91440" tIns="45720" rIns="91440" bIns="45720" anchor="t">
            <a:spAutoFit/>
          </a:bodyPr>
          <a:lstStyle/>
          <a:p>
            <a:pPr marL="457200" indent="-457200">
              <a:lnSpc>
                <a:spcPct val="125000"/>
              </a:lnSpc>
              <a:buFont typeface="Arial" panose="020B0604020202020204" pitchFamily="34" charset="0"/>
              <a:buChar char="•"/>
            </a:pPr>
            <a:r>
              <a:rPr lang="en-US" sz="3600">
                <a:latin typeface="Times New Roman"/>
                <a:cs typeface="Times New Roman"/>
              </a:rPr>
              <a:t>Classifier: Cosine similarity</a:t>
            </a:r>
          </a:p>
          <a:p>
            <a:pPr>
              <a:lnSpc>
                <a:spcPct val="125000"/>
              </a:lnSpc>
            </a:pPr>
            <a:r>
              <a:rPr lang="en-US" sz="3600">
                <a:latin typeface="Times New Roman"/>
                <a:cs typeface="Times New Roman"/>
              </a:rPr>
              <a:t>   -Inner product of two 128-dimension 	vectors</a:t>
            </a:r>
          </a:p>
        </p:txBody>
      </p:sp>
      <p:pic>
        <p:nvPicPr>
          <p:cNvPr id="30" name="圖片 29">
            <a:extLst>
              <a:ext uri="{FF2B5EF4-FFF2-40B4-BE49-F238E27FC236}">
                <a16:creationId xmlns:a16="http://schemas.microsoft.com/office/drawing/2014/main" id="{521AD09E-4F07-6DB9-1C60-D8C1BB4F47F9}"/>
              </a:ext>
            </a:extLst>
          </p:cNvPr>
          <p:cNvPicPr>
            <a:picLocks noChangeAspect="1"/>
          </p:cNvPicPr>
          <p:nvPr/>
        </p:nvPicPr>
        <p:blipFill>
          <a:blip r:embed="rId8"/>
          <a:stretch>
            <a:fillRect/>
          </a:stretch>
        </p:blipFill>
        <p:spPr>
          <a:xfrm>
            <a:off x="10607535" y="10844688"/>
            <a:ext cx="10223341" cy="2535056"/>
          </a:xfrm>
          <a:prstGeom prst="rect">
            <a:avLst/>
          </a:prstGeom>
        </p:spPr>
      </p:pic>
      <p:pic>
        <p:nvPicPr>
          <p:cNvPr id="34" name="圖片 33">
            <a:extLst>
              <a:ext uri="{FF2B5EF4-FFF2-40B4-BE49-F238E27FC236}">
                <a16:creationId xmlns:a16="http://schemas.microsoft.com/office/drawing/2014/main" id="{F6C60E4C-447B-FB2D-197E-AC47C0718273}"/>
              </a:ext>
            </a:extLst>
          </p:cNvPr>
          <p:cNvPicPr>
            <a:picLocks noChangeAspect="1"/>
          </p:cNvPicPr>
          <p:nvPr/>
        </p:nvPicPr>
        <p:blipFill>
          <a:blip r:embed="rId9"/>
          <a:stretch>
            <a:fillRect/>
          </a:stretch>
        </p:blipFill>
        <p:spPr>
          <a:xfrm>
            <a:off x="17423229" y="5077133"/>
            <a:ext cx="3449780" cy="2666887"/>
          </a:xfrm>
          <a:prstGeom prst="rect">
            <a:avLst/>
          </a:prstGeom>
        </p:spPr>
      </p:pic>
      <p:pic>
        <p:nvPicPr>
          <p:cNvPr id="36" name="圖片 35">
            <a:extLst>
              <a:ext uri="{FF2B5EF4-FFF2-40B4-BE49-F238E27FC236}">
                <a16:creationId xmlns:a16="http://schemas.microsoft.com/office/drawing/2014/main" id="{9FE304E1-E3F6-9C53-EAFA-3CC1CDF9355B}"/>
              </a:ext>
            </a:extLst>
          </p:cNvPr>
          <p:cNvPicPr>
            <a:picLocks noChangeAspect="1"/>
          </p:cNvPicPr>
          <p:nvPr/>
        </p:nvPicPr>
        <p:blipFill>
          <a:blip r:embed="rId10"/>
          <a:stretch>
            <a:fillRect/>
          </a:stretch>
        </p:blipFill>
        <p:spPr>
          <a:xfrm>
            <a:off x="520432" y="18159690"/>
            <a:ext cx="8983581" cy="4068702"/>
          </a:xfrm>
          <a:prstGeom prst="rect">
            <a:avLst/>
          </a:prstGeom>
        </p:spPr>
      </p:pic>
      <p:pic>
        <p:nvPicPr>
          <p:cNvPr id="41" name="圖片 40">
            <a:extLst>
              <a:ext uri="{FF2B5EF4-FFF2-40B4-BE49-F238E27FC236}">
                <a16:creationId xmlns:a16="http://schemas.microsoft.com/office/drawing/2014/main" id="{F9868978-FA09-D66D-5E91-F1305652CED7}"/>
              </a:ext>
            </a:extLst>
          </p:cNvPr>
          <p:cNvPicPr>
            <a:picLocks noChangeAspect="1"/>
          </p:cNvPicPr>
          <p:nvPr/>
        </p:nvPicPr>
        <p:blipFill>
          <a:blip r:embed="rId11"/>
          <a:stretch>
            <a:fillRect/>
          </a:stretch>
        </p:blipFill>
        <p:spPr>
          <a:xfrm>
            <a:off x="22611823" y="8148739"/>
            <a:ext cx="8853781" cy="3475315"/>
          </a:xfrm>
          <a:prstGeom prst="rect">
            <a:avLst/>
          </a:prstGeom>
        </p:spPr>
      </p:pic>
      <p:sp>
        <p:nvSpPr>
          <p:cNvPr id="42" name="文字方塊 41">
            <a:extLst>
              <a:ext uri="{FF2B5EF4-FFF2-40B4-BE49-F238E27FC236}">
                <a16:creationId xmlns:a16="http://schemas.microsoft.com/office/drawing/2014/main" id="{674706A0-2C0E-3EFF-2256-FA750856C6A9}"/>
              </a:ext>
            </a:extLst>
          </p:cNvPr>
          <p:cNvSpPr txBox="1"/>
          <p:nvPr/>
        </p:nvSpPr>
        <p:spPr>
          <a:xfrm>
            <a:off x="3105828" y="22341693"/>
            <a:ext cx="3763466" cy="461665"/>
          </a:xfrm>
          <a:prstGeom prst="rect">
            <a:avLst/>
          </a:prstGeom>
          <a:noFill/>
        </p:spPr>
        <p:txBody>
          <a:bodyPr wrap="none" rtlCol="0">
            <a:spAutoFit/>
          </a:bodyPr>
          <a:lstStyle/>
          <a:p>
            <a:r>
              <a:rPr lang="en-US" sz="2400"/>
              <a:t>Figure 1. ResNet50 Structure</a:t>
            </a:r>
          </a:p>
        </p:txBody>
      </p:sp>
      <p:sp>
        <p:nvSpPr>
          <p:cNvPr id="44" name="文字方塊 43">
            <a:extLst>
              <a:ext uri="{FF2B5EF4-FFF2-40B4-BE49-F238E27FC236}">
                <a16:creationId xmlns:a16="http://schemas.microsoft.com/office/drawing/2014/main" id="{59D19F79-29FB-BCAF-65FD-33025205A2D7}"/>
              </a:ext>
            </a:extLst>
          </p:cNvPr>
          <p:cNvSpPr txBox="1"/>
          <p:nvPr/>
        </p:nvSpPr>
        <p:spPr>
          <a:xfrm>
            <a:off x="11632544" y="7848554"/>
            <a:ext cx="4155176" cy="461665"/>
          </a:xfrm>
          <a:prstGeom prst="rect">
            <a:avLst/>
          </a:prstGeom>
          <a:noFill/>
        </p:spPr>
        <p:txBody>
          <a:bodyPr wrap="square" rtlCol="0">
            <a:spAutoFit/>
          </a:bodyPr>
          <a:lstStyle/>
          <a:p>
            <a:r>
              <a:rPr lang="en-US" sz="2400"/>
              <a:t>Figure 2. </a:t>
            </a:r>
            <a:r>
              <a:rPr lang="en-US" sz="2400" err="1"/>
              <a:t>ArcFace</a:t>
            </a:r>
            <a:r>
              <a:rPr lang="en-US" sz="2400"/>
              <a:t>  Loss Equation</a:t>
            </a:r>
          </a:p>
        </p:txBody>
      </p:sp>
      <p:sp>
        <p:nvSpPr>
          <p:cNvPr id="45" name="文字方塊 44">
            <a:extLst>
              <a:ext uri="{FF2B5EF4-FFF2-40B4-BE49-F238E27FC236}">
                <a16:creationId xmlns:a16="http://schemas.microsoft.com/office/drawing/2014/main" id="{F29BC281-06FA-98EB-D8FD-C129CF783F63}"/>
              </a:ext>
            </a:extLst>
          </p:cNvPr>
          <p:cNvSpPr txBox="1"/>
          <p:nvPr/>
        </p:nvSpPr>
        <p:spPr>
          <a:xfrm>
            <a:off x="17643804" y="7886982"/>
            <a:ext cx="3008629" cy="461665"/>
          </a:xfrm>
          <a:prstGeom prst="rect">
            <a:avLst/>
          </a:prstGeom>
          <a:noFill/>
        </p:spPr>
        <p:txBody>
          <a:bodyPr wrap="square" rtlCol="0">
            <a:spAutoFit/>
          </a:bodyPr>
          <a:lstStyle/>
          <a:p>
            <a:r>
              <a:rPr lang="en-US" sz="2400"/>
              <a:t>Figure 3. </a:t>
            </a:r>
            <a:r>
              <a:rPr lang="en-US" sz="2400" err="1"/>
              <a:t>ArcFace</a:t>
            </a:r>
            <a:r>
              <a:rPr lang="en-US" sz="2400"/>
              <a:t>  Loss</a:t>
            </a:r>
          </a:p>
        </p:txBody>
      </p:sp>
      <p:sp>
        <p:nvSpPr>
          <p:cNvPr id="16" name="文字方塊 41">
            <a:extLst>
              <a:ext uri="{FF2B5EF4-FFF2-40B4-BE49-F238E27FC236}">
                <a16:creationId xmlns:a16="http://schemas.microsoft.com/office/drawing/2014/main" id="{4DD844B2-B5DD-5F53-C237-B01B6D69C029}"/>
              </a:ext>
            </a:extLst>
          </p:cNvPr>
          <p:cNvSpPr txBox="1"/>
          <p:nvPr/>
        </p:nvSpPr>
        <p:spPr>
          <a:xfrm>
            <a:off x="13296618" y="13473230"/>
            <a:ext cx="5075428" cy="461665"/>
          </a:xfrm>
          <a:prstGeom prst="rect">
            <a:avLst/>
          </a:prstGeom>
          <a:noFill/>
        </p:spPr>
        <p:txBody>
          <a:bodyPr wrap="square" rtlCol="0">
            <a:spAutoFit/>
          </a:bodyPr>
          <a:lstStyle/>
          <a:p>
            <a:r>
              <a:rPr lang="en-US" sz="2400"/>
              <a:t>Figure 4. Illustration of cosine similarity</a:t>
            </a:r>
          </a:p>
        </p:txBody>
      </p:sp>
      <p:sp>
        <p:nvSpPr>
          <p:cNvPr id="46" name="文字方塊 45">
            <a:extLst>
              <a:ext uri="{FF2B5EF4-FFF2-40B4-BE49-F238E27FC236}">
                <a16:creationId xmlns:a16="http://schemas.microsoft.com/office/drawing/2014/main" id="{90053879-CA7E-4478-2F11-D44902F67A82}"/>
              </a:ext>
            </a:extLst>
          </p:cNvPr>
          <p:cNvSpPr txBox="1"/>
          <p:nvPr/>
        </p:nvSpPr>
        <p:spPr>
          <a:xfrm>
            <a:off x="13916579" y="23419930"/>
            <a:ext cx="3508298" cy="461665"/>
          </a:xfrm>
          <a:prstGeom prst="rect">
            <a:avLst/>
          </a:prstGeom>
          <a:noFill/>
        </p:spPr>
        <p:txBody>
          <a:bodyPr wrap="square" rtlCol="0">
            <a:spAutoFit/>
          </a:bodyPr>
          <a:lstStyle/>
          <a:p>
            <a:r>
              <a:rPr lang="en-US" sz="2400"/>
              <a:t>Figure 5. Sample Data</a:t>
            </a:r>
          </a:p>
        </p:txBody>
      </p:sp>
      <p:sp>
        <p:nvSpPr>
          <p:cNvPr id="47" name="文字方塊 46">
            <a:extLst>
              <a:ext uri="{FF2B5EF4-FFF2-40B4-BE49-F238E27FC236}">
                <a16:creationId xmlns:a16="http://schemas.microsoft.com/office/drawing/2014/main" id="{71F23138-39AE-EB32-256E-4030450A65B6}"/>
              </a:ext>
            </a:extLst>
          </p:cNvPr>
          <p:cNvSpPr txBox="1"/>
          <p:nvPr/>
        </p:nvSpPr>
        <p:spPr>
          <a:xfrm>
            <a:off x="25639406" y="11656525"/>
            <a:ext cx="2673681" cy="461665"/>
          </a:xfrm>
          <a:prstGeom prst="rect">
            <a:avLst/>
          </a:prstGeom>
          <a:noFill/>
        </p:spPr>
        <p:txBody>
          <a:bodyPr wrap="none" rtlCol="0">
            <a:spAutoFit/>
          </a:bodyPr>
          <a:lstStyle/>
          <a:p>
            <a:r>
              <a:rPr lang="en-US" sz="2400"/>
              <a:t>Figure 6. Flow Chart</a:t>
            </a:r>
          </a:p>
        </p:txBody>
      </p:sp>
      <p:graphicFrame>
        <p:nvGraphicFramePr>
          <p:cNvPr id="6" name="Table 9">
            <a:extLst>
              <a:ext uri="{FF2B5EF4-FFF2-40B4-BE49-F238E27FC236}">
                <a16:creationId xmlns:a16="http://schemas.microsoft.com/office/drawing/2014/main" id="{3DCDC9AD-7BC5-20B6-C6A2-08C307E8F1B8}"/>
              </a:ext>
            </a:extLst>
          </p:cNvPr>
          <p:cNvGraphicFramePr>
            <a:graphicFrameLocks noGrp="1"/>
          </p:cNvGraphicFramePr>
          <p:nvPr>
            <p:extLst>
              <p:ext uri="{D42A27DB-BD31-4B8C-83A1-F6EECF244321}">
                <p14:modId xmlns:p14="http://schemas.microsoft.com/office/powerpoint/2010/main" val="856523145"/>
              </p:ext>
            </p:extLst>
          </p:nvPr>
        </p:nvGraphicFramePr>
        <p:xfrm>
          <a:off x="10761928" y="17266333"/>
          <a:ext cx="9890505" cy="2560320"/>
        </p:xfrm>
        <a:graphic>
          <a:graphicData uri="http://schemas.openxmlformats.org/drawingml/2006/table">
            <a:tbl>
              <a:tblPr firstRow="1" bandRow="1">
                <a:tableStyleId>{5C22544A-7EE6-4342-B048-85BDC9FD1C3A}</a:tableStyleId>
              </a:tblPr>
              <a:tblGrid>
                <a:gridCol w="3296835">
                  <a:extLst>
                    <a:ext uri="{9D8B030D-6E8A-4147-A177-3AD203B41FA5}">
                      <a16:colId xmlns:a16="http://schemas.microsoft.com/office/drawing/2014/main" val="3471466216"/>
                    </a:ext>
                  </a:extLst>
                </a:gridCol>
                <a:gridCol w="3296835">
                  <a:extLst>
                    <a:ext uri="{9D8B030D-6E8A-4147-A177-3AD203B41FA5}">
                      <a16:colId xmlns:a16="http://schemas.microsoft.com/office/drawing/2014/main" val="1343390825"/>
                    </a:ext>
                  </a:extLst>
                </a:gridCol>
                <a:gridCol w="3296835">
                  <a:extLst>
                    <a:ext uri="{9D8B030D-6E8A-4147-A177-3AD203B41FA5}">
                      <a16:colId xmlns:a16="http://schemas.microsoft.com/office/drawing/2014/main" val="163409809"/>
                    </a:ext>
                  </a:extLst>
                </a:gridCol>
              </a:tblGrid>
              <a:tr h="633764">
                <a:tc>
                  <a:txBody>
                    <a:bodyPr/>
                    <a:lstStyle/>
                    <a:p>
                      <a:pPr algn="ctr"/>
                      <a:endParaRPr lang="zh-CN" altLang="en-US" sz="3600"/>
                    </a:p>
                  </a:txBody>
                  <a:tcPr/>
                </a:tc>
                <a:tc>
                  <a:txBody>
                    <a:bodyPr/>
                    <a:lstStyle/>
                    <a:p>
                      <a:pPr algn="ctr"/>
                      <a:r>
                        <a:rPr lang="en-US" altLang="zh-CN" sz="3600"/>
                        <a:t>Sample</a:t>
                      </a:r>
                    </a:p>
                  </a:txBody>
                  <a:tcPr/>
                </a:tc>
                <a:tc>
                  <a:txBody>
                    <a:bodyPr/>
                    <a:lstStyle/>
                    <a:p>
                      <a:pPr algn="ctr"/>
                      <a:r>
                        <a:rPr lang="en-US" altLang="zh-CN" sz="3600"/>
                        <a:t>Ratio</a:t>
                      </a:r>
                    </a:p>
                  </a:txBody>
                  <a:tcPr/>
                </a:tc>
                <a:extLst>
                  <a:ext uri="{0D108BD9-81ED-4DB2-BD59-A6C34878D82A}">
                    <a16:rowId xmlns:a16="http://schemas.microsoft.com/office/drawing/2014/main" val="2194305641"/>
                  </a:ext>
                </a:extLst>
              </a:tr>
              <a:tr h="633764">
                <a:tc>
                  <a:txBody>
                    <a:bodyPr/>
                    <a:lstStyle/>
                    <a:p>
                      <a:pPr algn="ctr"/>
                      <a:r>
                        <a:rPr lang="en-US" altLang="zh-CN" sz="3600"/>
                        <a:t>Training set</a:t>
                      </a:r>
                      <a:endParaRPr lang="zh-CN" altLang="en-US" sz="3600"/>
                    </a:p>
                  </a:txBody>
                  <a:tcPr/>
                </a:tc>
                <a:tc>
                  <a:txBody>
                    <a:bodyPr/>
                    <a:lstStyle/>
                    <a:p>
                      <a:pPr algn="ctr"/>
                      <a:r>
                        <a:rPr lang="en-US" altLang="zh-CN" sz="3600"/>
                        <a:t>3144</a:t>
                      </a:r>
                      <a:endParaRPr lang="zh-CN" altLang="en-US" sz="3600"/>
                    </a:p>
                  </a:txBody>
                  <a:tcPr/>
                </a:tc>
                <a:tc>
                  <a:txBody>
                    <a:bodyPr/>
                    <a:lstStyle/>
                    <a:p>
                      <a:pPr algn="ctr"/>
                      <a:r>
                        <a:rPr lang="en-US" altLang="zh-CN" sz="3600"/>
                        <a:t>80%</a:t>
                      </a:r>
                      <a:endParaRPr lang="zh-CN" altLang="en-US" sz="3600"/>
                    </a:p>
                  </a:txBody>
                  <a:tcPr/>
                </a:tc>
                <a:extLst>
                  <a:ext uri="{0D108BD9-81ED-4DB2-BD59-A6C34878D82A}">
                    <a16:rowId xmlns:a16="http://schemas.microsoft.com/office/drawing/2014/main" val="878264385"/>
                  </a:ext>
                </a:extLst>
              </a:tr>
              <a:tr h="633764">
                <a:tc>
                  <a:txBody>
                    <a:bodyPr/>
                    <a:lstStyle/>
                    <a:p>
                      <a:pPr algn="ctr"/>
                      <a:r>
                        <a:rPr lang="en-US" altLang="zh-CN" sz="3600"/>
                        <a:t>Testing set</a:t>
                      </a:r>
                      <a:endParaRPr lang="zh-CN" altLang="en-US" sz="3600"/>
                    </a:p>
                  </a:txBody>
                  <a:tcPr/>
                </a:tc>
                <a:tc>
                  <a:txBody>
                    <a:bodyPr/>
                    <a:lstStyle/>
                    <a:p>
                      <a:pPr algn="ctr"/>
                      <a:r>
                        <a:rPr lang="en-US" altLang="zh-CN" sz="3600"/>
                        <a:t>786</a:t>
                      </a:r>
                      <a:endParaRPr lang="zh-CN" altLang="en-US" sz="3600"/>
                    </a:p>
                  </a:txBody>
                  <a:tcPr/>
                </a:tc>
                <a:tc>
                  <a:txBody>
                    <a:bodyPr/>
                    <a:lstStyle/>
                    <a:p>
                      <a:pPr algn="ctr"/>
                      <a:r>
                        <a:rPr lang="en-US" altLang="zh-CN" sz="3600"/>
                        <a:t>20%</a:t>
                      </a:r>
                      <a:endParaRPr lang="zh-CN" altLang="en-US" sz="3600"/>
                    </a:p>
                  </a:txBody>
                  <a:tcPr/>
                </a:tc>
                <a:extLst>
                  <a:ext uri="{0D108BD9-81ED-4DB2-BD59-A6C34878D82A}">
                    <a16:rowId xmlns:a16="http://schemas.microsoft.com/office/drawing/2014/main" val="2397286945"/>
                  </a:ext>
                </a:extLst>
              </a:tr>
              <a:tr h="633764">
                <a:tc>
                  <a:txBody>
                    <a:bodyPr/>
                    <a:lstStyle/>
                    <a:p>
                      <a:pPr algn="ctr"/>
                      <a:r>
                        <a:rPr lang="en-US" altLang="zh-CN" sz="3600"/>
                        <a:t>Total </a:t>
                      </a:r>
                      <a:endParaRPr lang="zh-CN" altLang="en-US" sz="3600"/>
                    </a:p>
                  </a:txBody>
                  <a:tcPr/>
                </a:tc>
                <a:tc>
                  <a:txBody>
                    <a:bodyPr/>
                    <a:lstStyle/>
                    <a:p>
                      <a:pPr algn="ctr"/>
                      <a:r>
                        <a:rPr lang="en-US" altLang="zh-CN" sz="3600"/>
                        <a:t>3930</a:t>
                      </a:r>
                      <a:endParaRPr lang="zh-CN" altLang="en-US" sz="3600"/>
                    </a:p>
                  </a:txBody>
                  <a:tcPr/>
                </a:tc>
                <a:tc>
                  <a:txBody>
                    <a:bodyPr/>
                    <a:lstStyle/>
                    <a:p>
                      <a:pPr algn="ctr"/>
                      <a:r>
                        <a:rPr lang="en-US" altLang="zh-CN" sz="3600"/>
                        <a:t>100%</a:t>
                      </a:r>
                      <a:endParaRPr lang="zh-CN" altLang="en-US" sz="3600"/>
                    </a:p>
                  </a:txBody>
                  <a:tcPr/>
                </a:tc>
                <a:extLst>
                  <a:ext uri="{0D108BD9-81ED-4DB2-BD59-A6C34878D82A}">
                    <a16:rowId xmlns:a16="http://schemas.microsoft.com/office/drawing/2014/main" val="2117012022"/>
                  </a:ext>
                </a:extLst>
              </a:tr>
            </a:tbl>
          </a:graphicData>
        </a:graphic>
      </p:graphicFrame>
    </p:spTree>
  </p:cSld>
  <p:clrMapOvr>
    <a:masterClrMapping/>
  </p:clrMapOvr>
</p:sld>
</file>

<file path=ppt/theme/theme1.xml><?xml version="1.0" encoding="utf-8"?>
<a:theme xmlns:a="http://schemas.openxmlformats.org/drawingml/2006/main" name="Default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6C2B4BDA62B9548944D673D41B266EF" ma:contentTypeVersion="6" ma:contentTypeDescription="Create a new document." ma:contentTypeScope="" ma:versionID="7ea8f3db2af10c278b9ce34e61764209">
  <xsd:schema xmlns:xsd="http://www.w3.org/2001/XMLSchema" xmlns:xs="http://www.w3.org/2001/XMLSchema" xmlns:p="http://schemas.microsoft.com/office/2006/metadata/properties" xmlns:ns3="28f5167a-6245-41fe-a1ff-0f11118bc564" xmlns:ns4="082e56e5-35fd-4c89-a863-ea321609367f" targetNamespace="http://schemas.microsoft.com/office/2006/metadata/properties" ma:root="true" ma:fieldsID="f291b546de28436ffafddb918f98e946" ns3:_="" ns4:_="">
    <xsd:import namespace="28f5167a-6245-41fe-a1ff-0f11118bc564"/>
    <xsd:import namespace="082e56e5-35fd-4c89-a863-ea321609367f"/>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f5167a-6245-41fe-a1ff-0f11118bc5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82e56e5-35fd-4c89-a863-ea321609367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28f5167a-6245-41fe-a1ff-0f11118bc564" xsi:nil="true"/>
  </documentManagement>
</p:properties>
</file>

<file path=customXml/itemProps1.xml><?xml version="1.0" encoding="utf-8"?>
<ds:datastoreItem xmlns:ds="http://schemas.openxmlformats.org/officeDocument/2006/customXml" ds:itemID="{BF301078-68A5-44BF-A72C-9F2175291CED}">
  <ds:schemaRefs>
    <ds:schemaRef ds:uri="http://schemas.microsoft.com/sharepoint/v3/contenttype/forms"/>
  </ds:schemaRefs>
</ds:datastoreItem>
</file>

<file path=customXml/itemProps2.xml><?xml version="1.0" encoding="utf-8"?>
<ds:datastoreItem xmlns:ds="http://schemas.openxmlformats.org/officeDocument/2006/customXml" ds:itemID="{151A49E2-1B2C-4C5D-A96D-170666586CFC}">
  <ds:schemaRefs>
    <ds:schemaRef ds:uri="082e56e5-35fd-4c89-a863-ea321609367f"/>
    <ds:schemaRef ds:uri="28f5167a-6245-41fe-a1ff-0f11118bc56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F099166-01A4-4335-A61B-5A72B000C8CD}">
  <ds:schemaRefs>
    <ds:schemaRef ds:uri="082e56e5-35fd-4c89-a863-ea321609367f"/>
    <ds:schemaRef ds:uri="28f5167a-6245-41fe-a1ff-0f11118bc56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433</Words>
  <Application>Microsoft Office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Arial,Sans-Serif</vt:lpstr>
      <vt:lpstr>等线</vt:lpstr>
      <vt:lpstr>Arial</vt:lpstr>
      <vt:lpstr>Calibri</vt:lpstr>
      <vt:lpstr>Calibri Light</vt:lpstr>
      <vt:lpstr>Times New Roman</vt:lpstr>
      <vt:lpstr>Tw Cen MT Condensed</vt:lpstr>
      <vt:lpstr>Verdana</vt:lpstr>
      <vt:lpstr>Default Design</vt:lpstr>
      <vt:lpstr>PowerPoint Presentation</vt:lpstr>
    </vt:vector>
  </TitlesOfParts>
  <Company>The New England College of Optometry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Poster Template</dc:title>
  <dc:subject>Poster Template</dc:subject>
  <dc:creator>Marek Jacisin</dc:creator>
  <cp:lastModifiedBy>Zhu, Yueming</cp:lastModifiedBy>
  <cp:revision>1</cp:revision>
  <dcterms:created xsi:type="dcterms:W3CDTF">2001-10-18T16:42:36Z</dcterms:created>
  <dcterms:modified xsi:type="dcterms:W3CDTF">2023-04-17T03:06:46Z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0x01010046C2B4BDA62B9548944D673D41B266EF</vt:lpwstr>
  </property>
</Properties>
</file>