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251"/>
  </p:notesMasterIdLst>
  <p:sldIdLst>
    <p:sldId id="256" r:id="rId2"/>
    <p:sldId id="421" r:id="rId3"/>
    <p:sldId id="260" r:id="rId4"/>
    <p:sldId id="420" r:id="rId5"/>
    <p:sldId id="426" r:id="rId6"/>
    <p:sldId id="686" r:id="rId7"/>
    <p:sldId id="293" r:id="rId8"/>
    <p:sldId id="294" r:id="rId9"/>
    <p:sldId id="307" r:id="rId10"/>
    <p:sldId id="309" r:id="rId11"/>
    <p:sldId id="314" r:id="rId12"/>
    <p:sldId id="654" r:id="rId13"/>
    <p:sldId id="655" r:id="rId14"/>
    <p:sldId id="313" r:id="rId15"/>
    <p:sldId id="656" r:id="rId16"/>
    <p:sldId id="317" r:id="rId17"/>
    <p:sldId id="318" r:id="rId18"/>
    <p:sldId id="319" r:id="rId19"/>
    <p:sldId id="323" r:id="rId20"/>
    <p:sldId id="325" r:id="rId21"/>
    <p:sldId id="657" r:id="rId22"/>
    <p:sldId id="326" r:id="rId23"/>
    <p:sldId id="327" r:id="rId24"/>
    <p:sldId id="329" r:id="rId25"/>
    <p:sldId id="658" r:id="rId26"/>
    <p:sldId id="683" r:id="rId27"/>
    <p:sldId id="333" r:id="rId28"/>
    <p:sldId id="334" r:id="rId29"/>
    <p:sldId id="338" r:id="rId30"/>
    <p:sldId id="687" r:id="rId31"/>
    <p:sldId id="340" r:id="rId32"/>
    <p:sldId id="341" r:id="rId33"/>
    <p:sldId id="668" r:id="rId34"/>
    <p:sldId id="346" r:id="rId35"/>
    <p:sldId id="347" r:id="rId36"/>
    <p:sldId id="353" r:id="rId37"/>
    <p:sldId id="358"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5" r:id="rId54"/>
    <p:sldId id="376" r:id="rId55"/>
    <p:sldId id="377" r:id="rId56"/>
    <p:sldId id="378" r:id="rId57"/>
    <p:sldId id="379" r:id="rId58"/>
    <p:sldId id="380" r:id="rId59"/>
    <p:sldId id="381" r:id="rId60"/>
    <p:sldId id="382" r:id="rId61"/>
    <p:sldId id="385" r:id="rId62"/>
    <p:sldId id="386" r:id="rId63"/>
    <p:sldId id="389" r:id="rId64"/>
    <p:sldId id="390" r:id="rId65"/>
    <p:sldId id="391" r:id="rId66"/>
    <p:sldId id="392" r:id="rId67"/>
    <p:sldId id="394" r:id="rId68"/>
    <p:sldId id="395" r:id="rId69"/>
    <p:sldId id="396" r:id="rId70"/>
    <p:sldId id="397" r:id="rId71"/>
    <p:sldId id="398" r:id="rId72"/>
    <p:sldId id="399" r:id="rId73"/>
    <p:sldId id="400" r:id="rId74"/>
    <p:sldId id="401" r:id="rId75"/>
    <p:sldId id="402" r:id="rId76"/>
    <p:sldId id="403" r:id="rId77"/>
    <p:sldId id="404" r:id="rId78"/>
    <p:sldId id="405" r:id="rId79"/>
    <p:sldId id="406" r:id="rId80"/>
    <p:sldId id="407" r:id="rId81"/>
    <p:sldId id="659" r:id="rId82"/>
    <p:sldId id="660" r:id="rId83"/>
    <p:sldId id="669" r:id="rId84"/>
    <p:sldId id="670" r:id="rId85"/>
    <p:sldId id="671" r:id="rId86"/>
    <p:sldId id="672" r:id="rId87"/>
    <p:sldId id="673" r:id="rId88"/>
    <p:sldId id="674" r:id="rId89"/>
    <p:sldId id="675" r:id="rId90"/>
    <p:sldId id="676" r:id="rId91"/>
    <p:sldId id="677" r:id="rId92"/>
    <p:sldId id="678" r:id="rId93"/>
    <p:sldId id="679" r:id="rId94"/>
    <p:sldId id="680" r:id="rId95"/>
    <p:sldId id="688" r:id="rId96"/>
    <p:sldId id="429" r:id="rId97"/>
    <p:sldId id="430" r:id="rId98"/>
    <p:sldId id="431" r:id="rId99"/>
    <p:sldId id="432" r:id="rId100"/>
    <p:sldId id="448" r:id="rId101"/>
    <p:sldId id="450" r:id="rId102"/>
    <p:sldId id="452" r:id="rId103"/>
    <p:sldId id="457" r:id="rId104"/>
    <p:sldId id="458" r:id="rId105"/>
    <p:sldId id="459" r:id="rId106"/>
    <p:sldId id="460" r:id="rId107"/>
    <p:sldId id="463" r:id="rId108"/>
    <p:sldId id="464" r:id="rId109"/>
    <p:sldId id="786" r:id="rId110"/>
    <p:sldId id="787" r:id="rId111"/>
    <p:sldId id="788" r:id="rId112"/>
    <p:sldId id="682" r:id="rId113"/>
    <p:sldId id="465" r:id="rId114"/>
    <p:sldId id="466" r:id="rId115"/>
    <p:sldId id="469" r:id="rId116"/>
    <p:sldId id="476" r:id="rId117"/>
    <p:sldId id="477" r:id="rId118"/>
    <p:sldId id="482" r:id="rId119"/>
    <p:sldId id="483" r:id="rId120"/>
    <p:sldId id="484" r:id="rId121"/>
    <p:sldId id="485" r:id="rId122"/>
    <p:sldId id="486" r:id="rId123"/>
    <p:sldId id="487" r:id="rId124"/>
    <p:sldId id="494" r:id="rId125"/>
    <p:sldId id="495" r:id="rId126"/>
    <p:sldId id="496" r:id="rId127"/>
    <p:sldId id="498" r:id="rId128"/>
    <p:sldId id="499" r:id="rId129"/>
    <p:sldId id="500" r:id="rId130"/>
    <p:sldId id="501" r:id="rId131"/>
    <p:sldId id="504" r:id="rId132"/>
    <p:sldId id="505" r:id="rId133"/>
    <p:sldId id="506" r:id="rId134"/>
    <p:sldId id="507" r:id="rId135"/>
    <p:sldId id="508" r:id="rId136"/>
    <p:sldId id="509" r:id="rId137"/>
    <p:sldId id="510" r:id="rId138"/>
    <p:sldId id="511" r:id="rId139"/>
    <p:sldId id="661" r:id="rId140"/>
    <p:sldId id="689" r:id="rId141"/>
    <p:sldId id="516" r:id="rId142"/>
    <p:sldId id="518" r:id="rId143"/>
    <p:sldId id="531" r:id="rId144"/>
    <p:sldId id="684" r:id="rId145"/>
    <p:sldId id="681" r:id="rId146"/>
    <p:sldId id="546" r:id="rId147"/>
    <p:sldId id="547" r:id="rId148"/>
    <p:sldId id="548" r:id="rId149"/>
    <p:sldId id="549" r:id="rId150"/>
    <p:sldId id="552" r:id="rId151"/>
    <p:sldId id="556" r:id="rId152"/>
    <p:sldId id="557" r:id="rId153"/>
    <p:sldId id="558" r:id="rId154"/>
    <p:sldId id="559" r:id="rId155"/>
    <p:sldId id="563" r:id="rId156"/>
    <p:sldId id="565" r:id="rId157"/>
    <p:sldId id="567" r:id="rId158"/>
    <p:sldId id="568" r:id="rId159"/>
    <p:sldId id="569" r:id="rId160"/>
    <p:sldId id="570" r:id="rId161"/>
    <p:sldId id="572" r:id="rId162"/>
    <p:sldId id="573" r:id="rId163"/>
    <p:sldId id="574" r:id="rId164"/>
    <p:sldId id="575" r:id="rId165"/>
    <p:sldId id="576" r:id="rId166"/>
    <p:sldId id="579" r:id="rId167"/>
    <p:sldId id="581" r:id="rId168"/>
    <p:sldId id="582" r:id="rId169"/>
    <p:sldId id="583" r:id="rId170"/>
    <p:sldId id="584" r:id="rId171"/>
    <p:sldId id="585" r:id="rId172"/>
    <p:sldId id="586" r:id="rId173"/>
    <p:sldId id="587" r:id="rId174"/>
    <p:sldId id="588" r:id="rId175"/>
    <p:sldId id="589" r:id="rId176"/>
    <p:sldId id="590" r:id="rId177"/>
    <p:sldId id="591" r:id="rId178"/>
    <p:sldId id="592" r:id="rId179"/>
    <p:sldId id="593" r:id="rId180"/>
    <p:sldId id="594" r:id="rId181"/>
    <p:sldId id="600" r:id="rId182"/>
    <p:sldId id="601" r:id="rId183"/>
    <p:sldId id="602" r:id="rId184"/>
    <p:sldId id="603" r:id="rId185"/>
    <p:sldId id="604" r:id="rId186"/>
    <p:sldId id="611" r:id="rId187"/>
    <p:sldId id="615" r:id="rId188"/>
    <p:sldId id="616" r:id="rId189"/>
    <p:sldId id="617" r:id="rId190"/>
    <p:sldId id="621" r:id="rId191"/>
    <p:sldId id="690" r:id="rId192"/>
    <p:sldId id="691" r:id="rId193"/>
    <p:sldId id="703" r:id="rId194"/>
    <p:sldId id="707" r:id="rId195"/>
    <p:sldId id="708" r:id="rId196"/>
    <p:sldId id="709" r:id="rId197"/>
    <p:sldId id="710" r:id="rId198"/>
    <p:sldId id="711" r:id="rId199"/>
    <p:sldId id="712" r:id="rId200"/>
    <p:sldId id="696" r:id="rId201"/>
    <p:sldId id="697" r:id="rId202"/>
    <p:sldId id="699" r:id="rId203"/>
    <p:sldId id="698" r:id="rId204"/>
    <p:sldId id="700" r:id="rId205"/>
    <p:sldId id="701" r:id="rId206"/>
    <p:sldId id="714" r:id="rId207"/>
    <p:sldId id="715" r:id="rId208"/>
    <p:sldId id="716" r:id="rId209"/>
    <p:sldId id="719" r:id="rId210"/>
    <p:sldId id="720" r:id="rId211"/>
    <p:sldId id="721" r:id="rId212"/>
    <p:sldId id="724" r:id="rId213"/>
    <p:sldId id="726" r:id="rId214"/>
    <p:sldId id="727" r:id="rId215"/>
    <p:sldId id="728" r:id="rId216"/>
    <p:sldId id="729" r:id="rId217"/>
    <p:sldId id="731" r:id="rId218"/>
    <p:sldId id="732" r:id="rId219"/>
    <p:sldId id="733" r:id="rId220"/>
    <p:sldId id="734" r:id="rId221"/>
    <p:sldId id="735" r:id="rId222"/>
    <p:sldId id="736" r:id="rId223"/>
    <p:sldId id="737" r:id="rId224"/>
    <p:sldId id="740" r:id="rId225"/>
    <p:sldId id="741" r:id="rId226"/>
    <p:sldId id="742" r:id="rId227"/>
    <p:sldId id="756" r:id="rId228"/>
    <p:sldId id="757" r:id="rId229"/>
    <p:sldId id="758" r:id="rId230"/>
    <p:sldId id="759" r:id="rId231"/>
    <p:sldId id="760" r:id="rId232"/>
    <p:sldId id="761" r:id="rId233"/>
    <p:sldId id="762" r:id="rId234"/>
    <p:sldId id="763" r:id="rId235"/>
    <p:sldId id="764" r:id="rId236"/>
    <p:sldId id="771" r:id="rId237"/>
    <p:sldId id="772" r:id="rId238"/>
    <p:sldId id="773" r:id="rId239"/>
    <p:sldId id="776" r:id="rId240"/>
    <p:sldId id="777" r:id="rId241"/>
    <p:sldId id="778" r:id="rId242"/>
    <p:sldId id="779" r:id="rId243"/>
    <p:sldId id="780" r:id="rId244"/>
    <p:sldId id="781" r:id="rId245"/>
    <p:sldId id="782" r:id="rId246"/>
    <p:sldId id="783" r:id="rId247"/>
    <p:sldId id="784" r:id="rId248"/>
    <p:sldId id="785" r:id="rId249"/>
    <p:sldId id="643" r:id="rId2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6600CC"/>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721" autoAdjust="0"/>
    <p:restoredTop sz="86646" autoAdjust="0"/>
  </p:normalViewPr>
  <p:slideViewPr>
    <p:cSldViewPr>
      <p:cViewPr varScale="1">
        <p:scale>
          <a:sx n="102" d="100"/>
          <a:sy n="102" d="100"/>
        </p:scale>
        <p:origin x="1364" y="52"/>
      </p:cViewPr>
      <p:guideLst>
        <p:guide orient="horz" pos="2160"/>
        <p:guide pos="2880"/>
      </p:guideLst>
    </p:cSldViewPr>
  </p:slideViewPr>
  <p:notesTextViewPr>
    <p:cViewPr>
      <p:scale>
        <a:sx n="3" d="2"/>
        <a:sy n="3" d="2"/>
      </p:scale>
      <p:origin x="0" y="0"/>
    </p:cViewPr>
  </p:notesTextViewPr>
  <p:sorterViewPr>
    <p:cViewPr varScale="1">
      <p:scale>
        <a:sx n="1" d="1"/>
        <a:sy n="1" d="1"/>
      </p:scale>
      <p:origin x="0" y="-4210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2F4D707-EC26-448D-9DF7-FBF7D49397DE}" type="slidenum">
              <a:rPr lang="en-US" altLang="zh-CN"/>
              <a:pPr/>
              <a:t>‹#›</a:t>
            </a:fld>
            <a:endParaRPr lang="en-US" altLang="zh-CN"/>
          </a:p>
        </p:txBody>
      </p:sp>
    </p:spTree>
    <p:extLst>
      <p:ext uri="{BB962C8B-B14F-4D97-AF65-F5344CB8AC3E}">
        <p14:creationId xmlns:p14="http://schemas.microsoft.com/office/powerpoint/2010/main" val="29327074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F4D707-EC26-448D-9DF7-FBF7D49397DE}" type="slidenum">
              <a:rPr lang="en-US" altLang="zh-CN" smtClean="0"/>
              <a:pPr/>
              <a:t>4</a:t>
            </a:fld>
            <a:endParaRPr lang="en-US" altLang="zh-CN"/>
          </a:p>
        </p:txBody>
      </p:sp>
    </p:spTree>
    <p:extLst>
      <p:ext uri="{BB962C8B-B14F-4D97-AF65-F5344CB8AC3E}">
        <p14:creationId xmlns:p14="http://schemas.microsoft.com/office/powerpoint/2010/main" val="2465707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A485CC-A8C4-4165-9C9B-412A59FA9089}" type="slidenum">
              <a:rPr lang="en-US" altLang="zh-CN"/>
              <a:pPr/>
              <a:t>31</a:t>
            </a:fld>
            <a:endParaRPr lang="en-US" altLang="zh-CN"/>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8173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DEC81A-AFEC-4773-93B6-AE2D7A93CF45}" type="slidenum">
              <a:rPr lang="en-US" altLang="zh-CN"/>
              <a:pPr/>
              <a:t>36</a:t>
            </a:fld>
            <a:endParaRPr lang="en-US" altLang="zh-CN"/>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275977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B4C3F-DF8A-4AF6-99BA-88C05ABC2CD2}" type="slidenum">
              <a:rPr lang="en-US" altLang="zh-CN"/>
              <a:pPr/>
              <a:t>37</a:t>
            </a:fld>
            <a:endParaRPr lang="en-US" altLang="zh-CN"/>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r>
              <a:rPr lang="en-US" altLang="zh-CN"/>
              <a:t>P123</a:t>
            </a:r>
          </a:p>
        </p:txBody>
      </p:sp>
    </p:spTree>
    <p:extLst>
      <p:ext uri="{BB962C8B-B14F-4D97-AF65-F5344CB8AC3E}">
        <p14:creationId xmlns:p14="http://schemas.microsoft.com/office/powerpoint/2010/main" val="221272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A85B8-5CAC-46D8-8E44-BACC69C9221C}" type="slidenum">
              <a:rPr lang="en-US" altLang="zh-CN"/>
              <a:pPr/>
              <a:t>38</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altLang="zh-CN"/>
              <a:t>P123</a:t>
            </a:r>
          </a:p>
        </p:txBody>
      </p:sp>
    </p:spTree>
    <p:extLst>
      <p:ext uri="{BB962C8B-B14F-4D97-AF65-F5344CB8AC3E}">
        <p14:creationId xmlns:p14="http://schemas.microsoft.com/office/powerpoint/2010/main" val="212922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11238-B40A-4969-B713-A6CF0B278A5A}" type="slidenum">
              <a:rPr lang="en-US" altLang="zh-CN"/>
              <a:pPr/>
              <a:t>44</a:t>
            </a:fld>
            <a:endParaRPr lang="en-US" altLang="zh-CN"/>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r>
              <a:rPr lang="zh-CN" altLang="en-US"/>
              <a:t>这个证明略有难度，</a:t>
            </a:r>
            <a:r>
              <a:rPr lang="en-US" altLang="zh-CN"/>
              <a:t>P124</a:t>
            </a:r>
            <a:r>
              <a:rPr lang="zh-CN" altLang="en-US"/>
              <a:t>，要注意看。</a:t>
            </a:r>
          </a:p>
        </p:txBody>
      </p:sp>
    </p:spTree>
    <p:extLst>
      <p:ext uri="{BB962C8B-B14F-4D97-AF65-F5344CB8AC3E}">
        <p14:creationId xmlns:p14="http://schemas.microsoft.com/office/powerpoint/2010/main" val="1029537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088196-F1FC-4548-AD33-E826D93C09AC}" type="slidenum">
              <a:rPr lang="en-US" altLang="zh-CN"/>
              <a:pPr/>
              <a:t>50</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zh-CN" altLang="en-US"/>
              <a:t>这个也称层次序</a:t>
            </a:r>
          </a:p>
        </p:txBody>
      </p:sp>
    </p:spTree>
    <p:extLst>
      <p:ext uri="{BB962C8B-B14F-4D97-AF65-F5344CB8AC3E}">
        <p14:creationId xmlns:p14="http://schemas.microsoft.com/office/powerpoint/2010/main" val="3740034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377A79-DF02-4556-8A2B-8E5B23A6A272}" type="slidenum">
              <a:rPr lang="en-US" altLang="zh-CN"/>
              <a:pPr/>
              <a:t>57</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r>
              <a:rPr lang="en-US" altLang="zh-CN"/>
              <a:t>P125</a:t>
            </a:r>
          </a:p>
        </p:txBody>
      </p:sp>
    </p:spTree>
    <p:extLst>
      <p:ext uri="{BB962C8B-B14F-4D97-AF65-F5344CB8AC3E}">
        <p14:creationId xmlns:p14="http://schemas.microsoft.com/office/powerpoint/2010/main" val="510725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3FB78-7307-42CA-AD51-8E015701287A}" type="slidenum">
              <a:rPr lang="en-US" altLang="zh-CN"/>
              <a:pPr/>
              <a:t>61</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n-US" altLang="zh-CN"/>
              <a:t>P128 6.3.1</a:t>
            </a:r>
          </a:p>
          <a:p>
            <a:r>
              <a:rPr lang="en-US" altLang="zh-CN"/>
              <a:t>P138 6.4.3</a:t>
            </a:r>
          </a:p>
          <a:p>
            <a:r>
              <a:rPr lang="zh-CN" altLang="en-US"/>
              <a:t>森林的遍历不作要求</a:t>
            </a:r>
          </a:p>
        </p:txBody>
      </p:sp>
    </p:spTree>
    <p:extLst>
      <p:ext uri="{BB962C8B-B14F-4D97-AF65-F5344CB8AC3E}">
        <p14:creationId xmlns:p14="http://schemas.microsoft.com/office/powerpoint/2010/main" val="3836374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91B64E-A46B-4678-B7EF-987E69BF9CEA}" type="slidenum">
              <a:rPr lang="en-US" altLang="zh-CN"/>
              <a:pPr/>
              <a:t>62</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zh-CN" altLang="en-US"/>
              <a:t>非递归代码仅要求前序和后序</a:t>
            </a:r>
          </a:p>
        </p:txBody>
      </p:sp>
    </p:spTree>
    <p:extLst>
      <p:ext uri="{BB962C8B-B14F-4D97-AF65-F5344CB8AC3E}">
        <p14:creationId xmlns:p14="http://schemas.microsoft.com/office/powerpoint/2010/main" val="2961851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98967D-21B8-4850-8334-3321E3CDF139}" type="slidenum">
              <a:rPr lang="en-US" altLang="zh-CN"/>
              <a:pPr/>
              <a:t>68</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934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50434-7359-4F79-83C6-4CB838F5029D}" type="slidenum">
              <a:rPr lang="en-US" altLang="zh-CN"/>
              <a:pPr/>
              <a:t>7</a:t>
            </a:fld>
            <a:endParaRPr lang="en-US" altLang="zh-CN"/>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ltLang="zh-CN"/>
              <a:t>2.1</a:t>
            </a:r>
            <a:r>
              <a:rPr lang="zh-CN" altLang="en-US"/>
              <a:t>略看</a:t>
            </a:r>
          </a:p>
          <a:p>
            <a:r>
              <a:rPr lang="en-US" altLang="zh-CN"/>
              <a:t>2.2,2.4</a:t>
            </a:r>
            <a:r>
              <a:rPr lang="zh-CN" altLang="en-US"/>
              <a:t>不要</a:t>
            </a:r>
          </a:p>
          <a:p>
            <a:r>
              <a:rPr lang="en-US" altLang="zh-CN"/>
              <a:t>2.3</a:t>
            </a:r>
            <a:r>
              <a:rPr lang="zh-CN" altLang="en-US"/>
              <a:t>重点</a:t>
            </a:r>
          </a:p>
          <a:p>
            <a:endParaRPr lang="zh-CN" altLang="en-US"/>
          </a:p>
          <a:p>
            <a:r>
              <a:rPr lang="en-US" altLang="zh-CN"/>
              <a:t>3.1</a:t>
            </a:r>
          </a:p>
          <a:p>
            <a:r>
              <a:rPr lang="en-US" altLang="zh-CN"/>
              <a:t>3.2</a:t>
            </a:r>
            <a:r>
              <a:rPr lang="zh-CN" altLang="en-US"/>
              <a:t>重点</a:t>
            </a:r>
          </a:p>
          <a:p>
            <a:r>
              <a:rPr lang="en-US" altLang="zh-CN"/>
              <a:t>3.3</a:t>
            </a:r>
            <a:r>
              <a:rPr lang="zh-CN" altLang="en-US"/>
              <a:t>难点</a:t>
            </a:r>
          </a:p>
          <a:p>
            <a:r>
              <a:rPr lang="en-US" altLang="zh-CN"/>
              <a:t>3.4</a:t>
            </a:r>
          </a:p>
          <a:p>
            <a:r>
              <a:rPr lang="en-US" altLang="zh-CN"/>
              <a:t>3.5,</a:t>
            </a:r>
            <a:r>
              <a:rPr lang="zh-CN" altLang="en-US"/>
              <a:t>第</a:t>
            </a:r>
            <a:r>
              <a:rPr lang="en-US" altLang="zh-CN"/>
              <a:t>4,5</a:t>
            </a:r>
            <a:r>
              <a:rPr lang="zh-CN" altLang="en-US"/>
              <a:t>章都不要</a:t>
            </a:r>
          </a:p>
        </p:txBody>
      </p:sp>
    </p:spTree>
    <p:extLst>
      <p:ext uri="{BB962C8B-B14F-4D97-AF65-F5344CB8AC3E}">
        <p14:creationId xmlns:p14="http://schemas.microsoft.com/office/powerpoint/2010/main" val="2073558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7E4AD1-4593-45CB-AB14-1D5A8FDAA766}" type="slidenum">
              <a:rPr lang="en-US" altLang="zh-CN"/>
              <a:pPr/>
              <a:t>96</a:t>
            </a:fld>
            <a:endParaRPr lang="en-US" altLang="zh-CN"/>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p:txBody>
          <a:bodyPr/>
          <a:lstStyle/>
          <a:p>
            <a:r>
              <a:rPr lang="zh-CN" altLang="en-US"/>
              <a:t>（开散列方法，闭散列方法）</a:t>
            </a:r>
          </a:p>
          <a:p>
            <a:r>
              <a:rPr lang="zh-CN" altLang="en-US"/>
              <a:t>第</a:t>
            </a:r>
            <a:r>
              <a:rPr lang="en-US" altLang="zh-CN"/>
              <a:t>9</a:t>
            </a:r>
            <a:r>
              <a:rPr lang="zh-CN" altLang="en-US"/>
              <a:t>章不要部分：</a:t>
            </a:r>
          </a:p>
          <a:p>
            <a:r>
              <a:rPr lang="en-US" altLang="zh-CN"/>
              <a:t>9.1</a:t>
            </a:r>
            <a:r>
              <a:rPr lang="zh-CN" altLang="en-US"/>
              <a:t>中 斐波那契查找法</a:t>
            </a:r>
            <a:r>
              <a:rPr lang="en-US" altLang="zh-CN"/>
              <a:t>,</a:t>
            </a:r>
            <a:r>
              <a:rPr lang="zh-CN" altLang="en-US"/>
              <a:t>插值查找法</a:t>
            </a:r>
            <a:r>
              <a:rPr lang="en-US" altLang="zh-CN"/>
              <a:t>,9.1.3</a:t>
            </a:r>
            <a:r>
              <a:rPr lang="zh-CN" altLang="en-US"/>
              <a:t>，</a:t>
            </a:r>
            <a:r>
              <a:rPr lang="en-US" altLang="zh-CN"/>
              <a:t>9.1.4</a:t>
            </a:r>
          </a:p>
          <a:p>
            <a:r>
              <a:rPr lang="en-US" altLang="zh-CN"/>
              <a:t>9.2</a:t>
            </a:r>
            <a:r>
              <a:rPr lang="zh-CN" altLang="en-US"/>
              <a:t>中除二叉排序树部分以外所有部分</a:t>
            </a:r>
          </a:p>
          <a:p>
            <a:r>
              <a:rPr lang="en-US" altLang="zh-CN"/>
              <a:t>9.3</a:t>
            </a:r>
            <a:r>
              <a:rPr lang="zh-CN" altLang="en-US"/>
              <a:t>全要</a:t>
            </a:r>
          </a:p>
        </p:txBody>
      </p:sp>
    </p:spTree>
    <p:extLst>
      <p:ext uri="{BB962C8B-B14F-4D97-AF65-F5344CB8AC3E}">
        <p14:creationId xmlns:p14="http://schemas.microsoft.com/office/powerpoint/2010/main" val="113992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D8CAF-E895-41E0-8194-E37AC323C6F2}" type="slidenum">
              <a:rPr lang="en-US" altLang="zh-CN"/>
              <a:pPr/>
              <a:t>101</a:t>
            </a:fld>
            <a:endParaRPr lang="en-US" altLang="zh-CN"/>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r>
              <a:rPr lang="en-US" altLang="zh-CN"/>
              <a:t>P229</a:t>
            </a:r>
          </a:p>
        </p:txBody>
      </p:sp>
    </p:spTree>
    <p:extLst>
      <p:ext uri="{BB962C8B-B14F-4D97-AF65-F5344CB8AC3E}">
        <p14:creationId xmlns:p14="http://schemas.microsoft.com/office/powerpoint/2010/main" val="4110041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主要是要背代码</a:t>
            </a:r>
            <a:endParaRPr lang="zh-CN" altLang="en-US" dirty="0"/>
          </a:p>
        </p:txBody>
      </p:sp>
      <p:sp>
        <p:nvSpPr>
          <p:cNvPr id="4" name="灯片编号占位符 3"/>
          <p:cNvSpPr>
            <a:spLocks noGrp="1"/>
          </p:cNvSpPr>
          <p:nvPr>
            <p:ph type="sldNum" sz="quarter" idx="10"/>
          </p:nvPr>
        </p:nvSpPr>
        <p:spPr/>
        <p:txBody>
          <a:bodyPr/>
          <a:lstStyle/>
          <a:p>
            <a:fld id="{22F4D707-EC26-448D-9DF7-FBF7D49397DE}" type="slidenum">
              <a:rPr lang="en-US" altLang="zh-CN" smtClean="0"/>
              <a:pPr/>
              <a:t>111</a:t>
            </a:fld>
            <a:endParaRPr lang="en-US" altLang="zh-CN"/>
          </a:p>
        </p:txBody>
      </p:sp>
    </p:spTree>
    <p:extLst>
      <p:ext uri="{BB962C8B-B14F-4D97-AF65-F5344CB8AC3E}">
        <p14:creationId xmlns:p14="http://schemas.microsoft.com/office/powerpoint/2010/main" val="3587417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BA797D-8951-40B0-94ED-9E85E2ADF5F3}" type="slidenum">
              <a:rPr lang="en-US" altLang="zh-CN"/>
              <a:pPr/>
              <a:t>112</a:t>
            </a:fld>
            <a:endParaRPr lang="en-US" altLang="zh-CN"/>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328268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88C9BE-7CDC-4754-95C8-3C83C43C6579}" type="slidenum">
              <a:rPr lang="en-US" altLang="zh-CN"/>
              <a:pPr/>
              <a:t>131</a:t>
            </a:fld>
            <a:endParaRPr lang="en-US" altLang="zh-CN"/>
          </a:p>
        </p:txBody>
      </p:sp>
      <p:sp>
        <p:nvSpPr>
          <p:cNvPr id="538626" name="Rectangle 2"/>
          <p:cNvSpPr>
            <a:spLocks noGrp="1" noRot="1" noChangeAspect="1" noChangeArrowheads="1" noTextEdit="1"/>
          </p:cNvSpPr>
          <p:nvPr>
            <p:ph type="sldImg"/>
          </p:nvPr>
        </p:nvSpPr>
        <p:spPr>
          <a:ln/>
        </p:spPr>
      </p:sp>
      <p:sp>
        <p:nvSpPr>
          <p:cNvPr id="538627" name="Rectangle 3"/>
          <p:cNvSpPr>
            <a:spLocks noGrp="1" noChangeArrowheads="1"/>
          </p:cNvSpPr>
          <p:nvPr>
            <p:ph type="body" idx="1"/>
          </p:nvPr>
        </p:nvSpPr>
        <p:spPr/>
        <p:txBody>
          <a:bodyPr/>
          <a:lstStyle/>
          <a:p>
            <a:r>
              <a:rPr lang="en-US" altLang="zh-CN"/>
              <a:t>B</a:t>
            </a:r>
          </a:p>
        </p:txBody>
      </p:sp>
    </p:spTree>
    <p:extLst>
      <p:ext uri="{BB962C8B-B14F-4D97-AF65-F5344CB8AC3E}">
        <p14:creationId xmlns:p14="http://schemas.microsoft.com/office/powerpoint/2010/main" val="4214606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8046EA-B45D-49C0-A713-1D32E57A3A52}" type="slidenum">
              <a:rPr lang="en-US" altLang="zh-CN"/>
              <a:pPr/>
              <a:t>139</a:t>
            </a:fld>
            <a:endParaRPr lang="en-US" altLang="zh-CN"/>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r>
              <a:rPr lang="zh-CN" altLang="en-US"/>
              <a:t>这部分内容书上没有，有所了解即可。</a:t>
            </a:r>
          </a:p>
        </p:txBody>
      </p:sp>
    </p:spTree>
    <p:extLst>
      <p:ext uri="{BB962C8B-B14F-4D97-AF65-F5344CB8AC3E}">
        <p14:creationId xmlns:p14="http://schemas.microsoft.com/office/powerpoint/2010/main" val="264462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081D2-2D84-431D-9E64-27620119AFB8}" type="slidenum">
              <a:rPr lang="en-US" altLang="zh-CN"/>
              <a:pPr/>
              <a:t>141</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r>
              <a:rPr lang="zh-CN" altLang="en-US"/>
              <a:t>不要的地方：</a:t>
            </a:r>
          </a:p>
          <a:p>
            <a:r>
              <a:rPr lang="en-US" altLang="zh-CN"/>
              <a:t>10.2.2</a:t>
            </a:r>
          </a:p>
          <a:p>
            <a:r>
              <a:rPr lang="en-US" altLang="zh-CN"/>
              <a:t>10.4.2</a:t>
            </a:r>
          </a:p>
          <a:p>
            <a:endParaRPr lang="en-US" altLang="zh-CN"/>
          </a:p>
          <a:p>
            <a:r>
              <a:rPr lang="zh-CN" altLang="en-US"/>
              <a:t>第</a:t>
            </a:r>
            <a:r>
              <a:rPr lang="en-US" altLang="zh-CN"/>
              <a:t>11</a:t>
            </a:r>
            <a:r>
              <a:rPr lang="zh-CN" altLang="en-US"/>
              <a:t>、</a:t>
            </a:r>
            <a:r>
              <a:rPr lang="en-US" altLang="zh-CN"/>
              <a:t>12</a:t>
            </a:r>
            <a:r>
              <a:rPr lang="zh-CN" altLang="en-US"/>
              <a:t>章不要</a:t>
            </a:r>
          </a:p>
          <a:p>
            <a:endParaRPr lang="en-US" altLang="zh-CN"/>
          </a:p>
        </p:txBody>
      </p:sp>
    </p:spTree>
    <p:extLst>
      <p:ext uri="{BB962C8B-B14F-4D97-AF65-F5344CB8AC3E}">
        <p14:creationId xmlns:p14="http://schemas.microsoft.com/office/powerpoint/2010/main" val="10554028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607D4E-76A8-4D50-8B04-029C22619145}" type="slidenum">
              <a:rPr lang="en-US" altLang="zh-CN"/>
              <a:pPr/>
              <a:t>142</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4161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02775-6664-4742-900C-E0C7F2F22249}" type="slidenum">
              <a:rPr lang="en-US" altLang="zh-CN"/>
              <a:pPr/>
              <a:t>154</a:t>
            </a:fld>
            <a:endParaRPr lang="en-US" altLang="zh-CN"/>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63952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864C17-84A2-42C3-BBCD-BC9ED8B025F3}" type="slidenum">
              <a:rPr lang="en-US" altLang="zh-CN"/>
              <a:pPr/>
              <a:t>189</a:t>
            </a:fld>
            <a:endParaRPr lang="en-US" altLang="zh-CN"/>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r>
              <a:rPr lang="zh-CN" altLang="en-US"/>
              <a:t>早期卡片分类机对穿孔卡片的排序就是这么做的</a:t>
            </a:r>
          </a:p>
        </p:txBody>
      </p:sp>
    </p:spTree>
    <p:extLst>
      <p:ext uri="{BB962C8B-B14F-4D97-AF65-F5344CB8AC3E}">
        <p14:creationId xmlns:p14="http://schemas.microsoft.com/office/powerpoint/2010/main" val="2425901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D8FA9-E567-4C56-A837-CEA3D1BA5039}" type="slidenum">
              <a:rPr lang="en-US" altLang="zh-CN"/>
              <a:pPr/>
              <a:t>9</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zh-CN" altLang="en-US"/>
              <a:t>某些代码效率提高</a:t>
            </a:r>
          </a:p>
          <a:p>
            <a:r>
              <a:rPr lang="zh-CN" altLang="en-US"/>
              <a:t>隐含查找、判断为空代码</a:t>
            </a:r>
          </a:p>
        </p:txBody>
      </p:sp>
    </p:spTree>
    <p:extLst>
      <p:ext uri="{BB962C8B-B14F-4D97-AF65-F5344CB8AC3E}">
        <p14:creationId xmlns:p14="http://schemas.microsoft.com/office/powerpoint/2010/main" val="3383713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BA797D-8951-40B0-94ED-9E85E2ADF5F3}" type="slidenum">
              <a:rPr lang="en-US" altLang="zh-CN"/>
              <a:pPr/>
              <a:t>190</a:t>
            </a:fld>
            <a:endParaRPr lang="en-US" altLang="zh-CN"/>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r>
              <a:rPr lang="zh-CN" altLang="en-US" dirty="0"/>
              <a:t>简单排序包括插入排序</a:t>
            </a:r>
            <a:r>
              <a:rPr lang="en-US" altLang="zh-CN" dirty="0"/>
              <a:t>,</a:t>
            </a:r>
            <a:r>
              <a:rPr lang="zh-CN" altLang="en-US" dirty="0"/>
              <a:t>简单选择排序</a:t>
            </a:r>
            <a:r>
              <a:rPr lang="en-US" altLang="zh-CN" dirty="0"/>
              <a:t>,</a:t>
            </a:r>
            <a:r>
              <a:rPr lang="zh-CN" altLang="en-US" dirty="0"/>
              <a:t>冒泡排序</a:t>
            </a:r>
            <a:r>
              <a:rPr lang="zh-CN" altLang="en-US" dirty="0" smtClean="0"/>
              <a:t>等</a:t>
            </a:r>
            <a:endParaRPr lang="en-US" altLang="zh-CN" dirty="0" smtClean="0"/>
          </a:p>
          <a:p>
            <a:endParaRPr lang="en-US" altLang="zh-CN" dirty="0" smtClean="0"/>
          </a:p>
          <a:p>
            <a:r>
              <a:rPr lang="zh-CN" altLang="en-US" smtClean="0"/>
              <a:t>书上文字</a:t>
            </a:r>
            <a:endParaRPr lang="zh-CN" altLang="en-US" dirty="0"/>
          </a:p>
        </p:txBody>
      </p:sp>
    </p:spTree>
    <p:extLst>
      <p:ext uri="{BB962C8B-B14F-4D97-AF65-F5344CB8AC3E}">
        <p14:creationId xmlns:p14="http://schemas.microsoft.com/office/powerpoint/2010/main" val="3959043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081D2-2D84-431D-9E64-27620119AFB8}" type="slidenum">
              <a:rPr lang="en-US" altLang="zh-CN"/>
              <a:pPr/>
              <a:t>192</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r>
              <a:rPr lang="zh-CN" altLang="en-US"/>
              <a:t>不要的地方：</a:t>
            </a:r>
          </a:p>
          <a:p>
            <a:r>
              <a:rPr lang="en-US" altLang="zh-CN"/>
              <a:t>10.2.2</a:t>
            </a:r>
          </a:p>
          <a:p>
            <a:r>
              <a:rPr lang="en-US" altLang="zh-CN"/>
              <a:t>10.4.2</a:t>
            </a:r>
          </a:p>
          <a:p>
            <a:endParaRPr lang="en-US" altLang="zh-CN"/>
          </a:p>
          <a:p>
            <a:r>
              <a:rPr lang="zh-CN" altLang="en-US"/>
              <a:t>第</a:t>
            </a:r>
            <a:r>
              <a:rPr lang="en-US" altLang="zh-CN"/>
              <a:t>11</a:t>
            </a:r>
            <a:r>
              <a:rPr lang="zh-CN" altLang="en-US"/>
              <a:t>、</a:t>
            </a:r>
            <a:r>
              <a:rPr lang="en-US" altLang="zh-CN"/>
              <a:t>12</a:t>
            </a:r>
            <a:r>
              <a:rPr lang="zh-CN" altLang="en-US"/>
              <a:t>章不要</a:t>
            </a:r>
          </a:p>
          <a:p>
            <a:endParaRPr lang="en-US" altLang="zh-CN"/>
          </a:p>
        </p:txBody>
      </p:sp>
    </p:spTree>
    <p:extLst>
      <p:ext uri="{BB962C8B-B14F-4D97-AF65-F5344CB8AC3E}">
        <p14:creationId xmlns:p14="http://schemas.microsoft.com/office/powerpoint/2010/main" val="3848252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F4D707-EC26-448D-9DF7-FBF7D49397DE}" type="slidenum">
              <a:rPr lang="en-US" altLang="zh-CN" smtClean="0"/>
              <a:pPr/>
              <a:t>214</a:t>
            </a:fld>
            <a:endParaRPr lang="en-US" altLang="zh-CN"/>
          </a:p>
        </p:txBody>
      </p:sp>
    </p:spTree>
    <p:extLst>
      <p:ext uri="{BB962C8B-B14F-4D97-AF65-F5344CB8AC3E}">
        <p14:creationId xmlns:p14="http://schemas.microsoft.com/office/powerpoint/2010/main" val="286435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E3900-87CD-4168-8FF7-33436E4FAB4E}" type="slidenum">
              <a:rPr lang="en-US" altLang="zh-CN"/>
              <a:pPr/>
              <a:t>15</a:t>
            </a:fld>
            <a:endParaRPr lang="en-US" altLang="zh-CN"/>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r>
              <a:rPr lang="en-US" altLang="zh-CN"/>
              <a:t>14</a:t>
            </a:r>
            <a:r>
              <a:rPr lang="zh-CN" altLang="en-US"/>
              <a:t>，</a:t>
            </a:r>
            <a:r>
              <a:rPr lang="en-US" altLang="zh-CN"/>
              <a:t>10</a:t>
            </a:r>
          </a:p>
        </p:txBody>
      </p:sp>
    </p:spTree>
    <p:extLst>
      <p:ext uri="{BB962C8B-B14F-4D97-AF65-F5344CB8AC3E}">
        <p14:creationId xmlns:p14="http://schemas.microsoft.com/office/powerpoint/2010/main" val="3642862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D0DFE-2147-4611-ABBB-D3423A07F55D}" type="slidenum">
              <a:rPr lang="en-US" altLang="zh-CN"/>
              <a:pPr/>
              <a:t>18</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ltLang="zh-CN"/>
              <a:t>3255</a:t>
            </a:r>
          </a:p>
        </p:txBody>
      </p:sp>
    </p:spTree>
    <p:extLst>
      <p:ext uri="{BB962C8B-B14F-4D97-AF65-F5344CB8AC3E}">
        <p14:creationId xmlns:p14="http://schemas.microsoft.com/office/powerpoint/2010/main" val="1390321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63B3C0-1DC9-462A-B73A-31D40F79B0AC}" type="slidenum">
              <a:rPr lang="en-US" altLang="zh-CN"/>
              <a:pPr/>
              <a:t>20</a:t>
            </a:fld>
            <a:endParaRPr lang="en-US" altLang="zh-CN"/>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7492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2236B6-AAE9-49B4-95F6-986A7DBD5E1D}" type="slidenum">
              <a:rPr lang="en-US" altLang="zh-CN"/>
              <a:pPr/>
              <a:t>22</a:t>
            </a:fld>
            <a:endParaRPr lang="en-US" altLang="zh-CN"/>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r>
              <a:rPr lang="en-US" altLang="zh-CN"/>
              <a:t>ABC+D*E/-</a:t>
            </a:r>
          </a:p>
          <a:p>
            <a:endParaRPr lang="en-US" altLang="zh-CN"/>
          </a:p>
        </p:txBody>
      </p:sp>
    </p:spTree>
    <p:extLst>
      <p:ext uri="{BB962C8B-B14F-4D97-AF65-F5344CB8AC3E}">
        <p14:creationId xmlns:p14="http://schemas.microsoft.com/office/powerpoint/2010/main" val="3750962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FE807-F51F-410D-B64D-114E83F36F4D}" type="slidenum">
              <a:rPr lang="en-US" altLang="zh-CN"/>
              <a:pPr/>
              <a:t>23</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pPr>
              <a:spcBef>
                <a:spcPct val="0"/>
              </a:spcBef>
            </a:pPr>
            <a:r>
              <a:rPr kumimoji="1" lang="en-US" altLang="zh-CN" b="1" i="1">
                <a:solidFill>
                  <a:schemeClr val="hlink"/>
                </a:solidFill>
              </a:rPr>
              <a:t>a b c</a:t>
            </a:r>
            <a:r>
              <a:rPr kumimoji="1" lang="en-US" altLang="zh-CN" b="1"/>
              <a:t> </a:t>
            </a:r>
            <a:r>
              <a:rPr kumimoji="1" lang="en-US" altLang="zh-CN" b="1">
                <a:solidFill>
                  <a:srgbClr val="FF0000"/>
                </a:solidFill>
                <a:sym typeface="Symbol" pitchFamily="18" charset="2"/>
              </a:rPr>
              <a:t> </a:t>
            </a:r>
            <a:r>
              <a:rPr kumimoji="1" lang="en-US" altLang="zh-CN" b="1" i="1"/>
              <a:t> </a:t>
            </a:r>
            <a:r>
              <a:rPr kumimoji="1" lang="en-US" altLang="zh-CN" b="1" i="1">
                <a:solidFill>
                  <a:schemeClr val="hlink"/>
                </a:solidFill>
              </a:rPr>
              <a:t>d</a:t>
            </a:r>
            <a:r>
              <a:rPr kumimoji="1" lang="en-US" altLang="zh-CN" b="1" i="1"/>
              <a:t> </a:t>
            </a:r>
            <a:r>
              <a:rPr kumimoji="1" lang="en-US" altLang="zh-CN" b="1">
                <a:solidFill>
                  <a:srgbClr val="FF0000"/>
                </a:solidFill>
                <a:sym typeface="Symbol" pitchFamily="18" charset="2"/>
              </a:rPr>
              <a:t></a:t>
            </a:r>
          </a:p>
          <a:p>
            <a:endParaRPr lang="en-US" altLang="zh-CN"/>
          </a:p>
        </p:txBody>
      </p:sp>
    </p:spTree>
    <p:extLst>
      <p:ext uri="{BB962C8B-B14F-4D97-AF65-F5344CB8AC3E}">
        <p14:creationId xmlns:p14="http://schemas.microsoft.com/office/powerpoint/2010/main" val="1671722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AA522A-D2B0-47A0-A2E7-2D0D6931D3F3}" type="slidenum">
              <a:rPr lang="en-US" altLang="zh-CN"/>
              <a:pPr/>
              <a:t>25</a:t>
            </a:fld>
            <a:endParaRPr lang="en-US" altLang="zh-CN"/>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r>
              <a:rPr lang="en-US" altLang="zh-CN"/>
              <a:t>5</a:t>
            </a:r>
          </a:p>
        </p:txBody>
      </p:sp>
    </p:spTree>
    <p:extLst>
      <p:ext uri="{BB962C8B-B14F-4D97-AF65-F5344CB8AC3E}">
        <p14:creationId xmlns:p14="http://schemas.microsoft.com/office/powerpoint/2010/main" val="257566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914400" y="1524000"/>
            <a:ext cx="7623175" cy="1752600"/>
          </a:xfrm>
        </p:spPr>
        <p:txBody>
          <a:bodyPr/>
          <a:lstStyle>
            <a:lvl1pPr>
              <a:defRPr sz="5000"/>
            </a:lvl1pPr>
          </a:lstStyle>
          <a:p>
            <a:pPr lvl="0"/>
            <a:r>
              <a:rPr lang="zh-CN" altLang="en-US" noProof="0" smtClean="0"/>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
        <p:nvSpPr>
          <p:cNvPr id="27652" name="Rectangle 4"/>
          <p:cNvSpPr>
            <a:spLocks noGrp="1" noChangeArrowheads="1"/>
          </p:cNvSpPr>
          <p:nvPr>
            <p:ph type="dt" sz="half" idx="2"/>
          </p:nvPr>
        </p:nvSpPr>
        <p:spPr/>
        <p:txBody>
          <a:bodyPr/>
          <a:lstStyle>
            <a:lvl1pPr>
              <a:defRPr/>
            </a:lvl1pPr>
          </a:lstStyle>
          <a:p>
            <a:endParaRPr lang="en-US" altLang="zh-CN"/>
          </a:p>
        </p:txBody>
      </p:sp>
      <p:sp>
        <p:nvSpPr>
          <p:cNvPr id="27653"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27654" name="Rectangle 6"/>
          <p:cNvSpPr>
            <a:spLocks noGrp="1" noChangeArrowheads="1"/>
          </p:cNvSpPr>
          <p:nvPr>
            <p:ph type="sldNum" sz="quarter" idx="4"/>
          </p:nvPr>
        </p:nvSpPr>
        <p:spPr/>
        <p:txBody>
          <a:bodyPr/>
          <a:lstStyle>
            <a:lvl1pPr>
              <a:defRPr/>
            </a:lvl1pPr>
          </a:lstStyle>
          <a:p>
            <a:fld id="{EFAB5BC5-E83E-4E18-88C5-26F380173A3D}" type="slidenum">
              <a:rPr lang="en-US" altLang="zh-CN"/>
              <a:pPr/>
              <a:t>‹#›</a:t>
            </a:fld>
            <a:endParaRPr lang="en-US" altLang="zh-CN"/>
          </a:p>
        </p:txBody>
      </p:sp>
      <p:sp>
        <p:nvSpPr>
          <p:cNvPr id="27655"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6"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DB55706-E95A-4988-9EF2-977871EDB8BF}" type="slidenum">
              <a:rPr lang="en-US" altLang="zh-CN"/>
              <a:pPr/>
              <a:t>‹#›</a:t>
            </a:fld>
            <a:endParaRPr lang="en-US" altLang="zh-CN"/>
          </a:p>
        </p:txBody>
      </p:sp>
    </p:spTree>
    <p:extLst>
      <p:ext uri="{BB962C8B-B14F-4D97-AF65-F5344CB8AC3E}">
        <p14:creationId xmlns:p14="http://schemas.microsoft.com/office/powerpoint/2010/main" val="209522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8662E16-DE16-4A8D-AA3C-BE495ABDD3B2}" type="slidenum">
              <a:rPr lang="en-US" altLang="zh-CN"/>
              <a:pPr/>
              <a:t>‹#›</a:t>
            </a:fld>
            <a:endParaRPr lang="en-US" altLang="zh-CN"/>
          </a:p>
        </p:txBody>
      </p:sp>
    </p:spTree>
    <p:extLst>
      <p:ext uri="{BB962C8B-B14F-4D97-AF65-F5344CB8AC3E}">
        <p14:creationId xmlns:p14="http://schemas.microsoft.com/office/powerpoint/2010/main" val="2487039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3638"/>
            <a:ext cx="2133600" cy="457200"/>
          </a:xfrm>
        </p:spPr>
        <p:txBody>
          <a:bodyPr/>
          <a:lstStyle>
            <a:lvl1pPr>
              <a:defRPr/>
            </a:lvl1pPr>
          </a:lstStyle>
          <a:p>
            <a:fld id="{FD4D2A49-64C1-4AF0-AAAC-E858F461CC11}" type="slidenum">
              <a:rPr lang="en-US" altLang="zh-CN"/>
              <a:pPr/>
              <a:t>‹#›</a:t>
            </a:fld>
            <a:endParaRPr lang="en-US" altLang="zh-CN"/>
          </a:p>
        </p:txBody>
      </p:sp>
    </p:spTree>
    <p:extLst>
      <p:ext uri="{BB962C8B-B14F-4D97-AF65-F5344CB8AC3E}">
        <p14:creationId xmlns:p14="http://schemas.microsoft.com/office/powerpoint/2010/main" val="2470939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endParaRPr lang="zh-CN" altLang="en-US"/>
          </a:p>
        </p:txBody>
      </p:sp>
      <p:sp>
        <p:nvSpPr>
          <p:cNvPr id="4" name="日期占位符 3"/>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fld id="{BC88E590-E7D6-44EB-AFEC-90FBEB8CE3F7}" type="slidenum">
              <a:rPr lang="en-US" altLang="zh-CN"/>
              <a:pPr/>
              <a:t>‹#›</a:t>
            </a:fld>
            <a:endParaRPr lang="en-US" altLang="zh-CN"/>
          </a:p>
        </p:txBody>
      </p:sp>
    </p:spTree>
    <p:extLst>
      <p:ext uri="{BB962C8B-B14F-4D97-AF65-F5344CB8AC3E}">
        <p14:creationId xmlns:p14="http://schemas.microsoft.com/office/powerpoint/2010/main" val="1876712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41763"/>
            <a:ext cx="8229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3638"/>
            <a:ext cx="2133600" cy="457200"/>
          </a:xfrm>
        </p:spPr>
        <p:txBody>
          <a:bodyPr/>
          <a:lstStyle>
            <a:lvl1pPr>
              <a:defRPr/>
            </a:lvl1pPr>
          </a:lstStyle>
          <a:p>
            <a:fld id="{0D0B8DD6-6E17-44D0-B9C7-7A8B7E3DB8F6}" type="slidenum">
              <a:rPr lang="en-US" altLang="zh-CN"/>
              <a:pPr/>
              <a:t>‹#›</a:t>
            </a:fld>
            <a:endParaRPr lang="en-US" altLang="zh-CN"/>
          </a:p>
        </p:txBody>
      </p:sp>
    </p:spTree>
    <p:extLst>
      <p:ext uri="{BB962C8B-B14F-4D97-AF65-F5344CB8AC3E}">
        <p14:creationId xmlns:p14="http://schemas.microsoft.com/office/powerpoint/2010/main" val="294758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C2EF4DD-2B0E-4DAF-802B-5AE18375DBC0}" type="slidenum">
              <a:rPr lang="en-US" altLang="zh-CN"/>
              <a:pPr/>
              <a:t>‹#›</a:t>
            </a:fld>
            <a:endParaRPr lang="en-US" altLang="zh-CN"/>
          </a:p>
        </p:txBody>
      </p:sp>
    </p:spTree>
    <p:extLst>
      <p:ext uri="{BB962C8B-B14F-4D97-AF65-F5344CB8AC3E}">
        <p14:creationId xmlns:p14="http://schemas.microsoft.com/office/powerpoint/2010/main" val="243777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D95596-9ED1-43A1-B46A-DAF85321B7F2}" type="slidenum">
              <a:rPr lang="en-US" altLang="zh-CN"/>
              <a:pPr/>
              <a:t>‹#›</a:t>
            </a:fld>
            <a:endParaRPr lang="en-US" altLang="zh-CN"/>
          </a:p>
        </p:txBody>
      </p:sp>
    </p:spTree>
    <p:extLst>
      <p:ext uri="{BB962C8B-B14F-4D97-AF65-F5344CB8AC3E}">
        <p14:creationId xmlns:p14="http://schemas.microsoft.com/office/powerpoint/2010/main" val="380589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A808BF9-C3F5-4FEA-ADA9-9ACF8EFB8079}" type="slidenum">
              <a:rPr lang="en-US" altLang="zh-CN"/>
              <a:pPr/>
              <a:t>‹#›</a:t>
            </a:fld>
            <a:endParaRPr lang="en-US" altLang="zh-CN"/>
          </a:p>
        </p:txBody>
      </p:sp>
    </p:spTree>
    <p:extLst>
      <p:ext uri="{BB962C8B-B14F-4D97-AF65-F5344CB8AC3E}">
        <p14:creationId xmlns:p14="http://schemas.microsoft.com/office/powerpoint/2010/main" val="156139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86B9EA1-3394-4161-B792-151AA19793BE}" type="slidenum">
              <a:rPr lang="en-US" altLang="zh-CN"/>
              <a:pPr/>
              <a:t>‹#›</a:t>
            </a:fld>
            <a:endParaRPr lang="en-US" altLang="zh-CN"/>
          </a:p>
        </p:txBody>
      </p:sp>
    </p:spTree>
    <p:extLst>
      <p:ext uri="{BB962C8B-B14F-4D97-AF65-F5344CB8AC3E}">
        <p14:creationId xmlns:p14="http://schemas.microsoft.com/office/powerpoint/2010/main" val="4104183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CA2BF4C-4EBF-40DB-8BF1-49186B30CB2B}" type="slidenum">
              <a:rPr lang="en-US" altLang="zh-CN"/>
              <a:pPr/>
              <a:t>‹#›</a:t>
            </a:fld>
            <a:endParaRPr lang="en-US" altLang="zh-CN"/>
          </a:p>
        </p:txBody>
      </p:sp>
    </p:spTree>
    <p:extLst>
      <p:ext uri="{BB962C8B-B14F-4D97-AF65-F5344CB8AC3E}">
        <p14:creationId xmlns:p14="http://schemas.microsoft.com/office/powerpoint/2010/main" val="51739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F4C2479-BB2D-4199-83C7-C8835BFF5691}" type="slidenum">
              <a:rPr lang="en-US" altLang="zh-CN"/>
              <a:pPr/>
              <a:t>‹#›</a:t>
            </a:fld>
            <a:endParaRPr lang="en-US" altLang="zh-CN"/>
          </a:p>
        </p:txBody>
      </p:sp>
    </p:spTree>
    <p:extLst>
      <p:ext uri="{BB962C8B-B14F-4D97-AF65-F5344CB8AC3E}">
        <p14:creationId xmlns:p14="http://schemas.microsoft.com/office/powerpoint/2010/main" val="42984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CE602C9-BAEF-4C19-AF32-F37479D7864B}" type="slidenum">
              <a:rPr lang="en-US" altLang="zh-CN"/>
              <a:pPr/>
              <a:t>‹#›</a:t>
            </a:fld>
            <a:endParaRPr lang="en-US" altLang="zh-CN"/>
          </a:p>
        </p:txBody>
      </p:sp>
    </p:spTree>
    <p:extLst>
      <p:ext uri="{BB962C8B-B14F-4D97-AF65-F5344CB8AC3E}">
        <p14:creationId xmlns:p14="http://schemas.microsoft.com/office/powerpoint/2010/main" val="103280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4C74EB3-D861-4D00-8BF9-CF93B2FF79CE}" type="slidenum">
              <a:rPr lang="en-US" altLang="zh-CN"/>
              <a:pPr/>
              <a:t>‹#›</a:t>
            </a:fld>
            <a:endParaRPr lang="en-US" altLang="zh-CN"/>
          </a:p>
        </p:txBody>
      </p:sp>
    </p:spTree>
    <p:extLst>
      <p:ext uri="{BB962C8B-B14F-4D97-AF65-F5344CB8AC3E}">
        <p14:creationId xmlns:p14="http://schemas.microsoft.com/office/powerpoint/2010/main" val="357349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66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28"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266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zh-CN"/>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fld id="{218B1839-2427-41D6-A3E9-DF1130E746A1}" type="slidenum">
              <a:rPr lang="en-US" altLang="zh-CN"/>
              <a:pPr/>
              <a:t>‹#›</a:t>
            </a:fld>
            <a:endParaRPr lang="en-US" altLang="zh-CN"/>
          </a:p>
        </p:txBody>
      </p:sp>
      <p:sp>
        <p:nvSpPr>
          <p:cNvPr id="2663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j-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j-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j-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j-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j-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j-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7.emf"/></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8.emf"/><Relationship Id="rId4" Type="http://schemas.openxmlformats.org/officeDocument/2006/relationships/oleObject" Target="../embeddings/oleObject2.bin"/></Relationships>
</file>

<file path=ppt/slides/_rels/slide2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9.emf"/></Relationships>
</file>

<file path=ppt/slides/_rels/slide2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0.emf"/></Relationships>
</file>

<file path=ppt/slides/_rels/slide2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1.emf"/></Relationships>
</file>

<file path=ppt/slides/_rels/slide2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32.emf"/></Relationships>
</file>

<file path=ppt/slides/_rels/slide2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32.emf"/></Relationships>
</file>

<file path=ppt/slides/_rels/slide2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32.emf"/></Relationships>
</file>

<file path=ppt/slides/_rels/slide2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32.emf"/></Relationships>
</file>

<file path=ppt/slides/_rels/slide2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32.emf"/></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数据结构</a:t>
            </a:r>
            <a:r>
              <a:rPr lang="en-US" altLang="zh-CN" dirty="0" smtClean="0"/>
              <a:t/>
            </a:r>
            <a:br>
              <a:rPr lang="en-US" altLang="zh-CN" dirty="0" smtClean="0"/>
            </a:br>
            <a:r>
              <a:rPr lang="en-US" altLang="zh-CN" dirty="0" smtClean="0"/>
              <a:t>2016MSE</a:t>
            </a:r>
            <a:r>
              <a:rPr lang="zh-CN" altLang="en-US" dirty="0"/>
              <a:t>考研冲刺</a:t>
            </a:r>
          </a:p>
        </p:txBody>
      </p:sp>
      <p:sp>
        <p:nvSpPr>
          <p:cNvPr id="2051" name="Rectangle 3"/>
          <p:cNvSpPr>
            <a:spLocks noGrp="1" noChangeArrowheads="1"/>
          </p:cNvSpPr>
          <p:nvPr>
            <p:ph type="subTitle" idx="1"/>
          </p:nvPr>
        </p:nvSpPr>
        <p:spPr/>
        <p:txBody>
          <a:bodyPr/>
          <a:lstStyle/>
          <a:p>
            <a:r>
              <a:rPr lang="en-US" altLang="zh-CN"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栈的基本概念和性质</a:t>
            </a:r>
          </a:p>
        </p:txBody>
      </p:sp>
      <p:sp>
        <p:nvSpPr>
          <p:cNvPr id="109571" name="Rectangle 3"/>
          <p:cNvSpPr>
            <a:spLocks noGrp="1" noChangeArrowheads="1"/>
          </p:cNvSpPr>
          <p:nvPr>
            <p:ph type="body" idx="1"/>
          </p:nvPr>
        </p:nvSpPr>
        <p:spPr/>
        <p:txBody>
          <a:bodyPr/>
          <a:lstStyle/>
          <a:p>
            <a:r>
              <a:rPr lang="zh-CN" altLang="en-US"/>
              <a:t>栈：</a:t>
            </a:r>
          </a:p>
          <a:p>
            <a:pPr lvl="1"/>
            <a:r>
              <a:rPr lang="zh-CN" altLang="en-US">
                <a:solidFill>
                  <a:srgbClr val="FF0000"/>
                </a:solidFill>
              </a:rPr>
              <a:t>栈是限定仅在表尾进行插入和删除操作的线性表</a:t>
            </a:r>
          </a:p>
          <a:p>
            <a:pPr lvl="1"/>
            <a:r>
              <a:rPr lang="zh-CN" altLang="en-US">
                <a:solidFill>
                  <a:srgbClr val="FF0000"/>
                </a:solidFill>
              </a:rPr>
              <a:t>后进先出特性（</a:t>
            </a:r>
            <a:r>
              <a:rPr lang="en-US" altLang="zh-CN">
                <a:solidFill>
                  <a:srgbClr val="FF0000"/>
                </a:solidFill>
              </a:rPr>
              <a:t>LIFO</a:t>
            </a:r>
            <a:r>
              <a:rPr lang="zh-CN" altLang="en-US">
                <a:solidFill>
                  <a:srgbClr val="FF0000"/>
                </a:solidFill>
              </a:rPr>
              <a:t>）</a:t>
            </a:r>
          </a:p>
          <a:p>
            <a:pPr lvl="1"/>
            <a:r>
              <a:rPr lang="zh-CN" altLang="en-US"/>
              <a:t>栈顶、栈底、出栈、入栈</a:t>
            </a:r>
            <a:endParaRPr lang="zh-CN" altLang="en-US">
              <a:solidFill>
                <a:srgbClr val="FF0000"/>
              </a:solidFill>
            </a:endParaRPr>
          </a:p>
          <a:p>
            <a:pPr>
              <a:buFont typeface="Wingdings" pitchFamily="2" charset="2"/>
              <a:buNone/>
            </a:pPr>
            <a:endParaRPr lang="en-US" altLang="zh-CN"/>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zh-CN"/>
              <a:t>BST</a:t>
            </a:r>
            <a:r>
              <a:rPr lang="zh-CN" altLang="en-US"/>
              <a:t>树定义，性质， 实现</a:t>
            </a:r>
          </a:p>
        </p:txBody>
      </p:sp>
      <p:sp>
        <p:nvSpPr>
          <p:cNvPr id="477187" name="Rectangle 3"/>
          <p:cNvSpPr>
            <a:spLocks noGrp="1" noChangeArrowheads="1"/>
          </p:cNvSpPr>
          <p:nvPr>
            <p:ph type="body" idx="1"/>
          </p:nvPr>
        </p:nvSpPr>
        <p:spPr/>
        <p:txBody>
          <a:bodyPr/>
          <a:lstStyle/>
          <a:p>
            <a:r>
              <a:rPr lang="zh-CN" altLang="en-US" dirty="0"/>
              <a:t>二叉排序树</a:t>
            </a:r>
            <a:r>
              <a:rPr lang="en-US" altLang="zh-CN" dirty="0"/>
              <a:t>(Binary Sorted Tree</a:t>
            </a:r>
            <a:r>
              <a:rPr lang="en-US" altLang="zh-CN" dirty="0" smtClean="0"/>
              <a:t>)</a:t>
            </a:r>
            <a:endParaRPr lang="zh-CN" altLang="en-US" dirty="0"/>
          </a:p>
          <a:p>
            <a:pPr lvl="1"/>
            <a:r>
              <a:rPr lang="zh-CN" altLang="en-US" dirty="0">
                <a:solidFill>
                  <a:srgbClr val="FF0000"/>
                </a:solidFill>
              </a:rPr>
              <a:t>又称</a:t>
            </a:r>
            <a:r>
              <a:rPr lang="zh-CN" altLang="en-US" dirty="0" smtClean="0">
                <a:solidFill>
                  <a:srgbClr val="FF0000"/>
                </a:solidFill>
              </a:rPr>
              <a:t>二叉搜索树或二叉查找树</a:t>
            </a:r>
            <a:endParaRPr lang="zh-CN" altLang="en-US" dirty="0">
              <a:solidFill>
                <a:srgbClr val="FF0000"/>
              </a:solidFill>
            </a:endParaRPr>
          </a:p>
          <a:p>
            <a:pPr lvl="1"/>
            <a:r>
              <a:rPr lang="zh-CN" altLang="en-US" dirty="0">
                <a:solidFill>
                  <a:srgbClr val="FF0000"/>
                </a:solidFill>
              </a:rPr>
              <a:t>或者是一棵空树；</a:t>
            </a:r>
          </a:p>
          <a:p>
            <a:pPr lvl="1"/>
            <a:r>
              <a:rPr lang="zh-CN" altLang="en-US" dirty="0">
                <a:solidFill>
                  <a:srgbClr val="FF0000"/>
                </a:solidFill>
              </a:rPr>
              <a:t>或者是具有下列性质的二叉树：</a:t>
            </a:r>
          </a:p>
          <a:p>
            <a:pPr lvl="2"/>
            <a:r>
              <a:rPr lang="zh-CN" altLang="en-US" dirty="0">
                <a:solidFill>
                  <a:srgbClr val="FF0000"/>
                </a:solidFill>
              </a:rPr>
              <a:t>如果左子树非空</a:t>
            </a:r>
            <a:r>
              <a:rPr lang="en-US" altLang="zh-CN" dirty="0">
                <a:solidFill>
                  <a:srgbClr val="FF0000"/>
                </a:solidFill>
              </a:rPr>
              <a:t>,</a:t>
            </a:r>
            <a:r>
              <a:rPr lang="zh-CN" altLang="en-US" dirty="0">
                <a:solidFill>
                  <a:srgbClr val="FF0000"/>
                </a:solidFill>
              </a:rPr>
              <a:t>则左子树中所有节点的键值均小于它的根结点的值；</a:t>
            </a:r>
          </a:p>
          <a:p>
            <a:pPr lvl="2"/>
            <a:r>
              <a:rPr lang="zh-CN" altLang="en-US" dirty="0">
                <a:solidFill>
                  <a:srgbClr val="FF0000"/>
                </a:solidFill>
              </a:rPr>
              <a:t>如果右子树非空</a:t>
            </a:r>
            <a:r>
              <a:rPr lang="en-US" altLang="zh-CN" dirty="0">
                <a:solidFill>
                  <a:srgbClr val="FF0000"/>
                </a:solidFill>
              </a:rPr>
              <a:t>,</a:t>
            </a:r>
            <a:r>
              <a:rPr lang="zh-CN" altLang="en-US" dirty="0">
                <a:solidFill>
                  <a:srgbClr val="FF0000"/>
                </a:solidFill>
              </a:rPr>
              <a:t>则右子树中所有节点的键值均大于它的根结点的值；</a:t>
            </a:r>
          </a:p>
          <a:p>
            <a:pPr lvl="2"/>
            <a:r>
              <a:rPr lang="zh-CN" altLang="en-US" dirty="0">
                <a:solidFill>
                  <a:srgbClr val="FF0000"/>
                </a:solidFill>
              </a:rPr>
              <a:t>它的左右子树也都是二叉排序树。</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altLang="zh-CN"/>
              <a:t>BST</a:t>
            </a:r>
            <a:r>
              <a:rPr lang="zh-CN" altLang="en-US"/>
              <a:t>树定义，性质， 实现</a:t>
            </a:r>
          </a:p>
        </p:txBody>
      </p:sp>
      <p:sp>
        <p:nvSpPr>
          <p:cNvPr id="479235" name="Rectangle 3"/>
          <p:cNvSpPr>
            <a:spLocks noGrp="1" noChangeArrowheads="1"/>
          </p:cNvSpPr>
          <p:nvPr>
            <p:ph type="body" idx="1"/>
          </p:nvPr>
        </p:nvSpPr>
        <p:spPr/>
        <p:txBody>
          <a:bodyPr/>
          <a:lstStyle/>
          <a:p>
            <a:r>
              <a:rPr lang="zh-CN" altLang="en-US" dirty="0"/>
              <a:t>二叉排序树性质 </a:t>
            </a:r>
          </a:p>
          <a:p>
            <a:pPr lvl="1"/>
            <a:r>
              <a:rPr lang="zh-CN" altLang="en-US" dirty="0"/>
              <a:t>如果对二叉排序树进行中序遍历</a:t>
            </a:r>
            <a:r>
              <a:rPr lang="en-US" altLang="zh-CN" dirty="0"/>
              <a:t>,</a:t>
            </a:r>
            <a:r>
              <a:rPr lang="zh-CN" altLang="en-US" dirty="0"/>
              <a:t>则得到一个从小到大排好序的列表</a:t>
            </a:r>
            <a:r>
              <a:rPr lang="en-US" altLang="zh-CN" dirty="0"/>
              <a:t>,</a:t>
            </a:r>
            <a:r>
              <a:rPr lang="zh-CN" altLang="en-US" dirty="0"/>
              <a:t>所以可以得到一种简单的排序方法叫做“树排序”</a:t>
            </a:r>
            <a:r>
              <a:rPr lang="en-US" altLang="zh-CN" dirty="0"/>
              <a:t>(</a:t>
            </a:r>
            <a:r>
              <a:rPr lang="en-US" altLang="zh-CN" dirty="0" err="1"/>
              <a:t>treesort</a:t>
            </a:r>
            <a:r>
              <a:rPr lang="en-US" altLang="zh-CN" dirty="0"/>
              <a:t>)</a:t>
            </a:r>
            <a:r>
              <a:rPr lang="zh-CN" altLang="en-US" dirty="0"/>
              <a:t>。</a:t>
            </a:r>
          </a:p>
          <a:p>
            <a:pPr lvl="1"/>
            <a:r>
              <a:rPr lang="zh-CN" altLang="en-US" dirty="0"/>
              <a:t>我们也可以根据这个性质定义二叉排序树为</a:t>
            </a:r>
            <a:r>
              <a:rPr lang="en-US" altLang="zh-CN" dirty="0"/>
              <a:t>:</a:t>
            </a:r>
            <a:r>
              <a:rPr lang="zh-CN" altLang="en-US" dirty="0"/>
              <a:t>如果一棵树按中序遍历为排好序的</a:t>
            </a:r>
            <a:r>
              <a:rPr lang="en-US" altLang="zh-CN" dirty="0"/>
              <a:t>,</a:t>
            </a:r>
            <a:r>
              <a:rPr lang="zh-CN" altLang="en-US" dirty="0"/>
              <a:t>则这棵树是二叉排序树。</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altLang="zh-CN"/>
              <a:t>BST</a:t>
            </a:r>
            <a:r>
              <a:rPr lang="zh-CN" altLang="en-US"/>
              <a:t>树查找，插入，删除算法</a:t>
            </a:r>
          </a:p>
        </p:txBody>
      </p:sp>
      <p:sp>
        <p:nvSpPr>
          <p:cNvPr id="482307" name="Rectangle 3"/>
          <p:cNvSpPr>
            <a:spLocks noGrp="1" noChangeArrowheads="1"/>
          </p:cNvSpPr>
          <p:nvPr>
            <p:ph type="body" idx="1"/>
          </p:nvPr>
        </p:nvSpPr>
        <p:spPr/>
        <p:txBody>
          <a:bodyPr/>
          <a:lstStyle/>
          <a:p>
            <a:r>
              <a:rPr lang="en-US" altLang="zh-CN">
                <a:solidFill>
                  <a:srgbClr val="FF0000"/>
                </a:solidFill>
              </a:rPr>
              <a:t>BST</a:t>
            </a:r>
            <a:r>
              <a:rPr lang="zh-CN" altLang="en-US">
                <a:solidFill>
                  <a:srgbClr val="FF0000"/>
                </a:solidFill>
              </a:rPr>
              <a:t>树查找，插入，删除算法</a:t>
            </a:r>
          </a:p>
          <a:p>
            <a:pPr lvl="1"/>
            <a:r>
              <a:rPr lang="zh-CN" altLang="en-US">
                <a:solidFill>
                  <a:srgbClr val="FF0000"/>
                </a:solidFill>
              </a:rPr>
              <a:t>画图</a:t>
            </a:r>
          </a:p>
          <a:p>
            <a:pPr lvl="1"/>
            <a:r>
              <a:rPr lang="zh-CN" altLang="en-US">
                <a:solidFill>
                  <a:srgbClr val="FF0000"/>
                </a:solidFill>
              </a:rPr>
              <a:t>算法</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zh-CN" altLang="en-US"/>
              <a:t>例题</a:t>
            </a:r>
          </a:p>
        </p:txBody>
      </p:sp>
      <p:sp>
        <p:nvSpPr>
          <p:cNvPr id="487427" name="Rectangle 3"/>
          <p:cNvSpPr>
            <a:spLocks noGrp="1" noChangeArrowheads="1"/>
          </p:cNvSpPr>
          <p:nvPr>
            <p:ph type="body" sz="half" idx="1"/>
          </p:nvPr>
        </p:nvSpPr>
        <p:spPr>
          <a:xfrm>
            <a:off x="457200" y="1600200"/>
            <a:ext cx="3251200" cy="4530725"/>
          </a:xfrm>
        </p:spPr>
        <p:txBody>
          <a:bodyPr/>
          <a:lstStyle/>
          <a:p>
            <a:r>
              <a:rPr lang="zh-CN" altLang="en-US" sz="2600"/>
              <a:t>已知</a:t>
            </a:r>
            <a:r>
              <a:rPr lang="en-US" altLang="zh-CN" sz="2600"/>
              <a:t>BST</a:t>
            </a:r>
            <a:r>
              <a:rPr lang="zh-CN" altLang="en-US" sz="2600"/>
              <a:t>树如左，请画出插入</a:t>
            </a:r>
            <a:r>
              <a:rPr lang="en-US" altLang="zh-CN" sz="2600"/>
              <a:t>16</a:t>
            </a:r>
            <a:r>
              <a:rPr lang="zh-CN" altLang="en-US" sz="2600"/>
              <a:t>，再删除</a:t>
            </a:r>
            <a:r>
              <a:rPr lang="en-US" altLang="zh-CN" sz="2600"/>
              <a:t>36</a:t>
            </a:r>
            <a:r>
              <a:rPr lang="zh-CN" altLang="en-US" sz="2600"/>
              <a:t>之后的</a:t>
            </a:r>
            <a:r>
              <a:rPr lang="en-US" altLang="zh-CN" sz="2600"/>
              <a:t>BST</a:t>
            </a:r>
            <a:r>
              <a:rPr lang="zh-CN" altLang="en-US" sz="2600"/>
              <a:t>树</a:t>
            </a:r>
          </a:p>
        </p:txBody>
      </p:sp>
      <p:pic>
        <p:nvPicPr>
          <p:cNvPr id="487428" name="Picture 4" descr="fianl1-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067175" y="1557338"/>
            <a:ext cx="4826000" cy="425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en-US"/>
              <a:t>例题答案</a:t>
            </a:r>
          </a:p>
        </p:txBody>
      </p:sp>
      <p:pic>
        <p:nvPicPr>
          <p:cNvPr id="488451" name="Picture 3" descr="tree-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1557338"/>
            <a:ext cx="6697662" cy="4565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zh-CN" altLang="en-US"/>
              <a:t>例题</a:t>
            </a:r>
          </a:p>
        </p:txBody>
      </p:sp>
      <p:sp>
        <p:nvSpPr>
          <p:cNvPr id="489475" name="Rectangle 3"/>
          <p:cNvSpPr>
            <a:spLocks noGrp="1" noChangeArrowheads="1"/>
          </p:cNvSpPr>
          <p:nvPr>
            <p:ph type="body" idx="1"/>
          </p:nvPr>
        </p:nvSpPr>
        <p:spPr/>
        <p:txBody>
          <a:bodyPr/>
          <a:lstStyle/>
          <a:p>
            <a:r>
              <a:rPr lang="zh-CN" altLang="en-US"/>
              <a:t>试求按关键字序列（</a:t>
            </a:r>
            <a:r>
              <a:rPr lang="en-US" altLang="zh-CN"/>
              <a:t>12</a:t>
            </a:r>
            <a:r>
              <a:rPr lang="zh-CN" altLang="en-US"/>
              <a:t>，</a:t>
            </a:r>
            <a:r>
              <a:rPr lang="en-US" altLang="zh-CN"/>
              <a:t>1</a:t>
            </a:r>
            <a:r>
              <a:rPr lang="zh-CN" altLang="en-US"/>
              <a:t>，</a:t>
            </a:r>
            <a:r>
              <a:rPr lang="en-US" altLang="zh-CN"/>
              <a:t>4</a:t>
            </a:r>
            <a:r>
              <a:rPr lang="zh-CN" altLang="en-US"/>
              <a:t>，</a:t>
            </a:r>
            <a:r>
              <a:rPr lang="en-US" altLang="zh-CN"/>
              <a:t>3</a:t>
            </a:r>
            <a:r>
              <a:rPr lang="zh-CN" altLang="en-US"/>
              <a:t>，</a:t>
            </a:r>
            <a:r>
              <a:rPr lang="en-US" altLang="zh-CN"/>
              <a:t>7</a:t>
            </a:r>
            <a:r>
              <a:rPr lang="zh-CN" altLang="en-US"/>
              <a:t>，</a:t>
            </a:r>
            <a:r>
              <a:rPr lang="en-US" altLang="zh-CN"/>
              <a:t>8</a:t>
            </a:r>
            <a:r>
              <a:rPr lang="zh-CN" altLang="en-US"/>
              <a:t>，</a:t>
            </a:r>
            <a:r>
              <a:rPr lang="en-US" altLang="zh-CN"/>
              <a:t>1O</a:t>
            </a:r>
            <a:r>
              <a:rPr lang="zh-CN" altLang="en-US"/>
              <a:t>，</a:t>
            </a:r>
            <a:r>
              <a:rPr lang="en-US" altLang="zh-CN"/>
              <a:t>2</a:t>
            </a:r>
            <a:r>
              <a:rPr lang="zh-CN" altLang="en-US"/>
              <a:t>）插入生成的二叉排序树</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zh-CN" altLang="en-US"/>
              <a:t>例题答案</a:t>
            </a:r>
          </a:p>
        </p:txBody>
      </p:sp>
      <p:pic>
        <p:nvPicPr>
          <p:cNvPr id="490499" name="Picture 3" descr="tre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8175" y="1412875"/>
            <a:ext cx="5040313" cy="4633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zh-CN" altLang="en-US"/>
              <a:t>练习</a:t>
            </a:r>
          </a:p>
        </p:txBody>
      </p:sp>
      <p:sp>
        <p:nvSpPr>
          <p:cNvPr id="493571" name="Rectangle 3"/>
          <p:cNvSpPr>
            <a:spLocks noGrp="1" noChangeArrowheads="1"/>
          </p:cNvSpPr>
          <p:nvPr>
            <p:ph type="body" idx="1"/>
          </p:nvPr>
        </p:nvSpPr>
        <p:spPr/>
        <p:txBody>
          <a:bodyPr/>
          <a:lstStyle/>
          <a:p>
            <a:r>
              <a:rPr lang="zh-CN" altLang="en-US"/>
              <a:t>假设结点序列</a:t>
            </a:r>
            <a:r>
              <a:rPr lang="en-US" altLang="zh-CN"/>
              <a:t>F</a:t>
            </a:r>
            <a:r>
              <a:rPr lang="zh-CN" altLang="en-US"/>
              <a:t>＝（</a:t>
            </a:r>
            <a:r>
              <a:rPr lang="en-US" altLang="zh-CN"/>
              <a:t>60</a:t>
            </a:r>
            <a:r>
              <a:rPr lang="zh-CN" altLang="en-US"/>
              <a:t>，</a:t>
            </a:r>
            <a:r>
              <a:rPr lang="en-US" altLang="zh-CN"/>
              <a:t>30</a:t>
            </a:r>
            <a:r>
              <a:rPr lang="zh-CN" altLang="en-US"/>
              <a:t>，</a:t>
            </a:r>
            <a:r>
              <a:rPr lang="en-US" altLang="zh-CN"/>
              <a:t>90</a:t>
            </a:r>
            <a:r>
              <a:rPr lang="zh-CN" altLang="en-US"/>
              <a:t>，</a:t>
            </a:r>
            <a:r>
              <a:rPr lang="en-US" altLang="zh-CN"/>
              <a:t>50</a:t>
            </a:r>
            <a:r>
              <a:rPr lang="zh-CN" altLang="en-US"/>
              <a:t>，</a:t>
            </a:r>
            <a:r>
              <a:rPr lang="en-US" altLang="zh-CN"/>
              <a:t>120</a:t>
            </a:r>
            <a:r>
              <a:rPr lang="zh-CN" altLang="en-US"/>
              <a:t>，</a:t>
            </a:r>
            <a:r>
              <a:rPr lang="en-US" altLang="zh-CN"/>
              <a:t>70</a:t>
            </a:r>
            <a:r>
              <a:rPr lang="zh-CN" altLang="en-US"/>
              <a:t>，</a:t>
            </a:r>
            <a:r>
              <a:rPr lang="en-US" altLang="zh-CN"/>
              <a:t>40</a:t>
            </a:r>
            <a:r>
              <a:rPr lang="zh-CN" altLang="en-US"/>
              <a:t>，</a:t>
            </a:r>
            <a:r>
              <a:rPr lang="en-US" altLang="zh-CN"/>
              <a:t>80</a:t>
            </a:r>
            <a:r>
              <a:rPr lang="zh-CN" altLang="en-US"/>
              <a:t>），试用</a:t>
            </a:r>
            <a:r>
              <a:rPr lang="en-US" altLang="zh-CN"/>
              <a:t>BST</a:t>
            </a:r>
            <a:r>
              <a:rPr lang="zh-CN" altLang="en-US"/>
              <a:t>的插入算法，用</a:t>
            </a:r>
            <a:r>
              <a:rPr lang="en-US" altLang="zh-CN"/>
              <a:t>F</a:t>
            </a:r>
            <a:r>
              <a:rPr lang="zh-CN" altLang="en-US"/>
              <a:t>中的结点依次进行插入，画出由</a:t>
            </a:r>
            <a:r>
              <a:rPr lang="en-US" altLang="zh-CN"/>
              <a:t>F</a:t>
            </a:r>
            <a:r>
              <a:rPr lang="zh-CN" altLang="en-US"/>
              <a:t>中结点所构成的</a:t>
            </a:r>
            <a:r>
              <a:rPr lang="en-US" altLang="zh-CN"/>
              <a:t>BST</a:t>
            </a:r>
            <a:r>
              <a:rPr lang="zh-CN" altLang="en-US"/>
              <a:t>树</a:t>
            </a:r>
            <a:r>
              <a:rPr lang="en-US" altLang="zh-CN"/>
              <a:t>T</a:t>
            </a:r>
            <a:r>
              <a:rPr lang="en-US" altLang="zh-CN" baseline="-25000"/>
              <a:t>1</a:t>
            </a:r>
            <a:r>
              <a:rPr lang="zh-CN" altLang="en-US"/>
              <a:t>；再用删除算法，依次删除</a:t>
            </a:r>
            <a:r>
              <a:rPr lang="en-US" altLang="zh-CN"/>
              <a:t>40</a:t>
            </a:r>
            <a:r>
              <a:rPr lang="zh-CN" altLang="en-US"/>
              <a:t>，</a:t>
            </a:r>
            <a:r>
              <a:rPr lang="en-US" altLang="zh-CN"/>
              <a:t>70</a:t>
            </a:r>
            <a:r>
              <a:rPr lang="zh-CN" altLang="en-US"/>
              <a:t>，</a:t>
            </a:r>
            <a:r>
              <a:rPr lang="en-US" altLang="zh-CN"/>
              <a:t>60</a:t>
            </a:r>
            <a:r>
              <a:rPr lang="zh-CN" altLang="en-US"/>
              <a:t>，画出删除后的</a:t>
            </a:r>
            <a:r>
              <a:rPr lang="en-US" altLang="zh-CN"/>
              <a:t>BST</a:t>
            </a:r>
            <a:r>
              <a:rPr lang="zh-CN" altLang="en-US"/>
              <a:t>树</a:t>
            </a:r>
            <a:r>
              <a:rPr lang="en-US" altLang="zh-CN"/>
              <a:t>T</a:t>
            </a:r>
            <a:r>
              <a:rPr lang="en-US" altLang="zh-CN" baseline="-25000"/>
              <a:t>2</a:t>
            </a:r>
            <a:r>
              <a:rPr lang="zh-CN" altLang="en-US"/>
              <a: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en-US"/>
              <a:t>练习答案</a:t>
            </a:r>
          </a:p>
        </p:txBody>
      </p:sp>
      <p:pic>
        <p:nvPicPr>
          <p:cNvPr id="494595" name="Picture 3" descr="tree-9"/>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50825" y="1557338"/>
            <a:ext cx="3889375" cy="2416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4596" name="Picture 4" descr="tree-1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3438" y="1557338"/>
            <a:ext cx="4105275" cy="2447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平衡树</a:t>
            </a:r>
            <a:endParaRPr lang="zh-CN" altLang="en-US" dirty="0"/>
          </a:p>
        </p:txBody>
      </p:sp>
      <p:sp>
        <p:nvSpPr>
          <p:cNvPr id="4" name="内容占位符 3"/>
          <p:cNvSpPr>
            <a:spLocks noGrp="1"/>
          </p:cNvSpPr>
          <p:nvPr>
            <p:ph idx="1"/>
          </p:nvPr>
        </p:nvSpPr>
        <p:spPr/>
        <p:txBody>
          <a:bodyPr/>
          <a:lstStyle/>
          <a:p>
            <a:r>
              <a:rPr lang="zh-CN" altLang="en-US" dirty="0">
                <a:solidFill>
                  <a:srgbClr val="FF0000"/>
                </a:solidFill>
              </a:rPr>
              <a:t>平衡</a:t>
            </a:r>
            <a:r>
              <a:rPr lang="zh-CN" altLang="en-US" dirty="0" smtClean="0">
                <a:solidFill>
                  <a:srgbClr val="FF0000"/>
                </a:solidFill>
              </a:rPr>
              <a:t>因子（</a:t>
            </a:r>
            <a:r>
              <a:rPr lang="en-US" altLang="zh-CN" dirty="0" smtClean="0">
                <a:solidFill>
                  <a:srgbClr val="FF0000"/>
                </a:solidFill>
              </a:rPr>
              <a:t>balanced factor</a:t>
            </a:r>
            <a:r>
              <a:rPr lang="zh-CN" altLang="en-US" dirty="0"/>
              <a:t>）</a:t>
            </a:r>
          </a:p>
          <a:p>
            <a:pPr lvl="1"/>
            <a:r>
              <a:rPr lang="zh-CN" altLang="en-US" dirty="0"/>
              <a:t>二叉树上任一节点的左子树高度减去右子树高度的差</a:t>
            </a:r>
          </a:p>
          <a:p>
            <a:r>
              <a:rPr lang="en-US" altLang="zh-CN" dirty="0" smtClean="0"/>
              <a:t>AVL Tree</a:t>
            </a:r>
            <a:r>
              <a:rPr lang="zh-CN" altLang="en-US" dirty="0"/>
              <a:t>，根据其三位发明者</a:t>
            </a:r>
            <a:r>
              <a:rPr lang="en-US" altLang="zh-CN" dirty="0"/>
              <a:t>(</a:t>
            </a:r>
            <a:r>
              <a:rPr lang="en-US" altLang="zh-CN" dirty="0" err="1"/>
              <a:t>Adelson-Velskii</a:t>
            </a:r>
            <a:r>
              <a:rPr lang="en-US" altLang="zh-CN" dirty="0"/>
              <a:t> and Landis)</a:t>
            </a:r>
            <a:r>
              <a:rPr lang="zh-CN" altLang="en-US" dirty="0"/>
              <a:t>的名字</a:t>
            </a:r>
            <a:r>
              <a:rPr lang="zh-CN" altLang="en-US" dirty="0" smtClean="0"/>
              <a:t>命名</a:t>
            </a:r>
            <a:endParaRPr lang="en-US" altLang="zh-CN" dirty="0" smtClean="0"/>
          </a:p>
          <a:p>
            <a:r>
              <a:rPr lang="zh-CN" altLang="en-US" dirty="0">
                <a:solidFill>
                  <a:srgbClr val="FF0000"/>
                </a:solidFill>
              </a:rPr>
              <a:t>一棵</a:t>
            </a:r>
            <a:r>
              <a:rPr lang="en-US" altLang="zh-CN" dirty="0">
                <a:solidFill>
                  <a:srgbClr val="FF0000"/>
                </a:solidFill>
              </a:rPr>
              <a:t>BST</a:t>
            </a:r>
            <a:r>
              <a:rPr lang="zh-CN" altLang="en-US" dirty="0">
                <a:solidFill>
                  <a:srgbClr val="FF0000"/>
                </a:solidFill>
              </a:rPr>
              <a:t>树中每个节点平衡因子的绝对值不超过</a:t>
            </a:r>
            <a:r>
              <a:rPr lang="en-US" altLang="zh-CN" dirty="0">
                <a:solidFill>
                  <a:srgbClr val="FF0000"/>
                </a:solidFill>
              </a:rPr>
              <a:t>1</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val="2543610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a:t>例题</a:t>
            </a:r>
          </a:p>
        </p:txBody>
      </p:sp>
      <p:sp>
        <p:nvSpPr>
          <p:cNvPr id="114691" name="Rectangle 3"/>
          <p:cNvSpPr>
            <a:spLocks noGrp="1" noChangeArrowheads="1"/>
          </p:cNvSpPr>
          <p:nvPr>
            <p:ph type="body" idx="1"/>
          </p:nvPr>
        </p:nvSpPr>
        <p:spPr/>
        <p:txBody>
          <a:bodyPr/>
          <a:lstStyle/>
          <a:p>
            <a:r>
              <a:rPr lang="zh-CN" altLang="en-US"/>
              <a:t>设有一个栈</a:t>
            </a:r>
            <a:r>
              <a:rPr lang="en-US" altLang="zh-CN"/>
              <a:t>S</a:t>
            </a:r>
            <a:r>
              <a:rPr lang="zh-CN" altLang="en-US"/>
              <a:t>，元素</a:t>
            </a:r>
            <a:r>
              <a:rPr lang="en-US" altLang="zh-CN"/>
              <a:t>S1, S2, S3, S4, S5, S6</a:t>
            </a:r>
            <a:r>
              <a:rPr lang="zh-CN" altLang="en-US"/>
              <a:t>依次进栈，如果</a:t>
            </a:r>
            <a:r>
              <a:rPr lang="en-US" altLang="zh-CN"/>
              <a:t>6</a:t>
            </a:r>
            <a:r>
              <a:rPr lang="zh-CN" altLang="en-US"/>
              <a:t>个元素的出栈顺序为</a:t>
            </a:r>
            <a:r>
              <a:rPr lang="en-US" altLang="zh-CN"/>
              <a:t>S2, S3, S4, S6, S5, S1</a:t>
            </a:r>
            <a:r>
              <a:rPr lang="zh-CN" altLang="en-US"/>
              <a:t>，则栈的容量至少应为多少？ </a:t>
            </a:r>
          </a:p>
          <a:p>
            <a:endParaRPr lang="zh-CN" altLang="en-US"/>
          </a:p>
          <a:p>
            <a:r>
              <a:rPr lang="zh-CN" altLang="en-US"/>
              <a:t>答案：</a:t>
            </a:r>
            <a:r>
              <a:rPr lang="en-US" altLang="zh-CN"/>
              <a:t>3</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平衡树</a:t>
            </a:r>
          </a:p>
        </p:txBody>
      </p:sp>
      <p:sp>
        <p:nvSpPr>
          <p:cNvPr id="3" name="内容占位符 2"/>
          <p:cNvSpPr>
            <a:spLocks noGrp="1"/>
          </p:cNvSpPr>
          <p:nvPr>
            <p:ph idx="1"/>
          </p:nvPr>
        </p:nvSpPr>
        <p:spPr/>
        <p:txBody>
          <a:bodyPr/>
          <a:lstStyle/>
          <a:p>
            <a:r>
              <a:rPr lang="zh-CN" altLang="en-US" dirty="0"/>
              <a:t>基本思想 </a:t>
            </a:r>
            <a:r>
              <a:rPr lang="en-US" altLang="zh-CN" dirty="0"/>
              <a:t>:</a:t>
            </a:r>
          </a:p>
          <a:p>
            <a:pPr lvl="1"/>
            <a:r>
              <a:rPr lang="zh-CN" altLang="en-US" dirty="0"/>
              <a:t>在插入或删除节点后对新树进行判断</a:t>
            </a:r>
            <a:r>
              <a:rPr lang="en-US" altLang="zh-CN" dirty="0"/>
              <a:t>,</a:t>
            </a:r>
            <a:r>
              <a:rPr lang="zh-CN" altLang="en-US" dirty="0"/>
              <a:t>如果新树已经变得不平衡</a:t>
            </a:r>
            <a:r>
              <a:rPr lang="en-US" altLang="zh-CN" dirty="0"/>
              <a:t>,</a:t>
            </a:r>
            <a:r>
              <a:rPr lang="zh-CN" altLang="en-US" dirty="0"/>
              <a:t>则通过旋转</a:t>
            </a:r>
            <a:r>
              <a:rPr lang="en-US" altLang="zh-CN" dirty="0"/>
              <a:t>(rotation)</a:t>
            </a:r>
            <a:r>
              <a:rPr lang="zh-CN" altLang="en-US" dirty="0"/>
              <a:t>的方法对树进行重组</a:t>
            </a:r>
            <a:r>
              <a:rPr lang="en-US" altLang="zh-CN" dirty="0"/>
              <a:t>/</a:t>
            </a:r>
            <a:r>
              <a:rPr lang="zh-CN" altLang="en-US" dirty="0"/>
              <a:t>改组</a:t>
            </a:r>
            <a:r>
              <a:rPr lang="en-US" altLang="zh-CN" dirty="0"/>
              <a:t>(re-arrange),</a:t>
            </a:r>
            <a:r>
              <a:rPr lang="zh-CN" altLang="en-US" dirty="0"/>
              <a:t>使得重组后的树在保持查找树特性的同时保持平衡</a:t>
            </a:r>
          </a:p>
          <a:p>
            <a:r>
              <a:rPr lang="zh-CN" altLang="en-US" dirty="0"/>
              <a:t>所谓旋转</a:t>
            </a:r>
            <a:r>
              <a:rPr lang="en-US" altLang="zh-CN" dirty="0"/>
              <a:t>:</a:t>
            </a:r>
          </a:p>
          <a:p>
            <a:pPr lvl="1"/>
            <a:r>
              <a:rPr lang="zh-CN" altLang="en-US" dirty="0"/>
              <a:t>通过改变支撑点来维持平衡</a:t>
            </a:r>
          </a:p>
          <a:p>
            <a:pPr lvl="1"/>
            <a:r>
              <a:rPr lang="zh-CN" altLang="en-US" dirty="0"/>
              <a:t>顺时针旋转为右旋</a:t>
            </a:r>
            <a:r>
              <a:rPr lang="en-US" altLang="zh-CN" dirty="0"/>
              <a:t>;</a:t>
            </a:r>
            <a:r>
              <a:rPr lang="zh-CN" altLang="en-US" dirty="0"/>
              <a:t>逆时针旋转为左旋</a:t>
            </a:r>
          </a:p>
          <a:p>
            <a:pPr lvl="1"/>
            <a:r>
              <a:rPr lang="zh-CN" altLang="en-US" dirty="0"/>
              <a:t>可以进行连续的多次旋转</a:t>
            </a:r>
          </a:p>
          <a:p>
            <a:endParaRPr lang="zh-CN" altLang="en-US" dirty="0"/>
          </a:p>
        </p:txBody>
      </p:sp>
    </p:spTree>
    <p:extLst>
      <p:ext uri="{BB962C8B-B14F-4D97-AF65-F5344CB8AC3E}">
        <p14:creationId xmlns:p14="http://schemas.microsoft.com/office/powerpoint/2010/main" val="32211586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平衡树</a:t>
            </a:r>
          </a:p>
        </p:txBody>
      </p:sp>
      <p:pic>
        <p:nvPicPr>
          <p:cNvPr id="4" name="内容占位符 3"/>
          <p:cNvPicPr>
            <a:picLocks noGrp="1" noChangeAspect="1"/>
          </p:cNvPicPr>
          <p:nvPr>
            <p:ph idx="1"/>
          </p:nvPr>
        </p:nvPicPr>
        <p:blipFill>
          <a:blip r:embed="rId3"/>
          <a:stretch>
            <a:fillRect/>
          </a:stretch>
        </p:blipFill>
        <p:spPr>
          <a:xfrm>
            <a:off x="563532" y="1948204"/>
            <a:ext cx="8016935" cy="3834716"/>
          </a:xfrm>
          <a:prstGeom prst="rect">
            <a:avLst/>
          </a:prstGeom>
        </p:spPr>
      </p:pic>
    </p:spTree>
    <p:extLst>
      <p:ext uri="{BB962C8B-B14F-4D97-AF65-F5344CB8AC3E}">
        <p14:creationId xmlns:p14="http://schemas.microsoft.com/office/powerpoint/2010/main" val="25504284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zh-CN" altLang="en-US"/>
              <a:t>算法代码及基本的时间复杂度分析</a:t>
            </a:r>
          </a:p>
        </p:txBody>
      </p:sp>
      <p:graphicFrame>
        <p:nvGraphicFramePr>
          <p:cNvPr id="667654" name="Group 6"/>
          <p:cNvGraphicFramePr>
            <a:graphicFrameLocks noGrp="1"/>
          </p:cNvGraphicFramePr>
          <p:nvPr>
            <p:ph type="tbl" idx="1"/>
            <p:extLst>
              <p:ext uri="{D42A27DB-BD31-4B8C-83A1-F6EECF244321}">
                <p14:modId xmlns:p14="http://schemas.microsoft.com/office/powerpoint/2010/main" val="553178192"/>
              </p:ext>
            </p:extLst>
          </p:nvPr>
        </p:nvGraphicFramePr>
        <p:xfrm>
          <a:off x="1835150" y="1484313"/>
          <a:ext cx="3959225" cy="3721102"/>
        </p:xfrm>
        <a:graphic>
          <a:graphicData uri="http://schemas.openxmlformats.org/drawingml/2006/table">
            <a:tbl>
              <a:tblPr/>
              <a:tblGrid>
                <a:gridCol w="1979613"/>
                <a:gridCol w="1979612"/>
              </a:tblGrid>
              <a:tr h="7445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dirty="0" smtClean="0">
                          <a:ln>
                            <a:noFill/>
                          </a:ln>
                          <a:solidFill>
                            <a:schemeClr val="tx1"/>
                          </a:solidFill>
                          <a:effectLst/>
                          <a:latin typeface="Arial" charset="0"/>
                          <a:ea typeface="黑体" pitchFamily="2" charset="-122"/>
                        </a:rPr>
                        <a:t>查找方法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smtClean="0">
                          <a:ln>
                            <a:noFill/>
                          </a:ln>
                          <a:solidFill>
                            <a:schemeClr val="tx1"/>
                          </a:solidFill>
                          <a:effectLst/>
                          <a:latin typeface="Arial" charset="0"/>
                          <a:ea typeface="黑体" pitchFamily="2" charset="-122"/>
                        </a:rPr>
                        <a:t>平均时间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9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dirty="0" smtClean="0">
                          <a:ln>
                            <a:noFill/>
                          </a:ln>
                          <a:solidFill>
                            <a:schemeClr val="tx1"/>
                          </a:solidFill>
                          <a:effectLst/>
                          <a:latin typeface="Arial" charset="0"/>
                          <a:ea typeface="黑体" pitchFamily="2" charset="-122"/>
                        </a:rPr>
                        <a:t>顺序查找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dirty="0" smtClean="0">
                          <a:ln>
                            <a:noFill/>
                          </a:ln>
                          <a:solidFill>
                            <a:schemeClr val="tx1"/>
                          </a:solidFill>
                          <a:effectLst/>
                          <a:latin typeface="Arial" charset="0"/>
                          <a:ea typeface="黑体" pitchFamily="2" charset="-122"/>
                        </a:rPr>
                        <a:t>二分查找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a:t>
                      </a:r>
                      <a:r>
                        <a:rPr kumimoji="0" lang="en-US" altLang="zh-CN" sz="2600" b="0" i="0" u="none" strike="noStrike" cap="none" normalizeH="0" baseline="0" dirty="0" err="1" smtClean="0">
                          <a:ln>
                            <a:noFill/>
                          </a:ln>
                          <a:solidFill>
                            <a:schemeClr val="tx1"/>
                          </a:solidFill>
                          <a:effectLst/>
                          <a:latin typeface="Arial" charset="0"/>
                          <a:ea typeface="黑体" pitchFamily="2" charset="-122"/>
                        </a:rPr>
                        <a:t>logn</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BST</a:t>
                      </a:r>
                      <a:r>
                        <a:rPr kumimoji="0" lang="zh-CN" altLang="en-US" sz="2600" b="0" i="0" u="none" strike="noStrike" cap="none" normalizeH="0" baseline="0" dirty="0" smtClean="0">
                          <a:ln>
                            <a:noFill/>
                          </a:ln>
                          <a:solidFill>
                            <a:schemeClr val="tx1"/>
                          </a:solidFill>
                          <a:effectLst/>
                          <a:latin typeface="Arial" charset="0"/>
                          <a:ea typeface="黑体" pitchFamily="2" charset="-122"/>
                        </a:rPr>
                        <a:t>查找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a:t>
                      </a:r>
                      <a:r>
                        <a:rPr kumimoji="0" lang="en-US" altLang="zh-CN" sz="2600" b="0" i="0" u="none" strike="noStrike" cap="none" normalizeH="0" baseline="0" dirty="0" err="1" smtClean="0">
                          <a:ln>
                            <a:noFill/>
                          </a:ln>
                          <a:solidFill>
                            <a:schemeClr val="tx1"/>
                          </a:solidFill>
                          <a:effectLst/>
                          <a:latin typeface="Arial" charset="0"/>
                          <a:ea typeface="黑体" pitchFamily="2" charset="-122"/>
                        </a:rPr>
                        <a:t>logn</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AVL</a:t>
                      </a:r>
                      <a:r>
                        <a:rPr kumimoji="0" lang="zh-CN" altLang="en-US" sz="2600" b="0" i="0" u="none" strike="noStrike" cap="none" normalizeH="0" baseline="0" dirty="0" smtClean="0">
                          <a:ln>
                            <a:noFill/>
                          </a:ln>
                          <a:solidFill>
                            <a:schemeClr val="tx1"/>
                          </a:solidFill>
                          <a:effectLst/>
                          <a:latin typeface="Arial" charset="0"/>
                          <a:ea typeface="黑体" pitchFamily="2" charset="-122"/>
                        </a:rPr>
                        <a:t>查找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chemeClr val="tx1"/>
                          </a:solidFill>
                          <a:effectLst/>
                          <a:latin typeface="Arial" charset="0"/>
                          <a:ea typeface="黑体" pitchFamily="2" charset="-122"/>
                        </a:rPr>
                        <a:t>O(</a:t>
                      </a:r>
                      <a:r>
                        <a:rPr kumimoji="0" lang="en-US" altLang="zh-CN" sz="2600" b="0" i="0" u="none" strike="noStrike" cap="none" normalizeH="0" baseline="0" dirty="0" err="1" smtClean="0">
                          <a:ln>
                            <a:noFill/>
                          </a:ln>
                          <a:solidFill>
                            <a:schemeClr val="tx1"/>
                          </a:solidFill>
                          <a:effectLst/>
                          <a:latin typeface="Arial" charset="0"/>
                          <a:ea typeface="黑体" pitchFamily="2" charset="-122"/>
                        </a:rPr>
                        <a:t>logn</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765286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zh-CN"/>
              <a:t>Hash</a:t>
            </a:r>
            <a:r>
              <a:rPr lang="zh-CN" altLang="en-US"/>
              <a:t>查找法，常见的</a:t>
            </a:r>
            <a:r>
              <a:rPr lang="en-US" altLang="zh-CN"/>
              <a:t>Hash</a:t>
            </a:r>
            <a:r>
              <a:rPr lang="zh-CN" altLang="en-US"/>
              <a:t>函数</a:t>
            </a:r>
          </a:p>
        </p:txBody>
      </p:sp>
      <p:sp>
        <p:nvSpPr>
          <p:cNvPr id="495619" name="Rectangle 3"/>
          <p:cNvSpPr>
            <a:spLocks noGrp="1" noChangeArrowheads="1"/>
          </p:cNvSpPr>
          <p:nvPr>
            <p:ph type="body" idx="1"/>
          </p:nvPr>
        </p:nvSpPr>
        <p:spPr/>
        <p:txBody>
          <a:bodyPr/>
          <a:lstStyle/>
          <a:p>
            <a:r>
              <a:rPr lang="zh-CN" altLang="en-US"/>
              <a:t>哈希（</a:t>
            </a:r>
            <a:r>
              <a:rPr lang="en-US" altLang="zh-CN"/>
              <a:t>Hash</a:t>
            </a:r>
            <a:r>
              <a:rPr lang="zh-CN" altLang="en-US"/>
              <a:t>）函数：</a:t>
            </a:r>
          </a:p>
          <a:p>
            <a:pPr lvl="1"/>
            <a:r>
              <a:rPr lang="zh-CN" altLang="en-US"/>
              <a:t>在记录的存储位置和它的关键字之间建立一个确定的对应关系</a:t>
            </a:r>
            <a:r>
              <a:rPr lang="en-US" altLang="zh-CN"/>
              <a:t>f</a:t>
            </a:r>
            <a:r>
              <a:rPr lang="zh-CN" altLang="en-US"/>
              <a:t>，使每个关键字和结构中一个唯一的存储位置相对应。这个对应关系</a:t>
            </a:r>
            <a:r>
              <a:rPr lang="en-US" altLang="zh-CN"/>
              <a:t>f</a:t>
            </a:r>
            <a:r>
              <a:rPr lang="zh-CN" altLang="en-US"/>
              <a:t>为</a:t>
            </a:r>
            <a:r>
              <a:rPr lang="zh-CN" altLang="en-US">
                <a:solidFill>
                  <a:srgbClr val="FF0000"/>
                </a:solidFill>
              </a:rPr>
              <a:t>哈希函数</a:t>
            </a:r>
            <a:r>
              <a:rPr lang="zh-CN" altLang="en-US"/>
              <a:t>。按这个思想建立的表为</a:t>
            </a:r>
            <a:r>
              <a:rPr lang="zh-CN" altLang="en-US">
                <a:solidFill>
                  <a:srgbClr val="FF0000"/>
                </a:solidFill>
              </a:rPr>
              <a:t>哈希表</a:t>
            </a:r>
            <a:r>
              <a:rPr lang="zh-CN" altLang="en-US"/>
              <a:t>。</a:t>
            </a:r>
          </a:p>
          <a:p>
            <a:pPr lvl="1"/>
            <a:r>
              <a:rPr lang="zh-CN" altLang="en-US"/>
              <a:t>哈希函数的设定可以很灵活，只要使得任何关键字的哈希函数值都落在表长允许范围之内即可。</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zh-CN"/>
              <a:t>Hash</a:t>
            </a:r>
            <a:r>
              <a:rPr lang="zh-CN" altLang="en-US"/>
              <a:t>查找法，常见的</a:t>
            </a:r>
            <a:r>
              <a:rPr lang="en-US" altLang="zh-CN"/>
              <a:t>Hash</a:t>
            </a:r>
            <a:r>
              <a:rPr lang="zh-CN" altLang="en-US"/>
              <a:t>函数</a:t>
            </a:r>
          </a:p>
        </p:txBody>
      </p:sp>
      <p:sp>
        <p:nvSpPr>
          <p:cNvPr id="496643" name="Rectangle 3"/>
          <p:cNvSpPr>
            <a:spLocks noGrp="1" noChangeArrowheads="1"/>
          </p:cNvSpPr>
          <p:nvPr>
            <p:ph type="body" idx="1"/>
          </p:nvPr>
        </p:nvSpPr>
        <p:spPr/>
        <p:txBody>
          <a:bodyPr/>
          <a:lstStyle/>
          <a:p>
            <a:r>
              <a:rPr lang="zh-CN" altLang="en-US"/>
              <a:t>练习：</a:t>
            </a:r>
          </a:p>
          <a:p>
            <a:pPr lvl="1"/>
            <a:r>
              <a:rPr lang="zh-CN" altLang="en-US"/>
              <a:t>已知线性表关键字集合为：</a:t>
            </a:r>
            <a:r>
              <a:rPr lang="en-US" altLang="zh-CN"/>
              <a:t>S = { and, begin, do, end, for, go, if, repeat, then, until, while}</a:t>
            </a:r>
            <a:r>
              <a:rPr lang="zh-CN" altLang="en-US"/>
              <a:t>，求哈希函数。</a:t>
            </a:r>
          </a:p>
          <a:p>
            <a:r>
              <a:rPr lang="zh-CN" altLang="en-US"/>
              <a:t>答案：</a:t>
            </a:r>
          </a:p>
          <a:p>
            <a:pPr lvl="1"/>
            <a:r>
              <a:rPr lang="en-US" altLang="zh-CN"/>
              <a:t>H(key)=key[0] – ‘a’;</a:t>
            </a:r>
            <a:r>
              <a:rPr lang="zh-CN" altLang="en-US"/>
              <a:t>即为关键字</a:t>
            </a:r>
            <a:r>
              <a:rPr lang="en-US" altLang="zh-CN"/>
              <a:t>key</a:t>
            </a:r>
            <a:r>
              <a:rPr lang="zh-CN" altLang="en-US"/>
              <a:t>中的第一个字母在字母表</a:t>
            </a:r>
            <a:r>
              <a:rPr lang="en-US" altLang="zh-CN"/>
              <a:t>{a, b, c, ..., z}</a:t>
            </a:r>
            <a:r>
              <a:rPr lang="zh-CN" altLang="en-US"/>
              <a:t>中的序号</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a:t>Hash</a:t>
            </a:r>
            <a:r>
              <a:rPr lang="zh-CN" altLang="en-US"/>
              <a:t>查找法，常见的</a:t>
            </a:r>
            <a:r>
              <a:rPr lang="en-US" altLang="zh-CN"/>
              <a:t>Hash</a:t>
            </a:r>
            <a:r>
              <a:rPr lang="zh-CN" altLang="en-US"/>
              <a:t>函数</a:t>
            </a:r>
          </a:p>
        </p:txBody>
      </p:sp>
      <p:sp>
        <p:nvSpPr>
          <p:cNvPr id="499715" name="Rectangle 3"/>
          <p:cNvSpPr>
            <a:spLocks noGrp="1" noChangeArrowheads="1"/>
          </p:cNvSpPr>
          <p:nvPr>
            <p:ph type="body" idx="1"/>
          </p:nvPr>
        </p:nvSpPr>
        <p:spPr/>
        <p:txBody>
          <a:bodyPr/>
          <a:lstStyle/>
          <a:p>
            <a:r>
              <a:rPr lang="zh-CN" altLang="en-US"/>
              <a:t>直接定址法</a:t>
            </a:r>
          </a:p>
          <a:p>
            <a:pPr marL="742950" lvl="1" indent="-285750"/>
            <a:r>
              <a:rPr lang="zh-CN" altLang="en-US"/>
              <a:t>直接取</a:t>
            </a:r>
            <a:r>
              <a:rPr lang="en-US" altLang="zh-CN"/>
              <a:t>key</a:t>
            </a:r>
            <a:r>
              <a:rPr lang="zh-CN" altLang="en-US"/>
              <a:t>或者</a:t>
            </a:r>
            <a:r>
              <a:rPr lang="en-US" altLang="zh-CN"/>
              <a:t>key</a:t>
            </a:r>
            <a:r>
              <a:rPr lang="zh-CN" altLang="en-US"/>
              <a:t>的某个线性函数值 </a:t>
            </a:r>
            <a:r>
              <a:rPr lang="en-US" altLang="zh-CN"/>
              <a:t>h(key) = a*key +b, a,b</a:t>
            </a:r>
            <a:r>
              <a:rPr lang="zh-CN" altLang="en-US"/>
              <a:t>为常数</a:t>
            </a:r>
          </a:p>
          <a:p>
            <a:pPr marL="742950" lvl="1" indent="-285750"/>
            <a:r>
              <a:rPr lang="zh-CN" altLang="en-US"/>
              <a:t>如前面的例子</a:t>
            </a:r>
            <a:r>
              <a:rPr lang="en-US" altLang="zh-CN"/>
              <a:t>,</a:t>
            </a:r>
            <a:r>
              <a:rPr lang="zh-CN" altLang="en-US"/>
              <a:t>又如人口普查时使用年龄</a:t>
            </a:r>
            <a:r>
              <a:rPr lang="en-US" altLang="zh-CN"/>
              <a:t>,</a:t>
            </a:r>
            <a:r>
              <a:rPr lang="zh-CN" altLang="en-US"/>
              <a:t>出生年份等</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a:t>Hash</a:t>
            </a:r>
            <a:r>
              <a:rPr lang="zh-CN" altLang="en-US"/>
              <a:t>查找法，常见的</a:t>
            </a:r>
            <a:r>
              <a:rPr lang="en-US" altLang="zh-CN"/>
              <a:t>Hash</a:t>
            </a:r>
            <a:r>
              <a:rPr lang="zh-CN" altLang="en-US"/>
              <a:t>函数</a:t>
            </a:r>
          </a:p>
        </p:txBody>
      </p:sp>
      <p:sp>
        <p:nvSpPr>
          <p:cNvPr id="506883" name="Rectangle 3"/>
          <p:cNvSpPr>
            <a:spLocks noGrp="1" noChangeArrowheads="1"/>
          </p:cNvSpPr>
          <p:nvPr>
            <p:ph type="body" idx="1"/>
          </p:nvPr>
        </p:nvSpPr>
        <p:spPr/>
        <p:txBody>
          <a:bodyPr/>
          <a:lstStyle/>
          <a:p>
            <a:r>
              <a:rPr lang="zh-CN" altLang="en-US"/>
              <a:t>除留余数法</a:t>
            </a:r>
          </a:p>
          <a:p>
            <a:pPr marL="742950" lvl="1" indent="-285750"/>
            <a:r>
              <a:rPr lang="zh-CN" altLang="en-US"/>
              <a:t>选择一个适当的正整数</a:t>
            </a:r>
            <a:r>
              <a:rPr lang="en-US" altLang="zh-CN"/>
              <a:t>P</a:t>
            </a:r>
            <a:r>
              <a:rPr lang="zh-CN" altLang="en-US"/>
              <a:t>，用</a:t>
            </a:r>
            <a:r>
              <a:rPr lang="en-US" altLang="zh-CN"/>
              <a:t>P</a:t>
            </a:r>
            <a:r>
              <a:rPr lang="zh-CN" altLang="en-US"/>
              <a:t>去除关键字，取所得得余数作为散列地址，即：</a:t>
            </a:r>
            <a:r>
              <a:rPr lang="en-US" altLang="zh-CN">
                <a:solidFill>
                  <a:srgbClr val="FF0000"/>
                </a:solidFill>
              </a:rPr>
              <a:t>H(key) = key%P</a:t>
            </a:r>
          </a:p>
          <a:p>
            <a:pPr marL="742950" lvl="1" indent="-285750"/>
            <a:r>
              <a:rPr lang="zh-CN" altLang="en-US"/>
              <a:t>方法的关键是选取适当的</a:t>
            </a:r>
            <a:r>
              <a:rPr lang="en-US" altLang="zh-CN"/>
              <a:t>P</a:t>
            </a:r>
            <a:r>
              <a:rPr lang="zh-CN" altLang="en-US"/>
              <a:t>。选择</a:t>
            </a:r>
            <a:r>
              <a:rPr lang="en-US" altLang="zh-CN"/>
              <a:t>P</a:t>
            </a:r>
            <a:r>
              <a:rPr lang="zh-CN" altLang="en-US"/>
              <a:t>最好不要是偶数，也不要是基数的幂。</a:t>
            </a:r>
            <a:r>
              <a:rPr lang="zh-CN" altLang="en-US">
                <a:solidFill>
                  <a:srgbClr val="FF0000"/>
                </a:solidFill>
              </a:rPr>
              <a:t>一般地选</a:t>
            </a:r>
            <a:r>
              <a:rPr lang="en-US" altLang="zh-CN">
                <a:solidFill>
                  <a:srgbClr val="FF0000"/>
                </a:solidFill>
              </a:rPr>
              <a:t>P</a:t>
            </a:r>
            <a:r>
              <a:rPr lang="zh-CN" altLang="en-US">
                <a:solidFill>
                  <a:srgbClr val="FF0000"/>
                </a:solidFill>
              </a:rPr>
              <a:t>为小于或等于散列表长度</a:t>
            </a:r>
            <a:r>
              <a:rPr lang="en-US" altLang="zh-CN">
                <a:solidFill>
                  <a:srgbClr val="FF0000"/>
                </a:solidFill>
              </a:rPr>
              <a:t>m</a:t>
            </a:r>
            <a:r>
              <a:rPr lang="zh-CN" altLang="en-US">
                <a:solidFill>
                  <a:srgbClr val="FF0000"/>
                </a:solidFill>
              </a:rPr>
              <a:t>的某个最大素数比较好。</a:t>
            </a:r>
          </a:p>
          <a:p>
            <a:pPr marL="742950" lvl="1" indent="-285750"/>
            <a:r>
              <a:rPr lang="zh-CN" altLang="en-US"/>
              <a:t>缺点</a:t>
            </a:r>
            <a:r>
              <a:rPr lang="en-US" altLang="zh-CN"/>
              <a:t>:</a:t>
            </a:r>
          </a:p>
          <a:p>
            <a:pPr marL="1143000" lvl="2" indent="-228600"/>
            <a:r>
              <a:rPr lang="zh-CN" altLang="en-US"/>
              <a:t>整数相除速度较慢</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zh-CN"/>
              <a:t>Hash</a:t>
            </a:r>
            <a:r>
              <a:rPr lang="zh-CN" altLang="en-US"/>
              <a:t>查找法，常见的</a:t>
            </a:r>
            <a:r>
              <a:rPr lang="en-US" altLang="zh-CN"/>
              <a:t>Hash</a:t>
            </a:r>
            <a:r>
              <a:rPr lang="zh-CN" altLang="en-US"/>
              <a:t>函数</a:t>
            </a:r>
          </a:p>
        </p:txBody>
      </p:sp>
      <p:sp>
        <p:nvSpPr>
          <p:cNvPr id="507907" name="Rectangle 3"/>
          <p:cNvSpPr>
            <a:spLocks noGrp="1" noChangeArrowheads="1"/>
          </p:cNvSpPr>
          <p:nvPr>
            <p:ph type="body" idx="1"/>
          </p:nvPr>
        </p:nvSpPr>
        <p:spPr/>
        <p:txBody>
          <a:bodyPr/>
          <a:lstStyle/>
          <a:p>
            <a:r>
              <a:rPr lang="zh-CN" altLang="en-US"/>
              <a:t>如</a:t>
            </a:r>
            <a:r>
              <a:rPr lang="en-US" altLang="zh-CN"/>
              <a:t>:</a:t>
            </a:r>
          </a:p>
          <a:p>
            <a:pPr>
              <a:buFont typeface="Wingdings" pitchFamily="2" charset="2"/>
              <a:buNone/>
            </a:pPr>
            <a:r>
              <a:rPr lang="en-US" altLang="zh-CN" b="1"/>
              <a:t>m = 8</a:t>
            </a:r>
            <a:r>
              <a:rPr lang="zh-CN" altLang="en-US" b="1"/>
              <a:t>，</a:t>
            </a:r>
            <a:r>
              <a:rPr lang="en-US" altLang="zh-CN" b="1"/>
              <a:t>16</a:t>
            </a:r>
            <a:r>
              <a:rPr lang="zh-CN" altLang="en-US" b="1"/>
              <a:t>，</a:t>
            </a:r>
            <a:r>
              <a:rPr lang="en-US" altLang="zh-CN" b="1"/>
              <a:t>32</a:t>
            </a:r>
            <a:r>
              <a:rPr lang="zh-CN" altLang="en-US" b="1"/>
              <a:t>，</a:t>
            </a:r>
            <a:r>
              <a:rPr lang="en-US" altLang="zh-CN" b="1"/>
              <a:t>64</a:t>
            </a:r>
            <a:r>
              <a:rPr lang="zh-CN" altLang="en-US" b="1"/>
              <a:t>，</a:t>
            </a:r>
            <a:r>
              <a:rPr lang="en-US" altLang="zh-CN" b="1"/>
              <a:t>128</a:t>
            </a:r>
            <a:r>
              <a:rPr lang="zh-CN" altLang="en-US" b="1"/>
              <a:t>，</a:t>
            </a:r>
            <a:r>
              <a:rPr lang="en-US" altLang="zh-CN" b="1"/>
              <a:t>256</a:t>
            </a:r>
            <a:r>
              <a:rPr lang="zh-CN" altLang="en-US" b="1"/>
              <a:t>，</a:t>
            </a:r>
            <a:r>
              <a:rPr lang="en-US" altLang="zh-CN" b="1"/>
              <a:t>512</a:t>
            </a:r>
            <a:r>
              <a:rPr lang="zh-CN" altLang="en-US" b="1"/>
              <a:t>，</a:t>
            </a:r>
            <a:r>
              <a:rPr lang="en-US" altLang="zh-CN" b="1"/>
              <a:t>1024</a:t>
            </a:r>
          </a:p>
          <a:p>
            <a:pPr>
              <a:buFont typeface="Wingdings" pitchFamily="2" charset="2"/>
              <a:buNone/>
            </a:pPr>
            <a:r>
              <a:rPr lang="en-US" altLang="zh-CN" b="1"/>
              <a:t>P  = 7</a:t>
            </a:r>
            <a:r>
              <a:rPr lang="zh-CN" altLang="en-US" b="1"/>
              <a:t>，</a:t>
            </a:r>
            <a:r>
              <a:rPr lang="en-US" altLang="zh-CN" b="1"/>
              <a:t>13</a:t>
            </a:r>
            <a:r>
              <a:rPr lang="zh-CN" altLang="en-US" b="1"/>
              <a:t>，</a:t>
            </a:r>
            <a:r>
              <a:rPr lang="en-US" altLang="zh-CN" b="1"/>
              <a:t>31</a:t>
            </a:r>
            <a:r>
              <a:rPr lang="zh-CN" altLang="en-US" b="1"/>
              <a:t>，</a:t>
            </a:r>
            <a:r>
              <a:rPr lang="en-US" altLang="zh-CN" b="1"/>
              <a:t>61</a:t>
            </a:r>
            <a:r>
              <a:rPr lang="zh-CN" altLang="en-US" b="1"/>
              <a:t>，</a:t>
            </a:r>
            <a:r>
              <a:rPr lang="en-US" altLang="zh-CN" b="1"/>
              <a:t>127</a:t>
            </a:r>
            <a:r>
              <a:rPr lang="zh-CN" altLang="en-US" b="1"/>
              <a:t>，</a:t>
            </a:r>
            <a:r>
              <a:rPr lang="en-US" altLang="zh-CN" b="1"/>
              <a:t>251</a:t>
            </a:r>
            <a:r>
              <a:rPr lang="zh-CN" altLang="en-US" b="1"/>
              <a:t>，</a:t>
            </a:r>
            <a:r>
              <a:rPr lang="en-US" altLang="zh-CN" b="1"/>
              <a:t>503</a:t>
            </a:r>
            <a:r>
              <a:rPr lang="zh-CN" altLang="en-US" b="1"/>
              <a:t>，</a:t>
            </a:r>
            <a:r>
              <a:rPr lang="en-US" altLang="zh-CN" b="1"/>
              <a:t>1019</a:t>
            </a:r>
          </a:p>
          <a:p>
            <a:endParaRPr lang="en-US" altLang="zh-CN"/>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zh-CN" altLang="en-US"/>
              <a:t>解决冲突的方法</a:t>
            </a:r>
          </a:p>
        </p:txBody>
      </p:sp>
      <p:sp>
        <p:nvSpPr>
          <p:cNvPr id="513027" name="Rectangle 3"/>
          <p:cNvSpPr>
            <a:spLocks noGrp="1" noChangeArrowheads="1"/>
          </p:cNvSpPr>
          <p:nvPr>
            <p:ph type="body" idx="1"/>
          </p:nvPr>
        </p:nvSpPr>
        <p:spPr/>
        <p:txBody>
          <a:bodyPr/>
          <a:lstStyle/>
          <a:p>
            <a:r>
              <a:rPr lang="zh-CN" altLang="en-US"/>
              <a:t>对不同的关键字可能得到同一哈希地址，这种现象称</a:t>
            </a:r>
            <a:r>
              <a:rPr lang="zh-CN" altLang="en-US">
                <a:solidFill>
                  <a:srgbClr val="FF0000"/>
                </a:solidFill>
              </a:rPr>
              <a:t>冲突</a:t>
            </a:r>
            <a:r>
              <a:rPr lang="zh-CN" altLang="en-US"/>
              <a:t>。具有相同函数值的关键字对该哈希函数来说称作同义词。</a:t>
            </a:r>
          </a:p>
          <a:p>
            <a:r>
              <a:rPr lang="zh-CN" altLang="en-US"/>
              <a:t>在一般情况下，冲突只能尽可能的少，而不能完全避免。</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en-US"/>
              <a:t>解决冲突的方法</a:t>
            </a:r>
          </a:p>
        </p:txBody>
      </p:sp>
      <p:sp>
        <p:nvSpPr>
          <p:cNvPr id="514051" name="Rectangle 3"/>
          <p:cNvSpPr>
            <a:spLocks noGrp="1" noChangeArrowheads="1"/>
          </p:cNvSpPr>
          <p:nvPr>
            <p:ph type="body" idx="1"/>
          </p:nvPr>
        </p:nvSpPr>
        <p:spPr/>
        <p:txBody>
          <a:bodyPr/>
          <a:lstStyle/>
          <a:p>
            <a:r>
              <a:rPr lang="zh-CN" altLang="en-US"/>
              <a:t>共同思想</a:t>
            </a:r>
            <a:r>
              <a:rPr lang="en-US" altLang="zh-CN"/>
              <a:t>: </a:t>
            </a:r>
            <a:r>
              <a:rPr lang="zh-CN" altLang="en-US"/>
              <a:t>将具有相同函数值的记录存作一个链</a:t>
            </a:r>
          </a:p>
          <a:p>
            <a:r>
              <a:rPr lang="zh-CN" altLang="en-US"/>
              <a:t>闭散列方法</a:t>
            </a:r>
            <a:r>
              <a:rPr lang="en-US" altLang="zh-CN"/>
              <a:t>/</a:t>
            </a:r>
            <a:r>
              <a:rPr lang="zh-CN" altLang="en-US"/>
              <a:t>开址定址法</a:t>
            </a:r>
          </a:p>
          <a:p>
            <a:pPr marL="742950" lvl="1" indent="-285750"/>
            <a:r>
              <a:rPr lang="zh-CN" altLang="en-US"/>
              <a:t>冲突记录存储在表内</a:t>
            </a:r>
          </a:p>
          <a:p>
            <a:r>
              <a:rPr lang="zh-CN" altLang="en-US"/>
              <a:t>开散列方法</a:t>
            </a:r>
            <a:r>
              <a:rPr lang="en-US" altLang="zh-CN"/>
              <a:t>/</a:t>
            </a:r>
            <a:r>
              <a:rPr lang="zh-CN" altLang="en-US"/>
              <a:t>链地址法</a:t>
            </a:r>
          </a:p>
          <a:p>
            <a:pPr marL="742950" lvl="1" indent="-285750"/>
            <a:r>
              <a:rPr lang="zh-CN" altLang="en-US"/>
              <a:t>冲突记录存储在表外</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zh-CN" altLang="en-US"/>
              <a:t>栈的基本概念和性质</a:t>
            </a:r>
          </a:p>
        </p:txBody>
      </p:sp>
      <p:sp>
        <p:nvSpPr>
          <p:cNvPr id="703491" name="Rectangle 3"/>
          <p:cNvSpPr>
            <a:spLocks noGrp="1" noChangeArrowheads="1"/>
          </p:cNvSpPr>
          <p:nvPr>
            <p:ph type="body" idx="1"/>
          </p:nvPr>
        </p:nvSpPr>
        <p:spPr/>
        <p:txBody>
          <a:bodyPr/>
          <a:lstStyle/>
          <a:p>
            <a:r>
              <a:rPr lang="zh-CN" altLang="en-US">
                <a:solidFill>
                  <a:srgbClr val="FF0000"/>
                </a:solidFill>
              </a:rPr>
              <a:t>设计递归问题的非递归算法一般需要用到栈机制</a:t>
            </a:r>
          </a:p>
          <a:p>
            <a:endParaRPr lang="zh-CN" altLang="en-US">
              <a:solidFill>
                <a:srgbClr val="FF0000"/>
              </a:solidFill>
            </a:endParaRPr>
          </a:p>
          <a:p>
            <a:r>
              <a:rPr lang="zh-CN" altLang="en-US">
                <a:solidFill>
                  <a:srgbClr val="FF0000"/>
                </a:solidFill>
              </a:rPr>
              <a:t>三个数</a:t>
            </a:r>
            <a:r>
              <a:rPr lang="en-US" altLang="zh-CN">
                <a:solidFill>
                  <a:srgbClr val="FF0000"/>
                </a:solidFill>
              </a:rPr>
              <a:t>a</a:t>
            </a:r>
            <a:r>
              <a:rPr lang="zh-CN" altLang="en-US">
                <a:solidFill>
                  <a:srgbClr val="FF0000"/>
                </a:solidFill>
              </a:rPr>
              <a:t>、</a:t>
            </a:r>
            <a:r>
              <a:rPr lang="en-US" altLang="zh-CN">
                <a:solidFill>
                  <a:srgbClr val="FF0000"/>
                </a:solidFill>
              </a:rPr>
              <a:t>b</a:t>
            </a:r>
            <a:r>
              <a:rPr lang="zh-CN" altLang="en-US">
                <a:solidFill>
                  <a:srgbClr val="FF0000"/>
                </a:solidFill>
              </a:rPr>
              <a:t>、</a:t>
            </a:r>
            <a:r>
              <a:rPr lang="en-US" altLang="zh-CN">
                <a:solidFill>
                  <a:srgbClr val="FF0000"/>
                </a:solidFill>
              </a:rPr>
              <a:t>c</a:t>
            </a:r>
            <a:r>
              <a:rPr lang="zh-CN" altLang="en-US">
                <a:solidFill>
                  <a:srgbClr val="FF0000"/>
                </a:solidFill>
              </a:rPr>
              <a:t>进栈，不可能出现</a:t>
            </a:r>
            <a:r>
              <a:rPr lang="en-US" altLang="zh-CN">
                <a:solidFill>
                  <a:srgbClr val="FF0000"/>
                </a:solidFill>
              </a:rPr>
              <a:t>c</a:t>
            </a:r>
            <a:r>
              <a:rPr lang="zh-CN" altLang="en-US">
                <a:solidFill>
                  <a:srgbClr val="FF0000"/>
                </a:solidFill>
              </a:rPr>
              <a:t>、</a:t>
            </a:r>
            <a:r>
              <a:rPr lang="en-US" altLang="zh-CN">
                <a:solidFill>
                  <a:srgbClr val="FF0000"/>
                </a:solidFill>
              </a:rPr>
              <a:t>a</a:t>
            </a:r>
            <a:r>
              <a:rPr lang="zh-CN" altLang="en-US">
                <a:solidFill>
                  <a:srgbClr val="FF0000"/>
                </a:solidFill>
              </a:rPr>
              <a:t>、</a:t>
            </a:r>
            <a:r>
              <a:rPr lang="en-US" altLang="zh-CN">
                <a:solidFill>
                  <a:srgbClr val="FF0000"/>
                </a:solidFill>
              </a:rPr>
              <a:t>b</a:t>
            </a:r>
            <a:r>
              <a:rPr lang="zh-CN" altLang="en-US">
                <a:solidFill>
                  <a:srgbClr val="FF0000"/>
                </a:solidFill>
              </a:rPr>
              <a:t>顺序出栈</a:t>
            </a:r>
          </a:p>
          <a:p>
            <a:endParaRPr lang="zh-CN" altLang="en-US"/>
          </a:p>
          <a:p>
            <a:endParaRPr lang="en-US" altLang="zh-C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zh-CN" altLang="en-US"/>
              <a:t>解决冲突的方法</a:t>
            </a:r>
          </a:p>
        </p:txBody>
      </p:sp>
      <p:sp>
        <p:nvSpPr>
          <p:cNvPr id="515075" name="Rectangle 3"/>
          <p:cNvSpPr>
            <a:spLocks noGrp="1" noChangeArrowheads="1"/>
          </p:cNvSpPr>
          <p:nvPr>
            <p:ph type="body" idx="1"/>
          </p:nvPr>
        </p:nvSpPr>
        <p:spPr>
          <a:xfrm>
            <a:off x="539750" y="1412875"/>
            <a:ext cx="7693025" cy="4464050"/>
          </a:xfrm>
        </p:spPr>
        <p:txBody>
          <a:bodyPr/>
          <a:lstStyle/>
          <a:p>
            <a:r>
              <a:rPr lang="zh-CN" altLang="en-US"/>
              <a:t>基本思想</a:t>
            </a:r>
          </a:p>
          <a:p>
            <a:pPr marL="742950" lvl="1" indent="-285750"/>
            <a:r>
              <a:rPr lang="zh-CN" altLang="en-US"/>
              <a:t>当冲突发生时，使用某种方法在散列表中形成一个探查序列</a:t>
            </a:r>
            <a:r>
              <a:rPr lang="en-US" altLang="zh-CN"/>
              <a:t>(</a:t>
            </a:r>
            <a:r>
              <a:rPr lang="zh-CN" altLang="en-US"/>
              <a:t>也称之为</a:t>
            </a:r>
            <a:r>
              <a:rPr lang="en-US" altLang="zh-CN"/>
              <a:t>"</a:t>
            </a:r>
            <a:r>
              <a:rPr lang="zh-CN" altLang="en-US"/>
              <a:t>链</a:t>
            </a:r>
            <a:r>
              <a:rPr lang="en-US" altLang="zh-CN"/>
              <a:t>")</a:t>
            </a:r>
            <a:r>
              <a:rPr lang="zh-CN" altLang="en-US"/>
              <a:t>，按此序列逐个单元的查找，直到找到一个指定的关键字或碰到一个开放的地址（单元为空）为止。</a:t>
            </a:r>
          </a:p>
          <a:p>
            <a:pPr marL="742950" lvl="1" indent="-285750"/>
            <a:r>
              <a:rPr lang="en-US" altLang="zh-CN"/>
              <a:t>H</a:t>
            </a:r>
            <a:r>
              <a:rPr lang="en-US" altLang="zh-CN" baseline="-25000"/>
              <a:t>j</a:t>
            </a:r>
            <a:r>
              <a:rPr lang="en-US" altLang="zh-CN"/>
              <a:t> = ( H(key) + d</a:t>
            </a:r>
            <a:r>
              <a:rPr lang="en-US" altLang="zh-CN" baseline="-25000"/>
              <a:t>j</a:t>
            </a:r>
            <a:r>
              <a:rPr lang="en-US" altLang="zh-CN"/>
              <a:t> ) MOD m     </a:t>
            </a:r>
          </a:p>
          <a:p>
            <a:pPr marL="1143000" lvl="2" indent="-228600"/>
            <a:r>
              <a:rPr lang="en-US" altLang="zh-CN"/>
              <a:t>1 </a:t>
            </a:r>
            <a:r>
              <a:rPr lang="en-US" altLang="zh-CN">
                <a:sym typeface="Symbol" pitchFamily="18" charset="2"/>
              </a:rPr>
              <a:t>j m-1;m</a:t>
            </a:r>
            <a:r>
              <a:rPr lang="zh-CN" altLang="en-US">
                <a:sym typeface="Symbol" pitchFamily="18" charset="2"/>
              </a:rPr>
              <a:t>为</a:t>
            </a:r>
            <a:r>
              <a:rPr lang="en-US" altLang="zh-CN">
                <a:sym typeface="Symbol" pitchFamily="18" charset="2"/>
              </a:rPr>
              <a:t>hash</a:t>
            </a:r>
            <a:r>
              <a:rPr lang="zh-CN" altLang="en-US">
                <a:sym typeface="Symbol" pitchFamily="18" charset="2"/>
              </a:rPr>
              <a:t>表长度</a:t>
            </a:r>
          </a:p>
          <a:p>
            <a:pPr marL="1143000" lvl="2" indent="-228600"/>
            <a:r>
              <a:rPr lang="en-US" altLang="zh-CN"/>
              <a:t>d</a:t>
            </a:r>
            <a:r>
              <a:rPr lang="en-US" altLang="zh-CN" baseline="-25000"/>
              <a:t>j</a:t>
            </a:r>
            <a:r>
              <a:rPr lang="zh-CN" altLang="en-US">
                <a:sym typeface="Symbol" pitchFamily="18" charset="2"/>
              </a:rPr>
              <a:t>为增量数列</a:t>
            </a:r>
            <a:r>
              <a:rPr lang="en-US" altLang="zh-CN">
                <a:sym typeface="Symbol" pitchFamily="18" charset="2"/>
              </a:rPr>
              <a:t>,</a:t>
            </a:r>
            <a:r>
              <a:rPr lang="zh-CN" altLang="en-US">
                <a:sym typeface="Symbol" pitchFamily="18" charset="2"/>
              </a:rPr>
              <a:t>各种方法的不同就区别在取不同的增量数列上</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zh-CN" altLang="en-US"/>
              <a:t>解决冲突的方法</a:t>
            </a:r>
          </a:p>
        </p:txBody>
      </p:sp>
      <p:sp>
        <p:nvSpPr>
          <p:cNvPr id="516099" name="Rectangle 3"/>
          <p:cNvSpPr>
            <a:spLocks noGrp="1" noChangeArrowheads="1"/>
          </p:cNvSpPr>
          <p:nvPr>
            <p:ph type="body" idx="1"/>
          </p:nvPr>
        </p:nvSpPr>
        <p:spPr/>
        <p:txBody>
          <a:bodyPr/>
          <a:lstStyle/>
          <a:p>
            <a:r>
              <a:rPr lang="zh-CN" altLang="en-US"/>
              <a:t>常用</a:t>
            </a:r>
            <a:r>
              <a:rPr lang="zh-CN" altLang="en-US">
                <a:sym typeface="Symbol" pitchFamily="18" charset="2"/>
              </a:rPr>
              <a:t>的增量数列</a:t>
            </a:r>
            <a:r>
              <a:rPr lang="en-US" altLang="zh-CN"/>
              <a:t>:</a:t>
            </a:r>
          </a:p>
          <a:p>
            <a:pPr marL="742950" lvl="1" indent="-285750"/>
            <a:r>
              <a:rPr lang="zh-CN" altLang="en-US"/>
              <a:t>线性探测法</a:t>
            </a:r>
          </a:p>
          <a:p>
            <a:pPr marL="742950" lvl="1" indent="-285750"/>
            <a:r>
              <a:rPr lang="zh-CN" altLang="en-US"/>
              <a:t>二次探测法</a:t>
            </a:r>
          </a:p>
          <a:p>
            <a:pPr marL="742950" lvl="1" indent="-285750"/>
            <a:r>
              <a:rPr lang="zh-CN" altLang="en-US"/>
              <a:t>伪随机法</a:t>
            </a:r>
          </a:p>
          <a:p>
            <a:pPr marL="742950" lvl="1" indent="-285750"/>
            <a:r>
              <a:rPr lang="zh-CN" altLang="en-US"/>
              <a:t>再哈希法</a:t>
            </a:r>
            <a:r>
              <a:rPr lang="en-US" altLang="zh-CN"/>
              <a:t>/</a:t>
            </a:r>
            <a:r>
              <a:rPr lang="zh-CN" altLang="en-US"/>
              <a:t>二次哈希法</a:t>
            </a:r>
          </a:p>
          <a:p>
            <a:pPr marL="742950" lvl="1" indent="-285750"/>
            <a:r>
              <a:rPr lang="zh-CN" altLang="en-US"/>
              <a:t>桶式散列法</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zh-CN" altLang="en-US"/>
              <a:t>解决冲突的方法</a:t>
            </a:r>
          </a:p>
        </p:txBody>
      </p:sp>
      <p:sp>
        <p:nvSpPr>
          <p:cNvPr id="517123" name="Rectangle 3"/>
          <p:cNvSpPr>
            <a:spLocks noGrp="1" noChangeArrowheads="1"/>
          </p:cNvSpPr>
          <p:nvPr>
            <p:ph type="body" idx="1"/>
          </p:nvPr>
        </p:nvSpPr>
        <p:spPr/>
        <p:txBody>
          <a:bodyPr/>
          <a:lstStyle/>
          <a:p>
            <a:r>
              <a:rPr lang="zh-CN" altLang="en-US"/>
              <a:t>线性探测法</a:t>
            </a:r>
          </a:p>
          <a:p>
            <a:pPr marL="742950" lvl="1" indent="-285750"/>
            <a:r>
              <a:rPr lang="zh-CN" altLang="en-US"/>
              <a:t>取</a:t>
            </a:r>
            <a:r>
              <a:rPr lang="en-US" altLang="zh-CN"/>
              <a:t>d</a:t>
            </a:r>
            <a:r>
              <a:rPr lang="en-US" altLang="zh-CN" baseline="-25000"/>
              <a:t>j</a:t>
            </a:r>
            <a:r>
              <a:rPr lang="en-US" altLang="zh-CN">
                <a:sym typeface="Symbol" pitchFamily="18" charset="2"/>
              </a:rPr>
              <a:t> = 1,2,…m-1</a:t>
            </a:r>
          </a:p>
          <a:p>
            <a:pPr marL="742950" lvl="1" indent="-285750"/>
            <a:r>
              <a:rPr lang="zh-CN" altLang="en-US">
                <a:sym typeface="Symbol" pitchFamily="18" charset="2"/>
              </a:rPr>
              <a:t>将散列表看成是一个环形表。若地址为</a:t>
            </a:r>
            <a:r>
              <a:rPr lang="en-US" altLang="zh-CN">
                <a:sym typeface="Symbol" pitchFamily="18" charset="2"/>
              </a:rPr>
              <a:t>d</a:t>
            </a:r>
            <a:r>
              <a:rPr lang="zh-CN" altLang="en-US">
                <a:sym typeface="Symbol" pitchFamily="18" charset="2"/>
              </a:rPr>
              <a:t>（即</a:t>
            </a:r>
            <a:r>
              <a:rPr lang="en-US" altLang="zh-CN">
                <a:sym typeface="Symbol" pitchFamily="18" charset="2"/>
              </a:rPr>
              <a:t>H(key)=d</a:t>
            </a:r>
            <a:r>
              <a:rPr lang="zh-CN" altLang="en-US">
                <a:sym typeface="Symbol" pitchFamily="18" charset="2"/>
              </a:rPr>
              <a:t>）的单元发生冲突，则依次探查下述地址单元：</a:t>
            </a:r>
            <a:r>
              <a:rPr lang="en-US" altLang="zh-CN">
                <a:sym typeface="Symbol" pitchFamily="18" charset="2"/>
              </a:rPr>
              <a:t>d+1</a:t>
            </a:r>
            <a:r>
              <a:rPr lang="zh-CN" altLang="en-US">
                <a:sym typeface="Symbol" pitchFamily="18" charset="2"/>
              </a:rPr>
              <a:t>，</a:t>
            </a:r>
            <a:r>
              <a:rPr lang="en-US" altLang="zh-CN">
                <a:sym typeface="Symbol" pitchFamily="18" charset="2"/>
              </a:rPr>
              <a:t>d+2</a:t>
            </a:r>
            <a:r>
              <a:rPr lang="zh-CN" altLang="en-US">
                <a:sym typeface="Symbol" pitchFamily="18" charset="2"/>
              </a:rPr>
              <a:t>，</a:t>
            </a:r>
            <a:r>
              <a:rPr lang="en-US" altLang="zh-CN">
                <a:sym typeface="Symbol" pitchFamily="18" charset="2"/>
              </a:rPr>
              <a:t>......</a:t>
            </a:r>
            <a:r>
              <a:rPr lang="zh-CN" altLang="en-US">
                <a:sym typeface="Symbol" pitchFamily="18" charset="2"/>
              </a:rPr>
              <a:t>，</a:t>
            </a:r>
            <a:r>
              <a:rPr lang="en-US" altLang="zh-CN">
                <a:sym typeface="Symbol" pitchFamily="18" charset="2"/>
              </a:rPr>
              <a:t>m-1</a:t>
            </a:r>
            <a:r>
              <a:rPr lang="zh-CN" altLang="en-US">
                <a:sym typeface="Symbol" pitchFamily="18" charset="2"/>
              </a:rPr>
              <a:t>，</a:t>
            </a:r>
            <a:r>
              <a:rPr lang="en-US" altLang="zh-CN">
                <a:sym typeface="Symbol" pitchFamily="18" charset="2"/>
              </a:rPr>
              <a:t>0</a:t>
            </a:r>
            <a:r>
              <a:rPr lang="zh-CN" altLang="en-US">
                <a:sym typeface="Symbol" pitchFamily="18" charset="2"/>
              </a:rPr>
              <a:t>，</a:t>
            </a:r>
            <a:r>
              <a:rPr lang="en-US" altLang="zh-CN">
                <a:sym typeface="Symbol" pitchFamily="18" charset="2"/>
              </a:rPr>
              <a:t>1</a:t>
            </a:r>
            <a:r>
              <a:rPr lang="zh-CN" altLang="en-US">
                <a:sym typeface="Symbol" pitchFamily="18" charset="2"/>
              </a:rPr>
              <a:t>，</a:t>
            </a:r>
            <a:r>
              <a:rPr lang="en-US" altLang="zh-CN">
                <a:sym typeface="Symbol" pitchFamily="18" charset="2"/>
              </a:rPr>
              <a:t>......</a:t>
            </a:r>
            <a:r>
              <a:rPr lang="zh-CN" altLang="en-US">
                <a:sym typeface="Symbol" pitchFamily="18" charset="2"/>
              </a:rPr>
              <a:t>，</a:t>
            </a:r>
            <a:r>
              <a:rPr lang="en-US" altLang="zh-CN">
                <a:sym typeface="Symbol" pitchFamily="18" charset="2"/>
              </a:rPr>
              <a:t>d-1,</a:t>
            </a:r>
            <a:r>
              <a:rPr lang="zh-CN" altLang="en-US">
                <a:sym typeface="Symbol" pitchFamily="18" charset="2"/>
              </a:rPr>
              <a:t>直到找到一个空单元或查找到关键字为</a:t>
            </a:r>
            <a:r>
              <a:rPr lang="en-US" altLang="zh-CN">
                <a:sym typeface="Symbol" pitchFamily="18" charset="2"/>
              </a:rPr>
              <a:t>key</a:t>
            </a:r>
            <a:r>
              <a:rPr lang="zh-CN" altLang="en-US">
                <a:sym typeface="Symbol" pitchFamily="18" charset="2"/>
              </a:rPr>
              <a:t>的结点为止。若沿着该探查序列查找一遍之后，又回到了地址</a:t>
            </a:r>
            <a:r>
              <a:rPr lang="en-US" altLang="zh-CN">
                <a:sym typeface="Symbol" pitchFamily="18" charset="2"/>
              </a:rPr>
              <a:t>d</a:t>
            </a:r>
            <a:r>
              <a:rPr lang="zh-CN" altLang="en-US">
                <a:sym typeface="Symbol" pitchFamily="18" charset="2"/>
              </a:rPr>
              <a:t>，则无论是做插入操作还是做查找操作，都意味着失败。</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zh-CN" altLang="en-US"/>
              <a:t>解决冲突的方法</a:t>
            </a:r>
          </a:p>
        </p:txBody>
      </p:sp>
      <p:sp>
        <p:nvSpPr>
          <p:cNvPr id="518147" name="Rectangle 3"/>
          <p:cNvSpPr>
            <a:spLocks noGrp="1" noChangeArrowheads="1"/>
          </p:cNvSpPr>
          <p:nvPr>
            <p:ph type="body" idx="1"/>
          </p:nvPr>
        </p:nvSpPr>
        <p:spPr/>
        <p:txBody>
          <a:bodyPr/>
          <a:lstStyle/>
          <a:p>
            <a:r>
              <a:rPr lang="zh-CN" altLang="en-US"/>
              <a:t>线性探测法</a:t>
            </a:r>
          </a:p>
          <a:p>
            <a:pPr marL="742950" lvl="1" indent="-285750"/>
            <a:r>
              <a:rPr lang="zh-CN" altLang="en-US"/>
              <a:t>缺点</a:t>
            </a:r>
            <a:r>
              <a:rPr lang="en-US" altLang="zh-CN"/>
              <a:t>:</a:t>
            </a:r>
          </a:p>
          <a:p>
            <a:pPr marL="1143000" lvl="2" indent="-228600"/>
            <a:r>
              <a:rPr lang="zh-CN" altLang="en-US"/>
              <a:t>特别容易产生聚集</a:t>
            </a:r>
          </a:p>
          <a:p>
            <a:pPr marL="1143000" lvl="2" indent="-228600"/>
            <a:r>
              <a:rPr lang="zh-CN" altLang="en-US"/>
              <a:t>链非常长</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zh-CN" altLang="en-US"/>
              <a:t>解决冲突的方法</a:t>
            </a:r>
          </a:p>
        </p:txBody>
      </p:sp>
      <p:sp>
        <p:nvSpPr>
          <p:cNvPr id="527363" name="Rectangle 3"/>
          <p:cNvSpPr>
            <a:spLocks noGrp="1" noChangeArrowheads="1"/>
          </p:cNvSpPr>
          <p:nvPr>
            <p:ph type="body" idx="1"/>
          </p:nvPr>
        </p:nvSpPr>
        <p:spPr/>
        <p:txBody>
          <a:bodyPr/>
          <a:lstStyle/>
          <a:p>
            <a:r>
              <a:rPr lang="zh-CN" altLang="en-US"/>
              <a:t>拉链法</a:t>
            </a:r>
          </a:p>
          <a:p>
            <a:pPr marL="742950" lvl="1" indent="-285750"/>
            <a:r>
              <a:rPr lang="zh-CN" altLang="en-US"/>
              <a:t>若选定的散列函数的值域为</a:t>
            </a:r>
            <a:r>
              <a:rPr lang="en-US" altLang="zh-CN"/>
              <a:t>0</a:t>
            </a:r>
            <a:r>
              <a:rPr lang="zh-CN" altLang="en-US"/>
              <a:t>到</a:t>
            </a:r>
            <a:r>
              <a:rPr lang="en-US" altLang="zh-CN"/>
              <a:t>m-1</a:t>
            </a:r>
            <a:r>
              <a:rPr lang="zh-CN" altLang="en-US"/>
              <a:t>，则可将散列表定义为一个由</a:t>
            </a:r>
            <a:r>
              <a:rPr lang="en-US" altLang="zh-CN"/>
              <a:t>m</a:t>
            </a:r>
            <a:r>
              <a:rPr lang="zh-CN" altLang="en-US"/>
              <a:t>个单链表的链表头指针组成的指针数组</a:t>
            </a:r>
            <a:r>
              <a:rPr lang="en-US" altLang="zh-CN"/>
              <a:t>HTP(m)</a:t>
            </a:r>
            <a:r>
              <a:rPr lang="zh-CN" altLang="en-US"/>
              <a:t>，凡是散列地址为</a:t>
            </a:r>
            <a:r>
              <a:rPr lang="en-US" altLang="zh-CN"/>
              <a:t>i</a:t>
            </a:r>
            <a:r>
              <a:rPr lang="zh-CN" altLang="en-US"/>
              <a:t>的结点，均插入到以</a:t>
            </a:r>
            <a:r>
              <a:rPr lang="en-US" altLang="zh-CN"/>
              <a:t>HTP(i)</a:t>
            </a:r>
            <a:r>
              <a:rPr lang="zh-CN" altLang="en-US"/>
              <a:t>为头指针的单链表中。</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ChangeArrowheads="1"/>
          </p:cNvSpPr>
          <p:nvPr/>
        </p:nvSpPr>
        <p:spPr bwMode="auto">
          <a:xfrm>
            <a:off x="914400" y="9144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387" name="Rectangle 3"/>
          <p:cNvSpPr>
            <a:spLocks noChangeArrowheads="1"/>
          </p:cNvSpPr>
          <p:nvPr/>
        </p:nvSpPr>
        <p:spPr bwMode="auto">
          <a:xfrm>
            <a:off x="914400" y="13716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388" name="Rectangle 4"/>
          <p:cNvSpPr>
            <a:spLocks noChangeArrowheads="1"/>
          </p:cNvSpPr>
          <p:nvPr/>
        </p:nvSpPr>
        <p:spPr bwMode="auto">
          <a:xfrm>
            <a:off x="914400" y="18288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389" name="Rectangle 5"/>
          <p:cNvSpPr>
            <a:spLocks noChangeArrowheads="1"/>
          </p:cNvSpPr>
          <p:nvPr/>
        </p:nvSpPr>
        <p:spPr bwMode="auto">
          <a:xfrm>
            <a:off x="914400" y="22860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390" name="Rectangle 6"/>
          <p:cNvSpPr>
            <a:spLocks noChangeArrowheads="1"/>
          </p:cNvSpPr>
          <p:nvPr/>
        </p:nvSpPr>
        <p:spPr bwMode="auto">
          <a:xfrm>
            <a:off x="914400" y="27432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391" name="Rectangle 7"/>
          <p:cNvSpPr>
            <a:spLocks noChangeArrowheads="1"/>
          </p:cNvSpPr>
          <p:nvPr/>
        </p:nvSpPr>
        <p:spPr bwMode="auto">
          <a:xfrm>
            <a:off x="914400" y="32004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392" name="Rectangle 8"/>
          <p:cNvSpPr>
            <a:spLocks noChangeArrowheads="1"/>
          </p:cNvSpPr>
          <p:nvPr/>
        </p:nvSpPr>
        <p:spPr bwMode="auto">
          <a:xfrm>
            <a:off x="914400" y="36576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393" name="Rectangle 9"/>
          <p:cNvSpPr>
            <a:spLocks noChangeArrowheads="1"/>
          </p:cNvSpPr>
          <p:nvPr/>
        </p:nvSpPr>
        <p:spPr bwMode="auto">
          <a:xfrm>
            <a:off x="914400" y="41148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394" name="Rectangle 10"/>
          <p:cNvSpPr>
            <a:spLocks noChangeArrowheads="1"/>
          </p:cNvSpPr>
          <p:nvPr/>
        </p:nvSpPr>
        <p:spPr bwMode="auto">
          <a:xfrm>
            <a:off x="914400" y="45720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395" name="Rectangle 11"/>
          <p:cNvSpPr>
            <a:spLocks noChangeArrowheads="1"/>
          </p:cNvSpPr>
          <p:nvPr/>
        </p:nvSpPr>
        <p:spPr bwMode="auto">
          <a:xfrm>
            <a:off x="914400" y="50292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396" name="Rectangle 12"/>
          <p:cNvSpPr>
            <a:spLocks noChangeArrowheads="1"/>
          </p:cNvSpPr>
          <p:nvPr/>
        </p:nvSpPr>
        <p:spPr bwMode="auto">
          <a:xfrm>
            <a:off x="914400" y="54864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397" name="Rectangle 13"/>
          <p:cNvSpPr>
            <a:spLocks noChangeArrowheads="1"/>
          </p:cNvSpPr>
          <p:nvPr/>
        </p:nvSpPr>
        <p:spPr bwMode="auto">
          <a:xfrm>
            <a:off x="914400" y="59436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8398" name="Rectangle 14"/>
          <p:cNvSpPr>
            <a:spLocks noChangeArrowheads="1"/>
          </p:cNvSpPr>
          <p:nvPr/>
        </p:nvSpPr>
        <p:spPr bwMode="auto">
          <a:xfrm>
            <a:off x="914400" y="457200"/>
            <a:ext cx="1143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8399" name="Group 15"/>
          <p:cNvGrpSpPr>
            <a:grpSpLocks/>
          </p:cNvGrpSpPr>
          <p:nvPr/>
        </p:nvGrpSpPr>
        <p:grpSpPr bwMode="auto">
          <a:xfrm>
            <a:off x="2971800" y="533400"/>
            <a:ext cx="990600" cy="314325"/>
            <a:chOff x="2352" y="378"/>
            <a:chExt cx="624" cy="198"/>
          </a:xfrm>
        </p:grpSpPr>
        <p:sp>
          <p:nvSpPr>
            <p:cNvPr id="528400" name="Text Box 16"/>
            <p:cNvSpPr txBox="1">
              <a:spLocks noChangeArrowheads="1"/>
            </p:cNvSpPr>
            <p:nvPr/>
          </p:nvSpPr>
          <p:spPr bwMode="auto">
            <a:xfrm>
              <a:off x="2352" y="378"/>
              <a:ext cx="336"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400" b="1">
                  <a:latin typeface="" pitchFamily="18" charset="0"/>
                </a:rPr>
                <a:t>26</a:t>
              </a:r>
            </a:p>
          </p:txBody>
        </p:sp>
        <p:sp>
          <p:nvSpPr>
            <p:cNvPr id="528401" name="Rectangle 17"/>
            <p:cNvSpPr>
              <a:spLocks noChangeArrowheads="1"/>
            </p:cNvSpPr>
            <p:nvPr/>
          </p:nvSpPr>
          <p:spPr bwMode="auto">
            <a:xfrm>
              <a:off x="2688" y="378"/>
              <a:ext cx="288"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8402" name="Group 18"/>
          <p:cNvGrpSpPr>
            <a:grpSpLocks/>
          </p:cNvGrpSpPr>
          <p:nvPr/>
        </p:nvGrpSpPr>
        <p:grpSpPr bwMode="auto">
          <a:xfrm>
            <a:off x="2971800" y="1447800"/>
            <a:ext cx="990600" cy="314325"/>
            <a:chOff x="2352" y="378"/>
            <a:chExt cx="624" cy="198"/>
          </a:xfrm>
        </p:grpSpPr>
        <p:sp>
          <p:nvSpPr>
            <p:cNvPr id="528403" name="Text Box 19"/>
            <p:cNvSpPr txBox="1">
              <a:spLocks noChangeArrowheads="1"/>
            </p:cNvSpPr>
            <p:nvPr/>
          </p:nvSpPr>
          <p:spPr bwMode="auto">
            <a:xfrm>
              <a:off x="2352" y="378"/>
              <a:ext cx="336"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400" b="1">
                  <a:latin typeface="" pitchFamily="18" charset="0"/>
                </a:rPr>
                <a:t>41</a:t>
              </a:r>
            </a:p>
          </p:txBody>
        </p:sp>
        <p:sp>
          <p:nvSpPr>
            <p:cNvPr id="528404" name="Rectangle 20"/>
            <p:cNvSpPr>
              <a:spLocks noChangeArrowheads="1"/>
            </p:cNvSpPr>
            <p:nvPr/>
          </p:nvSpPr>
          <p:spPr bwMode="auto">
            <a:xfrm>
              <a:off x="2688" y="378"/>
              <a:ext cx="288"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8405" name="Group 21"/>
          <p:cNvGrpSpPr>
            <a:grpSpLocks/>
          </p:cNvGrpSpPr>
          <p:nvPr/>
        </p:nvGrpSpPr>
        <p:grpSpPr bwMode="auto">
          <a:xfrm>
            <a:off x="2971800" y="1905000"/>
            <a:ext cx="990600" cy="314325"/>
            <a:chOff x="2352" y="378"/>
            <a:chExt cx="624" cy="198"/>
          </a:xfrm>
        </p:grpSpPr>
        <p:sp>
          <p:nvSpPr>
            <p:cNvPr id="528406" name="Text Box 22"/>
            <p:cNvSpPr txBox="1">
              <a:spLocks noChangeArrowheads="1"/>
            </p:cNvSpPr>
            <p:nvPr/>
          </p:nvSpPr>
          <p:spPr bwMode="auto">
            <a:xfrm>
              <a:off x="2352" y="378"/>
              <a:ext cx="336"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400" b="1">
                  <a:latin typeface="" pitchFamily="18" charset="0"/>
                </a:rPr>
                <a:t>68</a:t>
              </a:r>
            </a:p>
          </p:txBody>
        </p:sp>
        <p:sp>
          <p:nvSpPr>
            <p:cNvPr id="528407" name="Rectangle 23"/>
            <p:cNvSpPr>
              <a:spLocks noChangeArrowheads="1"/>
            </p:cNvSpPr>
            <p:nvPr/>
          </p:nvSpPr>
          <p:spPr bwMode="auto">
            <a:xfrm>
              <a:off x="2688" y="378"/>
              <a:ext cx="288"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8408" name="Group 24"/>
          <p:cNvGrpSpPr>
            <a:grpSpLocks/>
          </p:cNvGrpSpPr>
          <p:nvPr/>
        </p:nvGrpSpPr>
        <p:grpSpPr bwMode="auto">
          <a:xfrm>
            <a:off x="4267200" y="1447800"/>
            <a:ext cx="990600" cy="314325"/>
            <a:chOff x="2352" y="378"/>
            <a:chExt cx="624" cy="198"/>
          </a:xfrm>
        </p:grpSpPr>
        <p:sp>
          <p:nvSpPr>
            <p:cNvPr id="528409" name="Text Box 25"/>
            <p:cNvSpPr txBox="1">
              <a:spLocks noChangeArrowheads="1"/>
            </p:cNvSpPr>
            <p:nvPr/>
          </p:nvSpPr>
          <p:spPr bwMode="auto">
            <a:xfrm>
              <a:off x="2352" y="378"/>
              <a:ext cx="336"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400" b="1">
                  <a:latin typeface="" pitchFamily="18" charset="0"/>
                </a:rPr>
                <a:t>15</a:t>
              </a:r>
            </a:p>
          </p:txBody>
        </p:sp>
        <p:sp>
          <p:nvSpPr>
            <p:cNvPr id="528410" name="Rectangle 26"/>
            <p:cNvSpPr>
              <a:spLocks noChangeArrowheads="1"/>
            </p:cNvSpPr>
            <p:nvPr/>
          </p:nvSpPr>
          <p:spPr bwMode="auto">
            <a:xfrm>
              <a:off x="2688" y="378"/>
              <a:ext cx="288"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8411" name="Group 27"/>
          <p:cNvGrpSpPr>
            <a:grpSpLocks/>
          </p:cNvGrpSpPr>
          <p:nvPr/>
        </p:nvGrpSpPr>
        <p:grpSpPr bwMode="auto">
          <a:xfrm>
            <a:off x="2971800" y="3276600"/>
            <a:ext cx="990600" cy="314325"/>
            <a:chOff x="2352" y="378"/>
            <a:chExt cx="624" cy="198"/>
          </a:xfrm>
        </p:grpSpPr>
        <p:sp>
          <p:nvSpPr>
            <p:cNvPr id="528412" name="Text Box 28"/>
            <p:cNvSpPr txBox="1">
              <a:spLocks noChangeArrowheads="1"/>
            </p:cNvSpPr>
            <p:nvPr/>
          </p:nvSpPr>
          <p:spPr bwMode="auto">
            <a:xfrm>
              <a:off x="2352" y="378"/>
              <a:ext cx="336"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400" b="1">
                  <a:latin typeface="" pitchFamily="18" charset="0"/>
                </a:rPr>
                <a:t>06</a:t>
              </a:r>
            </a:p>
          </p:txBody>
        </p:sp>
        <p:sp>
          <p:nvSpPr>
            <p:cNvPr id="528413" name="Rectangle 29"/>
            <p:cNvSpPr>
              <a:spLocks noChangeArrowheads="1"/>
            </p:cNvSpPr>
            <p:nvPr/>
          </p:nvSpPr>
          <p:spPr bwMode="auto">
            <a:xfrm>
              <a:off x="2688" y="378"/>
              <a:ext cx="288"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8414" name="Group 30"/>
          <p:cNvGrpSpPr>
            <a:grpSpLocks/>
          </p:cNvGrpSpPr>
          <p:nvPr/>
        </p:nvGrpSpPr>
        <p:grpSpPr bwMode="auto">
          <a:xfrm>
            <a:off x="2971800" y="2819400"/>
            <a:ext cx="990600" cy="314325"/>
            <a:chOff x="2352" y="378"/>
            <a:chExt cx="624" cy="198"/>
          </a:xfrm>
        </p:grpSpPr>
        <p:sp>
          <p:nvSpPr>
            <p:cNvPr id="528415" name="Text Box 31"/>
            <p:cNvSpPr txBox="1">
              <a:spLocks noChangeArrowheads="1"/>
            </p:cNvSpPr>
            <p:nvPr/>
          </p:nvSpPr>
          <p:spPr bwMode="auto">
            <a:xfrm>
              <a:off x="2352" y="378"/>
              <a:ext cx="336"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400" b="1">
                  <a:latin typeface="" pitchFamily="18" charset="0"/>
                </a:rPr>
                <a:t>44</a:t>
              </a:r>
            </a:p>
          </p:txBody>
        </p:sp>
        <p:sp>
          <p:nvSpPr>
            <p:cNvPr id="528416" name="Rectangle 32"/>
            <p:cNvSpPr>
              <a:spLocks noChangeArrowheads="1"/>
            </p:cNvSpPr>
            <p:nvPr/>
          </p:nvSpPr>
          <p:spPr bwMode="auto">
            <a:xfrm>
              <a:off x="2688" y="378"/>
              <a:ext cx="288"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8417" name="Group 33"/>
          <p:cNvGrpSpPr>
            <a:grpSpLocks/>
          </p:cNvGrpSpPr>
          <p:nvPr/>
        </p:nvGrpSpPr>
        <p:grpSpPr bwMode="auto">
          <a:xfrm>
            <a:off x="2971800" y="5105400"/>
            <a:ext cx="990600" cy="314325"/>
            <a:chOff x="2352" y="378"/>
            <a:chExt cx="624" cy="198"/>
          </a:xfrm>
        </p:grpSpPr>
        <p:sp>
          <p:nvSpPr>
            <p:cNvPr id="528418" name="Text Box 34"/>
            <p:cNvSpPr txBox="1">
              <a:spLocks noChangeArrowheads="1"/>
            </p:cNvSpPr>
            <p:nvPr/>
          </p:nvSpPr>
          <p:spPr bwMode="auto">
            <a:xfrm>
              <a:off x="2352" y="378"/>
              <a:ext cx="336"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400" b="1">
                  <a:latin typeface="" pitchFamily="18" charset="0"/>
                </a:rPr>
                <a:t>36</a:t>
              </a:r>
            </a:p>
          </p:txBody>
        </p:sp>
        <p:sp>
          <p:nvSpPr>
            <p:cNvPr id="528419" name="Rectangle 35"/>
            <p:cNvSpPr>
              <a:spLocks noChangeArrowheads="1"/>
            </p:cNvSpPr>
            <p:nvPr/>
          </p:nvSpPr>
          <p:spPr bwMode="auto">
            <a:xfrm>
              <a:off x="2688" y="378"/>
              <a:ext cx="288"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8420" name="Group 36"/>
          <p:cNvGrpSpPr>
            <a:grpSpLocks/>
          </p:cNvGrpSpPr>
          <p:nvPr/>
        </p:nvGrpSpPr>
        <p:grpSpPr bwMode="auto">
          <a:xfrm>
            <a:off x="2971800" y="6019800"/>
            <a:ext cx="990600" cy="314325"/>
            <a:chOff x="2352" y="378"/>
            <a:chExt cx="624" cy="198"/>
          </a:xfrm>
        </p:grpSpPr>
        <p:sp>
          <p:nvSpPr>
            <p:cNvPr id="528421" name="Text Box 37"/>
            <p:cNvSpPr txBox="1">
              <a:spLocks noChangeArrowheads="1"/>
            </p:cNvSpPr>
            <p:nvPr/>
          </p:nvSpPr>
          <p:spPr bwMode="auto">
            <a:xfrm>
              <a:off x="2352" y="378"/>
              <a:ext cx="336"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400" b="1">
                  <a:latin typeface="" pitchFamily="18" charset="0"/>
                </a:rPr>
                <a:t>38</a:t>
              </a:r>
            </a:p>
          </p:txBody>
        </p:sp>
        <p:sp>
          <p:nvSpPr>
            <p:cNvPr id="528422" name="Rectangle 38"/>
            <p:cNvSpPr>
              <a:spLocks noChangeArrowheads="1"/>
            </p:cNvSpPr>
            <p:nvPr/>
          </p:nvSpPr>
          <p:spPr bwMode="auto">
            <a:xfrm>
              <a:off x="2688" y="378"/>
              <a:ext cx="288"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8423" name="Group 39"/>
          <p:cNvGrpSpPr>
            <a:grpSpLocks/>
          </p:cNvGrpSpPr>
          <p:nvPr/>
        </p:nvGrpSpPr>
        <p:grpSpPr bwMode="auto">
          <a:xfrm>
            <a:off x="4267200" y="6019800"/>
            <a:ext cx="990600" cy="314325"/>
            <a:chOff x="2352" y="378"/>
            <a:chExt cx="624" cy="198"/>
          </a:xfrm>
        </p:grpSpPr>
        <p:sp>
          <p:nvSpPr>
            <p:cNvPr id="528424" name="Text Box 40"/>
            <p:cNvSpPr txBox="1">
              <a:spLocks noChangeArrowheads="1"/>
            </p:cNvSpPr>
            <p:nvPr/>
          </p:nvSpPr>
          <p:spPr bwMode="auto">
            <a:xfrm>
              <a:off x="2352" y="378"/>
              <a:ext cx="336"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400" b="1">
                  <a:latin typeface="" pitchFamily="18" charset="0"/>
                </a:rPr>
                <a:t>12</a:t>
              </a:r>
            </a:p>
          </p:txBody>
        </p:sp>
        <p:sp>
          <p:nvSpPr>
            <p:cNvPr id="528425" name="Rectangle 41"/>
            <p:cNvSpPr>
              <a:spLocks noChangeArrowheads="1"/>
            </p:cNvSpPr>
            <p:nvPr/>
          </p:nvSpPr>
          <p:spPr bwMode="auto">
            <a:xfrm>
              <a:off x="2688" y="378"/>
              <a:ext cx="288"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8426" name="Group 42"/>
          <p:cNvGrpSpPr>
            <a:grpSpLocks/>
          </p:cNvGrpSpPr>
          <p:nvPr/>
        </p:nvGrpSpPr>
        <p:grpSpPr bwMode="auto">
          <a:xfrm>
            <a:off x="5562600" y="6019800"/>
            <a:ext cx="990600" cy="314325"/>
            <a:chOff x="2352" y="378"/>
            <a:chExt cx="624" cy="198"/>
          </a:xfrm>
        </p:grpSpPr>
        <p:sp>
          <p:nvSpPr>
            <p:cNvPr id="528427" name="Text Box 43"/>
            <p:cNvSpPr txBox="1">
              <a:spLocks noChangeArrowheads="1"/>
            </p:cNvSpPr>
            <p:nvPr/>
          </p:nvSpPr>
          <p:spPr bwMode="auto">
            <a:xfrm>
              <a:off x="2352" y="378"/>
              <a:ext cx="336"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400" b="1">
                  <a:latin typeface="" pitchFamily="18" charset="0"/>
                </a:rPr>
                <a:t>51</a:t>
              </a:r>
            </a:p>
          </p:txBody>
        </p:sp>
        <p:sp>
          <p:nvSpPr>
            <p:cNvPr id="528428" name="Rectangle 44"/>
            <p:cNvSpPr>
              <a:spLocks noChangeArrowheads="1"/>
            </p:cNvSpPr>
            <p:nvPr/>
          </p:nvSpPr>
          <p:spPr bwMode="auto">
            <a:xfrm>
              <a:off x="2688" y="378"/>
              <a:ext cx="288"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8429" name="Group 45"/>
          <p:cNvGrpSpPr>
            <a:grpSpLocks/>
          </p:cNvGrpSpPr>
          <p:nvPr/>
        </p:nvGrpSpPr>
        <p:grpSpPr bwMode="auto">
          <a:xfrm>
            <a:off x="6858000" y="6019800"/>
            <a:ext cx="990600" cy="314325"/>
            <a:chOff x="2352" y="378"/>
            <a:chExt cx="624" cy="198"/>
          </a:xfrm>
        </p:grpSpPr>
        <p:sp>
          <p:nvSpPr>
            <p:cNvPr id="528430" name="Text Box 46"/>
            <p:cNvSpPr txBox="1">
              <a:spLocks noChangeArrowheads="1"/>
            </p:cNvSpPr>
            <p:nvPr/>
          </p:nvSpPr>
          <p:spPr bwMode="auto">
            <a:xfrm>
              <a:off x="2352" y="378"/>
              <a:ext cx="336"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1400" b="1">
                  <a:latin typeface="" pitchFamily="18" charset="0"/>
                </a:rPr>
                <a:t>25</a:t>
              </a:r>
            </a:p>
          </p:txBody>
        </p:sp>
        <p:sp>
          <p:nvSpPr>
            <p:cNvPr id="528431" name="Rectangle 47"/>
            <p:cNvSpPr>
              <a:spLocks noChangeArrowheads="1"/>
            </p:cNvSpPr>
            <p:nvPr/>
          </p:nvSpPr>
          <p:spPr bwMode="auto">
            <a:xfrm>
              <a:off x="2688" y="378"/>
              <a:ext cx="288" cy="1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8432" name="Line 48"/>
          <p:cNvSpPr>
            <a:spLocks noChangeShapeType="1"/>
          </p:cNvSpPr>
          <p:nvPr/>
        </p:nvSpPr>
        <p:spPr bwMode="auto">
          <a:xfrm>
            <a:off x="1828800" y="6858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8433" name="Line 49"/>
          <p:cNvSpPr>
            <a:spLocks noChangeShapeType="1"/>
          </p:cNvSpPr>
          <p:nvPr/>
        </p:nvSpPr>
        <p:spPr bwMode="auto">
          <a:xfrm>
            <a:off x="1828800" y="16002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8434" name="Line 50"/>
          <p:cNvSpPr>
            <a:spLocks noChangeShapeType="1"/>
          </p:cNvSpPr>
          <p:nvPr/>
        </p:nvSpPr>
        <p:spPr bwMode="auto">
          <a:xfrm>
            <a:off x="1828800" y="20574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8435" name="Line 51"/>
          <p:cNvSpPr>
            <a:spLocks noChangeShapeType="1"/>
          </p:cNvSpPr>
          <p:nvPr/>
        </p:nvSpPr>
        <p:spPr bwMode="auto">
          <a:xfrm>
            <a:off x="1828800" y="29718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8436" name="Line 52"/>
          <p:cNvSpPr>
            <a:spLocks noChangeShapeType="1"/>
          </p:cNvSpPr>
          <p:nvPr/>
        </p:nvSpPr>
        <p:spPr bwMode="auto">
          <a:xfrm>
            <a:off x="1828800" y="3429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8437" name="Line 53"/>
          <p:cNvSpPr>
            <a:spLocks noChangeShapeType="1"/>
          </p:cNvSpPr>
          <p:nvPr/>
        </p:nvSpPr>
        <p:spPr bwMode="auto">
          <a:xfrm>
            <a:off x="1828800" y="52578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8438" name="Line 54"/>
          <p:cNvSpPr>
            <a:spLocks noChangeShapeType="1"/>
          </p:cNvSpPr>
          <p:nvPr/>
        </p:nvSpPr>
        <p:spPr bwMode="auto">
          <a:xfrm>
            <a:off x="1828800" y="61722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8439" name="Line 55"/>
          <p:cNvSpPr>
            <a:spLocks noChangeShapeType="1"/>
          </p:cNvSpPr>
          <p:nvPr/>
        </p:nvSpPr>
        <p:spPr bwMode="auto">
          <a:xfrm>
            <a:off x="3733800" y="1600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8440" name="Line 56"/>
          <p:cNvSpPr>
            <a:spLocks noChangeShapeType="1"/>
          </p:cNvSpPr>
          <p:nvPr/>
        </p:nvSpPr>
        <p:spPr bwMode="auto">
          <a:xfrm>
            <a:off x="3733800" y="6172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8441" name="Line 57"/>
          <p:cNvSpPr>
            <a:spLocks noChangeShapeType="1"/>
          </p:cNvSpPr>
          <p:nvPr/>
        </p:nvSpPr>
        <p:spPr bwMode="auto">
          <a:xfrm>
            <a:off x="5029200" y="6172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8442" name="Line 58"/>
          <p:cNvSpPr>
            <a:spLocks noChangeShapeType="1"/>
          </p:cNvSpPr>
          <p:nvPr/>
        </p:nvSpPr>
        <p:spPr bwMode="auto">
          <a:xfrm>
            <a:off x="6324600" y="6172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8443" name="Text Box 59"/>
          <p:cNvSpPr txBox="1">
            <a:spLocks noChangeArrowheads="1"/>
          </p:cNvSpPr>
          <p:nvPr/>
        </p:nvSpPr>
        <p:spPr bwMode="auto">
          <a:xfrm>
            <a:off x="152400" y="457200"/>
            <a:ext cx="685800" cy="58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15000"/>
              </a:lnSpc>
              <a:spcBef>
                <a:spcPct val="50000"/>
              </a:spcBef>
            </a:pPr>
            <a:r>
              <a:rPr kumimoji="1" lang="en-US" altLang="zh-CN" b="1">
                <a:latin typeface="" pitchFamily="18" charset="0"/>
              </a:rPr>
              <a:t>0</a:t>
            </a:r>
          </a:p>
          <a:p>
            <a:pPr algn="r">
              <a:lnSpc>
                <a:spcPct val="115000"/>
              </a:lnSpc>
              <a:spcBef>
                <a:spcPct val="50000"/>
              </a:spcBef>
            </a:pPr>
            <a:r>
              <a:rPr kumimoji="1" lang="en-US" altLang="zh-CN" b="1">
                <a:latin typeface="" pitchFamily="18" charset="0"/>
              </a:rPr>
              <a:t>1</a:t>
            </a:r>
          </a:p>
          <a:p>
            <a:pPr algn="r">
              <a:lnSpc>
                <a:spcPct val="115000"/>
              </a:lnSpc>
              <a:spcBef>
                <a:spcPct val="50000"/>
              </a:spcBef>
            </a:pPr>
            <a:r>
              <a:rPr kumimoji="1" lang="en-US" altLang="zh-CN" b="1">
                <a:latin typeface="" pitchFamily="18" charset="0"/>
              </a:rPr>
              <a:t>2</a:t>
            </a:r>
          </a:p>
          <a:p>
            <a:pPr algn="r">
              <a:lnSpc>
                <a:spcPct val="115000"/>
              </a:lnSpc>
              <a:spcBef>
                <a:spcPct val="50000"/>
              </a:spcBef>
            </a:pPr>
            <a:r>
              <a:rPr kumimoji="1" lang="en-US" altLang="zh-CN" b="1">
                <a:latin typeface="" pitchFamily="18" charset="0"/>
              </a:rPr>
              <a:t>3</a:t>
            </a:r>
          </a:p>
          <a:p>
            <a:pPr algn="r">
              <a:lnSpc>
                <a:spcPct val="115000"/>
              </a:lnSpc>
              <a:spcBef>
                <a:spcPct val="50000"/>
              </a:spcBef>
            </a:pPr>
            <a:r>
              <a:rPr kumimoji="1" lang="en-US" altLang="zh-CN" b="1">
                <a:latin typeface="" pitchFamily="18" charset="0"/>
              </a:rPr>
              <a:t>4</a:t>
            </a:r>
          </a:p>
          <a:p>
            <a:pPr algn="r">
              <a:lnSpc>
                <a:spcPct val="115000"/>
              </a:lnSpc>
              <a:spcBef>
                <a:spcPct val="50000"/>
              </a:spcBef>
            </a:pPr>
            <a:r>
              <a:rPr kumimoji="1" lang="en-US" altLang="zh-CN" b="1">
                <a:latin typeface="" pitchFamily="18" charset="0"/>
              </a:rPr>
              <a:t>5</a:t>
            </a:r>
          </a:p>
          <a:p>
            <a:pPr algn="r">
              <a:lnSpc>
                <a:spcPct val="115000"/>
              </a:lnSpc>
              <a:spcBef>
                <a:spcPct val="50000"/>
              </a:spcBef>
            </a:pPr>
            <a:r>
              <a:rPr kumimoji="1" lang="en-US" altLang="zh-CN" b="1">
                <a:latin typeface="" pitchFamily="18" charset="0"/>
              </a:rPr>
              <a:t>6</a:t>
            </a:r>
          </a:p>
          <a:p>
            <a:pPr algn="r">
              <a:lnSpc>
                <a:spcPct val="115000"/>
              </a:lnSpc>
              <a:spcBef>
                <a:spcPct val="50000"/>
              </a:spcBef>
            </a:pPr>
            <a:r>
              <a:rPr kumimoji="1" lang="en-US" altLang="zh-CN" b="1">
                <a:latin typeface="" pitchFamily="18" charset="0"/>
              </a:rPr>
              <a:t>7</a:t>
            </a:r>
          </a:p>
          <a:p>
            <a:pPr algn="r">
              <a:lnSpc>
                <a:spcPct val="115000"/>
              </a:lnSpc>
              <a:spcBef>
                <a:spcPct val="50000"/>
              </a:spcBef>
            </a:pPr>
            <a:r>
              <a:rPr kumimoji="1" lang="en-US" altLang="zh-CN" b="1">
                <a:latin typeface="" pitchFamily="18" charset="0"/>
              </a:rPr>
              <a:t>8</a:t>
            </a:r>
          </a:p>
          <a:p>
            <a:pPr algn="r">
              <a:lnSpc>
                <a:spcPct val="115000"/>
              </a:lnSpc>
              <a:spcBef>
                <a:spcPct val="50000"/>
              </a:spcBef>
            </a:pPr>
            <a:r>
              <a:rPr kumimoji="1" lang="en-US" altLang="zh-CN" b="1">
                <a:latin typeface="" pitchFamily="18" charset="0"/>
              </a:rPr>
              <a:t>9</a:t>
            </a:r>
          </a:p>
          <a:p>
            <a:pPr algn="r">
              <a:lnSpc>
                <a:spcPct val="115000"/>
              </a:lnSpc>
              <a:spcBef>
                <a:spcPct val="50000"/>
              </a:spcBef>
            </a:pPr>
            <a:r>
              <a:rPr kumimoji="1" lang="en-US" altLang="zh-CN" b="1">
                <a:latin typeface="" pitchFamily="18" charset="0"/>
              </a:rPr>
              <a:t>10</a:t>
            </a:r>
          </a:p>
          <a:p>
            <a:pPr algn="r">
              <a:lnSpc>
                <a:spcPct val="115000"/>
              </a:lnSpc>
              <a:spcBef>
                <a:spcPct val="50000"/>
              </a:spcBef>
            </a:pPr>
            <a:r>
              <a:rPr kumimoji="1" lang="en-US" altLang="zh-CN" b="1">
                <a:latin typeface="" pitchFamily="18" charset="0"/>
              </a:rPr>
              <a:t>11</a:t>
            </a:r>
          </a:p>
          <a:p>
            <a:pPr algn="r">
              <a:lnSpc>
                <a:spcPct val="115000"/>
              </a:lnSpc>
              <a:spcBef>
                <a:spcPct val="50000"/>
              </a:spcBef>
            </a:pPr>
            <a:r>
              <a:rPr kumimoji="1" lang="en-US" altLang="zh-CN" b="1">
                <a:latin typeface="" pitchFamily="18" charset="0"/>
              </a:rPr>
              <a:t>12</a:t>
            </a:r>
          </a:p>
        </p:txBody>
      </p:sp>
      <p:sp>
        <p:nvSpPr>
          <p:cNvPr id="528444" name="Rectangle 60"/>
          <p:cNvSpPr>
            <a:spLocks noChangeArrowheads="1"/>
          </p:cNvSpPr>
          <p:nvPr/>
        </p:nvSpPr>
        <p:spPr bwMode="auto">
          <a:xfrm>
            <a:off x="4876800" y="2438400"/>
            <a:ext cx="3962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rgbClr val="FF3300"/>
              </a:buClr>
              <a:buFont typeface="Wingdings" pitchFamily="2" charset="2"/>
              <a:buNone/>
            </a:pPr>
            <a:r>
              <a:rPr lang="zh-CN" altLang="en-US" sz="2400" b="1">
                <a:latin typeface="Times New Roman" pitchFamily="18" charset="0"/>
                <a:ea typeface="楷体_GB2312" pitchFamily="49" charset="-122"/>
              </a:rPr>
              <a:t>若一组关键字为（</a:t>
            </a:r>
            <a:r>
              <a:rPr lang="en-US" altLang="zh-CN" sz="2400" b="1">
                <a:latin typeface="Times New Roman" pitchFamily="18" charset="0"/>
                <a:ea typeface="楷体_GB2312" pitchFamily="49" charset="-122"/>
              </a:rPr>
              <a:t>26</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36</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41</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38</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44</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15</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68</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12</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06</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51</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25</a:t>
            </a:r>
            <a:r>
              <a:rPr lang="zh-CN" altLang="en-US" sz="2400" b="1">
                <a:latin typeface="Times New Roman" pitchFamily="18" charset="0"/>
                <a:ea typeface="楷体_GB2312" pitchFamily="49" charset="-122"/>
              </a:rPr>
              <a:t>），散列函数定义为：</a:t>
            </a:r>
            <a:r>
              <a:rPr lang="en-US" altLang="zh-CN" sz="2400" b="1">
                <a:latin typeface="Times New Roman" pitchFamily="18" charset="0"/>
                <a:ea typeface="楷体_GB2312" pitchFamily="49" charset="-122"/>
              </a:rPr>
              <a:t>H(key) = key%13</a:t>
            </a:r>
            <a:r>
              <a:rPr lang="zh-CN" altLang="en-US" sz="2400" b="1">
                <a:latin typeface="Times New Roman" pitchFamily="18" charset="0"/>
                <a:ea typeface="楷体_GB2312" pitchFamily="49" charset="-122"/>
              </a:rPr>
              <a:t>。用拉练法建立的散列表为：</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r>
              <a:rPr lang="zh-CN" altLang="en-US"/>
              <a:t>解决冲突的方法</a:t>
            </a:r>
          </a:p>
        </p:txBody>
      </p:sp>
      <p:sp>
        <p:nvSpPr>
          <p:cNvPr id="529411" name="Rectangle 3"/>
          <p:cNvSpPr>
            <a:spLocks noGrp="1" noChangeArrowheads="1"/>
          </p:cNvSpPr>
          <p:nvPr>
            <p:ph type="body" idx="1"/>
          </p:nvPr>
        </p:nvSpPr>
        <p:spPr/>
        <p:txBody>
          <a:bodyPr/>
          <a:lstStyle/>
          <a:p>
            <a:r>
              <a:rPr lang="zh-CN" altLang="en-US"/>
              <a:t>拉链法</a:t>
            </a:r>
          </a:p>
          <a:p>
            <a:pPr marL="742950" lvl="1" indent="-285750"/>
            <a:r>
              <a:rPr lang="zh-CN" altLang="en-US"/>
              <a:t>优点</a:t>
            </a:r>
            <a:r>
              <a:rPr lang="en-US" altLang="zh-CN"/>
              <a:t>:</a:t>
            </a:r>
          </a:p>
          <a:p>
            <a:pPr marL="1143000" lvl="2" indent="-228600"/>
            <a:r>
              <a:rPr lang="zh-CN" altLang="en-US"/>
              <a:t>不会堆积</a:t>
            </a:r>
            <a:r>
              <a:rPr lang="en-US" altLang="zh-CN"/>
              <a:t>,</a:t>
            </a:r>
            <a:r>
              <a:rPr lang="zh-CN" altLang="en-US"/>
              <a:t>所以平均查找时间较短</a:t>
            </a:r>
          </a:p>
          <a:p>
            <a:pPr marL="1143000" lvl="2" indent="-228600"/>
            <a:r>
              <a:rPr lang="zh-CN" altLang="en-US"/>
              <a:t>动态申请空间</a:t>
            </a:r>
            <a:r>
              <a:rPr lang="en-US" altLang="zh-CN"/>
              <a:t>,</a:t>
            </a:r>
            <a:r>
              <a:rPr lang="zh-CN" altLang="en-US"/>
              <a:t>适用于造表前无法确定表长的情况</a:t>
            </a:r>
          </a:p>
          <a:p>
            <a:pPr marL="1143000" lvl="2" indent="-228600"/>
            <a:r>
              <a:rPr lang="zh-CN" altLang="en-US"/>
              <a:t>删除处理简单快速</a:t>
            </a:r>
          </a:p>
          <a:p>
            <a:pPr marL="1143000" lvl="2" indent="-228600"/>
            <a:r>
              <a:rPr lang="zh-CN" altLang="en-US"/>
              <a:t>链长易控制</a:t>
            </a:r>
            <a:r>
              <a:rPr lang="en-US" altLang="zh-CN"/>
              <a:t>,</a:t>
            </a:r>
            <a:r>
              <a:rPr lang="zh-CN" altLang="en-US"/>
              <a:t>一般较短</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zh-CN" altLang="en-US"/>
              <a:t>解决冲突的方法</a:t>
            </a:r>
          </a:p>
        </p:txBody>
      </p:sp>
      <p:sp>
        <p:nvSpPr>
          <p:cNvPr id="531459" name="Rectangle 3"/>
          <p:cNvSpPr>
            <a:spLocks noGrp="1" noChangeArrowheads="1"/>
          </p:cNvSpPr>
          <p:nvPr>
            <p:ph type="body" idx="1"/>
          </p:nvPr>
        </p:nvSpPr>
        <p:spPr/>
        <p:txBody>
          <a:bodyPr/>
          <a:lstStyle/>
          <a:p>
            <a:r>
              <a:rPr lang="zh-CN" altLang="en-US">
                <a:solidFill>
                  <a:srgbClr val="FF0000"/>
                </a:solidFill>
              </a:rPr>
              <a:t>负载系数的定义和作用</a:t>
            </a:r>
          </a:p>
          <a:p>
            <a:pPr marL="742950" lvl="1" indent="-285750"/>
            <a:r>
              <a:rPr lang="zh-CN" altLang="en-US"/>
              <a:t>设</a:t>
            </a:r>
            <a:r>
              <a:rPr lang="en-US" altLang="zh-CN"/>
              <a:t>key</a:t>
            </a:r>
            <a:r>
              <a:rPr lang="zh-CN" altLang="en-US"/>
              <a:t>的数量为</a:t>
            </a:r>
            <a:r>
              <a:rPr lang="en-US" altLang="zh-CN"/>
              <a:t>N,</a:t>
            </a:r>
            <a:r>
              <a:rPr lang="zh-CN" altLang="en-US"/>
              <a:t>散列表的大小为</a:t>
            </a:r>
            <a:r>
              <a:rPr lang="en-US" altLang="zh-CN"/>
              <a:t>M,</a:t>
            </a:r>
            <a:r>
              <a:rPr lang="zh-CN" altLang="en-US"/>
              <a:t>则</a:t>
            </a:r>
            <a:r>
              <a:rPr lang="en-US" altLang="zh-CN"/>
              <a:t>N/M</a:t>
            </a:r>
            <a:r>
              <a:rPr lang="zh-CN" altLang="en-US"/>
              <a:t>称负载系数或装填因子</a:t>
            </a:r>
            <a:r>
              <a:rPr lang="en-US" altLang="zh-CN"/>
              <a:t>(loadfactor),</a:t>
            </a:r>
            <a:r>
              <a:rPr lang="zh-CN" altLang="en-US"/>
              <a:t>它表现了平均情况下每个链的长度</a:t>
            </a:r>
          </a:p>
          <a:p>
            <a:pPr marL="742950" lvl="1" indent="-285750"/>
            <a:r>
              <a:rPr lang="zh-CN" altLang="en-US"/>
              <a:t>我们一般预先规定好这个值</a:t>
            </a:r>
            <a:r>
              <a:rPr lang="en-US" altLang="zh-CN"/>
              <a:t>,</a:t>
            </a:r>
            <a:r>
              <a:rPr lang="zh-CN" altLang="en-US"/>
              <a:t>然后当不够的时候再增加</a:t>
            </a:r>
            <a:r>
              <a:rPr lang="en-US" altLang="zh-CN"/>
              <a:t>hash</a:t>
            </a:r>
            <a:r>
              <a:rPr lang="zh-CN" altLang="en-US"/>
              <a:t>表的长度</a:t>
            </a:r>
            <a:r>
              <a:rPr lang="en-US" altLang="zh-CN"/>
              <a:t>(re-hash),</a:t>
            </a:r>
            <a:r>
              <a:rPr lang="zh-CN" altLang="en-US"/>
              <a:t>这样可以保证链的平均长度不超过负载系数</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zh-CN" altLang="en-US"/>
              <a:t>解决冲突的方法</a:t>
            </a:r>
          </a:p>
        </p:txBody>
      </p:sp>
      <p:sp>
        <p:nvSpPr>
          <p:cNvPr id="532483" name="Rectangle 3"/>
          <p:cNvSpPr>
            <a:spLocks noGrp="1" noChangeArrowheads="1"/>
          </p:cNvSpPr>
          <p:nvPr>
            <p:ph type="body" idx="1"/>
          </p:nvPr>
        </p:nvSpPr>
        <p:spPr/>
        <p:txBody>
          <a:bodyPr/>
          <a:lstStyle/>
          <a:p>
            <a:r>
              <a:rPr lang="zh-CN" altLang="en-US"/>
              <a:t>增加时一般作两倍的增加，而且增加后需要将所有的表元素全部重新求值放置</a:t>
            </a:r>
            <a:r>
              <a:rPr lang="en-US" altLang="zh-CN"/>
              <a:t>(</a:t>
            </a:r>
            <a:r>
              <a:rPr lang="zh-CN" altLang="en-US"/>
              <a:t>因为</a:t>
            </a:r>
            <a:r>
              <a:rPr lang="en-US" altLang="zh-CN"/>
              <a:t>m</a:t>
            </a:r>
            <a:r>
              <a:rPr lang="zh-CN" altLang="en-US"/>
              <a:t>变了</a:t>
            </a:r>
            <a:r>
              <a:rPr lang="en-US" altLang="zh-CN"/>
              <a:t>)</a:t>
            </a:r>
          </a:p>
          <a:p>
            <a:r>
              <a:rPr lang="zh-CN" altLang="en-US"/>
              <a:t>一般取值为</a:t>
            </a:r>
            <a:r>
              <a:rPr lang="en-US" altLang="zh-CN"/>
              <a:t>0.75</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zh-CN" altLang="en-US"/>
              <a:t>解决冲突的方法</a:t>
            </a:r>
          </a:p>
        </p:txBody>
      </p:sp>
      <p:sp>
        <p:nvSpPr>
          <p:cNvPr id="533507" name="Rectangle 3"/>
          <p:cNvSpPr>
            <a:spLocks noGrp="1" noChangeArrowheads="1"/>
          </p:cNvSpPr>
          <p:nvPr>
            <p:ph type="body" idx="1"/>
          </p:nvPr>
        </p:nvSpPr>
        <p:spPr/>
        <p:txBody>
          <a:bodyPr/>
          <a:lstStyle/>
          <a:p>
            <a:r>
              <a:rPr lang="zh-CN" altLang="en-US">
                <a:solidFill>
                  <a:srgbClr val="FF0000"/>
                </a:solidFill>
              </a:rPr>
              <a:t>聚集</a:t>
            </a:r>
            <a:r>
              <a:rPr lang="en-US" altLang="zh-CN">
                <a:solidFill>
                  <a:srgbClr val="FF0000"/>
                </a:solidFill>
              </a:rPr>
              <a:t>(clustering)</a:t>
            </a:r>
            <a:r>
              <a:rPr lang="zh-CN" altLang="en-US">
                <a:solidFill>
                  <a:srgbClr val="FF0000"/>
                </a:solidFill>
              </a:rPr>
              <a:t>现象</a:t>
            </a:r>
            <a:r>
              <a:rPr lang="zh-CN" altLang="en-US"/>
              <a:t>又称</a:t>
            </a:r>
            <a:r>
              <a:rPr lang="en-US" altLang="zh-CN"/>
              <a:t>"</a:t>
            </a:r>
            <a:r>
              <a:rPr lang="zh-CN" altLang="en-US"/>
              <a:t>二次聚集</a:t>
            </a:r>
            <a:r>
              <a:rPr lang="en-US" altLang="zh-CN"/>
              <a:t>",</a:t>
            </a:r>
            <a:r>
              <a:rPr lang="zh-CN" altLang="en-US"/>
              <a:t>指处理冲突中发生的两个第一个</a:t>
            </a:r>
            <a:r>
              <a:rPr lang="en-US" altLang="zh-CN"/>
              <a:t>hash</a:t>
            </a:r>
            <a:r>
              <a:rPr lang="zh-CN" altLang="en-US"/>
              <a:t>地址不同的记录争夺同一个后继</a:t>
            </a:r>
            <a:r>
              <a:rPr lang="en-US" altLang="zh-CN"/>
              <a:t>hash</a:t>
            </a:r>
            <a:r>
              <a:rPr lang="zh-CN" altLang="en-US"/>
              <a:t>地址的情况</a:t>
            </a:r>
            <a:r>
              <a:rPr lang="en-US" altLang="zh-CN"/>
              <a:t>,</a:t>
            </a:r>
            <a:r>
              <a:rPr lang="zh-CN" altLang="en-US"/>
              <a:t>常发生在有大量</a:t>
            </a:r>
            <a:r>
              <a:rPr lang="en-US" altLang="zh-CN"/>
              <a:t>key</a:t>
            </a:r>
            <a:r>
              <a:rPr lang="zh-CN" altLang="en-US"/>
              <a:t>对应于同一</a:t>
            </a:r>
            <a:r>
              <a:rPr lang="en-US" altLang="zh-CN"/>
              <a:t>Hash</a:t>
            </a:r>
            <a:r>
              <a:rPr lang="zh-CN" altLang="en-US"/>
              <a:t>函数值的情况下</a:t>
            </a:r>
          </a:p>
          <a:p>
            <a:r>
              <a:rPr lang="zh-CN" altLang="en-US"/>
              <a:t>聚集现象仅出现于使用</a:t>
            </a:r>
            <a:r>
              <a:rPr lang="en-US" altLang="zh-CN"/>
              <a:t>"</a:t>
            </a:r>
            <a:r>
              <a:rPr lang="zh-CN" altLang="en-US"/>
              <a:t>闭散列方法</a:t>
            </a:r>
            <a:r>
              <a:rPr lang="en-US" altLang="zh-CN"/>
              <a:t>"</a:t>
            </a:r>
            <a:r>
              <a:rPr lang="zh-CN" altLang="en-US"/>
              <a:t>时</a:t>
            </a:r>
          </a:p>
          <a:p>
            <a:r>
              <a:rPr lang="zh-CN" altLang="en-US"/>
              <a:t>当使用</a:t>
            </a:r>
            <a:r>
              <a:rPr lang="en-US" altLang="zh-CN"/>
              <a:t>"</a:t>
            </a:r>
            <a:r>
              <a:rPr lang="zh-CN" altLang="en-US"/>
              <a:t>线性探测法</a:t>
            </a:r>
            <a:r>
              <a:rPr lang="en-US" altLang="zh-CN"/>
              <a:t>"</a:t>
            </a:r>
            <a:r>
              <a:rPr lang="zh-CN" altLang="en-US"/>
              <a:t>时特别容易发生聚集现象</a:t>
            </a:r>
            <a:r>
              <a:rPr lang="en-US" altLang="zh-CN"/>
              <a:t>,</a:t>
            </a:r>
            <a:r>
              <a:rPr lang="zh-CN" altLang="en-US"/>
              <a:t>很容易使散列查询退化为对于链表或者数组的顺序查询</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zh-CN" altLang="en-US"/>
              <a:t>例题</a:t>
            </a:r>
          </a:p>
        </p:txBody>
      </p:sp>
      <p:sp>
        <p:nvSpPr>
          <p:cNvPr id="704515" name="Rectangle 3"/>
          <p:cNvSpPr>
            <a:spLocks noGrp="1" noChangeArrowheads="1"/>
          </p:cNvSpPr>
          <p:nvPr>
            <p:ph type="body" idx="1"/>
          </p:nvPr>
        </p:nvSpPr>
        <p:spPr/>
        <p:txBody>
          <a:bodyPr/>
          <a:lstStyle/>
          <a:p>
            <a:r>
              <a:rPr lang="zh-CN" altLang="en-US"/>
              <a:t>若某栈的输入序列为</a:t>
            </a:r>
            <a:r>
              <a:rPr lang="en-US" altLang="zh-CN"/>
              <a:t>a</a:t>
            </a:r>
            <a:r>
              <a:rPr lang="zh-CN" altLang="en-US"/>
              <a:t>、</a:t>
            </a:r>
            <a:r>
              <a:rPr lang="en-US" altLang="zh-CN"/>
              <a:t>b</a:t>
            </a:r>
            <a:r>
              <a:rPr lang="zh-CN" altLang="en-US"/>
              <a:t>、</a:t>
            </a:r>
            <a:r>
              <a:rPr lang="en-US" altLang="zh-CN"/>
              <a:t>c</a:t>
            </a:r>
            <a:r>
              <a:rPr lang="zh-CN" altLang="en-US"/>
              <a:t>，则所有可能的出栈序列有</a:t>
            </a:r>
            <a:r>
              <a:rPr lang="en-US" altLang="zh-CN"/>
              <a:t>___</a:t>
            </a:r>
            <a:r>
              <a:rPr lang="zh-CN" altLang="en-US"/>
              <a:t>种，所有不可能的出栈序列有</a:t>
            </a:r>
            <a:r>
              <a:rPr lang="en-US" altLang="zh-CN"/>
              <a:t>____</a:t>
            </a:r>
            <a:r>
              <a:rPr lang="zh-CN" altLang="en-US"/>
              <a:t>种。</a:t>
            </a:r>
          </a:p>
          <a:p>
            <a:endParaRPr lang="zh-CN" altLang="en-US"/>
          </a:p>
          <a:p>
            <a:r>
              <a:rPr lang="zh-CN" altLang="en-US"/>
              <a:t>答案：</a:t>
            </a:r>
            <a:r>
              <a:rPr lang="en-US" altLang="zh-CN"/>
              <a:t>5</a:t>
            </a:r>
            <a:r>
              <a:rPr lang="zh-CN" altLang="en-US"/>
              <a:t>，</a:t>
            </a:r>
            <a:r>
              <a:rPr lang="en-US" altLang="zh-CN"/>
              <a:t>1</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zh-CN" altLang="en-US"/>
              <a:t>解决冲突的方法</a:t>
            </a:r>
          </a:p>
        </p:txBody>
      </p:sp>
      <p:sp>
        <p:nvSpPr>
          <p:cNvPr id="534531" name="Rectangle 3"/>
          <p:cNvSpPr>
            <a:spLocks noGrp="1" noChangeArrowheads="1"/>
          </p:cNvSpPr>
          <p:nvPr>
            <p:ph type="body" idx="1"/>
          </p:nvPr>
        </p:nvSpPr>
        <p:spPr/>
        <p:txBody>
          <a:bodyPr/>
          <a:lstStyle/>
          <a:p>
            <a:r>
              <a:rPr lang="zh-CN" altLang="en-US"/>
              <a:t>假设</a:t>
            </a:r>
            <a:r>
              <a:rPr lang="en-US" altLang="zh-CN"/>
              <a:t>Hash</a:t>
            </a:r>
            <a:r>
              <a:rPr lang="zh-CN" altLang="en-US"/>
              <a:t>函数为</a:t>
            </a:r>
            <a:r>
              <a:rPr lang="en-US" altLang="zh-CN"/>
              <a:t>H(key)=key MOD 11,</a:t>
            </a:r>
            <a:r>
              <a:rPr lang="zh-CN" altLang="en-US"/>
              <a:t>表中已经有</a:t>
            </a:r>
            <a:r>
              <a:rPr lang="en-US" altLang="zh-CN"/>
              <a:t>key 17,60,29,</a:t>
            </a:r>
            <a:r>
              <a:rPr lang="zh-CN" altLang="en-US"/>
              <a:t>此时分别占据</a:t>
            </a:r>
            <a:r>
              <a:rPr lang="en-US" altLang="zh-CN"/>
              <a:t>6,7,5;</a:t>
            </a:r>
            <a:r>
              <a:rPr lang="zh-CN" altLang="en-US"/>
              <a:t>然后再插入</a:t>
            </a:r>
            <a:r>
              <a:rPr lang="en-US" altLang="zh-CN"/>
              <a:t>38</a:t>
            </a:r>
          </a:p>
          <a:p>
            <a:r>
              <a:rPr lang="zh-CN" altLang="en-US"/>
              <a:t>此时可以发现</a:t>
            </a:r>
            <a:r>
              <a:rPr lang="en-US" altLang="zh-CN"/>
              <a:t>,</a:t>
            </a:r>
            <a:r>
              <a:rPr lang="zh-CN" altLang="en-US"/>
              <a:t>当表中</a:t>
            </a:r>
            <a:r>
              <a:rPr lang="en-US" altLang="zh-CN"/>
              <a:t>5,6,7</a:t>
            </a:r>
            <a:r>
              <a:rPr lang="zh-CN" altLang="en-US"/>
              <a:t>都被占据后</a:t>
            </a:r>
            <a:r>
              <a:rPr lang="en-US" altLang="zh-CN"/>
              <a:t>,</a:t>
            </a:r>
            <a:r>
              <a:rPr lang="zh-CN" altLang="en-US"/>
              <a:t>凡是函数值为</a:t>
            </a:r>
            <a:r>
              <a:rPr lang="en-US" altLang="zh-CN"/>
              <a:t>5,6,7,8</a:t>
            </a:r>
            <a:r>
              <a:rPr lang="zh-CN" altLang="en-US"/>
              <a:t>的</a:t>
            </a:r>
            <a:r>
              <a:rPr lang="en-US" altLang="zh-CN"/>
              <a:t>key</a:t>
            </a:r>
            <a:r>
              <a:rPr lang="zh-CN" altLang="en-US"/>
              <a:t>都将争夺</a:t>
            </a:r>
            <a:r>
              <a:rPr lang="en-US" altLang="zh-CN"/>
              <a:t>8</a:t>
            </a:r>
            <a:r>
              <a:rPr lang="zh-CN" altLang="en-US"/>
              <a:t>这个位置</a:t>
            </a:r>
            <a:r>
              <a:rPr lang="en-US" altLang="zh-CN"/>
              <a:t>!!</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zh-CN" altLang="en-US"/>
              <a:t>例题</a:t>
            </a:r>
          </a:p>
        </p:txBody>
      </p:sp>
      <p:sp>
        <p:nvSpPr>
          <p:cNvPr id="537603" name="Rectangle 3"/>
          <p:cNvSpPr>
            <a:spLocks noGrp="1" noChangeArrowheads="1"/>
          </p:cNvSpPr>
          <p:nvPr>
            <p:ph type="body" idx="1"/>
          </p:nvPr>
        </p:nvSpPr>
        <p:spPr/>
        <p:txBody>
          <a:bodyPr/>
          <a:lstStyle/>
          <a:p>
            <a:r>
              <a:rPr lang="zh-CN" altLang="en-US" sz="2600"/>
              <a:t>在初始为空的哈希表中依次插入关键字序列</a:t>
            </a:r>
            <a:r>
              <a:rPr lang="en-US" altLang="zh-CN" sz="2600"/>
              <a:t>(MON</a:t>
            </a:r>
            <a:r>
              <a:rPr lang="zh-CN" altLang="en-US" sz="2600"/>
              <a:t>，</a:t>
            </a:r>
            <a:r>
              <a:rPr lang="en-US" altLang="zh-CN" sz="2600"/>
              <a:t>TUE</a:t>
            </a:r>
            <a:r>
              <a:rPr lang="zh-CN" altLang="en-US" sz="2600"/>
              <a:t>，</a:t>
            </a:r>
            <a:r>
              <a:rPr lang="en-US" altLang="zh-CN" sz="2600"/>
              <a:t>WED</a:t>
            </a:r>
            <a:r>
              <a:rPr lang="zh-CN" altLang="en-US" sz="2600"/>
              <a:t>，</a:t>
            </a:r>
            <a:r>
              <a:rPr lang="en-US" altLang="zh-CN" sz="2600"/>
              <a:t>THU</a:t>
            </a:r>
            <a:r>
              <a:rPr lang="zh-CN" altLang="en-US" sz="2600"/>
              <a:t>，</a:t>
            </a:r>
            <a:r>
              <a:rPr lang="en-US" altLang="zh-CN" sz="2600"/>
              <a:t>FRI</a:t>
            </a:r>
            <a:r>
              <a:rPr lang="zh-CN" altLang="en-US" sz="2600"/>
              <a:t>，</a:t>
            </a:r>
            <a:r>
              <a:rPr lang="en-US" altLang="zh-CN" sz="2600"/>
              <a:t>SAT</a:t>
            </a:r>
            <a:r>
              <a:rPr lang="zh-CN" altLang="en-US" sz="2600"/>
              <a:t>，</a:t>
            </a:r>
            <a:r>
              <a:rPr lang="en-US" altLang="zh-CN" sz="2600"/>
              <a:t>SUN), </a:t>
            </a:r>
            <a:r>
              <a:rPr lang="zh-CN" altLang="en-US" sz="2600"/>
              <a:t>哈希函数为</a:t>
            </a:r>
            <a:r>
              <a:rPr lang="en-US" altLang="zh-CN" sz="2600"/>
              <a:t>H(k)=i MOD 7</a:t>
            </a:r>
            <a:r>
              <a:rPr lang="zh-CN" altLang="en-US" sz="2600"/>
              <a:t>，其中，</a:t>
            </a:r>
            <a:r>
              <a:rPr lang="en-US" altLang="zh-CN" sz="2600"/>
              <a:t>i</a:t>
            </a:r>
            <a:r>
              <a:rPr lang="zh-CN" altLang="en-US" sz="2600"/>
              <a:t>为关键字</a:t>
            </a:r>
            <a:r>
              <a:rPr lang="en-US" altLang="zh-CN" sz="2600"/>
              <a:t>k</a:t>
            </a:r>
            <a:r>
              <a:rPr lang="zh-CN" altLang="en-US" sz="2600"/>
              <a:t>的第一个字母在英文字母表中的序号，地址值域为</a:t>
            </a:r>
            <a:r>
              <a:rPr lang="en-US" altLang="zh-CN" sz="2600"/>
              <a:t>[0:6]</a:t>
            </a:r>
            <a:r>
              <a:rPr lang="zh-CN" altLang="en-US" sz="2600"/>
              <a:t>，采用线性再散列法处理冲突。插入后的哈希表应该如</a:t>
            </a:r>
            <a:r>
              <a:rPr lang="en-US" altLang="zh-CN" sz="2600"/>
              <a:t>_________</a:t>
            </a:r>
            <a:r>
              <a:rPr lang="en-US" altLang="zh-CN" sz="2600" u="sng"/>
              <a:t>B</a:t>
            </a:r>
            <a:r>
              <a:rPr lang="en-US" altLang="zh-CN" sz="2600"/>
              <a:t>_______</a:t>
            </a:r>
            <a:r>
              <a:rPr lang="zh-CN" altLang="en-US" sz="2600"/>
              <a:t>所示。</a:t>
            </a:r>
            <a:r>
              <a:rPr lang="en-US" altLang="zh-CN" sz="2600"/>
              <a:t>( )</a:t>
            </a:r>
          </a:p>
          <a:p>
            <a:pPr>
              <a:buFont typeface="Wingdings" pitchFamily="2" charset="2"/>
              <a:buNone/>
            </a:pPr>
            <a:r>
              <a:rPr lang="en-US" altLang="zh-CN" sz="2600"/>
              <a:t>A. 0 1 2 3 4 5 6 THU TUE WED FRI SUN SAT MON </a:t>
            </a:r>
          </a:p>
          <a:p>
            <a:pPr>
              <a:buFont typeface="Wingdings" pitchFamily="2" charset="2"/>
              <a:buNone/>
            </a:pPr>
            <a:r>
              <a:rPr lang="en-US" altLang="zh-CN" sz="2600"/>
              <a:t>B. 0 1 2 3 4 5 6 TUE THU WED FRI SUN SAT MON </a:t>
            </a:r>
          </a:p>
          <a:p>
            <a:pPr>
              <a:buFont typeface="Wingdings" pitchFamily="2" charset="2"/>
              <a:buNone/>
            </a:pPr>
            <a:r>
              <a:rPr lang="en-US" altLang="zh-CN" sz="2600"/>
              <a:t>C. 0 1 2 3 4 5 6 TUE THU WED FRI SAT SUN MON </a:t>
            </a:r>
          </a:p>
          <a:p>
            <a:pPr>
              <a:buFont typeface="Wingdings" pitchFamily="2" charset="2"/>
              <a:buNone/>
            </a:pPr>
            <a:r>
              <a:rPr lang="en-US" altLang="zh-CN" sz="2600"/>
              <a:t>D. 0 1 2 3 4 5 6 TUE THU WED SUN SAT FRI MON</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zh-CN" altLang="en-US"/>
              <a:t>例题</a:t>
            </a:r>
          </a:p>
        </p:txBody>
      </p:sp>
      <p:sp>
        <p:nvSpPr>
          <p:cNvPr id="539651" name="Rectangle 3"/>
          <p:cNvSpPr>
            <a:spLocks noGrp="1" noChangeArrowheads="1"/>
          </p:cNvSpPr>
          <p:nvPr>
            <p:ph type="body" idx="1"/>
          </p:nvPr>
        </p:nvSpPr>
        <p:spPr/>
        <p:txBody>
          <a:bodyPr/>
          <a:lstStyle/>
          <a:p>
            <a:r>
              <a:rPr lang="zh-CN" altLang="en-US"/>
              <a:t>若待散列的序列为</a:t>
            </a:r>
            <a:r>
              <a:rPr lang="en-US" altLang="zh-CN"/>
              <a:t>(18,25,63,50,42,32,9)</a:t>
            </a:r>
            <a:r>
              <a:rPr lang="zh-CN" altLang="en-US"/>
              <a:t>，哈希函数为</a:t>
            </a:r>
            <a:r>
              <a:rPr lang="en-US" altLang="zh-CN"/>
              <a:t>H(key)=key MOD 9</a:t>
            </a:r>
            <a:r>
              <a:rPr lang="zh-CN" altLang="en-US"/>
              <a:t>，哈希表长度为</a:t>
            </a:r>
            <a:r>
              <a:rPr lang="en-US" altLang="zh-CN"/>
              <a:t>9</a:t>
            </a:r>
            <a:r>
              <a:rPr lang="zh-CN" altLang="en-US"/>
              <a:t>，与</a:t>
            </a:r>
            <a:r>
              <a:rPr lang="en-US" altLang="zh-CN"/>
              <a:t>18</a:t>
            </a:r>
            <a:r>
              <a:rPr lang="zh-CN" altLang="en-US"/>
              <a:t>发生冲突的元素有</a:t>
            </a:r>
            <a:r>
              <a:rPr lang="en-US" altLang="zh-CN"/>
              <a:t>______________</a:t>
            </a:r>
            <a:r>
              <a:rPr lang="zh-CN" altLang="en-US"/>
              <a:t>个</a:t>
            </a:r>
          </a:p>
          <a:p>
            <a:endParaRPr lang="zh-CN" altLang="en-US"/>
          </a:p>
          <a:p>
            <a:r>
              <a:rPr lang="zh-CN" altLang="en-US"/>
              <a:t>答案：</a:t>
            </a:r>
            <a:r>
              <a:rPr lang="en-US" altLang="zh-CN"/>
              <a:t>2</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zh-CN" altLang="en-US"/>
              <a:t>例题</a:t>
            </a:r>
          </a:p>
        </p:txBody>
      </p:sp>
      <p:sp>
        <p:nvSpPr>
          <p:cNvPr id="540675" name="Rectangle 3"/>
          <p:cNvSpPr>
            <a:spLocks noGrp="1" noChangeArrowheads="1"/>
          </p:cNvSpPr>
          <p:nvPr>
            <p:ph type="body" idx="1"/>
          </p:nvPr>
        </p:nvSpPr>
        <p:spPr/>
        <p:txBody>
          <a:bodyPr/>
          <a:lstStyle/>
          <a:p>
            <a:r>
              <a:rPr lang="zh-CN" altLang="en-US"/>
              <a:t>已知一组关键字为（</a:t>
            </a:r>
            <a:r>
              <a:rPr lang="en-US" altLang="zh-CN"/>
              <a:t>26</a:t>
            </a:r>
            <a:r>
              <a:rPr lang="zh-CN" altLang="en-US"/>
              <a:t>，</a:t>
            </a:r>
            <a:r>
              <a:rPr lang="en-US" altLang="zh-CN"/>
              <a:t>36</a:t>
            </a:r>
            <a:r>
              <a:rPr lang="zh-CN" altLang="en-US"/>
              <a:t>，</a:t>
            </a:r>
            <a:r>
              <a:rPr lang="en-US" altLang="zh-CN"/>
              <a:t>41</a:t>
            </a:r>
            <a:r>
              <a:rPr lang="zh-CN" altLang="en-US"/>
              <a:t>，</a:t>
            </a:r>
            <a:r>
              <a:rPr lang="en-US" altLang="zh-CN"/>
              <a:t>38</a:t>
            </a:r>
            <a:r>
              <a:rPr lang="zh-CN" altLang="en-US"/>
              <a:t>，</a:t>
            </a:r>
            <a:r>
              <a:rPr lang="en-US" altLang="zh-CN"/>
              <a:t>44</a:t>
            </a:r>
            <a:r>
              <a:rPr lang="zh-CN" altLang="en-US"/>
              <a:t>，</a:t>
            </a:r>
            <a:r>
              <a:rPr lang="en-US" altLang="zh-CN"/>
              <a:t>15</a:t>
            </a:r>
            <a:r>
              <a:rPr lang="zh-CN" altLang="en-US"/>
              <a:t>，</a:t>
            </a:r>
            <a:r>
              <a:rPr lang="en-US" altLang="zh-CN"/>
              <a:t>68</a:t>
            </a:r>
            <a:r>
              <a:rPr lang="zh-CN" altLang="en-US"/>
              <a:t>，</a:t>
            </a:r>
            <a:r>
              <a:rPr lang="en-US" altLang="zh-CN"/>
              <a:t>12</a:t>
            </a:r>
            <a:r>
              <a:rPr lang="zh-CN" altLang="en-US"/>
              <a:t>，</a:t>
            </a:r>
            <a:r>
              <a:rPr lang="en-US" altLang="zh-CN"/>
              <a:t>06</a:t>
            </a:r>
            <a:r>
              <a:rPr lang="zh-CN" altLang="en-US"/>
              <a:t>，</a:t>
            </a:r>
            <a:r>
              <a:rPr lang="en-US" altLang="zh-CN"/>
              <a:t>51</a:t>
            </a:r>
            <a:r>
              <a:rPr lang="zh-CN" altLang="en-US"/>
              <a:t>，</a:t>
            </a:r>
            <a:r>
              <a:rPr lang="en-US" altLang="zh-CN"/>
              <a:t>25</a:t>
            </a:r>
            <a:r>
              <a:rPr lang="zh-CN" altLang="en-US"/>
              <a:t>），用线性探查法解决冲突构造这组关键字的散列表，假设利用除余法构造散列函数。</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zh-CN" altLang="en-US"/>
              <a:t>例题答案</a:t>
            </a:r>
          </a:p>
        </p:txBody>
      </p:sp>
      <p:sp>
        <p:nvSpPr>
          <p:cNvPr id="541699" name="Rectangle 3"/>
          <p:cNvSpPr>
            <a:spLocks noGrp="1" noChangeArrowheads="1"/>
          </p:cNvSpPr>
          <p:nvPr>
            <p:ph type="body" idx="1"/>
          </p:nvPr>
        </p:nvSpPr>
        <p:spPr/>
        <p:txBody>
          <a:bodyPr/>
          <a:lstStyle/>
          <a:p>
            <a:pPr marL="839788" lvl="1" indent="-495300">
              <a:lnSpc>
                <a:spcPct val="90000"/>
              </a:lnSpc>
              <a:buSzPct val="90000"/>
              <a:buFont typeface="Wingdings" pitchFamily="2" charset="2"/>
              <a:buAutoNum type="arabicPeriod"/>
            </a:pPr>
            <a:r>
              <a:rPr lang="zh-CN" altLang="en-US"/>
              <a:t>为了减少冲突，通常令装填因子</a:t>
            </a:r>
            <a:r>
              <a:rPr lang="en-US" altLang="zh-CN"/>
              <a:t>α&lt;1</a:t>
            </a:r>
            <a:r>
              <a:rPr lang="zh-CN" altLang="en-US"/>
              <a:t>，在此我们取</a:t>
            </a:r>
            <a:r>
              <a:rPr lang="en-US" altLang="zh-CN"/>
              <a:t>α=0.75</a:t>
            </a:r>
            <a:r>
              <a:rPr lang="zh-CN" altLang="en-US"/>
              <a:t>。因为</a:t>
            </a:r>
            <a:r>
              <a:rPr lang="en-US" altLang="zh-CN"/>
              <a:t>n=11</a:t>
            </a:r>
            <a:r>
              <a:rPr lang="zh-CN" altLang="en-US"/>
              <a:t>，所以散列表长度</a:t>
            </a:r>
            <a:r>
              <a:rPr lang="en-US" altLang="zh-CN"/>
              <a:t>m=high(n/α) = 15</a:t>
            </a:r>
            <a:r>
              <a:rPr lang="zh-CN" altLang="en-US"/>
              <a:t>；</a:t>
            </a:r>
          </a:p>
          <a:p>
            <a:pPr marL="839788" lvl="1" indent="-495300">
              <a:lnSpc>
                <a:spcPct val="90000"/>
              </a:lnSpc>
              <a:buSzPct val="90000"/>
              <a:buFont typeface="Wingdings" pitchFamily="2" charset="2"/>
              <a:buAutoNum type="arabicPeriod"/>
            </a:pPr>
            <a:r>
              <a:rPr lang="zh-CN" altLang="en-US"/>
              <a:t>对于除余法，选</a:t>
            </a:r>
            <a:r>
              <a:rPr lang="en-US" altLang="zh-CN"/>
              <a:t>P=13</a:t>
            </a:r>
            <a:r>
              <a:rPr lang="zh-CN" altLang="en-US"/>
              <a:t>（小于</a:t>
            </a:r>
            <a:r>
              <a:rPr lang="en-US" altLang="zh-CN"/>
              <a:t>15</a:t>
            </a:r>
            <a:r>
              <a:rPr lang="zh-CN" altLang="en-US"/>
              <a:t>的最大素数），即散列函数为：</a:t>
            </a:r>
            <a:r>
              <a:rPr lang="en-US" altLang="zh-CN"/>
              <a:t>H(key) = key%13</a:t>
            </a:r>
            <a:r>
              <a:rPr lang="zh-CN" altLang="en-US"/>
              <a:t>。</a:t>
            </a:r>
          </a:p>
          <a:p>
            <a:pPr marL="839788" lvl="1" indent="-495300">
              <a:lnSpc>
                <a:spcPct val="90000"/>
              </a:lnSpc>
              <a:buSzPct val="90000"/>
              <a:buFont typeface="Wingdings" pitchFamily="2" charset="2"/>
              <a:buAutoNum type="arabicPeriod"/>
            </a:pPr>
            <a:r>
              <a:rPr lang="zh-CN" altLang="en-US"/>
              <a:t>按顺序插入各个结点：</a:t>
            </a:r>
            <a:r>
              <a:rPr lang="en-US" altLang="zh-CN"/>
              <a:t>26:  H(26) = 26/13 = 0  36:  ...=10</a:t>
            </a:r>
            <a:r>
              <a:rPr lang="zh-CN" altLang="en-US"/>
              <a:t>，</a:t>
            </a:r>
            <a:r>
              <a:rPr lang="en-US" altLang="zh-CN"/>
              <a:t>41:  ...=2</a:t>
            </a:r>
            <a:r>
              <a:rPr lang="zh-CN" altLang="en-US"/>
              <a:t>，</a:t>
            </a:r>
            <a:r>
              <a:rPr lang="en-US" altLang="zh-CN"/>
              <a:t>38:  ...=12</a:t>
            </a:r>
            <a:r>
              <a:rPr lang="zh-CN" altLang="en-US"/>
              <a:t>，</a:t>
            </a:r>
            <a:r>
              <a:rPr lang="en-US" altLang="zh-CN"/>
              <a:t>44:  ... =5</a:t>
            </a:r>
          </a:p>
          <a:p>
            <a:pPr marL="839788" lvl="1" indent="-495300">
              <a:lnSpc>
                <a:spcPct val="90000"/>
              </a:lnSpc>
              <a:buSzPct val="90000"/>
              <a:buFont typeface="Wingdings" pitchFamily="2" charset="2"/>
              <a:buAutoNum type="arabicPeriod"/>
            </a:pPr>
            <a:r>
              <a:rPr lang="zh-CN" altLang="en-US"/>
              <a:t>插入</a:t>
            </a:r>
            <a:r>
              <a:rPr lang="en-US" altLang="zh-CN"/>
              <a:t>15</a:t>
            </a:r>
            <a:r>
              <a:rPr lang="zh-CN" altLang="en-US"/>
              <a:t>时，其散列地址为</a:t>
            </a:r>
            <a:r>
              <a:rPr lang="en-US" altLang="zh-CN"/>
              <a:t>2</a:t>
            </a:r>
            <a:r>
              <a:rPr lang="zh-CN" altLang="en-US"/>
              <a:t>，由于</a:t>
            </a:r>
            <a:r>
              <a:rPr lang="en-US" altLang="zh-CN"/>
              <a:t>2</a:t>
            </a:r>
            <a:r>
              <a:rPr lang="zh-CN" altLang="en-US"/>
              <a:t>已被关键字为</a:t>
            </a:r>
            <a:r>
              <a:rPr lang="en-US" altLang="zh-CN"/>
              <a:t>41</a:t>
            </a:r>
            <a:r>
              <a:rPr lang="zh-CN" altLang="en-US"/>
              <a:t>的元素占用，故需进行探查。按顺序探查法，显然</a:t>
            </a:r>
            <a:r>
              <a:rPr lang="en-US" altLang="zh-CN"/>
              <a:t>3</a:t>
            </a:r>
            <a:r>
              <a:rPr lang="zh-CN" altLang="en-US"/>
              <a:t>为开放地址，故可将其放在</a:t>
            </a:r>
            <a:r>
              <a:rPr lang="en-US" altLang="zh-CN"/>
              <a:t>3</a:t>
            </a:r>
            <a:r>
              <a:rPr lang="zh-CN" altLang="en-US"/>
              <a:t>单元。类似的，</a:t>
            </a:r>
            <a:r>
              <a:rPr lang="en-US" altLang="zh-CN"/>
              <a:t>68</a:t>
            </a:r>
            <a:r>
              <a:rPr lang="zh-CN" altLang="en-US"/>
              <a:t>和</a:t>
            </a:r>
            <a:r>
              <a:rPr lang="en-US" altLang="zh-CN"/>
              <a:t>12</a:t>
            </a:r>
            <a:r>
              <a:rPr lang="zh-CN" altLang="en-US"/>
              <a:t>可分别放在</a:t>
            </a:r>
            <a:r>
              <a:rPr lang="en-US" altLang="zh-CN"/>
              <a:t>4</a:t>
            </a:r>
            <a:r>
              <a:rPr lang="zh-CN" altLang="en-US"/>
              <a:t>和</a:t>
            </a:r>
            <a:r>
              <a:rPr lang="en-US" altLang="zh-CN"/>
              <a:t>13</a:t>
            </a:r>
            <a:r>
              <a:rPr lang="zh-CN" altLang="en-US"/>
              <a:t>单元中</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zh-CN" altLang="en-US"/>
              <a:t>练习</a:t>
            </a:r>
          </a:p>
        </p:txBody>
      </p:sp>
      <p:sp>
        <p:nvSpPr>
          <p:cNvPr id="542723" name="Rectangle 3"/>
          <p:cNvSpPr>
            <a:spLocks noGrp="1" noChangeArrowheads="1"/>
          </p:cNvSpPr>
          <p:nvPr>
            <p:ph type="body" idx="1"/>
          </p:nvPr>
        </p:nvSpPr>
        <p:spPr/>
        <p:txBody>
          <a:bodyPr/>
          <a:lstStyle/>
          <a:p>
            <a:pPr marL="571500" indent="-571500"/>
            <a:r>
              <a:rPr lang="zh-CN" altLang="en-US"/>
              <a:t>在地址空间为</a:t>
            </a:r>
            <a:r>
              <a:rPr lang="en-US" altLang="zh-CN"/>
              <a:t>0-16</a:t>
            </a:r>
            <a:r>
              <a:rPr lang="zh-CN" altLang="en-US"/>
              <a:t>的散列区中</a:t>
            </a:r>
            <a:r>
              <a:rPr lang="en-US" altLang="zh-CN"/>
              <a:t>,</a:t>
            </a:r>
            <a:r>
              <a:rPr lang="zh-CN" altLang="en-US"/>
              <a:t>对以下关键字构造两个</a:t>
            </a:r>
            <a:r>
              <a:rPr lang="en-US" altLang="zh-CN"/>
              <a:t>hash</a:t>
            </a:r>
            <a:r>
              <a:rPr lang="zh-CN" altLang="en-US"/>
              <a:t>表 </a:t>
            </a:r>
            <a:r>
              <a:rPr lang="en-US" altLang="zh-CN"/>
              <a:t>: (Jan, Feb, Mar, Apr, May, June, July, Aug, Sep, Oct, Nov, Dec)</a:t>
            </a:r>
          </a:p>
          <a:p>
            <a:pPr marL="839788" lvl="1" indent="-495300">
              <a:buSzPct val="90000"/>
              <a:buFont typeface="Wingdings" pitchFamily="2" charset="2"/>
              <a:buAutoNum type="arabicPeriod"/>
            </a:pPr>
            <a:r>
              <a:rPr lang="zh-CN" altLang="en-US"/>
              <a:t>使用开散列方法</a:t>
            </a:r>
            <a:r>
              <a:rPr lang="en-US" altLang="zh-CN"/>
              <a:t>(</a:t>
            </a:r>
            <a:r>
              <a:rPr lang="zh-CN" altLang="en-US"/>
              <a:t>此时请注明装载因子为多少</a:t>
            </a:r>
            <a:r>
              <a:rPr lang="en-US" altLang="zh-CN"/>
              <a:t>)</a:t>
            </a:r>
          </a:p>
          <a:p>
            <a:pPr marL="839788" lvl="1" indent="-495300">
              <a:buSzPct val="90000"/>
              <a:buFont typeface="Wingdings" pitchFamily="2" charset="2"/>
              <a:buAutoNum type="arabicPeriod"/>
            </a:pPr>
            <a:r>
              <a:rPr lang="zh-CN" altLang="en-US"/>
              <a:t>使用闭散列方法</a:t>
            </a:r>
            <a:r>
              <a:rPr lang="en-US" altLang="zh-CN"/>
              <a:t>(</a:t>
            </a:r>
            <a:r>
              <a:rPr lang="zh-CN" altLang="en-US"/>
              <a:t>此时使用线性探测法</a:t>
            </a:r>
            <a:r>
              <a:rPr lang="en-US" altLang="zh-CN"/>
              <a:t>)</a:t>
            </a:r>
          </a:p>
          <a:p>
            <a:pPr marL="571500" indent="-571500"/>
            <a:r>
              <a:rPr lang="zh-CN" altLang="en-US"/>
              <a:t>此处设</a:t>
            </a:r>
            <a:r>
              <a:rPr lang="en-US" altLang="zh-CN"/>
              <a:t>hash</a:t>
            </a:r>
            <a:r>
              <a:rPr lang="zh-CN" altLang="en-US"/>
              <a:t>函数为</a:t>
            </a:r>
            <a:r>
              <a:rPr lang="en-US" altLang="zh-CN"/>
              <a:t>H(x)=[i/2],</a:t>
            </a:r>
            <a:r>
              <a:rPr lang="zh-CN" altLang="en-US"/>
              <a:t>其中</a:t>
            </a:r>
            <a:r>
              <a:rPr lang="en-US" altLang="zh-CN"/>
              <a:t>i</a:t>
            </a:r>
            <a:r>
              <a:rPr lang="zh-CN" altLang="en-US"/>
              <a:t>为关键字中第一个字母在字母表中的序号</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zh-CN" altLang="en-US"/>
              <a:t>练习答案</a:t>
            </a:r>
          </a:p>
        </p:txBody>
      </p:sp>
      <p:sp>
        <p:nvSpPr>
          <p:cNvPr id="543747" name="Rectangle 3"/>
          <p:cNvSpPr>
            <a:spLocks noGrp="1" noChangeArrowheads="1"/>
          </p:cNvSpPr>
          <p:nvPr>
            <p:ph type="body" idx="1"/>
          </p:nvPr>
        </p:nvSpPr>
        <p:spPr/>
        <p:txBody>
          <a:bodyPr/>
          <a:lstStyle/>
          <a:p>
            <a:r>
              <a:rPr lang="en-US" altLang="zh-CN"/>
              <a:t>0 A; 1 BC; 2 DE; 3 FG;4 HI;5 JK; 6 LM; 7 NO; 8 PQ; 9 RS; 10 TU; 11 VW; 12 XY; 13 Z</a:t>
            </a:r>
          </a:p>
          <a:p>
            <a:r>
              <a:rPr lang="en-US" altLang="zh-CN"/>
              <a:t>Jan, Feb, Mar, Apr, May, June, July, Aug, Sep, Oct, Nov, Dec</a:t>
            </a:r>
          </a:p>
          <a:p>
            <a:pPr>
              <a:buFont typeface="Wingdings" pitchFamily="2" charset="2"/>
              <a:buNone/>
            </a:pPr>
            <a:endParaRPr lang="en-US" altLang="zh-CN"/>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zh-CN" altLang="en-US"/>
              <a:t>练习答案</a:t>
            </a:r>
          </a:p>
        </p:txBody>
      </p:sp>
      <p:sp>
        <p:nvSpPr>
          <p:cNvPr id="544771" name="Rectangle 3"/>
          <p:cNvSpPr>
            <a:spLocks noGrp="1" noChangeArrowheads="1"/>
          </p:cNvSpPr>
          <p:nvPr>
            <p:ph type="body" idx="1"/>
          </p:nvPr>
        </p:nvSpPr>
        <p:spPr/>
        <p:txBody>
          <a:bodyPr/>
          <a:lstStyle/>
          <a:p>
            <a:pPr>
              <a:buFont typeface="Wingdings" pitchFamily="2" charset="2"/>
              <a:buNone/>
            </a:pPr>
            <a:r>
              <a:rPr lang="en-US" altLang="zh-CN"/>
              <a:t>0-&gt;Apr-&gt;Aug</a:t>
            </a:r>
          </a:p>
          <a:p>
            <a:pPr>
              <a:buFont typeface="Wingdings" pitchFamily="2" charset="2"/>
              <a:buNone/>
            </a:pPr>
            <a:r>
              <a:rPr lang="en-US" altLang="zh-CN"/>
              <a:t>2-&gt;Dec</a:t>
            </a:r>
          </a:p>
          <a:p>
            <a:pPr>
              <a:buFont typeface="Wingdings" pitchFamily="2" charset="2"/>
              <a:buNone/>
            </a:pPr>
            <a:r>
              <a:rPr lang="en-US" altLang="zh-CN"/>
              <a:t>3-&gt;Feb</a:t>
            </a:r>
          </a:p>
          <a:p>
            <a:pPr>
              <a:buFont typeface="Wingdings" pitchFamily="2" charset="2"/>
              <a:buNone/>
            </a:pPr>
            <a:r>
              <a:rPr lang="en-US" altLang="zh-CN"/>
              <a:t>5-&gt;Jan-&gt;Jun-&gt;Jul</a:t>
            </a:r>
          </a:p>
          <a:p>
            <a:pPr>
              <a:buFont typeface="Wingdings" pitchFamily="2" charset="2"/>
              <a:buNone/>
            </a:pPr>
            <a:r>
              <a:rPr lang="en-US" altLang="zh-CN"/>
              <a:t>6-&gt;Mar-&gt;May</a:t>
            </a:r>
          </a:p>
          <a:p>
            <a:pPr>
              <a:buFont typeface="Wingdings" pitchFamily="2" charset="2"/>
              <a:buNone/>
            </a:pPr>
            <a:r>
              <a:rPr lang="en-US" altLang="zh-CN"/>
              <a:t>7-&gt;Oct-&gt;Nov</a:t>
            </a:r>
          </a:p>
          <a:p>
            <a:pPr>
              <a:buFont typeface="Wingdings" pitchFamily="2" charset="2"/>
              <a:buNone/>
            </a:pPr>
            <a:r>
              <a:rPr lang="en-US" altLang="zh-CN"/>
              <a:t>9-&gt;Sep</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zh-CN" altLang="en-US"/>
              <a:t>练习答案</a:t>
            </a:r>
          </a:p>
        </p:txBody>
      </p:sp>
      <p:graphicFrame>
        <p:nvGraphicFramePr>
          <p:cNvPr id="545795" name="Group 3"/>
          <p:cNvGraphicFramePr>
            <a:graphicFrameLocks noGrp="1"/>
          </p:cNvGraphicFramePr>
          <p:nvPr>
            <p:ph idx="1"/>
          </p:nvPr>
        </p:nvGraphicFramePr>
        <p:xfrm>
          <a:off x="457200" y="2492375"/>
          <a:ext cx="8229600" cy="2164080"/>
        </p:xfrm>
        <a:graphic>
          <a:graphicData uri="http://schemas.openxmlformats.org/drawingml/2006/table">
            <a:tbl>
              <a:tblPr/>
              <a:tblGrid>
                <a:gridCol w="484188"/>
                <a:gridCol w="484187"/>
                <a:gridCol w="484188"/>
                <a:gridCol w="484187"/>
                <a:gridCol w="482600"/>
                <a:gridCol w="484188"/>
                <a:gridCol w="484187"/>
                <a:gridCol w="484188"/>
                <a:gridCol w="485775"/>
                <a:gridCol w="484187"/>
                <a:gridCol w="484188"/>
                <a:gridCol w="484187"/>
                <a:gridCol w="482600"/>
                <a:gridCol w="484188"/>
                <a:gridCol w="484187"/>
                <a:gridCol w="484188"/>
                <a:gridCol w="484187"/>
              </a:tblGrid>
              <a:tr h="8651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61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Apr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Aug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Dec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Feb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Jan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Mar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May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Jun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Jul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Sep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Oct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黑体" pitchFamily="2" charset="-122"/>
                        </a:rPr>
                        <a:t>Nov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zh-CN" altLang="en-US"/>
              <a:t>范围查询</a:t>
            </a:r>
          </a:p>
        </p:txBody>
      </p:sp>
      <p:sp>
        <p:nvSpPr>
          <p:cNvPr id="714755" name="Rectangle 3"/>
          <p:cNvSpPr>
            <a:spLocks noGrp="1" noChangeArrowheads="1"/>
          </p:cNvSpPr>
          <p:nvPr>
            <p:ph type="body" sz="half" idx="1"/>
          </p:nvPr>
        </p:nvSpPr>
        <p:spPr>
          <a:xfrm>
            <a:off x="684213" y="1989138"/>
            <a:ext cx="7766050" cy="2867025"/>
          </a:xfrm>
        </p:spPr>
        <p:txBody>
          <a:bodyPr/>
          <a:lstStyle/>
          <a:p>
            <a:pPr marL="533400" indent="-533400">
              <a:lnSpc>
                <a:spcPct val="90000"/>
              </a:lnSpc>
            </a:pPr>
            <a:r>
              <a:rPr lang="zh-CN" altLang="en-US"/>
              <a:t>定义</a:t>
            </a:r>
            <a:r>
              <a:rPr lang="en-US" altLang="zh-CN"/>
              <a:t>:</a:t>
            </a:r>
          </a:p>
          <a:p>
            <a:pPr marL="914400" lvl="1" indent="-457200">
              <a:lnSpc>
                <a:spcPct val="90000"/>
              </a:lnSpc>
            </a:pPr>
            <a:r>
              <a:rPr lang="zh-CN" altLang="en-US">
                <a:solidFill>
                  <a:srgbClr val="FF0000"/>
                </a:solidFill>
              </a:rPr>
              <a:t>在指定集合中有多少记录的关键字是落在指定范围中</a:t>
            </a:r>
          </a:p>
          <a:p>
            <a:pPr marL="533400" indent="-533400">
              <a:lnSpc>
                <a:spcPct val="90000"/>
              </a:lnSpc>
            </a:pPr>
            <a:r>
              <a:rPr lang="zh-CN" altLang="en-US"/>
              <a:t>一维的情况</a:t>
            </a:r>
            <a:r>
              <a:rPr lang="en-US" altLang="zh-CN"/>
              <a:t>:</a:t>
            </a:r>
          </a:p>
          <a:p>
            <a:pPr marL="914400" lvl="1" indent="-457200">
              <a:lnSpc>
                <a:spcPct val="90000"/>
              </a:lnSpc>
            </a:pPr>
            <a:r>
              <a:rPr lang="zh-CN" altLang="en-US"/>
              <a:t>记录可以看作直线上的点</a:t>
            </a:r>
          </a:p>
          <a:p>
            <a:pPr marL="914400" lvl="1" indent="-457200">
              <a:lnSpc>
                <a:spcPct val="90000"/>
              </a:lnSpc>
            </a:pPr>
            <a:r>
              <a:rPr lang="zh-CN" altLang="en-US"/>
              <a:t>问题可以看作有多少点落入指定线段区域中</a:t>
            </a:r>
          </a:p>
        </p:txBody>
      </p:sp>
      <p:pic>
        <p:nvPicPr>
          <p:cNvPr id="714756"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141663" y="5175250"/>
            <a:ext cx="2222500" cy="393700"/>
          </a:xfrm>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zh-CN" altLang="en-US"/>
              <a:t>例题</a:t>
            </a:r>
          </a:p>
        </p:txBody>
      </p:sp>
      <p:sp>
        <p:nvSpPr>
          <p:cNvPr id="113667" name="Rectangle 3"/>
          <p:cNvSpPr>
            <a:spLocks noGrp="1" noChangeArrowheads="1"/>
          </p:cNvSpPr>
          <p:nvPr>
            <p:ph type="body" idx="1"/>
          </p:nvPr>
        </p:nvSpPr>
        <p:spPr/>
        <p:txBody>
          <a:bodyPr/>
          <a:lstStyle/>
          <a:p>
            <a:r>
              <a:rPr lang="zh-CN" altLang="en-US"/>
              <a:t>若栈的输入序列为</a:t>
            </a:r>
            <a:r>
              <a:rPr lang="en-US" altLang="zh-CN"/>
              <a:t>1,2,3,4</a:t>
            </a:r>
            <a:r>
              <a:rPr lang="zh-CN" altLang="en-US"/>
              <a:t>，则</a:t>
            </a:r>
            <a:r>
              <a:rPr lang="en-US" altLang="zh-CN"/>
              <a:t>——</a:t>
            </a:r>
            <a:r>
              <a:rPr lang="zh-CN" altLang="en-US"/>
              <a:t>是不可能的栈输出序列之一。</a:t>
            </a:r>
          </a:p>
          <a:p>
            <a:endParaRPr lang="zh-CN" altLang="en-US"/>
          </a:p>
          <a:p>
            <a:r>
              <a:rPr lang="zh-CN" altLang="en-US"/>
              <a:t>答案：</a:t>
            </a:r>
            <a:r>
              <a:rPr lang="en-US" altLang="zh-CN"/>
              <a:t>4</a:t>
            </a:r>
            <a:r>
              <a:rPr lang="zh-CN" altLang="en-US"/>
              <a:t>，</a:t>
            </a:r>
            <a:r>
              <a:rPr lang="en-US" altLang="zh-CN"/>
              <a:t>3</a:t>
            </a:r>
            <a:r>
              <a:rPr lang="zh-CN" altLang="en-US"/>
              <a:t>，</a:t>
            </a:r>
            <a:r>
              <a:rPr lang="en-US" altLang="zh-CN"/>
              <a:t>1</a:t>
            </a:r>
            <a:r>
              <a:rPr lang="zh-CN" altLang="en-US"/>
              <a:t>，</a:t>
            </a:r>
            <a:r>
              <a:rPr lang="en-US" altLang="zh-CN"/>
              <a:t>2</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t>课程安排</a:t>
            </a:r>
          </a:p>
        </p:txBody>
      </p:sp>
      <p:sp>
        <p:nvSpPr>
          <p:cNvPr id="245763" name="Rectangle 3"/>
          <p:cNvSpPr>
            <a:spLocks noGrp="1" noChangeArrowheads="1"/>
          </p:cNvSpPr>
          <p:nvPr>
            <p:ph type="body" idx="1"/>
          </p:nvPr>
        </p:nvSpPr>
        <p:spPr/>
        <p:txBody>
          <a:bodyPr/>
          <a:lstStyle/>
          <a:p>
            <a:r>
              <a:rPr lang="zh-CN" altLang="en-US" dirty="0"/>
              <a:t>课程介绍</a:t>
            </a:r>
          </a:p>
          <a:p>
            <a:r>
              <a:rPr lang="zh-CN" altLang="en-US" dirty="0" smtClean="0"/>
              <a:t>栈</a:t>
            </a:r>
            <a:r>
              <a:rPr lang="zh-CN" altLang="en-US" dirty="0"/>
              <a:t>、</a:t>
            </a:r>
            <a:r>
              <a:rPr lang="zh-CN" altLang="en-US" dirty="0" smtClean="0"/>
              <a:t>队列和向量 </a:t>
            </a:r>
            <a:endParaRPr lang="zh-CN" altLang="en-US" dirty="0"/>
          </a:p>
          <a:p>
            <a:r>
              <a:rPr lang="zh-CN" altLang="en-US" dirty="0"/>
              <a:t>树</a:t>
            </a:r>
          </a:p>
          <a:p>
            <a:r>
              <a:rPr lang="zh-CN" altLang="en-US" dirty="0"/>
              <a:t>查找</a:t>
            </a:r>
          </a:p>
          <a:p>
            <a:r>
              <a:rPr lang="zh-CN" altLang="en-US" dirty="0" smtClean="0">
                <a:solidFill>
                  <a:srgbClr val="FF0000"/>
                </a:solidFill>
              </a:rPr>
              <a:t>排序</a:t>
            </a:r>
            <a:endParaRPr lang="en-US" altLang="zh-CN" dirty="0" smtClean="0">
              <a:solidFill>
                <a:srgbClr val="FF0000"/>
              </a:solidFill>
            </a:endParaRPr>
          </a:p>
          <a:p>
            <a:r>
              <a:rPr lang="zh-CN" altLang="en-US" dirty="0" smtClean="0"/>
              <a:t>图</a:t>
            </a:r>
            <a:endParaRPr lang="zh-CN" altLang="en-US" dirty="0"/>
          </a:p>
        </p:txBody>
      </p:sp>
    </p:spTree>
    <p:extLst>
      <p:ext uri="{BB962C8B-B14F-4D97-AF65-F5344CB8AC3E}">
        <p14:creationId xmlns:p14="http://schemas.microsoft.com/office/powerpoint/2010/main" val="371958906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zh-CN" altLang="en-US"/>
              <a:t>排序 </a:t>
            </a:r>
          </a:p>
        </p:txBody>
      </p:sp>
      <p:sp>
        <p:nvSpPr>
          <p:cNvPr id="551939" name="Rectangle 3"/>
          <p:cNvSpPr>
            <a:spLocks noGrp="1" noChangeArrowheads="1"/>
          </p:cNvSpPr>
          <p:nvPr>
            <p:ph type="body" idx="1"/>
          </p:nvPr>
        </p:nvSpPr>
        <p:spPr/>
        <p:txBody>
          <a:bodyPr/>
          <a:lstStyle/>
          <a:p>
            <a:r>
              <a:rPr lang="zh-CN" altLang="en-US" dirty="0"/>
              <a:t>大纲描述：</a:t>
            </a:r>
          </a:p>
          <a:p>
            <a:pPr lvl="1"/>
            <a:r>
              <a:rPr lang="zh-CN" altLang="en-US" dirty="0"/>
              <a:t>排序基本概念；</a:t>
            </a:r>
          </a:p>
          <a:p>
            <a:pPr lvl="1"/>
            <a:r>
              <a:rPr lang="zh-CN" altLang="en-US" dirty="0"/>
              <a:t>插入排序，希尔排序，选择排序，快速排序，归并排序，基数排序等排序算法基本思想；</a:t>
            </a:r>
          </a:p>
          <a:p>
            <a:pPr lvl="1"/>
            <a:r>
              <a:rPr lang="zh-CN" altLang="en-US" dirty="0"/>
              <a:t>算法代码及基本的时间复杂度分析</a:t>
            </a:r>
            <a:r>
              <a:rPr lang="zh-CN" altLang="en-US" dirty="0" smtClean="0"/>
              <a:t>；</a:t>
            </a:r>
          </a:p>
          <a:p>
            <a:pPr lvl="1"/>
            <a:r>
              <a:rPr lang="zh-CN" altLang="en-US" dirty="0" smtClean="0"/>
              <a:t>堆的定义，堆的生成。</a:t>
            </a:r>
            <a:endParaRPr lang="zh-CN" alt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zh-CN" altLang="en-US"/>
              <a:t>排序基本概念</a:t>
            </a:r>
          </a:p>
        </p:txBody>
      </p:sp>
      <p:sp>
        <p:nvSpPr>
          <p:cNvPr id="556035" name="Rectangle 3"/>
          <p:cNvSpPr>
            <a:spLocks noGrp="1" noChangeArrowheads="1"/>
          </p:cNvSpPr>
          <p:nvPr>
            <p:ph type="body" idx="1"/>
          </p:nvPr>
        </p:nvSpPr>
        <p:spPr/>
        <p:txBody>
          <a:bodyPr/>
          <a:lstStyle/>
          <a:p>
            <a:pPr marL="533400" indent="-533400"/>
            <a:r>
              <a:rPr lang="zh-CN" altLang="en-US" dirty="0"/>
              <a:t>排序</a:t>
            </a:r>
            <a:r>
              <a:rPr lang="en-US" altLang="zh-CN" dirty="0"/>
              <a:t>(Sorting) </a:t>
            </a:r>
            <a:r>
              <a:rPr lang="zh-CN" altLang="en-US" dirty="0"/>
              <a:t>：</a:t>
            </a:r>
          </a:p>
          <a:p>
            <a:pPr marL="914400" lvl="1" indent="-457200"/>
            <a:r>
              <a:rPr lang="zh-CN" altLang="en-US" dirty="0">
                <a:solidFill>
                  <a:srgbClr val="FF0000"/>
                </a:solidFill>
              </a:rPr>
              <a:t>重排一个记录序列</a:t>
            </a:r>
            <a:r>
              <a:rPr lang="en-US" altLang="zh-CN" dirty="0">
                <a:solidFill>
                  <a:srgbClr val="FF0000"/>
                </a:solidFill>
              </a:rPr>
              <a:t>,</a:t>
            </a:r>
            <a:r>
              <a:rPr lang="zh-CN" altLang="en-US" dirty="0">
                <a:solidFill>
                  <a:srgbClr val="FF0000"/>
                </a:solidFill>
              </a:rPr>
              <a:t>使之成为按关键字有序</a:t>
            </a:r>
          </a:p>
          <a:p>
            <a:pPr marL="914400" lvl="1" indent="-457200"/>
            <a:r>
              <a:rPr lang="zh-CN" altLang="en-US" dirty="0">
                <a:solidFill>
                  <a:srgbClr val="FF0000"/>
                </a:solidFill>
              </a:rPr>
              <a:t>常见排序可分为以下五类：</a:t>
            </a:r>
          </a:p>
          <a:p>
            <a:pPr marL="1295400" lvl="2" indent="-381000"/>
            <a:r>
              <a:rPr lang="zh-CN" altLang="en-US" dirty="0">
                <a:solidFill>
                  <a:srgbClr val="FF0000"/>
                </a:solidFill>
              </a:rPr>
              <a:t>插入排序（简单</a:t>
            </a:r>
            <a:r>
              <a:rPr lang="zh-CN" altLang="en-US" dirty="0" smtClean="0">
                <a:solidFill>
                  <a:srgbClr val="FF0000"/>
                </a:solidFill>
              </a:rPr>
              <a:t>插入排序、希尔排序）</a:t>
            </a:r>
            <a:endParaRPr lang="zh-CN" altLang="en-US" dirty="0">
              <a:solidFill>
                <a:srgbClr val="FF0000"/>
              </a:solidFill>
            </a:endParaRPr>
          </a:p>
          <a:p>
            <a:pPr marL="1295400" lvl="2" indent="-381000"/>
            <a:r>
              <a:rPr lang="zh-CN" altLang="en-US" dirty="0">
                <a:solidFill>
                  <a:srgbClr val="FF0000"/>
                </a:solidFill>
              </a:rPr>
              <a:t>交换排序（冒泡排序、快速排序）</a:t>
            </a:r>
          </a:p>
          <a:p>
            <a:pPr marL="1295400" lvl="2" indent="-381000"/>
            <a:r>
              <a:rPr lang="zh-CN" altLang="en-US" dirty="0">
                <a:solidFill>
                  <a:srgbClr val="FF0000"/>
                </a:solidFill>
              </a:rPr>
              <a:t>选择排序（简单选择排序、堆排序）</a:t>
            </a:r>
          </a:p>
          <a:p>
            <a:pPr marL="1295400" lvl="2" indent="-381000"/>
            <a:r>
              <a:rPr lang="zh-CN" altLang="en-US" dirty="0">
                <a:solidFill>
                  <a:srgbClr val="FF0000"/>
                </a:solidFill>
              </a:rPr>
              <a:t>归并排序</a:t>
            </a:r>
          </a:p>
          <a:p>
            <a:pPr marL="1295400" lvl="2" indent="-381000"/>
            <a:r>
              <a:rPr lang="zh-CN" altLang="en-US" dirty="0">
                <a:solidFill>
                  <a:srgbClr val="FF0000"/>
                </a:solidFill>
              </a:rPr>
              <a:t>计数排序（多关键字排序）</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en-US"/>
              <a:t>插入排序</a:t>
            </a:r>
          </a:p>
        </p:txBody>
      </p:sp>
      <p:sp>
        <p:nvSpPr>
          <p:cNvPr id="570371" name="Rectangle 3"/>
          <p:cNvSpPr>
            <a:spLocks noGrp="1" noChangeArrowheads="1"/>
          </p:cNvSpPr>
          <p:nvPr>
            <p:ph type="body" idx="1"/>
          </p:nvPr>
        </p:nvSpPr>
        <p:spPr/>
        <p:txBody>
          <a:bodyPr/>
          <a:lstStyle/>
          <a:p>
            <a:pPr marL="533400" indent="-533400">
              <a:buFont typeface="Wingdings" pitchFamily="2" charset="2"/>
              <a:buNone/>
            </a:pPr>
            <a:r>
              <a:rPr lang="en-US" altLang="zh-CN" sz="2100"/>
              <a:t>[46] 26 22 68 48 42 36 84 66 22*</a:t>
            </a:r>
          </a:p>
          <a:p>
            <a:pPr marL="533400" indent="-533400">
              <a:buFont typeface="Wingdings" pitchFamily="2" charset="2"/>
              <a:buNone/>
            </a:pPr>
            <a:r>
              <a:rPr lang="en-US" altLang="zh-CN" sz="2100"/>
              <a:t>[26 46] 22 68 48 42 36 84 66 22*</a:t>
            </a:r>
          </a:p>
          <a:p>
            <a:pPr marL="533400" indent="-533400">
              <a:buFont typeface="Wingdings" pitchFamily="2" charset="2"/>
              <a:buNone/>
            </a:pPr>
            <a:r>
              <a:rPr lang="en-US" altLang="zh-CN" sz="2100"/>
              <a:t>[22 26 46] 68 48 42 36 84 66 22*</a:t>
            </a:r>
          </a:p>
          <a:p>
            <a:pPr marL="533400" indent="-533400">
              <a:buFont typeface="Wingdings" pitchFamily="2" charset="2"/>
              <a:buNone/>
            </a:pPr>
            <a:r>
              <a:rPr lang="en-US" altLang="zh-CN" sz="2100"/>
              <a:t>[22 26 46 68] 48 42 36 84 66 22*</a:t>
            </a:r>
          </a:p>
          <a:p>
            <a:pPr marL="533400" indent="-533400">
              <a:buFont typeface="Wingdings" pitchFamily="2" charset="2"/>
              <a:buNone/>
            </a:pPr>
            <a:r>
              <a:rPr lang="en-US" altLang="zh-CN" sz="2100"/>
              <a:t>[22 26 46 48 68] 42 36 84 66 22*</a:t>
            </a:r>
          </a:p>
          <a:p>
            <a:pPr marL="533400" indent="-533400">
              <a:buFont typeface="Wingdings" pitchFamily="2" charset="2"/>
              <a:buNone/>
            </a:pPr>
            <a:r>
              <a:rPr lang="en-US" altLang="zh-CN" sz="2100"/>
              <a:t>[22 26 42 46 48 68] 36 84 66 22*</a:t>
            </a:r>
          </a:p>
          <a:p>
            <a:pPr marL="533400" indent="-533400">
              <a:buFont typeface="Wingdings" pitchFamily="2" charset="2"/>
              <a:buNone/>
            </a:pPr>
            <a:r>
              <a:rPr lang="en-US" altLang="zh-CN" sz="2100"/>
              <a:t>[22 26 36 42 46 48 68] 84 66 22*</a:t>
            </a:r>
          </a:p>
          <a:p>
            <a:pPr marL="533400" indent="-533400">
              <a:buFont typeface="Wingdings" pitchFamily="2" charset="2"/>
              <a:buNone/>
            </a:pPr>
            <a:r>
              <a:rPr lang="en-US" altLang="zh-CN" sz="2100"/>
              <a:t>[22 26 36 42 46 48 68 84] 66 22*</a:t>
            </a:r>
          </a:p>
          <a:p>
            <a:pPr marL="533400" indent="-533400">
              <a:buFont typeface="Wingdings" pitchFamily="2" charset="2"/>
              <a:buNone/>
            </a:pPr>
            <a:r>
              <a:rPr lang="en-US" altLang="zh-CN" sz="2100"/>
              <a:t>[22 26 36 42 46 48 66 68 84] 22*</a:t>
            </a:r>
          </a:p>
          <a:p>
            <a:pPr marL="533400" indent="-533400">
              <a:buFont typeface="Wingdings" pitchFamily="2" charset="2"/>
              <a:buNone/>
            </a:pPr>
            <a:r>
              <a:rPr lang="en-US" altLang="zh-CN" sz="2100"/>
              <a:t>[22 22* 26 36 42 46 48 66 68 84]</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希尔排序</a:t>
            </a:r>
            <a:endParaRPr lang="zh-CN" altLang="en-US" dirty="0"/>
          </a:p>
        </p:txBody>
      </p:sp>
      <p:sp>
        <p:nvSpPr>
          <p:cNvPr id="3" name="内容占位符 2"/>
          <p:cNvSpPr>
            <a:spLocks noGrp="1"/>
          </p:cNvSpPr>
          <p:nvPr>
            <p:ph idx="1"/>
          </p:nvPr>
        </p:nvSpPr>
        <p:spPr/>
        <p:txBody>
          <a:bodyPr/>
          <a:lstStyle/>
          <a:p>
            <a:r>
              <a:rPr lang="zh-CN" altLang="en-US" dirty="0" smtClean="0"/>
              <a:t>定义</a:t>
            </a:r>
            <a:endParaRPr lang="en-US" altLang="zh-CN" dirty="0" smtClean="0"/>
          </a:p>
          <a:p>
            <a:pPr lvl="1"/>
            <a:r>
              <a:rPr lang="en-US" altLang="zh-CN" dirty="0" smtClean="0">
                <a:solidFill>
                  <a:srgbClr val="FF0000"/>
                </a:solidFill>
              </a:rPr>
              <a:t>Shell Sort</a:t>
            </a:r>
          </a:p>
          <a:p>
            <a:pPr lvl="1"/>
            <a:r>
              <a:rPr lang="zh-CN" altLang="en-US" dirty="0" smtClean="0">
                <a:solidFill>
                  <a:srgbClr val="FF0000"/>
                </a:solidFill>
              </a:rPr>
              <a:t>又称“缩小增量排序”（</a:t>
            </a:r>
            <a:r>
              <a:rPr lang="en-US" altLang="zh-CN" dirty="0" smtClean="0">
                <a:solidFill>
                  <a:srgbClr val="FF0000"/>
                </a:solidFill>
              </a:rPr>
              <a:t>Diminishing Increment Sort</a:t>
            </a:r>
            <a:r>
              <a:rPr lang="zh-CN" altLang="en-US" dirty="0" smtClean="0">
                <a:solidFill>
                  <a:srgbClr val="FF0000"/>
                </a:solidFill>
              </a:rPr>
              <a:t>），也是一种属于插入排序类的算法，但时间效率较其他排序方法有较大改进</a:t>
            </a:r>
            <a:endParaRPr lang="en-US" altLang="zh-CN" dirty="0" smtClean="0">
              <a:solidFill>
                <a:srgbClr val="FF0000"/>
              </a:solidFill>
            </a:endParaRPr>
          </a:p>
          <a:p>
            <a:pPr lvl="1"/>
            <a:r>
              <a:rPr lang="zh-CN" altLang="en-US" dirty="0" smtClean="0">
                <a:solidFill>
                  <a:srgbClr val="FF0000"/>
                </a:solidFill>
              </a:rPr>
              <a:t>基本思想是：先将整个待排记录序列分割为若干子序列分别进行直接插入排序，待整个序列的记录“基本有序”时，再对全体记录进行一次直接插入排序</a:t>
            </a:r>
            <a:endParaRPr lang="zh-CN" altLang="en-US" dirty="0">
              <a:solidFill>
                <a:srgbClr val="FF0000"/>
              </a:solidFill>
            </a:endParaRPr>
          </a:p>
        </p:txBody>
      </p:sp>
    </p:spTree>
    <p:extLst>
      <p:ext uri="{BB962C8B-B14F-4D97-AF65-F5344CB8AC3E}">
        <p14:creationId xmlns:p14="http://schemas.microsoft.com/office/powerpoint/2010/main" val="32744728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zh-CN" altLang="en-US"/>
              <a:t>冒泡排序</a:t>
            </a:r>
          </a:p>
        </p:txBody>
      </p:sp>
      <p:sp>
        <p:nvSpPr>
          <p:cNvPr id="741379" name="Rectangle 3"/>
          <p:cNvSpPr>
            <a:spLocks noGrp="1" noChangeArrowheads="1"/>
          </p:cNvSpPr>
          <p:nvPr>
            <p:ph type="body" idx="1"/>
          </p:nvPr>
        </p:nvSpPr>
        <p:spPr/>
        <p:txBody>
          <a:bodyPr/>
          <a:lstStyle/>
          <a:p>
            <a:r>
              <a:rPr lang="zh-CN" altLang="en-US"/>
              <a:t>交换排序的一种</a:t>
            </a:r>
          </a:p>
          <a:p>
            <a:r>
              <a:rPr lang="zh-CN" altLang="en-US"/>
              <a:t>依次比较相邻的两个待排序元素，若为逆序（递增或递减）则进行交换，将待排序元素从左至右比较一遍称为一趟“冒泡”</a:t>
            </a:r>
          </a:p>
          <a:p>
            <a:r>
              <a:rPr lang="zh-CN" altLang="en-US"/>
              <a:t>每趟冒泡都将待排序列中的最大关键字交换到最后（或最前）位置</a:t>
            </a:r>
          </a:p>
          <a:p>
            <a:r>
              <a:rPr lang="zh-CN" altLang="en-US"/>
              <a:t>直到全部元素有序为止</a:t>
            </a:r>
            <a:r>
              <a:rPr lang="en-US" altLang="zh-CN"/>
              <a:t>/</a:t>
            </a:r>
            <a:r>
              <a:rPr lang="zh-CN" altLang="en-US"/>
              <a:t>直到某次冒泡过程中没有发生交换为止</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zh-CN" altLang="en-US"/>
              <a:t>快速排序</a:t>
            </a:r>
          </a:p>
        </p:txBody>
      </p:sp>
      <p:sp>
        <p:nvSpPr>
          <p:cNvPr id="586755" name="Rectangle 3"/>
          <p:cNvSpPr>
            <a:spLocks noGrp="1" noChangeArrowheads="1"/>
          </p:cNvSpPr>
          <p:nvPr>
            <p:ph type="body" idx="1"/>
          </p:nvPr>
        </p:nvSpPr>
        <p:spPr/>
        <p:txBody>
          <a:bodyPr/>
          <a:lstStyle/>
          <a:p>
            <a:pPr marL="533400" indent="-533400"/>
            <a:r>
              <a:rPr lang="zh-CN" altLang="en-US"/>
              <a:t>就平均时间而言，快速排序是目前被认为最好的一种内部排序方法</a:t>
            </a:r>
            <a:r>
              <a:rPr lang="en-US" altLang="zh-CN"/>
              <a:t>,</a:t>
            </a:r>
            <a:r>
              <a:rPr lang="zh-CN" altLang="en-US"/>
              <a:t>由</a:t>
            </a:r>
            <a:r>
              <a:rPr lang="en-US" altLang="zh-CN"/>
              <a:t>C. A. R. Hoare</a:t>
            </a:r>
            <a:r>
              <a:rPr lang="zh-CN" altLang="en-US"/>
              <a:t>发明</a:t>
            </a:r>
          </a:p>
          <a:p>
            <a:pPr marL="533400" indent="-533400"/>
            <a:r>
              <a:rPr lang="zh-CN" altLang="en-US"/>
              <a:t>分治法</a:t>
            </a:r>
            <a:r>
              <a:rPr lang="en-US" altLang="zh-CN"/>
              <a:t>(divide and conquer)</a:t>
            </a:r>
            <a:r>
              <a:rPr lang="zh-CN" altLang="en-US"/>
              <a:t>思想的体现</a:t>
            </a:r>
          </a:p>
          <a:p>
            <a:pPr marL="533400" indent="-533400"/>
            <a:r>
              <a:rPr lang="en-US" altLang="zh-CN"/>
              <a:t>Unix</a:t>
            </a:r>
            <a:r>
              <a:rPr lang="zh-CN" altLang="en-US"/>
              <a:t>系统函数库所提供的标准排序方法</a:t>
            </a:r>
          </a:p>
          <a:p>
            <a:pPr marL="533400" indent="-533400"/>
            <a:r>
              <a:rPr lang="en-US" altLang="zh-CN"/>
              <a:t>C</a:t>
            </a:r>
            <a:r>
              <a:rPr lang="zh-CN" altLang="en-US"/>
              <a:t>标准函数库中的排序方法直接就命名为</a:t>
            </a:r>
            <a:r>
              <a:rPr lang="en-US" altLang="zh-CN"/>
              <a:t>qsort()</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zh-CN" altLang="en-US"/>
              <a:t>快速排序</a:t>
            </a:r>
          </a:p>
        </p:txBody>
      </p:sp>
      <p:sp>
        <p:nvSpPr>
          <p:cNvPr id="587779" name="Rectangle 3"/>
          <p:cNvSpPr>
            <a:spLocks noGrp="1" noChangeArrowheads="1"/>
          </p:cNvSpPr>
          <p:nvPr>
            <p:ph type="body" idx="1"/>
          </p:nvPr>
        </p:nvSpPr>
        <p:spPr/>
        <p:txBody>
          <a:bodyPr/>
          <a:lstStyle/>
          <a:p>
            <a:pPr marL="533400" indent="-533400"/>
            <a:r>
              <a:rPr lang="zh-CN" altLang="en-US"/>
              <a:t>基本思想</a:t>
            </a:r>
            <a:r>
              <a:rPr lang="en-US" altLang="zh-CN"/>
              <a:t>:</a:t>
            </a:r>
          </a:p>
          <a:p>
            <a:pPr marL="914400" lvl="1" indent="-457200"/>
            <a:r>
              <a:rPr lang="zh-CN" altLang="en-US"/>
              <a:t>是对冒泡排序的一种改进</a:t>
            </a:r>
          </a:p>
          <a:p>
            <a:pPr marL="914400" lvl="1" indent="-457200"/>
            <a:r>
              <a:rPr lang="zh-CN" altLang="en-US"/>
              <a:t>选取一个轴值</a:t>
            </a:r>
            <a:r>
              <a:rPr lang="en-US" altLang="zh-CN"/>
              <a:t>,</a:t>
            </a:r>
            <a:r>
              <a:rPr lang="zh-CN" altLang="en-US"/>
              <a:t>然后根据此轴值通过一趟排序对记录集进行一次分割</a:t>
            </a:r>
            <a:r>
              <a:rPr lang="en-US" altLang="zh-CN"/>
              <a:t>,</a:t>
            </a:r>
            <a:r>
              <a:rPr lang="zh-CN" altLang="en-US"/>
              <a:t>然后对分割后产生的两个记录子集分别进行快速排序</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zh-CN" altLang="en-US"/>
              <a:t>快速排序</a:t>
            </a:r>
          </a:p>
        </p:txBody>
      </p:sp>
      <p:sp>
        <p:nvSpPr>
          <p:cNvPr id="588803" name="Rectangle 3"/>
          <p:cNvSpPr>
            <a:spLocks noGrp="1" noChangeArrowheads="1"/>
          </p:cNvSpPr>
          <p:nvPr>
            <p:ph type="body" idx="1"/>
          </p:nvPr>
        </p:nvSpPr>
        <p:spPr/>
        <p:txBody>
          <a:bodyPr/>
          <a:lstStyle/>
          <a:p>
            <a:pPr marL="533400" indent="-533400"/>
            <a:r>
              <a:rPr lang="zh-CN" altLang="en-US"/>
              <a:t>基本概念</a:t>
            </a:r>
            <a:r>
              <a:rPr lang="en-US" altLang="zh-CN"/>
              <a:t>:</a:t>
            </a:r>
          </a:p>
          <a:p>
            <a:pPr marL="914400" lvl="1" indent="-457200"/>
            <a:r>
              <a:rPr lang="zh-CN" altLang="en-US"/>
              <a:t>轴值</a:t>
            </a:r>
            <a:r>
              <a:rPr lang="en-US" altLang="zh-CN"/>
              <a:t>(pivot):</a:t>
            </a:r>
          </a:p>
          <a:p>
            <a:pPr marL="1295400" lvl="2" indent="-381000"/>
            <a:r>
              <a:rPr lang="zh-CN" altLang="en-US"/>
              <a:t>书上称枢轴</a:t>
            </a:r>
          </a:p>
          <a:p>
            <a:pPr marL="1295400" lvl="2" indent="-381000"/>
            <a:r>
              <a:rPr lang="zh-CN" altLang="en-US"/>
              <a:t>用于将记录集</a:t>
            </a:r>
            <a:r>
              <a:rPr lang="en-US" altLang="zh-CN"/>
              <a:t>"</a:t>
            </a:r>
            <a:r>
              <a:rPr lang="zh-CN" altLang="en-US"/>
              <a:t>分割</a:t>
            </a:r>
            <a:r>
              <a:rPr lang="en-US" altLang="zh-CN"/>
              <a:t>"</a:t>
            </a:r>
            <a:r>
              <a:rPr lang="zh-CN" altLang="en-US"/>
              <a:t>为两个部分的那个键值</a:t>
            </a:r>
          </a:p>
          <a:p>
            <a:pPr marL="914400" lvl="1" indent="-457200"/>
            <a:r>
              <a:rPr lang="zh-CN" altLang="en-US"/>
              <a:t>分割</a:t>
            </a:r>
            <a:r>
              <a:rPr lang="en-US" altLang="zh-CN"/>
              <a:t>(partition):</a:t>
            </a:r>
          </a:p>
          <a:p>
            <a:pPr marL="1295400" lvl="2" indent="-381000"/>
            <a:r>
              <a:rPr lang="zh-CN" altLang="en-US"/>
              <a:t>将记录集分为两个部分</a:t>
            </a:r>
            <a:r>
              <a:rPr lang="en-US" altLang="zh-CN"/>
              <a:t>,</a:t>
            </a:r>
            <a:r>
              <a:rPr lang="zh-CN" altLang="en-US"/>
              <a:t>前面部分记录的键值都比轴值小</a:t>
            </a:r>
            <a:r>
              <a:rPr lang="en-US" altLang="zh-CN"/>
              <a:t>,</a:t>
            </a:r>
            <a:r>
              <a:rPr lang="zh-CN" altLang="en-US"/>
              <a:t>后面部分的键值都比轴值大</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zh-CN" altLang="en-US"/>
              <a:t>快速排序</a:t>
            </a:r>
          </a:p>
        </p:txBody>
      </p:sp>
      <p:pic>
        <p:nvPicPr>
          <p:cNvPr id="5898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14500" y="2411413"/>
            <a:ext cx="5715000" cy="29083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zh-CN" altLang="en-US"/>
              <a:t>习题</a:t>
            </a:r>
          </a:p>
        </p:txBody>
      </p:sp>
      <p:sp>
        <p:nvSpPr>
          <p:cNvPr id="705539" name="Rectangle 3"/>
          <p:cNvSpPr>
            <a:spLocks noGrp="1" noChangeArrowheads="1"/>
          </p:cNvSpPr>
          <p:nvPr>
            <p:ph type="body" idx="1"/>
          </p:nvPr>
        </p:nvSpPr>
        <p:spPr/>
        <p:txBody>
          <a:bodyPr/>
          <a:lstStyle/>
          <a:p>
            <a:r>
              <a:rPr lang="zh-CN" altLang="en-US"/>
              <a:t>若某栈的输入序列为</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，则所有可能的出栈序列有</a:t>
            </a:r>
            <a:r>
              <a:rPr lang="en-US" altLang="zh-CN"/>
              <a:t>___</a:t>
            </a:r>
            <a:r>
              <a:rPr lang="zh-CN" altLang="en-US"/>
              <a:t>种，所有不可能的出栈序列有</a:t>
            </a:r>
            <a:r>
              <a:rPr lang="en-US" altLang="zh-CN"/>
              <a:t>____</a:t>
            </a:r>
            <a:r>
              <a:rPr lang="zh-CN" altLang="en-US"/>
              <a:t>种。</a:t>
            </a:r>
          </a:p>
          <a:p>
            <a:r>
              <a:rPr lang="zh-CN" altLang="en-US"/>
              <a:t>请写出所有可能的序列和不可能的序列。</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228600" y="228600"/>
            <a:ext cx="7010400" cy="533400"/>
          </a:xfrm>
        </p:spPr>
        <p:txBody>
          <a:bodyPr/>
          <a:lstStyle/>
          <a:p>
            <a:pPr algn="just"/>
            <a:r>
              <a:rPr lang="zh-CN" altLang="en-US" sz="3800"/>
              <a:t>快速排序</a:t>
            </a:r>
          </a:p>
        </p:txBody>
      </p:sp>
      <p:sp>
        <p:nvSpPr>
          <p:cNvPr id="592899" name="Text Box 3"/>
          <p:cNvSpPr txBox="1">
            <a:spLocks noChangeArrowheads="1"/>
          </p:cNvSpPr>
          <p:nvPr/>
        </p:nvSpPr>
        <p:spPr bwMode="auto">
          <a:xfrm>
            <a:off x="17526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592900" name="Text Box 4"/>
          <p:cNvSpPr txBox="1">
            <a:spLocks noChangeArrowheads="1"/>
          </p:cNvSpPr>
          <p:nvPr/>
        </p:nvSpPr>
        <p:spPr bwMode="auto">
          <a:xfrm>
            <a:off x="24384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592901" name="Text Box 5"/>
          <p:cNvSpPr txBox="1">
            <a:spLocks noChangeArrowheads="1"/>
          </p:cNvSpPr>
          <p:nvPr/>
        </p:nvSpPr>
        <p:spPr bwMode="auto">
          <a:xfrm>
            <a:off x="31242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592902" name="Text Box 6"/>
          <p:cNvSpPr txBox="1">
            <a:spLocks noChangeArrowheads="1"/>
          </p:cNvSpPr>
          <p:nvPr/>
        </p:nvSpPr>
        <p:spPr bwMode="auto">
          <a:xfrm>
            <a:off x="38100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592903" name="Text Box 7"/>
          <p:cNvSpPr txBox="1">
            <a:spLocks noChangeArrowheads="1"/>
          </p:cNvSpPr>
          <p:nvPr/>
        </p:nvSpPr>
        <p:spPr bwMode="auto">
          <a:xfrm>
            <a:off x="44958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592904" name="Text Box 8"/>
          <p:cNvSpPr txBox="1">
            <a:spLocks noChangeArrowheads="1"/>
          </p:cNvSpPr>
          <p:nvPr/>
        </p:nvSpPr>
        <p:spPr bwMode="auto">
          <a:xfrm>
            <a:off x="51816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592905" name="Text Box 9"/>
          <p:cNvSpPr txBox="1">
            <a:spLocks noChangeArrowheads="1"/>
          </p:cNvSpPr>
          <p:nvPr/>
        </p:nvSpPr>
        <p:spPr bwMode="auto">
          <a:xfrm>
            <a:off x="58674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592906" name="Text Box 10"/>
          <p:cNvSpPr txBox="1">
            <a:spLocks noChangeArrowheads="1"/>
          </p:cNvSpPr>
          <p:nvPr/>
        </p:nvSpPr>
        <p:spPr bwMode="auto">
          <a:xfrm>
            <a:off x="6553200" y="838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592907" name="AutoShape 11"/>
          <p:cNvSpPr>
            <a:spLocks noChangeArrowheads="1"/>
          </p:cNvSpPr>
          <p:nvPr/>
        </p:nvSpPr>
        <p:spPr bwMode="auto">
          <a:xfrm>
            <a:off x="1981200" y="13716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08" name="AutoShape 12"/>
          <p:cNvSpPr>
            <a:spLocks noChangeArrowheads="1"/>
          </p:cNvSpPr>
          <p:nvPr/>
        </p:nvSpPr>
        <p:spPr bwMode="auto">
          <a:xfrm>
            <a:off x="6781800" y="13716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09" name="Text Box 13"/>
          <p:cNvSpPr txBox="1">
            <a:spLocks noChangeArrowheads="1"/>
          </p:cNvSpPr>
          <p:nvPr/>
        </p:nvSpPr>
        <p:spPr bwMode="auto">
          <a:xfrm>
            <a:off x="17526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592910" name="Text Box 14"/>
          <p:cNvSpPr txBox="1">
            <a:spLocks noChangeArrowheads="1"/>
          </p:cNvSpPr>
          <p:nvPr/>
        </p:nvSpPr>
        <p:spPr bwMode="auto">
          <a:xfrm>
            <a:off x="24384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592911" name="Text Box 15"/>
          <p:cNvSpPr txBox="1">
            <a:spLocks noChangeArrowheads="1"/>
          </p:cNvSpPr>
          <p:nvPr/>
        </p:nvSpPr>
        <p:spPr bwMode="auto">
          <a:xfrm>
            <a:off x="31242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592912" name="Text Box 16"/>
          <p:cNvSpPr txBox="1">
            <a:spLocks noChangeArrowheads="1"/>
          </p:cNvSpPr>
          <p:nvPr/>
        </p:nvSpPr>
        <p:spPr bwMode="auto">
          <a:xfrm>
            <a:off x="38100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592913" name="Text Box 17"/>
          <p:cNvSpPr txBox="1">
            <a:spLocks noChangeArrowheads="1"/>
          </p:cNvSpPr>
          <p:nvPr/>
        </p:nvSpPr>
        <p:spPr bwMode="auto">
          <a:xfrm>
            <a:off x="44958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592914" name="Text Box 18"/>
          <p:cNvSpPr txBox="1">
            <a:spLocks noChangeArrowheads="1"/>
          </p:cNvSpPr>
          <p:nvPr/>
        </p:nvSpPr>
        <p:spPr bwMode="auto">
          <a:xfrm>
            <a:off x="51816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592915" name="Text Box 19"/>
          <p:cNvSpPr txBox="1">
            <a:spLocks noChangeArrowheads="1"/>
          </p:cNvSpPr>
          <p:nvPr/>
        </p:nvSpPr>
        <p:spPr bwMode="auto">
          <a:xfrm>
            <a:off x="58674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592916" name="Text Box 20"/>
          <p:cNvSpPr txBox="1">
            <a:spLocks noChangeArrowheads="1"/>
          </p:cNvSpPr>
          <p:nvPr/>
        </p:nvSpPr>
        <p:spPr bwMode="auto">
          <a:xfrm>
            <a:off x="6553200" y="1676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592917" name="AutoShape 21"/>
          <p:cNvSpPr>
            <a:spLocks noChangeArrowheads="1"/>
          </p:cNvSpPr>
          <p:nvPr/>
        </p:nvSpPr>
        <p:spPr bwMode="auto">
          <a:xfrm>
            <a:off x="1981200" y="22098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18" name="AutoShape 22"/>
          <p:cNvSpPr>
            <a:spLocks noChangeArrowheads="1"/>
          </p:cNvSpPr>
          <p:nvPr/>
        </p:nvSpPr>
        <p:spPr bwMode="auto">
          <a:xfrm>
            <a:off x="6096000" y="22098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19" name="Text Box 23"/>
          <p:cNvSpPr txBox="1">
            <a:spLocks noChangeArrowheads="1"/>
          </p:cNvSpPr>
          <p:nvPr/>
        </p:nvSpPr>
        <p:spPr bwMode="auto">
          <a:xfrm>
            <a:off x="17526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592920" name="Text Box 24"/>
          <p:cNvSpPr txBox="1">
            <a:spLocks noChangeArrowheads="1"/>
          </p:cNvSpPr>
          <p:nvPr/>
        </p:nvSpPr>
        <p:spPr bwMode="auto">
          <a:xfrm>
            <a:off x="24384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592921" name="Text Box 25"/>
          <p:cNvSpPr txBox="1">
            <a:spLocks noChangeArrowheads="1"/>
          </p:cNvSpPr>
          <p:nvPr/>
        </p:nvSpPr>
        <p:spPr bwMode="auto">
          <a:xfrm>
            <a:off x="31242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592922" name="Text Box 26"/>
          <p:cNvSpPr txBox="1">
            <a:spLocks noChangeArrowheads="1"/>
          </p:cNvSpPr>
          <p:nvPr/>
        </p:nvSpPr>
        <p:spPr bwMode="auto">
          <a:xfrm>
            <a:off x="38100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592923" name="Text Box 27"/>
          <p:cNvSpPr txBox="1">
            <a:spLocks noChangeArrowheads="1"/>
          </p:cNvSpPr>
          <p:nvPr/>
        </p:nvSpPr>
        <p:spPr bwMode="auto">
          <a:xfrm>
            <a:off x="44958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592924" name="Text Box 28"/>
          <p:cNvSpPr txBox="1">
            <a:spLocks noChangeArrowheads="1"/>
          </p:cNvSpPr>
          <p:nvPr/>
        </p:nvSpPr>
        <p:spPr bwMode="auto">
          <a:xfrm>
            <a:off x="51816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592925" name="Text Box 29"/>
          <p:cNvSpPr txBox="1">
            <a:spLocks noChangeArrowheads="1"/>
          </p:cNvSpPr>
          <p:nvPr/>
        </p:nvSpPr>
        <p:spPr bwMode="auto">
          <a:xfrm>
            <a:off x="58674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592926" name="Text Box 30"/>
          <p:cNvSpPr txBox="1">
            <a:spLocks noChangeArrowheads="1"/>
          </p:cNvSpPr>
          <p:nvPr/>
        </p:nvSpPr>
        <p:spPr bwMode="auto">
          <a:xfrm>
            <a:off x="6553200" y="25146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592927" name="AutoShape 31"/>
          <p:cNvSpPr>
            <a:spLocks noChangeArrowheads="1"/>
          </p:cNvSpPr>
          <p:nvPr/>
        </p:nvSpPr>
        <p:spPr bwMode="auto">
          <a:xfrm>
            <a:off x="3352800" y="30480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28" name="AutoShape 32"/>
          <p:cNvSpPr>
            <a:spLocks noChangeArrowheads="1"/>
          </p:cNvSpPr>
          <p:nvPr/>
        </p:nvSpPr>
        <p:spPr bwMode="auto">
          <a:xfrm>
            <a:off x="6096000" y="30480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29" name="Text Box 33"/>
          <p:cNvSpPr txBox="1">
            <a:spLocks noChangeArrowheads="1"/>
          </p:cNvSpPr>
          <p:nvPr/>
        </p:nvSpPr>
        <p:spPr bwMode="auto">
          <a:xfrm>
            <a:off x="17526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592930" name="Text Box 34"/>
          <p:cNvSpPr txBox="1">
            <a:spLocks noChangeArrowheads="1"/>
          </p:cNvSpPr>
          <p:nvPr/>
        </p:nvSpPr>
        <p:spPr bwMode="auto">
          <a:xfrm>
            <a:off x="24384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592931" name="Text Box 35"/>
          <p:cNvSpPr txBox="1">
            <a:spLocks noChangeArrowheads="1"/>
          </p:cNvSpPr>
          <p:nvPr/>
        </p:nvSpPr>
        <p:spPr bwMode="auto">
          <a:xfrm>
            <a:off x="31242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592932" name="Text Box 36"/>
          <p:cNvSpPr txBox="1">
            <a:spLocks noChangeArrowheads="1"/>
          </p:cNvSpPr>
          <p:nvPr/>
        </p:nvSpPr>
        <p:spPr bwMode="auto">
          <a:xfrm>
            <a:off x="38100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592933" name="Text Box 37"/>
          <p:cNvSpPr txBox="1">
            <a:spLocks noChangeArrowheads="1"/>
          </p:cNvSpPr>
          <p:nvPr/>
        </p:nvSpPr>
        <p:spPr bwMode="auto">
          <a:xfrm>
            <a:off x="44958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592934" name="Text Box 38"/>
          <p:cNvSpPr txBox="1">
            <a:spLocks noChangeArrowheads="1"/>
          </p:cNvSpPr>
          <p:nvPr/>
        </p:nvSpPr>
        <p:spPr bwMode="auto">
          <a:xfrm>
            <a:off x="51816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592935" name="Text Box 39"/>
          <p:cNvSpPr txBox="1">
            <a:spLocks noChangeArrowheads="1"/>
          </p:cNvSpPr>
          <p:nvPr/>
        </p:nvSpPr>
        <p:spPr bwMode="auto">
          <a:xfrm>
            <a:off x="58674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592936" name="Text Box 40"/>
          <p:cNvSpPr txBox="1">
            <a:spLocks noChangeArrowheads="1"/>
          </p:cNvSpPr>
          <p:nvPr/>
        </p:nvSpPr>
        <p:spPr bwMode="auto">
          <a:xfrm>
            <a:off x="6553200" y="33528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592937" name="AutoShape 41"/>
          <p:cNvSpPr>
            <a:spLocks noChangeArrowheads="1"/>
          </p:cNvSpPr>
          <p:nvPr/>
        </p:nvSpPr>
        <p:spPr bwMode="auto">
          <a:xfrm>
            <a:off x="3352800" y="3886200"/>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38" name="AutoShape 42"/>
          <p:cNvSpPr>
            <a:spLocks noChangeArrowheads="1"/>
          </p:cNvSpPr>
          <p:nvPr/>
        </p:nvSpPr>
        <p:spPr bwMode="auto">
          <a:xfrm>
            <a:off x="5410200" y="3886200"/>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39" name="Text Box 43"/>
          <p:cNvSpPr txBox="1">
            <a:spLocks noChangeArrowheads="1"/>
          </p:cNvSpPr>
          <p:nvPr/>
        </p:nvSpPr>
        <p:spPr bwMode="auto">
          <a:xfrm>
            <a:off x="17526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592940" name="Text Box 44"/>
          <p:cNvSpPr txBox="1">
            <a:spLocks noChangeArrowheads="1"/>
          </p:cNvSpPr>
          <p:nvPr/>
        </p:nvSpPr>
        <p:spPr bwMode="auto">
          <a:xfrm>
            <a:off x="24384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592941" name="Text Box 45"/>
          <p:cNvSpPr txBox="1">
            <a:spLocks noChangeArrowheads="1"/>
          </p:cNvSpPr>
          <p:nvPr/>
        </p:nvSpPr>
        <p:spPr bwMode="auto">
          <a:xfrm>
            <a:off x="31242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592942" name="Text Box 46"/>
          <p:cNvSpPr txBox="1">
            <a:spLocks noChangeArrowheads="1"/>
          </p:cNvSpPr>
          <p:nvPr/>
        </p:nvSpPr>
        <p:spPr bwMode="auto">
          <a:xfrm>
            <a:off x="38100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592943" name="Text Box 47"/>
          <p:cNvSpPr txBox="1">
            <a:spLocks noChangeArrowheads="1"/>
          </p:cNvSpPr>
          <p:nvPr/>
        </p:nvSpPr>
        <p:spPr bwMode="auto">
          <a:xfrm>
            <a:off x="44958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592944" name="Text Box 48"/>
          <p:cNvSpPr txBox="1">
            <a:spLocks noChangeArrowheads="1"/>
          </p:cNvSpPr>
          <p:nvPr/>
        </p:nvSpPr>
        <p:spPr bwMode="auto">
          <a:xfrm>
            <a:off x="51816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592945" name="Text Box 49"/>
          <p:cNvSpPr txBox="1">
            <a:spLocks noChangeArrowheads="1"/>
          </p:cNvSpPr>
          <p:nvPr/>
        </p:nvSpPr>
        <p:spPr bwMode="auto">
          <a:xfrm>
            <a:off x="58674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592946" name="Text Box 50"/>
          <p:cNvSpPr txBox="1">
            <a:spLocks noChangeArrowheads="1"/>
          </p:cNvSpPr>
          <p:nvPr/>
        </p:nvSpPr>
        <p:spPr bwMode="auto">
          <a:xfrm>
            <a:off x="6553200" y="42576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592947" name="AutoShape 51"/>
          <p:cNvSpPr>
            <a:spLocks noChangeArrowheads="1"/>
          </p:cNvSpPr>
          <p:nvPr/>
        </p:nvSpPr>
        <p:spPr bwMode="auto">
          <a:xfrm>
            <a:off x="4038600" y="4791075"/>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48" name="AutoShape 52"/>
          <p:cNvSpPr>
            <a:spLocks noChangeArrowheads="1"/>
          </p:cNvSpPr>
          <p:nvPr/>
        </p:nvSpPr>
        <p:spPr bwMode="auto">
          <a:xfrm>
            <a:off x="5410200" y="4791075"/>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49" name="Text Box 53"/>
          <p:cNvSpPr txBox="1">
            <a:spLocks noChangeArrowheads="1"/>
          </p:cNvSpPr>
          <p:nvPr/>
        </p:nvSpPr>
        <p:spPr bwMode="auto">
          <a:xfrm>
            <a:off x="17526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592950" name="Text Box 54"/>
          <p:cNvSpPr txBox="1">
            <a:spLocks noChangeArrowheads="1"/>
          </p:cNvSpPr>
          <p:nvPr/>
        </p:nvSpPr>
        <p:spPr bwMode="auto">
          <a:xfrm>
            <a:off x="24384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592951" name="Text Box 55"/>
          <p:cNvSpPr txBox="1">
            <a:spLocks noChangeArrowheads="1"/>
          </p:cNvSpPr>
          <p:nvPr/>
        </p:nvSpPr>
        <p:spPr bwMode="auto">
          <a:xfrm>
            <a:off x="31242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592952" name="Text Box 56"/>
          <p:cNvSpPr txBox="1">
            <a:spLocks noChangeArrowheads="1"/>
          </p:cNvSpPr>
          <p:nvPr/>
        </p:nvSpPr>
        <p:spPr bwMode="auto">
          <a:xfrm>
            <a:off x="38100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a:t>
            </a:r>
          </a:p>
        </p:txBody>
      </p:sp>
      <p:sp>
        <p:nvSpPr>
          <p:cNvPr id="592953" name="Text Box 57"/>
          <p:cNvSpPr txBox="1">
            <a:spLocks noChangeArrowheads="1"/>
          </p:cNvSpPr>
          <p:nvPr/>
        </p:nvSpPr>
        <p:spPr bwMode="auto">
          <a:xfrm>
            <a:off x="44958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592954" name="Text Box 58"/>
          <p:cNvSpPr txBox="1">
            <a:spLocks noChangeArrowheads="1"/>
          </p:cNvSpPr>
          <p:nvPr/>
        </p:nvSpPr>
        <p:spPr bwMode="auto">
          <a:xfrm>
            <a:off x="51816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592955" name="Text Box 59"/>
          <p:cNvSpPr txBox="1">
            <a:spLocks noChangeArrowheads="1"/>
          </p:cNvSpPr>
          <p:nvPr/>
        </p:nvSpPr>
        <p:spPr bwMode="auto">
          <a:xfrm>
            <a:off x="58674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592956" name="Text Box 60"/>
          <p:cNvSpPr txBox="1">
            <a:spLocks noChangeArrowheads="1"/>
          </p:cNvSpPr>
          <p:nvPr/>
        </p:nvSpPr>
        <p:spPr bwMode="auto">
          <a:xfrm>
            <a:off x="6553200" y="50958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592957" name="AutoShape 61"/>
          <p:cNvSpPr>
            <a:spLocks noChangeArrowheads="1"/>
          </p:cNvSpPr>
          <p:nvPr/>
        </p:nvSpPr>
        <p:spPr bwMode="auto">
          <a:xfrm>
            <a:off x="4038600" y="5629275"/>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58" name="AutoShape 62"/>
          <p:cNvSpPr>
            <a:spLocks noChangeArrowheads="1"/>
          </p:cNvSpPr>
          <p:nvPr/>
        </p:nvSpPr>
        <p:spPr bwMode="auto">
          <a:xfrm>
            <a:off x="4800600" y="5629275"/>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59" name="Text Box 63"/>
          <p:cNvSpPr txBox="1">
            <a:spLocks noChangeArrowheads="1"/>
          </p:cNvSpPr>
          <p:nvPr/>
        </p:nvSpPr>
        <p:spPr bwMode="auto">
          <a:xfrm>
            <a:off x="17526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592960" name="Text Box 64"/>
          <p:cNvSpPr txBox="1">
            <a:spLocks noChangeArrowheads="1"/>
          </p:cNvSpPr>
          <p:nvPr/>
        </p:nvSpPr>
        <p:spPr bwMode="auto">
          <a:xfrm>
            <a:off x="24384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592961" name="Text Box 65"/>
          <p:cNvSpPr txBox="1">
            <a:spLocks noChangeArrowheads="1"/>
          </p:cNvSpPr>
          <p:nvPr/>
        </p:nvSpPr>
        <p:spPr bwMode="auto">
          <a:xfrm>
            <a:off x="31242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592962" name="Text Box 66"/>
          <p:cNvSpPr txBox="1">
            <a:spLocks noChangeArrowheads="1"/>
          </p:cNvSpPr>
          <p:nvPr/>
        </p:nvSpPr>
        <p:spPr bwMode="auto">
          <a:xfrm>
            <a:off x="38100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49 </a:t>
            </a:r>
          </a:p>
        </p:txBody>
      </p:sp>
      <p:sp>
        <p:nvSpPr>
          <p:cNvPr id="592963" name="Text Box 67"/>
          <p:cNvSpPr txBox="1">
            <a:spLocks noChangeArrowheads="1"/>
          </p:cNvSpPr>
          <p:nvPr/>
        </p:nvSpPr>
        <p:spPr bwMode="auto">
          <a:xfrm>
            <a:off x="44958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592964" name="Text Box 68"/>
          <p:cNvSpPr txBox="1">
            <a:spLocks noChangeArrowheads="1"/>
          </p:cNvSpPr>
          <p:nvPr/>
        </p:nvSpPr>
        <p:spPr bwMode="auto">
          <a:xfrm>
            <a:off x="51816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 97 </a:t>
            </a:r>
          </a:p>
        </p:txBody>
      </p:sp>
      <p:sp>
        <p:nvSpPr>
          <p:cNvPr id="592965" name="Text Box 69"/>
          <p:cNvSpPr txBox="1">
            <a:spLocks noChangeArrowheads="1"/>
          </p:cNvSpPr>
          <p:nvPr/>
        </p:nvSpPr>
        <p:spPr bwMode="auto">
          <a:xfrm>
            <a:off x="58674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592966" name="Text Box 70"/>
          <p:cNvSpPr txBox="1">
            <a:spLocks noChangeArrowheads="1"/>
          </p:cNvSpPr>
          <p:nvPr/>
        </p:nvSpPr>
        <p:spPr bwMode="auto">
          <a:xfrm>
            <a:off x="6553200" y="593407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592967" name="AutoShape 71"/>
          <p:cNvSpPr>
            <a:spLocks noChangeArrowheads="1"/>
          </p:cNvSpPr>
          <p:nvPr/>
        </p:nvSpPr>
        <p:spPr bwMode="auto">
          <a:xfrm>
            <a:off x="3962400" y="6467475"/>
            <a:ext cx="152400" cy="1524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68" name="AutoShape 72"/>
          <p:cNvSpPr>
            <a:spLocks noChangeArrowheads="1"/>
          </p:cNvSpPr>
          <p:nvPr/>
        </p:nvSpPr>
        <p:spPr bwMode="auto">
          <a:xfrm>
            <a:off x="4267200" y="6467475"/>
            <a:ext cx="152400" cy="152400"/>
          </a:xfrm>
          <a:prstGeom prst="upArrow">
            <a:avLst>
              <a:gd name="adj1" fmla="val 50000"/>
              <a:gd name="adj2" fmla="val 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92969" name="Text Box 73"/>
          <p:cNvSpPr txBox="1">
            <a:spLocks noChangeArrowheads="1"/>
          </p:cNvSpPr>
          <p:nvPr/>
        </p:nvSpPr>
        <p:spPr bwMode="auto">
          <a:xfrm>
            <a:off x="457200" y="27432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592970" name="Text Box 74"/>
          <p:cNvSpPr txBox="1">
            <a:spLocks noChangeArrowheads="1"/>
          </p:cNvSpPr>
          <p:nvPr/>
        </p:nvSpPr>
        <p:spPr bwMode="auto">
          <a:xfrm>
            <a:off x="381000" y="2286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0000FF"/>
                </a:solidFill>
                <a:latin typeface="" pitchFamily="18" charset="0"/>
              </a:rPr>
              <a:t>temp</a:t>
            </a:r>
          </a:p>
        </p:txBody>
      </p:sp>
      <p:sp>
        <p:nvSpPr>
          <p:cNvPr id="592971" name="Oval 75"/>
          <p:cNvSpPr>
            <a:spLocks noChangeArrowheads="1"/>
          </p:cNvSpPr>
          <p:nvPr/>
        </p:nvSpPr>
        <p:spPr bwMode="auto">
          <a:xfrm>
            <a:off x="1752600" y="5867400"/>
            <a:ext cx="2667000" cy="609600"/>
          </a:xfrm>
          <a:prstGeom prst="ellipse">
            <a:avLst/>
          </a:prstGeom>
          <a:noFill/>
          <a:ln w="95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2972" name="Oval 76"/>
          <p:cNvSpPr>
            <a:spLocks noChangeArrowheads="1"/>
          </p:cNvSpPr>
          <p:nvPr/>
        </p:nvSpPr>
        <p:spPr bwMode="auto">
          <a:xfrm>
            <a:off x="4572000" y="5867400"/>
            <a:ext cx="2667000" cy="609600"/>
          </a:xfrm>
          <a:prstGeom prst="ellipse">
            <a:avLst/>
          </a:prstGeom>
          <a:noFill/>
          <a:ln w="95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zh-CN" altLang="en-US"/>
              <a:t>例题</a:t>
            </a:r>
          </a:p>
        </p:txBody>
      </p:sp>
      <p:sp>
        <p:nvSpPr>
          <p:cNvPr id="596995" name="Rectangle 3"/>
          <p:cNvSpPr>
            <a:spLocks noGrp="1" noChangeArrowheads="1"/>
          </p:cNvSpPr>
          <p:nvPr>
            <p:ph type="body" idx="1"/>
          </p:nvPr>
        </p:nvSpPr>
        <p:spPr/>
        <p:txBody>
          <a:bodyPr/>
          <a:lstStyle/>
          <a:p>
            <a:r>
              <a:rPr lang="zh-CN" altLang="en-US"/>
              <a:t>写出对于结点序列（</a:t>
            </a:r>
            <a:r>
              <a:rPr lang="en-US" altLang="zh-CN"/>
              <a:t>46</a:t>
            </a:r>
            <a:r>
              <a:rPr lang="zh-CN" altLang="en-US"/>
              <a:t>，</a:t>
            </a:r>
            <a:r>
              <a:rPr lang="en-US" altLang="zh-CN"/>
              <a:t>26</a:t>
            </a:r>
            <a:r>
              <a:rPr lang="zh-CN" altLang="en-US"/>
              <a:t>，</a:t>
            </a:r>
            <a:r>
              <a:rPr lang="en-US" altLang="zh-CN"/>
              <a:t>22</a:t>
            </a:r>
            <a:r>
              <a:rPr lang="zh-CN" altLang="en-US"/>
              <a:t>，</a:t>
            </a:r>
            <a:r>
              <a:rPr lang="en-US" altLang="zh-CN"/>
              <a:t>68</a:t>
            </a:r>
            <a:r>
              <a:rPr lang="zh-CN" altLang="en-US"/>
              <a:t>，</a:t>
            </a:r>
            <a:r>
              <a:rPr lang="en-US" altLang="zh-CN"/>
              <a:t>48</a:t>
            </a:r>
            <a:r>
              <a:rPr lang="zh-CN" altLang="en-US"/>
              <a:t>，</a:t>
            </a:r>
            <a:r>
              <a:rPr lang="en-US" altLang="zh-CN"/>
              <a:t>42</a:t>
            </a:r>
            <a:r>
              <a:rPr lang="zh-CN" altLang="en-US"/>
              <a:t>，</a:t>
            </a:r>
            <a:r>
              <a:rPr lang="en-US" altLang="zh-CN"/>
              <a:t>36</a:t>
            </a:r>
            <a:r>
              <a:rPr lang="zh-CN" altLang="en-US"/>
              <a:t>，</a:t>
            </a:r>
            <a:r>
              <a:rPr lang="en-US" altLang="zh-CN"/>
              <a:t>84</a:t>
            </a:r>
            <a:r>
              <a:rPr lang="zh-CN" altLang="en-US"/>
              <a:t>，</a:t>
            </a:r>
            <a:r>
              <a:rPr lang="en-US" altLang="zh-CN"/>
              <a:t>66</a:t>
            </a:r>
            <a:r>
              <a:rPr lang="zh-CN" altLang="en-US"/>
              <a:t>）进行第一次分割后序列的情况，注意列出步骤的每一步。</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zh-CN" altLang="en-US"/>
              <a:t>例题答案</a:t>
            </a:r>
          </a:p>
        </p:txBody>
      </p:sp>
      <p:sp>
        <p:nvSpPr>
          <p:cNvPr id="598019" name="Rectangle 3"/>
          <p:cNvSpPr>
            <a:spLocks noGrp="1" noChangeArrowheads="1"/>
          </p:cNvSpPr>
          <p:nvPr>
            <p:ph type="body" idx="1"/>
          </p:nvPr>
        </p:nvSpPr>
        <p:spPr/>
        <p:txBody>
          <a:bodyPr/>
          <a:lstStyle/>
          <a:p>
            <a:pPr>
              <a:buFont typeface="Wingdings" pitchFamily="2" charset="2"/>
              <a:buNone/>
            </a:pPr>
            <a:r>
              <a:rPr lang="en-US" altLang="zh-CN"/>
              <a:t>【】26</a:t>
            </a:r>
            <a:r>
              <a:rPr lang="zh-CN" altLang="en-US"/>
              <a:t>，</a:t>
            </a:r>
            <a:r>
              <a:rPr lang="en-US" altLang="zh-CN"/>
              <a:t>22</a:t>
            </a:r>
            <a:r>
              <a:rPr lang="zh-CN" altLang="en-US"/>
              <a:t>，</a:t>
            </a:r>
            <a:r>
              <a:rPr lang="en-US" altLang="zh-CN"/>
              <a:t>68</a:t>
            </a:r>
            <a:r>
              <a:rPr lang="zh-CN" altLang="en-US"/>
              <a:t>，</a:t>
            </a:r>
            <a:r>
              <a:rPr lang="en-US" altLang="zh-CN"/>
              <a:t>48</a:t>
            </a:r>
            <a:r>
              <a:rPr lang="zh-CN" altLang="en-US"/>
              <a:t>，</a:t>
            </a:r>
            <a:r>
              <a:rPr lang="en-US" altLang="zh-CN"/>
              <a:t>42</a:t>
            </a:r>
            <a:r>
              <a:rPr lang="zh-CN" altLang="en-US"/>
              <a:t>，</a:t>
            </a:r>
            <a:r>
              <a:rPr lang="en-US" altLang="zh-CN"/>
              <a:t>36</a:t>
            </a:r>
            <a:r>
              <a:rPr lang="zh-CN" altLang="en-US"/>
              <a:t>，</a:t>
            </a:r>
            <a:r>
              <a:rPr lang="en-US" altLang="zh-CN"/>
              <a:t>84</a:t>
            </a:r>
            <a:r>
              <a:rPr lang="zh-CN" altLang="en-US"/>
              <a:t>，</a:t>
            </a:r>
            <a:r>
              <a:rPr lang="en-US" altLang="zh-CN"/>
              <a:t>66</a:t>
            </a:r>
          </a:p>
          <a:p>
            <a:pPr>
              <a:buFont typeface="Wingdings" pitchFamily="2" charset="2"/>
              <a:buNone/>
            </a:pPr>
            <a:r>
              <a:rPr lang="en-US" altLang="zh-CN"/>
              <a:t>36</a:t>
            </a:r>
            <a:r>
              <a:rPr lang="zh-CN" altLang="en-US"/>
              <a:t>，</a:t>
            </a:r>
            <a:r>
              <a:rPr lang="en-US" altLang="zh-CN"/>
              <a:t>26</a:t>
            </a:r>
            <a:r>
              <a:rPr lang="zh-CN" altLang="en-US"/>
              <a:t>，</a:t>
            </a:r>
            <a:r>
              <a:rPr lang="en-US" altLang="zh-CN"/>
              <a:t>22</a:t>
            </a:r>
            <a:r>
              <a:rPr lang="zh-CN" altLang="en-US"/>
              <a:t>，</a:t>
            </a:r>
            <a:r>
              <a:rPr lang="en-US" altLang="zh-CN"/>
              <a:t>68</a:t>
            </a:r>
            <a:r>
              <a:rPr lang="zh-CN" altLang="en-US"/>
              <a:t>，</a:t>
            </a:r>
            <a:r>
              <a:rPr lang="en-US" altLang="zh-CN"/>
              <a:t>48</a:t>
            </a:r>
            <a:r>
              <a:rPr lang="zh-CN" altLang="en-US"/>
              <a:t>，</a:t>
            </a:r>
            <a:r>
              <a:rPr lang="en-US" altLang="zh-CN"/>
              <a:t>42</a:t>
            </a:r>
            <a:r>
              <a:rPr lang="zh-CN" altLang="en-US"/>
              <a:t>，</a:t>
            </a:r>
            <a:r>
              <a:rPr lang="en-US" altLang="zh-CN"/>
              <a:t>【】</a:t>
            </a:r>
            <a:r>
              <a:rPr lang="zh-CN" altLang="en-US"/>
              <a:t>，</a:t>
            </a:r>
            <a:r>
              <a:rPr lang="en-US" altLang="zh-CN"/>
              <a:t>84</a:t>
            </a:r>
            <a:r>
              <a:rPr lang="zh-CN" altLang="en-US"/>
              <a:t>，</a:t>
            </a:r>
            <a:r>
              <a:rPr lang="en-US" altLang="zh-CN"/>
              <a:t>66</a:t>
            </a:r>
          </a:p>
          <a:p>
            <a:pPr>
              <a:buFont typeface="Wingdings" pitchFamily="2" charset="2"/>
              <a:buNone/>
            </a:pPr>
            <a:r>
              <a:rPr lang="en-US" altLang="zh-CN"/>
              <a:t>36</a:t>
            </a:r>
            <a:r>
              <a:rPr lang="zh-CN" altLang="en-US"/>
              <a:t>，</a:t>
            </a:r>
            <a:r>
              <a:rPr lang="en-US" altLang="zh-CN"/>
              <a:t>26</a:t>
            </a:r>
            <a:r>
              <a:rPr lang="zh-CN" altLang="en-US"/>
              <a:t>，</a:t>
            </a:r>
            <a:r>
              <a:rPr lang="en-US" altLang="zh-CN"/>
              <a:t>22</a:t>
            </a:r>
            <a:r>
              <a:rPr lang="zh-CN" altLang="en-US"/>
              <a:t>，</a:t>
            </a:r>
            <a:r>
              <a:rPr lang="en-US" altLang="zh-CN"/>
              <a:t>【】</a:t>
            </a:r>
            <a:r>
              <a:rPr lang="zh-CN" altLang="en-US"/>
              <a:t>，</a:t>
            </a:r>
            <a:r>
              <a:rPr lang="en-US" altLang="zh-CN"/>
              <a:t>48</a:t>
            </a:r>
            <a:r>
              <a:rPr lang="zh-CN" altLang="en-US"/>
              <a:t>，</a:t>
            </a:r>
            <a:r>
              <a:rPr lang="en-US" altLang="zh-CN"/>
              <a:t>42</a:t>
            </a:r>
            <a:r>
              <a:rPr lang="zh-CN" altLang="en-US"/>
              <a:t>，</a:t>
            </a:r>
            <a:r>
              <a:rPr lang="en-US" altLang="zh-CN"/>
              <a:t>68</a:t>
            </a:r>
            <a:r>
              <a:rPr lang="zh-CN" altLang="en-US"/>
              <a:t>，</a:t>
            </a:r>
            <a:r>
              <a:rPr lang="en-US" altLang="zh-CN"/>
              <a:t>84</a:t>
            </a:r>
            <a:r>
              <a:rPr lang="zh-CN" altLang="en-US"/>
              <a:t>，</a:t>
            </a:r>
            <a:r>
              <a:rPr lang="en-US" altLang="zh-CN"/>
              <a:t>66</a:t>
            </a:r>
          </a:p>
          <a:p>
            <a:pPr>
              <a:buFont typeface="Wingdings" pitchFamily="2" charset="2"/>
              <a:buNone/>
            </a:pPr>
            <a:r>
              <a:rPr lang="en-US" altLang="zh-CN"/>
              <a:t>36</a:t>
            </a:r>
            <a:r>
              <a:rPr lang="zh-CN" altLang="en-US"/>
              <a:t>，</a:t>
            </a:r>
            <a:r>
              <a:rPr lang="en-US" altLang="zh-CN"/>
              <a:t>26</a:t>
            </a:r>
            <a:r>
              <a:rPr lang="zh-CN" altLang="en-US"/>
              <a:t>，</a:t>
            </a:r>
            <a:r>
              <a:rPr lang="en-US" altLang="zh-CN"/>
              <a:t>22</a:t>
            </a:r>
            <a:r>
              <a:rPr lang="zh-CN" altLang="en-US"/>
              <a:t>， </a:t>
            </a:r>
            <a:r>
              <a:rPr lang="en-US" altLang="zh-CN"/>
              <a:t>42</a:t>
            </a:r>
            <a:r>
              <a:rPr lang="zh-CN" altLang="en-US"/>
              <a:t>， </a:t>
            </a:r>
            <a:r>
              <a:rPr lang="en-US" altLang="zh-CN"/>
              <a:t>48</a:t>
            </a:r>
            <a:r>
              <a:rPr lang="zh-CN" altLang="en-US"/>
              <a:t>，</a:t>
            </a:r>
            <a:r>
              <a:rPr lang="en-US" altLang="zh-CN"/>
              <a:t>【】</a:t>
            </a:r>
            <a:r>
              <a:rPr lang="zh-CN" altLang="en-US"/>
              <a:t>， </a:t>
            </a:r>
            <a:r>
              <a:rPr lang="en-US" altLang="zh-CN"/>
              <a:t>68</a:t>
            </a:r>
            <a:r>
              <a:rPr lang="zh-CN" altLang="en-US"/>
              <a:t>，</a:t>
            </a:r>
            <a:r>
              <a:rPr lang="en-US" altLang="zh-CN"/>
              <a:t>84</a:t>
            </a:r>
            <a:r>
              <a:rPr lang="zh-CN" altLang="en-US"/>
              <a:t>，</a:t>
            </a:r>
            <a:r>
              <a:rPr lang="en-US" altLang="zh-CN"/>
              <a:t>66</a:t>
            </a:r>
          </a:p>
          <a:p>
            <a:pPr>
              <a:buFont typeface="Wingdings" pitchFamily="2" charset="2"/>
              <a:buNone/>
            </a:pPr>
            <a:r>
              <a:rPr lang="en-US" altLang="zh-CN"/>
              <a:t>36</a:t>
            </a:r>
            <a:r>
              <a:rPr lang="zh-CN" altLang="en-US"/>
              <a:t>，</a:t>
            </a:r>
            <a:r>
              <a:rPr lang="en-US" altLang="zh-CN"/>
              <a:t>26</a:t>
            </a:r>
            <a:r>
              <a:rPr lang="zh-CN" altLang="en-US"/>
              <a:t>，</a:t>
            </a:r>
            <a:r>
              <a:rPr lang="en-US" altLang="zh-CN"/>
              <a:t>22</a:t>
            </a:r>
            <a:r>
              <a:rPr lang="zh-CN" altLang="en-US"/>
              <a:t>， </a:t>
            </a:r>
            <a:r>
              <a:rPr lang="en-US" altLang="zh-CN"/>
              <a:t>42</a:t>
            </a:r>
            <a:r>
              <a:rPr lang="zh-CN" altLang="en-US"/>
              <a:t>，</a:t>
            </a:r>
            <a:r>
              <a:rPr lang="en-US" altLang="zh-CN"/>
              <a:t>【】</a:t>
            </a:r>
            <a:r>
              <a:rPr lang="zh-CN" altLang="en-US"/>
              <a:t>， </a:t>
            </a:r>
            <a:r>
              <a:rPr lang="en-US" altLang="zh-CN"/>
              <a:t>48</a:t>
            </a:r>
            <a:r>
              <a:rPr lang="zh-CN" altLang="en-US"/>
              <a:t>， </a:t>
            </a:r>
            <a:r>
              <a:rPr lang="en-US" altLang="zh-CN"/>
              <a:t>68</a:t>
            </a:r>
            <a:r>
              <a:rPr lang="zh-CN" altLang="en-US"/>
              <a:t>，</a:t>
            </a:r>
            <a:r>
              <a:rPr lang="en-US" altLang="zh-CN"/>
              <a:t>84</a:t>
            </a:r>
            <a:r>
              <a:rPr lang="zh-CN" altLang="en-US"/>
              <a:t>，</a:t>
            </a:r>
            <a:r>
              <a:rPr lang="en-US" altLang="zh-CN"/>
              <a:t>66</a:t>
            </a:r>
          </a:p>
          <a:p>
            <a:pPr>
              <a:buFont typeface="Wingdings" pitchFamily="2" charset="2"/>
              <a:buNone/>
            </a:pPr>
            <a:r>
              <a:rPr lang="en-US" altLang="zh-CN"/>
              <a:t>36</a:t>
            </a:r>
            <a:r>
              <a:rPr lang="zh-CN" altLang="en-US"/>
              <a:t>，</a:t>
            </a:r>
            <a:r>
              <a:rPr lang="en-US" altLang="zh-CN"/>
              <a:t>26</a:t>
            </a:r>
            <a:r>
              <a:rPr lang="zh-CN" altLang="en-US"/>
              <a:t>，</a:t>
            </a:r>
            <a:r>
              <a:rPr lang="en-US" altLang="zh-CN"/>
              <a:t>22</a:t>
            </a:r>
            <a:r>
              <a:rPr lang="zh-CN" altLang="en-US"/>
              <a:t>， </a:t>
            </a:r>
            <a:r>
              <a:rPr lang="en-US" altLang="zh-CN"/>
              <a:t>42</a:t>
            </a:r>
            <a:r>
              <a:rPr lang="zh-CN" altLang="en-US"/>
              <a:t>，</a:t>
            </a:r>
            <a:r>
              <a:rPr lang="en-US" altLang="zh-CN"/>
              <a:t>46</a:t>
            </a:r>
            <a:r>
              <a:rPr lang="zh-CN" altLang="en-US"/>
              <a:t>， </a:t>
            </a:r>
            <a:r>
              <a:rPr lang="en-US" altLang="zh-CN"/>
              <a:t>48</a:t>
            </a:r>
            <a:r>
              <a:rPr lang="zh-CN" altLang="en-US"/>
              <a:t>， </a:t>
            </a:r>
            <a:r>
              <a:rPr lang="en-US" altLang="zh-CN"/>
              <a:t>68</a:t>
            </a:r>
            <a:r>
              <a:rPr lang="zh-CN" altLang="en-US"/>
              <a:t>，</a:t>
            </a:r>
            <a:r>
              <a:rPr lang="en-US" altLang="zh-CN"/>
              <a:t>84</a:t>
            </a:r>
            <a:r>
              <a:rPr lang="zh-CN" altLang="en-US"/>
              <a:t>，</a:t>
            </a:r>
            <a:r>
              <a:rPr lang="en-US" altLang="zh-CN"/>
              <a:t>66</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zh-CN" altLang="en-US"/>
              <a:t>练习</a:t>
            </a:r>
          </a:p>
        </p:txBody>
      </p:sp>
      <p:sp>
        <p:nvSpPr>
          <p:cNvPr id="599043" name="Rectangle 3"/>
          <p:cNvSpPr>
            <a:spLocks noGrp="1" noChangeArrowheads="1"/>
          </p:cNvSpPr>
          <p:nvPr>
            <p:ph type="body" idx="1"/>
          </p:nvPr>
        </p:nvSpPr>
        <p:spPr/>
        <p:txBody>
          <a:bodyPr/>
          <a:lstStyle/>
          <a:p>
            <a:r>
              <a:rPr lang="zh-CN" altLang="en-US"/>
              <a:t>已知序列（</a:t>
            </a:r>
            <a:r>
              <a:rPr lang="en-US" altLang="zh-CN"/>
              <a:t>2, 8, 7, 1, 3, 5, 6, 4</a:t>
            </a:r>
            <a:r>
              <a:rPr lang="zh-CN" altLang="en-US"/>
              <a:t>），如果选用</a:t>
            </a:r>
            <a:r>
              <a:rPr lang="en-US" altLang="zh-CN"/>
              <a:t>4</a:t>
            </a:r>
            <a:r>
              <a:rPr lang="zh-CN" altLang="en-US"/>
              <a:t>作为枢轴，那么进行一次分割后序列表现是怎样的？</a:t>
            </a:r>
          </a:p>
          <a:p>
            <a:endParaRPr lang="zh-CN" altLang="en-US"/>
          </a:p>
          <a:p>
            <a:r>
              <a:rPr lang="zh-CN" altLang="en-US"/>
              <a:t>答案：</a:t>
            </a:r>
            <a:r>
              <a:rPr lang="en-US" altLang="zh-CN"/>
              <a:t>2</a:t>
            </a:r>
            <a:r>
              <a:rPr lang="zh-CN" altLang="en-US"/>
              <a:t>，</a:t>
            </a:r>
            <a:r>
              <a:rPr lang="en-US" altLang="zh-CN"/>
              <a:t>3</a:t>
            </a:r>
            <a:r>
              <a:rPr lang="zh-CN" altLang="en-US"/>
              <a:t>，</a:t>
            </a:r>
            <a:r>
              <a:rPr lang="en-US" altLang="zh-CN"/>
              <a:t>1</a:t>
            </a:r>
            <a:r>
              <a:rPr lang="zh-CN" altLang="en-US"/>
              <a:t>，</a:t>
            </a:r>
            <a:r>
              <a:rPr lang="en-US" altLang="zh-CN"/>
              <a:t>4</a:t>
            </a:r>
            <a:r>
              <a:rPr lang="zh-CN" altLang="en-US"/>
              <a:t>，</a:t>
            </a:r>
            <a:r>
              <a:rPr lang="en-US" altLang="zh-CN"/>
              <a:t>7</a:t>
            </a:r>
            <a:r>
              <a:rPr lang="zh-CN" altLang="en-US"/>
              <a:t>，</a:t>
            </a:r>
            <a:r>
              <a:rPr lang="en-US" altLang="zh-CN"/>
              <a:t>5</a:t>
            </a:r>
            <a:r>
              <a:rPr lang="zh-CN" altLang="en-US"/>
              <a:t>，</a:t>
            </a:r>
            <a:r>
              <a:rPr lang="en-US" altLang="zh-CN"/>
              <a:t>6</a:t>
            </a:r>
            <a:r>
              <a:rPr lang="zh-CN" altLang="en-US"/>
              <a:t>，</a:t>
            </a:r>
            <a:r>
              <a:rPr lang="en-US" altLang="zh-CN"/>
              <a:t>8</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zh-CN" altLang="en-US"/>
              <a:t>练习</a:t>
            </a:r>
          </a:p>
        </p:txBody>
      </p:sp>
      <p:sp>
        <p:nvSpPr>
          <p:cNvPr id="600067" name="Rectangle 3"/>
          <p:cNvSpPr>
            <a:spLocks noGrp="1" noChangeArrowheads="1"/>
          </p:cNvSpPr>
          <p:nvPr>
            <p:ph type="body" idx="1"/>
          </p:nvPr>
        </p:nvSpPr>
        <p:spPr/>
        <p:txBody>
          <a:bodyPr/>
          <a:lstStyle/>
          <a:p>
            <a:r>
              <a:rPr lang="zh-CN" altLang="en-US"/>
              <a:t>对序列</a:t>
            </a:r>
            <a:r>
              <a:rPr lang="en-US" altLang="zh-CN"/>
              <a:t>(49,38,65,97,76,27,13,50)</a:t>
            </a:r>
            <a:r>
              <a:rPr lang="zh-CN" altLang="en-US"/>
              <a:t>采用快速排序法进行排序，以序列的第一个元素为基准元素得到的划分结果是</a:t>
            </a:r>
            <a:r>
              <a:rPr lang="en-US" altLang="zh-CN"/>
              <a:t>__________________</a:t>
            </a:r>
            <a:r>
              <a:rPr lang="zh-CN" altLang="en-US"/>
              <a:t>。</a:t>
            </a:r>
          </a:p>
          <a:p>
            <a:endParaRPr lang="zh-CN" altLang="en-US"/>
          </a:p>
          <a:p>
            <a:r>
              <a:rPr lang="zh-CN" altLang="en-US"/>
              <a:t>答案：</a:t>
            </a:r>
            <a:r>
              <a:rPr lang="en-US" altLang="zh-CN"/>
              <a:t>13</a:t>
            </a:r>
            <a:r>
              <a:rPr lang="zh-CN" altLang="en-US"/>
              <a:t>，</a:t>
            </a:r>
            <a:r>
              <a:rPr lang="en-US" altLang="zh-CN"/>
              <a:t>38</a:t>
            </a:r>
            <a:r>
              <a:rPr lang="zh-CN" altLang="en-US"/>
              <a:t>，</a:t>
            </a:r>
            <a:r>
              <a:rPr lang="en-US" altLang="zh-CN"/>
              <a:t>27</a:t>
            </a:r>
            <a:r>
              <a:rPr lang="zh-CN" altLang="en-US"/>
              <a:t>，</a:t>
            </a:r>
            <a:r>
              <a:rPr lang="en-US" altLang="zh-CN"/>
              <a:t>49</a:t>
            </a:r>
            <a:r>
              <a:rPr lang="zh-CN" altLang="en-US"/>
              <a:t>，</a:t>
            </a:r>
            <a:r>
              <a:rPr lang="en-US" altLang="zh-CN"/>
              <a:t>76</a:t>
            </a:r>
            <a:r>
              <a:rPr lang="zh-CN" altLang="en-US"/>
              <a:t>，</a:t>
            </a:r>
            <a:r>
              <a:rPr lang="en-US" altLang="zh-CN"/>
              <a:t>97</a:t>
            </a:r>
            <a:r>
              <a:rPr lang="zh-CN" altLang="en-US"/>
              <a:t>，</a:t>
            </a:r>
            <a:r>
              <a:rPr lang="en-US" altLang="zh-CN"/>
              <a:t>65</a:t>
            </a:r>
            <a:r>
              <a:rPr lang="zh-CN" altLang="en-US"/>
              <a:t>，</a:t>
            </a:r>
            <a:r>
              <a:rPr lang="en-US" altLang="zh-CN"/>
              <a:t>50</a:t>
            </a:r>
          </a:p>
          <a:p>
            <a:endParaRPr lang="en-US" altLang="zh-CN"/>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457200" y="838200"/>
            <a:ext cx="685800" cy="4495800"/>
          </a:xfrm>
        </p:spPr>
        <p:txBody>
          <a:bodyPr/>
          <a:lstStyle/>
          <a:p>
            <a:pPr algn="just"/>
            <a:r>
              <a:rPr lang="zh-CN" altLang="en-US" sz="2900" b="1">
                <a:solidFill>
                  <a:srgbClr val="FF3300"/>
                </a:solidFill>
                <a:effectLst>
                  <a:outerShdw blurRad="38100" dist="38100" dir="2700000" algn="tl">
                    <a:srgbClr val="C0C0C0"/>
                  </a:outerShdw>
                </a:effectLst>
                <a:latin typeface="" pitchFamily="18" charset="0"/>
                <a:ea typeface="楷体_GB2312" pitchFamily="49" charset="-122"/>
              </a:rPr>
              <a:t>简单</a:t>
            </a:r>
            <a:br>
              <a:rPr lang="zh-CN" altLang="en-US" sz="2900" b="1">
                <a:solidFill>
                  <a:srgbClr val="FF3300"/>
                </a:solidFill>
                <a:effectLst>
                  <a:outerShdw blurRad="38100" dist="38100" dir="2700000" algn="tl">
                    <a:srgbClr val="C0C0C0"/>
                  </a:outerShdw>
                </a:effectLst>
                <a:latin typeface="" pitchFamily="18" charset="0"/>
                <a:ea typeface="楷体_GB2312" pitchFamily="49" charset="-122"/>
              </a:rPr>
            </a:br>
            <a:r>
              <a:rPr lang="zh-CN" altLang="en-US" sz="2900" b="1">
                <a:solidFill>
                  <a:srgbClr val="FF3300"/>
                </a:solidFill>
                <a:effectLst>
                  <a:outerShdw blurRad="38100" dist="38100" dir="2700000" algn="tl">
                    <a:srgbClr val="C0C0C0"/>
                  </a:outerShdw>
                </a:effectLst>
                <a:latin typeface="" pitchFamily="18" charset="0"/>
                <a:ea typeface="楷体_GB2312" pitchFamily="49" charset="-122"/>
              </a:rPr>
              <a:t>选择</a:t>
            </a:r>
            <a:br>
              <a:rPr lang="zh-CN" altLang="en-US" sz="2900" b="1">
                <a:solidFill>
                  <a:srgbClr val="FF3300"/>
                </a:solidFill>
                <a:effectLst>
                  <a:outerShdw blurRad="38100" dist="38100" dir="2700000" algn="tl">
                    <a:srgbClr val="C0C0C0"/>
                  </a:outerShdw>
                </a:effectLst>
                <a:latin typeface="" pitchFamily="18" charset="0"/>
                <a:ea typeface="楷体_GB2312" pitchFamily="49" charset="-122"/>
              </a:rPr>
            </a:br>
            <a:r>
              <a:rPr lang="zh-CN" altLang="en-US" sz="2900" b="1">
                <a:solidFill>
                  <a:srgbClr val="FF3300"/>
                </a:solidFill>
                <a:effectLst>
                  <a:outerShdw blurRad="38100" dist="38100" dir="2700000" algn="tl">
                    <a:srgbClr val="C0C0C0"/>
                  </a:outerShdw>
                </a:effectLst>
                <a:latin typeface="" pitchFamily="18" charset="0"/>
                <a:ea typeface="楷体_GB2312" pitchFamily="49" charset="-122"/>
              </a:rPr>
              <a:t>排序</a:t>
            </a:r>
            <a:br>
              <a:rPr lang="zh-CN" altLang="en-US" sz="2900" b="1">
                <a:solidFill>
                  <a:srgbClr val="FF3300"/>
                </a:solidFill>
                <a:effectLst>
                  <a:outerShdw blurRad="38100" dist="38100" dir="2700000" algn="tl">
                    <a:srgbClr val="C0C0C0"/>
                  </a:outerShdw>
                </a:effectLst>
                <a:latin typeface="" pitchFamily="18" charset="0"/>
                <a:ea typeface="楷体_GB2312" pitchFamily="49" charset="-122"/>
              </a:rPr>
            </a:br>
            <a:r>
              <a:rPr lang="zh-CN" altLang="en-US" sz="2900" b="1">
                <a:solidFill>
                  <a:srgbClr val="FF3300"/>
                </a:solidFill>
                <a:effectLst>
                  <a:outerShdw blurRad="38100" dist="38100" dir="2700000" algn="tl">
                    <a:srgbClr val="C0C0C0"/>
                  </a:outerShdw>
                </a:effectLst>
                <a:latin typeface="" pitchFamily="18" charset="0"/>
                <a:ea typeface="楷体_GB2312" pitchFamily="49" charset="-122"/>
              </a:rPr>
              <a:t>示</a:t>
            </a:r>
            <a:br>
              <a:rPr lang="zh-CN" altLang="en-US" sz="2900" b="1">
                <a:solidFill>
                  <a:srgbClr val="FF3300"/>
                </a:solidFill>
                <a:effectLst>
                  <a:outerShdw blurRad="38100" dist="38100" dir="2700000" algn="tl">
                    <a:srgbClr val="C0C0C0"/>
                  </a:outerShdw>
                </a:effectLst>
                <a:latin typeface="" pitchFamily="18" charset="0"/>
                <a:ea typeface="楷体_GB2312" pitchFamily="49" charset="-122"/>
              </a:rPr>
            </a:br>
            <a:r>
              <a:rPr lang="zh-CN" altLang="en-US" sz="2900" b="1">
                <a:solidFill>
                  <a:srgbClr val="FF3300"/>
                </a:solidFill>
                <a:effectLst>
                  <a:outerShdw blurRad="38100" dist="38100" dir="2700000" algn="tl">
                    <a:srgbClr val="C0C0C0"/>
                  </a:outerShdw>
                </a:effectLst>
                <a:latin typeface="" pitchFamily="18" charset="0"/>
                <a:ea typeface="楷体_GB2312" pitchFamily="49" charset="-122"/>
              </a:rPr>
              <a:t>例</a:t>
            </a:r>
          </a:p>
        </p:txBody>
      </p:sp>
      <p:sp>
        <p:nvSpPr>
          <p:cNvPr id="605187" name="Text Box 3"/>
          <p:cNvSpPr txBox="1">
            <a:spLocks noChangeArrowheads="1"/>
          </p:cNvSpPr>
          <p:nvPr/>
        </p:nvSpPr>
        <p:spPr bwMode="auto">
          <a:xfrm>
            <a:off x="17526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188" name="Text Box 4"/>
          <p:cNvSpPr txBox="1">
            <a:spLocks noChangeArrowheads="1"/>
          </p:cNvSpPr>
          <p:nvPr/>
        </p:nvSpPr>
        <p:spPr bwMode="auto">
          <a:xfrm>
            <a:off x="24384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605189" name="Text Box 5"/>
          <p:cNvSpPr txBox="1">
            <a:spLocks noChangeArrowheads="1"/>
          </p:cNvSpPr>
          <p:nvPr/>
        </p:nvSpPr>
        <p:spPr bwMode="auto">
          <a:xfrm>
            <a:off x="31242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605190" name="Text Box 6"/>
          <p:cNvSpPr txBox="1">
            <a:spLocks noChangeArrowheads="1"/>
          </p:cNvSpPr>
          <p:nvPr/>
        </p:nvSpPr>
        <p:spPr bwMode="auto">
          <a:xfrm>
            <a:off x="38100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605191" name="Text Box 7"/>
          <p:cNvSpPr txBox="1">
            <a:spLocks noChangeArrowheads="1"/>
          </p:cNvSpPr>
          <p:nvPr/>
        </p:nvSpPr>
        <p:spPr bwMode="auto">
          <a:xfrm>
            <a:off x="44958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605192" name="Text Box 8"/>
          <p:cNvSpPr txBox="1">
            <a:spLocks noChangeArrowheads="1"/>
          </p:cNvSpPr>
          <p:nvPr/>
        </p:nvSpPr>
        <p:spPr bwMode="auto">
          <a:xfrm>
            <a:off x="51816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605193" name="Text Box 9"/>
          <p:cNvSpPr txBox="1">
            <a:spLocks noChangeArrowheads="1"/>
          </p:cNvSpPr>
          <p:nvPr/>
        </p:nvSpPr>
        <p:spPr bwMode="auto">
          <a:xfrm>
            <a:off x="58674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605194" name="Text Box 10"/>
          <p:cNvSpPr txBox="1">
            <a:spLocks noChangeArrowheads="1"/>
          </p:cNvSpPr>
          <p:nvPr/>
        </p:nvSpPr>
        <p:spPr bwMode="auto">
          <a:xfrm>
            <a:off x="6553200" y="533400"/>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195" name="Freeform 11"/>
          <p:cNvSpPr>
            <a:spLocks/>
          </p:cNvSpPr>
          <p:nvPr/>
        </p:nvSpPr>
        <p:spPr bwMode="auto">
          <a:xfrm>
            <a:off x="2133600" y="923925"/>
            <a:ext cx="3429000" cy="228600"/>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196" name="Text Box 12"/>
          <p:cNvSpPr txBox="1">
            <a:spLocks noChangeArrowheads="1"/>
          </p:cNvSpPr>
          <p:nvPr/>
        </p:nvSpPr>
        <p:spPr bwMode="auto">
          <a:xfrm>
            <a:off x="1752600" y="130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605197" name="Text Box 13"/>
          <p:cNvSpPr txBox="1">
            <a:spLocks noChangeArrowheads="1"/>
          </p:cNvSpPr>
          <p:nvPr/>
        </p:nvSpPr>
        <p:spPr bwMode="auto">
          <a:xfrm>
            <a:off x="24384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605198" name="Text Box 14"/>
          <p:cNvSpPr txBox="1">
            <a:spLocks noChangeArrowheads="1"/>
          </p:cNvSpPr>
          <p:nvPr/>
        </p:nvSpPr>
        <p:spPr bwMode="auto">
          <a:xfrm>
            <a:off x="31242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605199" name="Text Box 15"/>
          <p:cNvSpPr txBox="1">
            <a:spLocks noChangeArrowheads="1"/>
          </p:cNvSpPr>
          <p:nvPr/>
        </p:nvSpPr>
        <p:spPr bwMode="auto">
          <a:xfrm>
            <a:off x="38100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605200" name="Text Box 16"/>
          <p:cNvSpPr txBox="1">
            <a:spLocks noChangeArrowheads="1"/>
          </p:cNvSpPr>
          <p:nvPr/>
        </p:nvSpPr>
        <p:spPr bwMode="auto">
          <a:xfrm>
            <a:off x="44958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605201" name="Text Box 17"/>
          <p:cNvSpPr txBox="1">
            <a:spLocks noChangeArrowheads="1"/>
          </p:cNvSpPr>
          <p:nvPr/>
        </p:nvSpPr>
        <p:spPr bwMode="auto">
          <a:xfrm>
            <a:off x="51816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02" name="Text Box 18"/>
          <p:cNvSpPr txBox="1">
            <a:spLocks noChangeArrowheads="1"/>
          </p:cNvSpPr>
          <p:nvPr/>
        </p:nvSpPr>
        <p:spPr bwMode="auto">
          <a:xfrm>
            <a:off x="58674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605203" name="Text Box 19"/>
          <p:cNvSpPr txBox="1">
            <a:spLocks noChangeArrowheads="1"/>
          </p:cNvSpPr>
          <p:nvPr/>
        </p:nvSpPr>
        <p:spPr bwMode="auto">
          <a:xfrm>
            <a:off x="6553200" y="130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04" name="Freeform 20"/>
          <p:cNvSpPr>
            <a:spLocks/>
          </p:cNvSpPr>
          <p:nvPr/>
        </p:nvSpPr>
        <p:spPr bwMode="auto">
          <a:xfrm>
            <a:off x="2819400" y="1695450"/>
            <a:ext cx="3429000" cy="228600"/>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205" name="Text Box 21"/>
          <p:cNvSpPr txBox="1">
            <a:spLocks noChangeArrowheads="1"/>
          </p:cNvSpPr>
          <p:nvPr/>
        </p:nvSpPr>
        <p:spPr bwMode="auto">
          <a:xfrm>
            <a:off x="1752600" y="206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605206" name="Text Box 22"/>
          <p:cNvSpPr txBox="1">
            <a:spLocks noChangeArrowheads="1"/>
          </p:cNvSpPr>
          <p:nvPr/>
        </p:nvSpPr>
        <p:spPr bwMode="auto">
          <a:xfrm>
            <a:off x="2438400" y="206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605207" name="Text Box 23"/>
          <p:cNvSpPr txBox="1">
            <a:spLocks noChangeArrowheads="1"/>
          </p:cNvSpPr>
          <p:nvPr/>
        </p:nvSpPr>
        <p:spPr bwMode="auto">
          <a:xfrm>
            <a:off x="31242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605208" name="Text Box 24"/>
          <p:cNvSpPr txBox="1">
            <a:spLocks noChangeArrowheads="1"/>
          </p:cNvSpPr>
          <p:nvPr/>
        </p:nvSpPr>
        <p:spPr bwMode="auto">
          <a:xfrm>
            <a:off x="38100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605209" name="Text Box 25"/>
          <p:cNvSpPr txBox="1">
            <a:spLocks noChangeArrowheads="1"/>
          </p:cNvSpPr>
          <p:nvPr/>
        </p:nvSpPr>
        <p:spPr bwMode="auto">
          <a:xfrm>
            <a:off x="44958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605210" name="Text Box 26"/>
          <p:cNvSpPr txBox="1">
            <a:spLocks noChangeArrowheads="1"/>
          </p:cNvSpPr>
          <p:nvPr/>
        </p:nvSpPr>
        <p:spPr bwMode="auto">
          <a:xfrm>
            <a:off x="51816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11" name="Text Box 27"/>
          <p:cNvSpPr txBox="1">
            <a:spLocks noChangeArrowheads="1"/>
          </p:cNvSpPr>
          <p:nvPr/>
        </p:nvSpPr>
        <p:spPr bwMode="auto">
          <a:xfrm>
            <a:off x="58674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605212" name="Text Box 28"/>
          <p:cNvSpPr txBox="1">
            <a:spLocks noChangeArrowheads="1"/>
          </p:cNvSpPr>
          <p:nvPr/>
        </p:nvSpPr>
        <p:spPr bwMode="auto">
          <a:xfrm>
            <a:off x="6553200" y="206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13" name="Freeform 29"/>
          <p:cNvSpPr>
            <a:spLocks/>
          </p:cNvSpPr>
          <p:nvPr/>
        </p:nvSpPr>
        <p:spPr bwMode="auto">
          <a:xfrm>
            <a:off x="3505200" y="2457450"/>
            <a:ext cx="27432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214" name="Text Box 30"/>
          <p:cNvSpPr txBox="1">
            <a:spLocks noChangeArrowheads="1"/>
          </p:cNvSpPr>
          <p:nvPr/>
        </p:nvSpPr>
        <p:spPr bwMode="auto">
          <a:xfrm>
            <a:off x="1752600" y="2828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605215" name="Text Box 31"/>
          <p:cNvSpPr txBox="1">
            <a:spLocks noChangeArrowheads="1"/>
          </p:cNvSpPr>
          <p:nvPr/>
        </p:nvSpPr>
        <p:spPr bwMode="auto">
          <a:xfrm>
            <a:off x="2438400" y="2828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605216" name="Text Box 32"/>
          <p:cNvSpPr txBox="1">
            <a:spLocks noChangeArrowheads="1"/>
          </p:cNvSpPr>
          <p:nvPr/>
        </p:nvSpPr>
        <p:spPr bwMode="auto">
          <a:xfrm>
            <a:off x="3124200" y="2828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605217" name="Text Box 33"/>
          <p:cNvSpPr txBox="1">
            <a:spLocks noChangeArrowheads="1"/>
          </p:cNvSpPr>
          <p:nvPr/>
        </p:nvSpPr>
        <p:spPr bwMode="auto">
          <a:xfrm>
            <a:off x="38100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605218" name="Text Box 34"/>
          <p:cNvSpPr txBox="1">
            <a:spLocks noChangeArrowheads="1"/>
          </p:cNvSpPr>
          <p:nvPr/>
        </p:nvSpPr>
        <p:spPr bwMode="auto">
          <a:xfrm>
            <a:off x="44958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605219" name="Text Box 35"/>
          <p:cNvSpPr txBox="1">
            <a:spLocks noChangeArrowheads="1"/>
          </p:cNvSpPr>
          <p:nvPr/>
        </p:nvSpPr>
        <p:spPr bwMode="auto">
          <a:xfrm>
            <a:off x="51816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20" name="Text Box 36"/>
          <p:cNvSpPr txBox="1">
            <a:spLocks noChangeArrowheads="1"/>
          </p:cNvSpPr>
          <p:nvPr/>
        </p:nvSpPr>
        <p:spPr bwMode="auto">
          <a:xfrm>
            <a:off x="58674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605221" name="Text Box 37"/>
          <p:cNvSpPr txBox="1">
            <a:spLocks noChangeArrowheads="1"/>
          </p:cNvSpPr>
          <p:nvPr/>
        </p:nvSpPr>
        <p:spPr bwMode="auto">
          <a:xfrm>
            <a:off x="6553200" y="2828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22" name="Freeform 38"/>
          <p:cNvSpPr>
            <a:spLocks/>
          </p:cNvSpPr>
          <p:nvPr/>
        </p:nvSpPr>
        <p:spPr bwMode="auto">
          <a:xfrm>
            <a:off x="4114800" y="3219450"/>
            <a:ext cx="14478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223" name="Text Box 39"/>
          <p:cNvSpPr txBox="1">
            <a:spLocks noChangeArrowheads="1"/>
          </p:cNvSpPr>
          <p:nvPr/>
        </p:nvSpPr>
        <p:spPr bwMode="auto">
          <a:xfrm>
            <a:off x="1752600" y="3590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605224" name="Text Box 40"/>
          <p:cNvSpPr txBox="1">
            <a:spLocks noChangeArrowheads="1"/>
          </p:cNvSpPr>
          <p:nvPr/>
        </p:nvSpPr>
        <p:spPr bwMode="auto">
          <a:xfrm>
            <a:off x="2438400" y="3590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605225" name="Text Box 41"/>
          <p:cNvSpPr txBox="1">
            <a:spLocks noChangeArrowheads="1"/>
          </p:cNvSpPr>
          <p:nvPr/>
        </p:nvSpPr>
        <p:spPr bwMode="auto">
          <a:xfrm>
            <a:off x="3124200" y="3590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605226" name="Text Box 42"/>
          <p:cNvSpPr txBox="1">
            <a:spLocks noChangeArrowheads="1"/>
          </p:cNvSpPr>
          <p:nvPr/>
        </p:nvSpPr>
        <p:spPr bwMode="auto">
          <a:xfrm>
            <a:off x="3810000" y="3590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27" name="Text Box 43"/>
          <p:cNvSpPr txBox="1">
            <a:spLocks noChangeArrowheads="1"/>
          </p:cNvSpPr>
          <p:nvPr/>
        </p:nvSpPr>
        <p:spPr bwMode="auto">
          <a:xfrm>
            <a:off x="4495800" y="3590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605228" name="Text Box 44"/>
          <p:cNvSpPr txBox="1">
            <a:spLocks noChangeArrowheads="1"/>
          </p:cNvSpPr>
          <p:nvPr/>
        </p:nvSpPr>
        <p:spPr bwMode="auto">
          <a:xfrm>
            <a:off x="5181600" y="3590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605229" name="Text Box 45"/>
          <p:cNvSpPr txBox="1">
            <a:spLocks noChangeArrowheads="1"/>
          </p:cNvSpPr>
          <p:nvPr/>
        </p:nvSpPr>
        <p:spPr bwMode="auto">
          <a:xfrm>
            <a:off x="5867400" y="3590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605230" name="Text Box 46"/>
          <p:cNvSpPr txBox="1">
            <a:spLocks noChangeArrowheads="1"/>
          </p:cNvSpPr>
          <p:nvPr/>
        </p:nvSpPr>
        <p:spPr bwMode="auto">
          <a:xfrm>
            <a:off x="6553200" y="3590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31" name="Freeform 47"/>
          <p:cNvSpPr>
            <a:spLocks/>
          </p:cNvSpPr>
          <p:nvPr/>
        </p:nvSpPr>
        <p:spPr bwMode="auto">
          <a:xfrm>
            <a:off x="4876800" y="3981450"/>
            <a:ext cx="20574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232" name="Text Box 48"/>
          <p:cNvSpPr txBox="1">
            <a:spLocks noChangeArrowheads="1"/>
          </p:cNvSpPr>
          <p:nvPr/>
        </p:nvSpPr>
        <p:spPr bwMode="auto">
          <a:xfrm>
            <a:off x="17526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605233" name="Text Box 49"/>
          <p:cNvSpPr txBox="1">
            <a:spLocks noChangeArrowheads="1"/>
          </p:cNvSpPr>
          <p:nvPr/>
        </p:nvSpPr>
        <p:spPr bwMode="auto">
          <a:xfrm>
            <a:off x="24384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605234" name="Text Box 50"/>
          <p:cNvSpPr txBox="1">
            <a:spLocks noChangeArrowheads="1"/>
          </p:cNvSpPr>
          <p:nvPr/>
        </p:nvSpPr>
        <p:spPr bwMode="auto">
          <a:xfrm>
            <a:off x="31242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605235" name="Text Box 51"/>
          <p:cNvSpPr txBox="1">
            <a:spLocks noChangeArrowheads="1"/>
          </p:cNvSpPr>
          <p:nvPr/>
        </p:nvSpPr>
        <p:spPr bwMode="auto">
          <a:xfrm>
            <a:off x="38100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36" name="Text Box 52"/>
          <p:cNvSpPr txBox="1">
            <a:spLocks noChangeArrowheads="1"/>
          </p:cNvSpPr>
          <p:nvPr/>
        </p:nvSpPr>
        <p:spPr bwMode="auto">
          <a:xfrm>
            <a:off x="4495800" y="4352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37" name="Text Box 53"/>
          <p:cNvSpPr txBox="1">
            <a:spLocks noChangeArrowheads="1"/>
          </p:cNvSpPr>
          <p:nvPr/>
        </p:nvSpPr>
        <p:spPr bwMode="auto">
          <a:xfrm>
            <a:off x="5181600" y="4352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605238" name="Text Box 54"/>
          <p:cNvSpPr txBox="1">
            <a:spLocks noChangeArrowheads="1"/>
          </p:cNvSpPr>
          <p:nvPr/>
        </p:nvSpPr>
        <p:spPr bwMode="auto">
          <a:xfrm>
            <a:off x="5867400" y="4352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605239" name="Text Box 55"/>
          <p:cNvSpPr txBox="1">
            <a:spLocks noChangeArrowheads="1"/>
          </p:cNvSpPr>
          <p:nvPr/>
        </p:nvSpPr>
        <p:spPr bwMode="auto">
          <a:xfrm>
            <a:off x="6553200" y="4352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605240" name="Freeform 56"/>
          <p:cNvSpPr>
            <a:spLocks/>
          </p:cNvSpPr>
          <p:nvPr/>
        </p:nvSpPr>
        <p:spPr bwMode="auto">
          <a:xfrm>
            <a:off x="5562600" y="4743450"/>
            <a:ext cx="6858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241" name="Text Box 57"/>
          <p:cNvSpPr txBox="1">
            <a:spLocks noChangeArrowheads="1"/>
          </p:cNvSpPr>
          <p:nvPr/>
        </p:nvSpPr>
        <p:spPr bwMode="auto">
          <a:xfrm>
            <a:off x="17526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605242" name="Text Box 58"/>
          <p:cNvSpPr txBox="1">
            <a:spLocks noChangeArrowheads="1"/>
          </p:cNvSpPr>
          <p:nvPr/>
        </p:nvSpPr>
        <p:spPr bwMode="auto">
          <a:xfrm>
            <a:off x="24384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605243" name="Text Box 59"/>
          <p:cNvSpPr txBox="1">
            <a:spLocks noChangeArrowheads="1"/>
          </p:cNvSpPr>
          <p:nvPr/>
        </p:nvSpPr>
        <p:spPr bwMode="auto">
          <a:xfrm>
            <a:off x="31242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605244" name="Text Box 60"/>
          <p:cNvSpPr txBox="1">
            <a:spLocks noChangeArrowheads="1"/>
          </p:cNvSpPr>
          <p:nvPr/>
        </p:nvSpPr>
        <p:spPr bwMode="auto">
          <a:xfrm>
            <a:off x="38100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45" name="Text Box 61"/>
          <p:cNvSpPr txBox="1">
            <a:spLocks noChangeArrowheads="1"/>
          </p:cNvSpPr>
          <p:nvPr/>
        </p:nvSpPr>
        <p:spPr bwMode="auto">
          <a:xfrm>
            <a:off x="44958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46" name="Text Box 62"/>
          <p:cNvSpPr txBox="1">
            <a:spLocks noChangeArrowheads="1"/>
          </p:cNvSpPr>
          <p:nvPr/>
        </p:nvSpPr>
        <p:spPr bwMode="auto">
          <a:xfrm>
            <a:off x="5181600" y="5114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605247" name="Text Box 63"/>
          <p:cNvSpPr txBox="1">
            <a:spLocks noChangeArrowheads="1"/>
          </p:cNvSpPr>
          <p:nvPr/>
        </p:nvSpPr>
        <p:spPr bwMode="auto">
          <a:xfrm>
            <a:off x="5867400" y="511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
        <p:nvSpPr>
          <p:cNvPr id="605248" name="Text Box 64"/>
          <p:cNvSpPr txBox="1">
            <a:spLocks noChangeArrowheads="1"/>
          </p:cNvSpPr>
          <p:nvPr/>
        </p:nvSpPr>
        <p:spPr bwMode="auto">
          <a:xfrm>
            <a:off x="6553200" y="5114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605249" name="Freeform 65"/>
          <p:cNvSpPr>
            <a:spLocks/>
          </p:cNvSpPr>
          <p:nvPr/>
        </p:nvSpPr>
        <p:spPr bwMode="auto">
          <a:xfrm>
            <a:off x="6172200" y="5505450"/>
            <a:ext cx="685800" cy="219075"/>
          </a:xfrm>
          <a:custGeom>
            <a:avLst/>
            <a:gdLst>
              <a:gd name="T0" fmla="*/ 0 w 2160"/>
              <a:gd name="T1" fmla="*/ 0 h 144"/>
              <a:gd name="T2" fmla="*/ 0 w 2160"/>
              <a:gd name="T3" fmla="*/ 144 h 144"/>
              <a:gd name="T4" fmla="*/ 2160 w 2160"/>
              <a:gd name="T5" fmla="*/ 144 h 144"/>
              <a:gd name="T6" fmla="*/ 2160 w 2160"/>
              <a:gd name="T7" fmla="*/ 0 h 144"/>
            </a:gdLst>
            <a:ahLst/>
            <a:cxnLst>
              <a:cxn ang="0">
                <a:pos x="T0" y="T1"/>
              </a:cxn>
              <a:cxn ang="0">
                <a:pos x="T2" y="T3"/>
              </a:cxn>
              <a:cxn ang="0">
                <a:pos x="T4" y="T5"/>
              </a:cxn>
              <a:cxn ang="0">
                <a:pos x="T6" y="T7"/>
              </a:cxn>
            </a:cxnLst>
            <a:rect l="0" t="0" r="r" b="b"/>
            <a:pathLst>
              <a:path w="2160" h="144">
                <a:moveTo>
                  <a:pt x="0" y="0"/>
                </a:moveTo>
                <a:lnTo>
                  <a:pt x="0" y="144"/>
                </a:lnTo>
                <a:lnTo>
                  <a:pt x="2160" y="144"/>
                </a:lnTo>
                <a:lnTo>
                  <a:pt x="2160" y="0"/>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5250" name="Text Box 66"/>
          <p:cNvSpPr txBox="1">
            <a:spLocks noChangeArrowheads="1"/>
          </p:cNvSpPr>
          <p:nvPr/>
        </p:nvSpPr>
        <p:spPr bwMode="auto">
          <a:xfrm>
            <a:off x="17526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13</a:t>
            </a:r>
          </a:p>
        </p:txBody>
      </p:sp>
      <p:sp>
        <p:nvSpPr>
          <p:cNvPr id="605251" name="Text Box 67"/>
          <p:cNvSpPr txBox="1">
            <a:spLocks noChangeArrowheads="1"/>
          </p:cNvSpPr>
          <p:nvPr/>
        </p:nvSpPr>
        <p:spPr bwMode="auto">
          <a:xfrm>
            <a:off x="24384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27</a:t>
            </a:r>
          </a:p>
        </p:txBody>
      </p:sp>
      <p:sp>
        <p:nvSpPr>
          <p:cNvPr id="605252" name="Text Box 68"/>
          <p:cNvSpPr txBox="1">
            <a:spLocks noChangeArrowheads="1"/>
          </p:cNvSpPr>
          <p:nvPr/>
        </p:nvSpPr>
        <p:spPr bwMode="auto">
          <a:xfrm>
            <a:off x="31242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38</a:t>
            </a:r>
          </a:p>
        </p:txBody>
      </p:sp>
      <p:sp>
        <p:nvSpPr>
          <p:cNvPr id="605253" name="Text Box 69"/>
          <p:cNvSpPr txBox="1">
            <a:spLocks noChangeArrowheads="1"/>
          </p:cNvSpPr>
          <p:nvPr/>
        </p:nvSpPr>
        <p:spPr bwMode="auto">
          <a:xfrm>
            <a:off x="38100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54" name="Text Box 70"/>
          <p:cNvSpPr txBox="1">
            <a:spLocks noChangeArrowheads="1"/>
          </p:cNvSpPr>
          <p:nvPr/>
        </p:nvSpPr>
        <p:spPr bwMode="auto">
          <a:xfrm>
            <a:off x="44958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49’</a:t>
            </a:r>
          </a:p>
        </p:txBody>
      </p:sp>
      <p:sp>
        <p:nvSpPr>
          <p:cNvPr id="605255" name="Text Box 71"/>
          <p:cNvSpPr txBox="1">
            <a:spLocks noChangeArrowheads="1"/>
          </p:cNvSpPr>
          <p:nvPr/>
        </p:nvSpPr>
        <p:spPr bwMode="auto">
          <a:xfrm>
            <a:off x="51816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65</a:t>
            </a:r>
          </a:p>
        </p:txBody>
      </p:sp>
      <p:sp>
        <p:nvSpPr>
          <p:cNvPr id="605256" name="Text Box 72"/>
          <p:cNvSpPr txBox="1">
            <a:spLocks noChangeArrowheads="1"/>
          </p:cNvSpPr>
          <p:nvPr/>
        </p:nvSpPr>
        <p:spPr bwMode="auto">
          <a:xfrm>
            <a:off x="5867400" y="5876925"/>
            <a:ext cx="6858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76</a:t>
            </a:r>
          </a:p>
        </p:txBody>
      </p:sp>
      <p:sp>
        <p:nvSpPr>
          <p:cNvPr id="605257" name="Text Box 73"/>
          <p:cNvSpPr txBox="1">
            <a:spLocks noChangeArrowheads="1"/>
          </p:cNvSpPr>
          <p:nvPr/>
        </p:nvSpPr>
        <p:spPr bwMode="auto">
          <a:xfrm>
            <a:off x="6553200" y="5876925"/>
            <a:ext cx="6858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97</a:t>
            </a:r>
          </a:p>
        </p:txBody>
      </p:sp>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zh-CN" altLang="en-US"/>
              <a:t>例题</a:t>
            </a:r>
          </a:p>
        </p:txBody>
      </p:sp>
      <p:sp>
        <p:nvSpPr>
          <p:cNvPr id="607235" name="Rectangle 3"/>
          <p:cNvSpPr>
            <a:spLocks noGrp="1" noChangeArrowheads="1"/>
          </p:cNvSpPr>
          <p:nvPr>
            <p:ph type="body" idx="1"/>
          </p:nvPr>
        </p:nvSpPr>
        <p:spPr/>
        <p:txBody>
          <a:bodyPr/>
          <a:lstStyle/>
          <a:p>
            <a:r>
              <a:rPr lang="zh-CN" altLang="en-US"/>
              <a:t>对数据元素序列</a:t>
            </a:r>
            <a:r>
              <a:rPr lang="en-US" altLang="zh-CN"/>
              <a:t>(49</a:t>
            </a:r>
            <a:r>
              <a:rPr lang="zh-CN" altLang="en-US"/>
              <a:t>，</a:t>
            </a:r>
            <a:r>
              <a:rPr lang="en-US" altLang="zh-CN"/>
              <a:t>72</a:t>
            </a:r>
            <a:r>
              <a:rPr lang="zh-CN" altLang="en-US"/>
              <a:t>，</a:t>
            </a:r>
            <a:r>
              <a:rPr lang="en-US" altLang="zh-CN"/>
              <a:t>68</a:t>
            </a:r>
            <a:r>
              <a:rPr lang="zh-CN" altLang="en-US"/>
              <a:t>，</a:t>
            </a:r>
            <a:r>
              <a:rPr lang="en-US" altLang="zh-CN"/>
              <a:t>13</a:t>
            </a:r>
            <a:r>
              <a:rPr lang="zh-CN" altLang="en-US"/>
              <a:t>，</a:t>
            </a:r>
            <a:r>
              <a:rPr lang="en-US" altLang="zh-CN"/>
              <a:t>38</a:t>
            </a:r>
            <a:r>
              <a:rPr lang="zh-CN" altLang="en-US"/>
              <a:t>，</a:t>
            </a:r>
            <a:r>
              <a:rPr lang="en-US" altLang="zh-CN"/>
              <a:t>50</a:t>
            </a:r>
            <a:r>
              <a:rPr lang="zh-CN" altLang="en-US"/>
              <a:t>，</a:t>
            </a:r>
            <a:r>
              <a:rPr lang="en-US" altLang="zh-CN"/>
              <a:t>97</a:t>
            </a:r>
            <a:r>
              <a:rPr lang="zh-CN" altLang="en-US"/>
              <a:t>，</a:t>
            </a:r>
            <a:r>
              <a:rPr lang="en-US" altLang="zh-CN"/>
              <a:t>27)</a:t>
            </a:r>
            <a:r>
              <a:rPr lang="zh-CN" altLang="en-US"/>
              <a:t>进行排序，前三趟排序结束时的结果依次为：第一趟：</a:t>
            </a:r>
            <a:r>
              <a:rPr lang="en-US" altLang="zh-CN"/>
              <a:t>13</a:t>
            </a:r>
            <a:r>
              <a:rPr lang="zh-CN" altLang="en-US"/>
              <a:t>，</a:t>
            </a:r>
            <a:r>
              <a:rPr lang="en-US" altLang="zh-CN"/>
              <a:t>72</a:t>
            </a:r>
            <a:r>
              <a:rPr lang="zh-CN" altLang="en-US"/>
              <a:t>，</a:t>
            </a:r>
            <a:r>
              <a:rPr lang="en-US" altLang="zh-CN"/>
              <a:t>68</a:t>
            </a:r>
            <a:r>
              <a:rPr lang="zh-CN" altLang="en-US"/>
              <a:t>，</a:t>
            </a:r>
            <a:r>
              <a:rPr lang="en-US" altLang="zh-CN"/>
              <a:t>49</a:t>
            </a:r>
            <a:r>
              <a:rPr lang="zh-CN" altLang="en-US"/>
              <a:t>，</a:t>
            </a:r>
            <a:r>
              <a:rPr lang="en-US" altLang="zh-CN"/>
              <a:t>50</a:t>
            </a:r>
            <a:r>
              <a:rPr lang="zh-CN" altLang="en-US"/>
              <a:t>，</a:t>
            </a:r>
            <a:r>
              <a:rPr lang="en-US" altLang="zh-CN"/>
              <a:t>97</a:t>
            </a:r>
            <a:r>
              <a:rPr lang="zh-CN" altLang="en-US"/>
              <a:t>，</a:t>
            </a:r>
            <a:r>
              <a:rPr lang="en-US" altLang="zh-CN"/>
              <a:t>27</a:t>
            </a:r>
            <a:r>
              <a:rPr lang="zh-CN" altLang="en-US"/>
              <a:t>；第二趟：</a:t>
            </a:r>
            <a:r>
              <a:rPr lang="en-US" altLang="zh-CN"/>
              <a:t>13</a:t>
            </a:r>
            <a:r>
              <a:rPr lang="zh-CN" altLang="en-US"/>
              <a:t>，</a:t>
            </a:r>
            <a:r>
              <a:rPr lang="en-US" altLang="zh-CN"/>
              <a:t>27</a:t>
            </a:r>
            <a:r>
              <a:rPr lang="zh-CN" altLang="en-US"/>
              <a:t>，</a:t>
            </a:r>
            <a:r>
              <a:rPr lang="en-US" altLang="zh-CN"/>
              <a:t>68</a:t>
            </a:r>
            <a:r>
              <a:rPr lang="zh-CN" altLang="en-US"/>
              <a:t>，</a:t>
            </a:r>
            <a:r>
              <a:rPr lang="en-US" altLang="zh-CN"/>
              <a:t>49</a:t>
            </a:r>
            <a:r>
              <a:rPr lang="zh-CN" altLang="en-US"/>
              <a:t>，</a:t>
            </a:r>
            <a:r>
              <a:rPr lang="en-US" altLang="zh-CN"/>
              <a:t>38</a:t>
            </a:r>
            <a:r>
              <a:rPr lang="zh-CN" altLang="en-US"/>
              <a:t>，</a:t>
            </a:r>
            <a:r>
              <a:rPr lang="en-US" altLang="zh-CN"/>
              <a:t>50</a:t>
            </a:r>
            <a:r>
              <a:rPr lang="zh-CN" altLang="en-US"/>
              <a:t>，</a:t>
            </a:r>
            <a:r>
              <a:rPr lang="en-US" altLang="zh-CN"/>
              <a:t>97</a:t>
            </a:r>
            <a:r>
              <a:rPr lang="zh-CN" altLang="en-US"/>
              <a:t>，</a:t>
            </a:r>
            <a:r>
              <a:rPr lang="en-US" altLang="zh-CN"/>
              <a:t>72</a:t>
            </a:r>
            <a:r>
              <a:rPr lang="zh-CN" altLang="en-US"/>
              <a:t>；第三趟：</a:t>
            </a:r>
            <a:r>
              <a:rPr lang="en-US" altLang="zh-CN"/>
              <a:t>13</a:t>
            </a:r>
            <a:r>
              <a:rPr lang="zh-CN" altLang="en-US"/>
              <a:t>，</a:t>
            </a:r>
            <a:r>
              <a:rPr lang="en-US" altLang="zh-CN"/>
              <a:t>27</a:t>
            </a:r>
            <a:r>
              <a:rPr lang="zh-CN" altLang="en-US"/>
              <a:t>，</a:t>
            </a:r>
            <a:r>
              <a:rPr lang="en-US" altLang="zh-CN"/>
              <a:t>38</a:t>
            </a:r>
            <a:r>
              <a:rPr lang="zh-CN" altLang="en-US"/>
              <a:t>，</a:t>
            </a:r>
            <a:r>
              <a:rPr lang="en-US" altLang="zh-CN"/>
              <a:t>49</a:t>
            </a:r>
            <a:r>
              <a:rPr lang="zh-CN" altLang="en-US"/>
              <a:t>，</a:t>
            </a:r>
            <a:r>
              <a:rPr lang="en-US" altLang="zh-CN"/>
              <a:t>68</a:t>
            </a:r>
            <a:r>
              <a:rPr lang="zh-CN" altLang="en-US"/>
              <a:t>，</a:t>
            </a:r>
            <a:r>
              <a:rPr lang="en-US" altLang="zh-CN"/>
              <a:t>50</a:t>
            </a:r>
            <a:r>
              <a:rPr lang="zh-CN" altLang="en-US"/>
              <a:t>，</a:t>
            </a:r>
            <a:r>
              <a:rPr lang="en-US" altLang="zh-CN"/>
              <a:t>97</a:t>
            </a:r>
            <a:r>
              <a:rPr lang="zh-CN" altLang="en-US"/>
              <a:t>，</a:t>
            </a:r>
            <a:r>
              <a:rPr lang="en-US" altLang="zh-CN"/>
              <a:t>72</a:t>
            </a:r>
            <a:r>
              <a:rPr lang="zh-CN" altLang="en-US"/>
              <a:t>；该排序采用的方法是</a:t>
            </a:r>
            <a:r>
              <a:rPr lang="en-US" altLang="zh-CN"/>
              <a:t>————</a:t>
            </a:r>
          </a:p>
          <a:p>
            <a:endParaRPr lang="en-US" altLang="zh-CN"/>
          </a:p>
          <a:p>
            <a:r>
              <a:rPr lang="zh-CN" altLang="en-US"/>
              <a:t>答案：简单选择排序</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zh-CN" altLang="en-US"/>
              <a:t>练习</a:t>
            </a:r>
          </a:p>
        </p:txBody>
      </p:sp>
      <p:sp>
        <p:nvSpPr>
          <p:cNvPr id="609283" name="Rectangle 3"/>
          <p:cNvSpPr>
            <a:spLocks noGrp="1" noChangeArrowheads="1"/>
          </p:cNvSpPr>
          <p:nvPr>
            <p:ph type="body" idx="1"/>
          </p:nvPr>
        </p:nvSpPr>
        <p:spPr/>
        <p:txBody>
          <a:bodyPr/>
          <a:lstStyle/>
          <a:p>
            <a:r>
              <a:rPr lang="zh-CN" altLang="en-US"/>
              <a:t>若对序列</a:t>
            </a:r>
            <a:r>
              <a:rPr lang="en-US" altLang="zh-CN"/>
              <a:t>(49</a:t>
            </a:r>
            <a:r>
              <a:rPr lang="zh-CN" altLang="en-US"/>
              <a:t>，</a:t>
            </a:r>
            <a:r>
              <a:rPr lang="en-US" altLang="zh-CN"/>
              <a:t>38</a:t>
            </a:r>
            <a:r>
              <a:rPr lang="zh-CN" altLang="en-US"/>
              <a:t>，</a:t>
            </a:r>
            <a:r>
              <a:rPr lang="en-US" altLang="zh-CN"/>
              <a:t>65</a:t>
            </a:r>
            <a:r>
              <a:rPr lang="zh-CN" altLang="en-US"/>
              <a:t>，</a:t>
            </a:r>
            <a:r>
              <a:rPr lang="en-US" altLang="zh-CN"/>
              <a:t>97</a:t>
            </a:r>
            <a:r>
              <a:rPr lang="zh-CN" altLang="en-US"/>
              <a:t>，</a:t>
            </a:r>
            <a:r>
              <a:rPr lang="en-US" altLang="zh-CN"/>
              <a:t>76</a:t>
            </a:r>
            <a:r>
              <a:rPr lang="zh-CN" altLang="en-US"/>
              <a:t>，</a:t>
            </a:r>
            <a:r>
              <a:rPr lang="en-US" altLang="zh-CN"/>
              <a:t>13</a:t>
            </a:r>
            <a:r>
              <a:rPr lang="zh-CN" altLang="en-US"/>
              <a:t>，</a:t>
            </a:r>
            <a:r>
              <a:rPr lang="en-US" altLang="zh-CN"/>
              <a:t>27</a:t>
            </a:r>
            <a:r>
              <a:rPr lang="zh-CN" altLang="en-US"/>
              <a:t>，</a:t>
            </a:r>
            <a:r>
              <a:rPr lang="en-US" altLang="zh-CN"/>
              <a:t>50)</a:t>
            </a:r>
            <a:r>
              <a:rPr lang="zh-CN" altLang="en-US"/>
              <a:t>采用选择排序法排序，则第三趟结束后序列的状态是</a:t>
            </a:r>
            <a:r>
              <a:rPr lang="en-US" altLang="zh-CN"/>
              <a:t>___________________</a:t>
            </a:r>
            <a:r>
              <a:rPr lang="zh-CN" altLang="en-US"/>
              <a:t>。 </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zh-CN" altLang="en-US"/>
              <a:t>练习答案</a:t>
            </a:r>
          </a:p>
        </p:txBody>
      </p:sp>
      <p:sp>
        <p:nvSpPr>
          <p:cNvPr id="610307" name="Rectangle 3"/>
          <p:cNvSpPr>
            <a:spLocks noGrp="1" noChangeArrowheads="1"/>
          </p:cNvSpPr>
          <p:nvPr>
            <p:ph type="body" idx="1"/>
          </p:nvPr>
        </p:nvSpPr>
        <p:spPr/>
        <p:txBody>
          <a:bodyPr/>
          <a:lstStyle/>
          <a:p>
            <a:r>
              <a:rPr lang="en-US" altLang="zh-CN"/>
              <a:t>13</a:t>
            </a:r>
            <a:r>
              <a:rPr lang="zh-CN" altLang="en-US"/>
              <a:t>，</a:t>
            </a:r>
            <a:r>
              <a:rPr lang="en-US" altLang="zh-CN"/>
              <a:t>38</a:t>
            </a:r>
            <a:r>
              <a:rPr lang="zh-CN" altLang="en-US"/>
              <a:t>，</a:t>
            </a:r>
            <a:r>
              <a:rPr lang="en-US" altLang="zh-CN"/>
              <a:t>65</a:t>
            </a:r>
            <a:r>
              <a:rPr lang="zh-CN" altLang="en-US"/>
              <a:t>，</a:t>
            </a:r>
            <a:r>
              <a:rPr lang="en-US" altLang="zh-CN"/>
              <a:t>97</a:t>
            </a:r>
            <a:r>
              <a:rPr lang="zh-CN" altLang="en-US"/>
              <a:t>，</a:t>
            </a:r>
            <a:r>
              <a:rPr lang="en-US" altLang="zh-CN"/>
              <a:t>76</a:t>
            </a:r>
            <a:r>
              <a:rPr lang="zh-CN" altLang="en-US"/>
              <a:t>，</a:t>
            </a:r>
            <a:r>
              <a:rPr lang="en-US" altLang="zh-CN"/>
              <a:t>49</a:t>
            </a:r>
            <a:r>
              <a:rPr lang="zh-CN" altLang="en-US"/>
              <a:t>，</a:t>
            </a:r>
            <a:r>
              <a:rPr lang="en-US" altLang="zh-CN"/>
              <a:t>27</a:t>
            </a:r>
            <a:r>
              <a:rPr lang="zh-CN" altLang="en-US"/>
              <a:t>，</a:t>
            </a:r>
            <a:r>
              <a:rPr lang="en-US" altLang="zh-CN"/>
              <a:t>50</a:t>
            </a:r>
          </a:p>
          <a:p>
            <a:r>
              <a:rPr lang="en-US" altLang="zh-CN"/>
              <a:t>13</a:t>
            </a:r>
            <a:r>
              <a:rPr lang="zh-CN" altLang="en-US"/>
              <a:t>，</a:t>
            </a:r>
            <a:r>
              <a:rPr lang="en-US" altLang="zh-CN"/>
              <a:t>27</a:t>
            </a:r>
            <a:r>
              <a:rPr lang="zh-CN" altLang="en-US"/>
              <a:t>，</a:t>
            </a:r>
            <a:r>
              <a:rPr lang="en-US" altLang="zh-CN"/>
              <a:t>65</a:t>
            </a:r>
            <a:r>
              <a:rPr lang="zh-CN" altLang="en-US"/>
              <a:t>，</a:t>
            </a:r>
            <a:r>
              <a:rPr lang="en-US" altLang="zh-CN"/>
              <a:t>97</a:t>
            </a:r>
            <a:r>
              <a:rPr lang="zh-CN" altLang="en-US"/>
              <a:t>，</a:t>
            </a:r>
            <a:r>
              <a:rPr lang="en-US" altLang="zh-CN"/>
              <a:t>76</a:t>
            </a:r>
            <a:r>
              <a:rPr lang="zh-CN" altLang="en-US"/>
              <a:t>，</a:t>
            </a:r>
            <a:r>
              <a:rPr lang="en-US" altLang="zh-CN"/>
              <a:t>49</a:t>
            </a:r>
            <a:r>
              <a:rPr lang="zh-CN" altLang="en-US"/>
              <a:t>，</a:t>
            </a:r>
            <a:r>
              <a:rPr lang="en-US" altLang="zh-CN"/>
              <a:t>38</a:t>
            </a:r>
            <a:r>
              <a:rPr lang="zh-CN" altLang="en-US"/>
              <a:t>，</a:t>
            </a:r>
            <a:r>
              <a:rPr lang="en-US" altLang="zh-CN"/>
              <a:t>50</a:t>
            </a:r>
          </a:p>
          <a:p>
            <a:r>
              <a:rPr lang="en-US" altLang="zh-CN"/>
              <a:t>13</a:t>
            </a:r>
            <a:r>
              <a:rPr lang="zh-CN" altLang="en-US"/>
              <a:t>，</a:t>
            </a:r>
            <a:r>
              <a:rPr lang="en-US" altLang="zh-CN"/>
              <a:t>27</a:t>
            </a:r>
            <a:r>
              <a:rPr lang="zh-CN" altLang="en-US"/>
              <a:t>，</a:t>
            </a:r>
            <a:r>
              <a:rPr lang="en-US" altLang="zh-CN"/>
              <a:t>38</a:t>
            </a:r>
            <a:r>
              <a:rPr lang="zh-CN" altLang="en-US"/>
              <a:t>，</a:t>
            </a:r>
            <a:r>
              <a:rPr lang="en-US" altLang="zh-CN"/>
              <a:t>97</a:t>
            </a:r>
            <a:r>
              <a:rPr lang="zh-CN" altLang="en-US"/>
              <a:t>，</a:t>
            </a:r>
            <a:r>
              <a:rPr lang="en-US" altLang="zh-CN"/>
              <a:t>76</a:t>
            </a:r>
            <a:r>
              <a:rPr lang="zh-CN" altLang="en-US"/>
              <a:t>，</a:t>
            </a:r>
            <a:r>
              <a:rPr lang="en-US" altLang="zh-CN"/>
              <a:t>49</a:t>
            </a:r>
            <a:r>
              <a:rPr lang="zh-CN" altLang="en-US"/>
              <a:t>，</a:t>
            </a:r>
            <a:r>
              <a:rPr lang="en-US" altLang="zh-CN"/>
              <a:t>65</a:t>
            </a:r>
            <a:r>
              <a:rPr lang="zh-CN" altLang="en-US"/>
              <a:t>，</a:t>
            </a:r>
            <a:r>
              <a:rPr lang="en-US" altLang="zh-CN"/>
              <a:t>50</a:t>
            </a:r>
          </a:p>
          <a:p>
            <a:pPr>
              <a:buFont typeface="Wingdings" pitchFamily="2" charset="2"/>
              <a:buNone/>
            </a:pPr>
            <a:endParaRPr lang="en-US" altLang="zh-CN"/>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zh-CN" altLang="en-US"/>
              <a:t>堆的定义，堆的生成</a:t>
            </a:r>
          </a:p>
        </p:txBody>
      </p:sp>
      <p:sp>
        <p:nvSpPr>
          <p:cNvPr id="611331" name="Rectangle 3"/>
          <p:cNvSpPr>
            <a:spLocks noGrp="1" noChangeArrowheads="1"/>
          </p:cNvSpPr>
          <p:nvPr>
            <p:ph type="body" idx="1"/>
          </p:nvPr>
        </p:nvSpPr>
        <p:spPr/>
        <p:txBody>
          <a:bodyPr/>
          <a:lstStyle/>
          <a:p>
            <a:pPr marL="533400" indent="-533400"/>
            <a:r>
              <a:rPr lang="en-US" altLang="zh-CN"/>
              <a:t>1964</a:t>
            </a:r>
            <a:r>
              <a:rPr lang="zh-CN" altLang="en-US"/>
              <a:t>年威洛姆斯</a:t>
            </a:r>
            <a:r>
              <a:rPr lang="en-US" altLang="zh-CN"/>
              <a:t>(J. willioms)</a:t>
            </a:r>
            <a:r>
              <a:rPr lang="zh-CN" altLang="en-US"/>
              <a:t>提出堆排序</a:t>
            </a:r>
          </a:p>
          <a:p>
            <a:pPr marL="533400" indent="-533400"/>
            <a:r>
              <a:rPr lang="zh-CN" altLang="en-US"/>
              <a:t>属于树型选择排序，仅需要一个记录大小的辅助空间，每个待排序记录仅占有一个存储空间。</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a:t>栈的应用</a:t>
            </a:r>
          </a:p>
        </p:txBody>
      </p:sp>
      <p:sp>
        <p:nvSpPr>
          <p:cNvPr id="117763" name="Rectangle 3"/>
          <p:cNvSpPr>
            <a:spLocks noGrp="1" noChangeArrowheads="1"/>
          </p:cNvSpPr>
          <p:nvPr>
            <p:ph type="body" idx="1"/>
          </p:nvPr>
        </p:nvSpPr>
        <p:spPr/>
        <p:txBody>
          <a:bodyPr/>
          <a:lstStyle/>
          <a:p>
            <a:r>
              <a:rPr lang="zh-CN" altLang="en-US">
                <a:solidFill>
                  <a:srgbClr val="FF0000"/>
                </a:solidFill>
              </a:rPr>
              <a:t>数制转换</a:t>
            </a:r>
          </a:p>
          <a:p>
            <a:pPr lvl="1"/>
            <a:r>
              <a:rPr lang="zh-CN" altLang="en-US"/>
              <a:t>十进制数字与</a:t>
            </a:r>
            <a:r>
              <a:rPr lang="en-US" altLang="zh-CN"/>
              <a:t>d</a:t>
            </a:r>
            <a:r>
              <a:rPr lang="zh-CN" altLang="en-US"/>
              <a:t>进制数字的转换</a:t>
            </a:r>
          </a:p>
          <a:p>
            <a:pPr lvl="1"/>
            <a:r>
              <a:rPr lang="en-US" altLang="zh-CN"/>
              <a:t>N = ( N div d) × d + N mod d</a:t>
            </a:r>
            <a:br>
              <a:rPr lang="en-US" altLang="zh-CN"/>
            </a:br>
            <a:r>
              <a:rPr lang="zh-CN" altLang="en-US"/>
              <a:t>其中</a:t>
            </a:r>
            <a:r>
              <a:rPr lang="en-US" altLang="zh-CN"/>
              <a:t>div</a:t>
            </a:r>
            <a:r>
              <a:rPr lang="zh-CN" altLang="en-US"/>
              <a:t>为整除，</a:t>
            </a:r>
            <a:r>
              <a:rPr lang="en-US" altLang="zh-CN"/>
              <a:t>mod</a:t>
            </a:r>
            <a:r>
              <a:rPr lang="zh-CN" altLang="en-US"/>
              <a:t>为求余。</a:t>
            </a:r>
          </a:p>
          <a:p>
            <a:pPr lvl="1"/>
            <a:r>
              <a:rPr lang="zh-CN" altLang="en-US"/>
              <a:t>算法：</a:t>
            </a:r>
          </a:p>
          <a:p>
            <a:pPr lvl="2"/>
            <a:r>
              <a:rPr lang="zh-CN" altLang="en-US"/>
              <a:t>将算法</a:t>
            </a:r>
            <a:r>
              <a:rPr lang="en-US" altLang="zh-CN"/>
              <a:t>3.1</a:t>
            </a:r>
            <a:r>
              <a:rPr lang="zh-CN" altLang="en-US"/>
              <a:t>中</a:t>
            </a:r>
            <a:r>
              <a:rPr lang="en-US" altLang="zh-CN"/>
              <a:t>8</a:t>
            </a:r>
            <a:r>
              <a:rPr lang="zh-CN" altLang="en-US"/>
              <a:t>换成</a:t>
            </a:r>
            <a:r>
              <a:rPr lang="en-US" altLang="zh-CN"/>
              <a:t>d</a:t>
            </a:r>
          </a:p>
          <a:p>
            <a:pPr lvl="1"/>
            <a:endParaRPr lang="en-US" altLang="zh-CN"/>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zh-CN" altLang="en-US"/>
              <a:t>堆的定义，堆的生成</a:t>
            </a:r>
          </a:p>
        </p:txBody>
      </p:sp>
      <p:sp>
        <p:nvSpPr>
          <p:cNvPr id="612355" name="Rectangle 3"/>
          <p:cNvSpPr>
            <a:spLocks noGrp="1" noChangeArrowheads="1"/>
          </p:cNvSpPr>
          <p:nvPr>
            <p:ph type="body" idx="1"/>
          </p:nvPr>
        </p:nvSpPr>
        <p:spPr/>
        <p:txBody>
          <a:bodyPr/>
          <a:lstStyle/>
          <a:p>
            <a:r>
              <a:rPr lang="zh-CN" altLang="en-US">
                <a:solidFill>
                  <a:srgbClr val="FF0000"/>
                </a:solidFill>
              </a:rPr>
              <a:t>定义</a:t>
            </a:r>
            <a:r>
              <a:rPr lang="zh-CN" altLang="en-US"/>
              <a:t>：</a:t>
            </a:r>
          </a:p>
          <a:p>
            <a:pPr lvl="1"/>
            <a:r>
              <a:rPr lang="en-US" altLang="zh-CN"/>
              <a:t>n</a:t>
            </a:r>
            <a:r>
              <a:rPr lang="zh-CN" altLang="en-US"/>
              <a:t>个元素的序列</a:t>
            </a:r>
            <a:r>
              <a:rPr lang="en-US" altLang="zh-CN"/>
              <a:t>{k</a:t>
            </a:r>
            <a:r>
              <a:rPr lang="en-US" altLang="zh-CN" baseline="-25000"/>
              <a:t>1</a:t>
            </a:r>
            <a:r>
              <a:rPr lang="en-US" altLang="zh-CN"/>
              <a:t>,k</a:t>
            </a:r>
            <a:r>
              <a:rPr lang="en-US" altLang="zh-CN" baseline="-25000"/>
              <a:t>2</a:t>
            </a:r>
            <a:r>
              <a:rPr lang="en-US" altLang="zh-CN"/>
              <a:t>,…,k</a:t>
            </a:r>
            <a:r>
              <a:rPr lang="en-US" altLang="zh-CN" baseline="-25000"/>
              <a:t>n</a:t>
            </a:r>
            <a:r>
              <a:rPr lang="en-US" altLang="zh-CN"/>
              <a:t>}</a:t>
            </a:r>
            <a:r>
              <a:rPr lang="zh-CN" altLang="en-US"/>
              <a:t>当且仅当满足下列关系时，称之为堆：</a:t>
            </a:r>
          </a:p>
          <a:p>
            <a:pPr lvl="2"/>
            <a:r>
              <a:rPr lang="en-US" altLang="zh-CN"/>
              <a:t>k</a:t>
            </a:r>
            <a:r>
              <a:rPr lang="en-US" altLang="zh-CN" baseline="-25000"/>
              <a:t>i</a:t>
            </a:r>
            <a:r>
              <a:rPr lang="en-US" altLang="zh-CN">
                <a:cs typeface="Arial" charset="0"/>
              </a:rPr>
              <a:t>≤k</a:t>
            </a:r>
            <a:r>
              <a:rPr lang="en-US" altLang="zh-CN" baseline="-25000">
                <a:cs typeface="Arial" charset="0"/>
              </a:rPr>
              <a:t>2i</a:t>
            </a:r>
            <a:r>
              <a:rPr lang="zh-CN" altLang="en-US">
                <a:cs typeface="Arial" charset="0"/>
              </a:rPr>
              <a:t>且</a:t>
            </a:r>
            <a:r>
              <a:rPr lang="en-US" altLang="zh-CN">
                <a:cs typeface="Arial" charset="0"/>
              </a:rPr>
              <a:t>k</a:t>
            </a:r>
            <a:r>
              <a:rPr lang="en-US" altLang="zh-CN" baseline="-25000">
                <a:cs typeface="Arial" charset="0"/>
              </a:rPr>
              <a:t>i</a:t>
            </a:r>
            <a:r>
              <a:rPr lang="en-US" altLang="zh-CN">
                <a:cs typeface="Arial" charset="0"/>
              </a:rPr>
              <a:t>≤k</a:t>
            </a:r>
            <a:r>
              <a:rPr lang="en-US" altLang="zh-CN" baseline="-25000">
                <a:cs typeface="Arial" charset="0"/>
              </a:rPr>
              <a:t>2i+1</a:t>
            </a:r>
            <a:r>
              <a:rPr lang="en-US" altLang="zh-CN">
                <a:cs typeface="Arial" charset="0"/>
              </a:rPr>
              <a:t>		</a:t>
            </a:r>
            <a:r>
              <a:rPr lang="zh-CN" altLang="en-US">
                <a:cs typeface="Arial" charset="0"/>
              </a:rPr>
              <a:t>或</a:t>
            </a:r>
          </a:p>
          <a:p>
            <a:pPr lvl="2"/>
            <a:r>
              <a:rPr lang="en-US" altLang="zh-CN">
                <a:cs typeface="Arial" charset="0"/>
              </a:rPr>
              <a:t>k</a:t>
            </a:r>
            <a:r>
              <a:rPr lang="en-US" altLang="zh-CN" baseline="-25000">
                <a:cs typeface="Arial" charset="0"/>
              </a:rPr>
              <a:t>i</a:t>
            </a:r>
            <a:r>
              <a:rPr lang="en-US" altLang="zh-CN">
                <a:cs typeface="Arial" charset="0"/>
              </a:rPr>
              <a:t>≥k</a:t>
            </a:r>
            <a:r>
              <a:rPr lang="en-US" altLang="zh-CN" baseline="-25000">
                <a:cs typeface="Arial" charset="0"/>
              </a:rPr>
              <a:t>2i</a:t>
            </a:r>
            <a:r>
              <a:rPr lang="zh-CN" altLang="en-US">
                <a:cs typeface="Arial" charset="0"/>
              </a:rPr>
              <a:t>且</a:t>
            </a:r>
            <a:r>
              <a:rPr lang="en-US" altLang="zh-CN">
                <a:cs typeface="Arial" charset="0"/>
              </a:rPr>
              <a:t>k</a:t>
            </a:r>
            <a:r>
              <a:rPr lang="en-US" altLang="zh-CN" baseline="-25000">
                <a:cs typeface="Arial" charset="0"/>
              </a:rPr>
              <a:t>i</a:t>
            </a:r>
            <a:r>
              <a:rPr lang="en-US" altLang="zh-CN">
                <a:cs typeface="Arial" charset="0"/>
              </a:rPr>
              <a:t>≥k</a:t>
            </a:r>
            <a:r>
              <a:rPr lang="en-US" altLang="zh-CN" baseline="-25000">
                <a:cs typeface="Arial" charset="0"/>
              </a:rPr>
              <a:t>2i+1	</a:t>
            </a:r>
            <a:endParaRPr lang="en-US" altLang="zh-CN">
              <a:cs typeface="Arial" charset="0"/>
            </a:endParaRPr>
          </a:p>
          <a:p>
            <a:pPr lvl="1"/>
            <a:r>
              <a:rPr lang="zh-CN" altLang="en-US">
                <a:cs typeface="Arial" charset="0"/>
              </a:rPr>
              <a:t>等价的树的定义：</a:t>
            </a:r>
          </a:p>
          <a:p>
            <a:pPr lvl="2"/>
            <a:r>
              <a:rPr lang="zh-CN" altLang="en-US"/>
              <a:t>如果一棵完全二叉树</a:t>
            </a:r>
            <a:r>
              <a:rPr lang="en-US" altLang="zh-CN"/>
              <a:t>,</a:t>
            </a:r>
            <a:r>
              <a:rPr lang="zh-CN" altLang="en-US"/>
              <a:t>其中每个节点的键值不小于</a:t>
            </a:r>
            <a:r>
              <a:rPr lang="en-US" altLang="zh-CN"/>
              <a:t>(</a:t>
            </a:r>
            <a:r>
              <a:rPr lang="zh-CN" altLang="en-US"/>
              <a:t>或者不大于</a:t>
            </a:r>
            <a:r>
              <a:rPr lang="en-US" altLang="zh-CN"/>
              <a:t>)</a:t>
            </a:r>
            <a:r>
              <a:rPr lang="zh-CN" altLang="en-US"/>
              <a:t>其子树的所有节点的键值</a:t>
            </a:r>
            <a:r>
              <a:rPr lang="en-US" altLang="zh-CN"/>
              <a:t>,</a:t>
            </a:r>
            <a:r>
              <a:rPr lang="zh-CN" altLang="en-US"/>
              <a:t>则称这棵二叉树为</a:t>
            </a:r>
            <a:r>
              <a:rPr lang="en-US" altLang="zh-CN"/>
              <a:t>(</a:t>
            </a:r>
            <a:r>
              <a:rPr lang="zh-CN" altLang="en-US"/>
              <a:t>最大值</a:t>
            </a:r>
            <a:r>
              <a:rPr lang="en-US" altLang="zh-CN"/>
              <a:t>/</a:t>
            </a:r>
            <a:r>
              <a:rPr lang="zh-CN" altLang="en-US"/>
              <a:t>最小值</a:t>
            </a:r>
            <a:r>
              <a:rPr lang="en-US" altLang="zh-CN"/>
              <a:t>)</a:t>
            </a:r>
            <a:r>
              <a:rPr lang="zh-CN" altLang="en-US"/>
              <a:t>堆</a:t>
            </a:r>
            <a:r>
              <a:rPr lang="en-US" altLang="zh-CN"/>
              <a:t>(max/min heap)</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zh-CN" altLang="en-US"/>
              <a:t>堆的定义，堆的生成</a:t>
            </a:r>
          </a:p>
        </p:txBody>
      </p:sp>
      <p:sp>
        <p:nvSpPr>
          <p:cNvPr id="615427" name="Text Box 3"/>
          <p:cNvSpPr txBox="1">
            <a:spLocks noChangeArrowheads="1"/>
          </p:cNvSpPr>
          <p:nvPr/>
        </p:nvSpPr>
        <p:spPr bwMode="auto">
          <a:xfrm>
            <a:off x="2092325" y="22812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10</a:t>
            </a:r>
          </a:p>
        </p:txBody>
      </p:sp>
      <p:sp>
        <p:nvSpPr>
          <p:cNvPr id="615428" name="Text Box 4"/>
          <p:cNvSpPr txBox="1">
            <a:spLocks noChangeArrowheads="1"/>
          </p:cNvSpPr>
          <p:nvPr/>
        </p:nvSpPr>
        <p:spPr bwMode="auto">
          <a:xfrm>
            <a:off x="1254125" y="31956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15</a:t>
            </a:r>
          </a:p>
        </p:txBody>
      </p:sp>
      <p:sp>
        <p:nvSpPr>
          <p:cNvPr id="615429" name="Text Box 5"/>
          <p:cNvSpPr txBox="1">
            <a:spLocks noChangeArrowheads="1"/>
          </p:cNvSpPr>
          <p:nvPr/>
        </p:nvSpPr>
        <p:spPr bwMode="auto">
          <a:xfrm>
            <a:off x="3006725" y="31956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56</a:t>
            </a:r>
          </a:p>
        </p:txBody>
      </p:sp>
      <p:sp>
        <p:nvSpPr>
          <p:cNvPr id="615430" name="Text Box 6"/>
          <p:cNvSpPr txBox="1">
            <a:spLocks noChangeArrowheads="1"/>
          </p:cNvSpPr>
          <p:nvPr/>
        </p:nvSpPr>
        <p:spPr bwMode="auto">
          <a:xfrm>
            <a:off x="720725" y="43386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25</a:t>
            </a:r>
          </a:p>
        </p:txBody>
      </p:sp>
      <p:sp>
        <p:nvSpPr>
          <p:cNvPr id="615431" name="Text Box 7"/>
          <p:cNvSpPr txBox="1">
            <a:spLocks noChangeArrowheads="1"/>
          </p:cNvSpPr>
          <p:nvPr/>
        </p:nvSpPr>
        <p:spPr bwMode="auto">
          <a:xfrm>
            <a:off x="1711325" y="43386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a:t>
            </a:r>
          </a:p>
        </p:txBody>
      </p:sp>
      <p:sp>
        <p:nvSpPr>
          <p:cNvPr id="615432" name="Text Box 8"/>
          <p:cNvSpPr txBox="1">
            <a:spLocks noChangeArrowheads="1"/>
          </p:cNvSpPr>
          <p:nvPr/>
        </p:nvSpPr>
        <p:spPr bwMode="auto">
          <a:xfrm>
            <a:off x="2473325" y="43386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70</a:t>
            </a:r>
          </a:p>
        </p:txBody>
      </p:sp>
      <p:sp>
        <p:nvSpPr>
          <p:cNvPr id="615433" name="Line 9"/>
          <p:cNvSpPr>
            <a:spLocks noChangeShapeType="1"/>
          </p:cNvSpPr>
          <p:nvPr/>
        </p:nvSpPr>
        <p:spPr bwMode="auto">
          <a:xfrm flipH="1">
            <a:off x="1558925" y="2738438"/>
            <a:ext cx="6858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34" name="Line 10"/>
          <p:cNvSpPr>
            <a:spLocks noChangeShapeType="1"/>
          </p:cNvSpPr>
          <p:nvPr/>
        </p:nvSpPr>
        <p:spPr bwMode="auto">
          <a:xfrm>
            <a:off x="2549525" y="2738438"/>
            <a:ext cx="6096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35" name="Line 11"/>
          <p:cNvSpPr>
            <a:spLocks noChangeShapeType="1"/>
          </p:cNvSpPr>
          <p:nvPr/>
        </p:nvSpPr>
        <p:spPr bwMode="auto">
          <a:xfrm flipH="1">
            <a:off x="1025525" y="3652838"/>
            <a:ext cx="3810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36" name="Line 12"/>
          <p:cNvSpPr>
            <a:spLocks noChangeShapeType="1"/>
          </p:cNvSpPr>
          <p:nvPr/>
        </p:nvSpPr>
        <p:spPr bwMode="auto">
          <a:xfrm>
            <a:off x="1635125" y="3652838"/>
            <a:ext cx="3048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37" name="Line 13"/>
          <p:cNvSpPr>
            <a:spLocks noChangeShapeType="1"/>
          </p:cNvSpPr>
          <p:nvPr/>
        </p:nvSpPr>
        <p:spPr bwMode="auto">
          <a:xfrm flipH="1">
            <a:off x="2778125" y="3652838"/>
            <a:ext cx="457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438" name="Text Box 14"/>
          <p:cNvSpPr txBox="1">
            <a:spLocks noChangeArrowheads="1"/>
          </p:cNvSpPr>
          <p:nvPr/>
        </p:nvSpPr>
        <p:spPr bwMode="auto">
          <a:xfrm>
            <a:off x="3995738" y="2636838"/>
            <a:ext cx="6858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10</a:t>
            </a:r>
          </a:p>
        </p:txBody>
      </p:sp>
      <p:sp>
        <p:nvSpPr>
          <p:cNvPr id="615439" name="Text Box 15"/>
          <p:cNvSpPr txBox="1">
            <a:spLocks noChangeArrowheads="1"/>
          </p:cNvSpPr>
          <p:nvPr/>
        </p:nvSpPr>
        <p:spPr bwMode="auto">
          <a:xfrm>
            <a:off x="4681538" y="2636838"/>
            <a:ext cx="6858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15</a:t>
            </a:r>
          </a:p>
        </p:txBody>
      </p:sp>
      <p:sp>
        <p:nvSpPr>
          <p:cNvPr id="615440" name="Text Box 16"/>
          <p:cNvSpPr txBox="1">
            <a:spLocks noChangeArrowheads="1"/>
          </p:cNvSpPr>
          <p:nvPr/>
        </p:nvSpPr>
        <p:spPr bwMode="auto">
          <a:xfrm>
            <a:off x="5367338" y="2636838"/>
            <a:ext cx="6858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56</a:t>
            </a:r>
          </a:p>
        </p:txBody>
      </p:sp>
      <p:sp>
        <p:nvSpPr>
          <p:cNvPr id="615441" name="Text Box 17"/>
          <p:cNvSpPr txBox="1">
            <a:spLocks noChangeArrowheads="1"/>
          </p:cNvSpPr>
          <p:nvPr/>
        </p:nvSpPr>
        <p:spPr bwMode="auto">
          <a:xfrm>
            <a:off x="6053138" y="2636838"/>
            <a:ext cx="6858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25</a:t>
            </a:r>
          </a:p>
        </p:txBody>
      </p:sp>
      <p:sp>
        <p:nvSpPr>
          <p:cNvPr id="615442" name="Text Box 18"/>
          <p:cNvSpPr txBox="1">
            <a:spLocks noChangeArrowheads="1"/>
          </p:cNvSpPr>
          <p:nvPr/>
        </p:nvSpPr>
        <p:spPr bwMode="auto">
          <a:xfrm>
            <a:off x="6738938" y="2636838"/>
            <a:ext cx="6858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30</a:t>
            </a:r>
          </a:p>
        </p:txBody>
      </p:sp>
      <p:sp>
        <p:nvSpPr>
          <p:cNvPr id="615443" name="Text Box 19"/>
          <p:cNvSpPr txBox="1">
            <a:spLocks noChangeArrowheads="1"/>
          </p:cNvSpPr>
          <p:nvPr/>
        </p:nvSpPr>
        <p:spPr bwMode="auto">
          <a:xfrm>
            <a:off x="7424738" y="2636838"/>
            <a:ext cx="6858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70</a:t>
            </a:r>
          </a:p>
        </p:txBody>
      </p:sp>
      <p:sp>
        <p:nvSpPr>
          <p:cNvPr id="615444" name="Text Box 20"/>
          <p:cNvSpPr txBox="1">
            <a:spLocks noChangeArrowheads="1"/>
          </p:cNvSpPr>
          <p:nvPr/>
        </p:nvSpPr>
        <p:spPr bwMode="auto">
          <a:xfrm>
            <a:off x="3387725" y="5329238"/>
            <a:ext cx="2362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FF"/>
                </a:solidFill>
                <a:latin typeface="" pitchFamily="18" charset="0"/>
              </a:rPr>
              <a:t>小根堆示例</a:t>
            </a: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zh-CN" altLang="en-US"/>
              <a:t>堆的定义，堆的生成</a:t>
            </a:r>
          </a:p>
        </p:txBody>
      </p:sp>
      <p:sp>
        <p:nvSpPr>
          <p:cNvPr id="616451" name="Text Box 3"/>
          <p:cNvSpPr txBox="1">
            <a:spLocks noChangeArrowheads="1"/>
          </p:cNvSpPr>
          <p:nvPr/>
        </p:nvSpPr>
        <p:spPr bwMode="auto">
          <a:xfrm>
            <a:off x="1876425" y="22050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70</a:t>
            </a:r>
          </a:p>
        </p:txBody>
      </p:sp>
      <p:sp>
        <p:nvSpPr>
          <p:cNvPr id="616452" name="Text Box 4"/>
          <p:cNvSpPr txBox="1">
            <a:spLocks noChangeArrowheads="1"/>
          </p:cNvSpPr>
          <p:nvPr/>
        </p:nvSpPr>
        <p:spPr bwMode="auto">
          <a:xfrm>
            <a:off x="1038225" y="31194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56</a:t>
            </a:r>
          </a:p>
        </p:txBody>
      </p:sp>
      <p:sp>
        <p:nvSpPr>
          <p:cNvPr id="616453" name="Text Box 5"/>
          <p:cNvSpPr txBox="1">
            <a:spLocks noChangeArrowheads="1"/>
          </p:cNvSpPr>
          <p:nvPr/>
        </p:nvSpPr>
        <p:spPr bwMode="auto">
          <a:xfrm>
            <a:off x="2790825" y="31194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30</a:t>
            </a:r>
          </a:p>
        </p:txBody>
      </p:sp>
      <p:sp>
        <p:nvSpPr>
          <p:cNvPr id="616454" name="Text Box 6"/>
          <p:cNvSpPr txBox="1">
            <a:spLocks noChangeArrowheads="1"/>
          </p:cNvSpPr>
          <p:nvPr/>
        </p:nvSpPr>
        <p:spPr bwMode="auto">
          <a:xfrm>
            <a:off x="504825" y="42624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25</a:t>
            </a:r>
          </a:p>
        </p:txBody>
      </p:sp>
      <p:sp>
        <p:nvSpPr>
          <p:cNvPr id="616455" name="Text Box 7"/>
          <p:cNvSpPr txBox="1">
            <a:spLocks noChangeArrowheads="1"/>
          </p:cNvSpPr>
          <p:nvPr/>
        </p:nvSpPr>
        <p:spPr bwMode="auto">
          <a:xfrm>
            <a:off x="1495425" y="42624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15</a:t>
            </a:r>
          </a:p>
        </p:txBody>
      </p:sp>
      <p:sp>
        <p:nvSpPr>
          <p:cNvPr id="616456" name="Text Box 8"/>
          <p:cNvSpPr txBox="1">
            <a:spLocks noChangeArrowheads="1"/>
          </p:cNvSpPr>
          <p:nvPr/>
        </p:nvSpPr>
        <p:spPr bwMode="auto">
          <a:xfrm>
            <a:off x="2257425" y="42624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rgbClr val="FF3300"/>
                </a:solidFill>
                <a:latin typeface="" pitchFamily="18" charset="0"/>
              </a:rPr>
              <a:t>10</a:t>
            </a:r>
          </a:p>
        </p:txBody>
      </p:sp>
      <p:sp>
        <p:nvSpPr>
          <p:cNvPr id="616457" name="Line 9"/>
          <p:cNvSpPr>
            <a:spLocks noChangeShapeType="1"/>
          </p:cNvSpPr>
          <p:nvPr/>
        </p:nvSpPr>
        <p:spPr bwMode="auto">
          <a:xfrm flipH="1">
            <a:off x="1343025" y="2662238"/>
            <a:ext cx="6858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58" name="Line 10"/>
          <p:cNvSpPr>
            <a:spLocks noChangeShapeType="1"/>
          </p:cNvSpPr>
          <p:nvPr/>
        </p:nvSpPr>
        <p:spPr bwMode="auto">
          <a:xfrm>
            <a:off x="2333625" y="2662238"/>
            <a:ext cx="6096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59" name="Line 11"/>
          <p:cNvSpPr>
            <a:spLocks noChangeShapeType="1"/>
          </p:cNvSpPr>
          <p:nvPr/>
        </p:nvSpPr>
        <p:spPr bwMode="auto">
          <a:xfrm flipH="1">
            <a:off x="809625" y="3576638"/>
            <a:ext cx="3810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60" name="Line 12"/>
          <p:cNvSpPr>
            <a:spLocks noChangeShapeType="1"/>
          </p:cNvSpPr>
          <p:nvPr/>
        </p:nvSpPr>
        <p:spPr bwMode="auto">
          <a:xfrm>
            <a:off x="1419225" y="3576638"/>
            <a:ext cx="304800" cy="76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61" name="Line 13"/>
          <p:cNvSpPr>
            <a:spLocks noChangeShapeType="1"/>
          </p:cNvSpPr>
          <p:nvPr/>
        </p:nvSpPr>
        <p:spPr bwMode="auto">
          <a:xfrm flipH="1">
            <a:off x="2562225" y="3576638"/>
            <a:ext cx="457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62" name="Text Box 14"/>
          <p:cNvSpPr txBox="1">
            <a:spLocks noChangeArrowheads="1"/>
          </p:cNvSpPr>
          <p:nvPr/>
        </p:nvSpPr>
        <p:spPr bwMode="auto">
          <a:xfrm>
            <a:off x="3851275" y="3068638"/>
            <a:ext cx="6858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70</a:t>
            </a:r>
          </a:p>
        </p:txBody>
      </p:sp>
      <p:sp>
        <p:nvSpPr>
          <p:cNvPr id="616463" name="Text Box 15"/>
          <p:cNvSpPr txBox="1">
            <a:spLocks noChangeArrowheads="1"/>
          </p:cNvSpPr>
          <p:nvPr/>
        </p:nvSpPr>
        <p:spPr bwMode="auto">
          <a:xfrm>
            <a:off x="4537075" y="3068638"/>
            <a:ext cx="6858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56</a:t>
            </a:r>
          </a:p>
        </p:txBody>
      </p:sp>
      <p:sp>
        <p:nvSpPr>
          <p:cNvPr id="616464" name="Text Box 16"/>
          <p:cNvSpPr txBox="1">
            <a:spLocks noChangeArrowheads="1"/>
          </p:cNvSpPr>
          <p:nvPr/>
        </p:nvSpPr>
        <p:spPr bwMode="auto">
          <a:xfrm>
            <a:off x="5222875" y="3068638"/>
            <a:ext cx="6858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30</a:t>
            </a:r>
          </a:p>
        </p:txBody>
      </p:sp>
      <p:sp>
        <p:nvSpPr>
          <p:cNvPr id="616465" name="Text Box 17"/>
          <p:cNvSpPr txBox="1">
            <a:spLocks noChangeArrowheads="1"/>
          </p:cNvSpPr>
          <p:nvPr/>
        </p:nvSpPr>
        <p:spPr bwMode="auto">
          <a:xfrm>
            <a:off x="5908675" y="3068638"/>
            <a:ext cx="6858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25</a:t>
            </a:r>
          </a:p>
        </p:txBody>
      </p:sp>
      <p:sp>
        <p:nvSpPr>
          <p:cNvPr id="616466" name="Text Box 18"/>
          <p:cNvSpPr txBox="1">
            <a:spLocks noChangeArrowheads="1"/>
          </p:cNvSpPr>
          <p:nvPr/>
        </p:nvSpPr>
        <p:spPr bwMode="auto">
          <a:xfrm>
            <a:off x="6594475" y="3068638"/>
            <a:ext cx="6858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15</a:t>
            </a:r>
          </a:p>
        </p:txBody>
      </p:sp>
      <p:sp>
        <p:nvSpPr>
          <p:cNvPr id="616467" name="Text Box 19"/>
          <p:cNvSpPr txBox="1">
            <a:spLocks noChangeArrowheads="1"/>
          </p:cNvSpPr>
          <p:nvPr/>
        </p:nvSpPr>
        <p:spPr bwMode="auto">
          <a:xfrm>
            <a:off x="7280275" y="3068638"/>
            <a:ext cx="685800" cy="5889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solidFill>
                  <a:srgbClr val="FF3300"/>
                </a:solidFill>
                <a:latin typeface="" pitchFamily="18" charset="0"/>
              </a:rPr>
              <a:t>10</a:t>
            </a:r>
          </a:p>
        </p:txBody>
      </p:sp>
      <p:sp>
        <p:nvSpPr>
          <p:cNvPr id="616468" name="Text Box 20"/>
          <p:cNvSpPr txBox="1">
            <a:spLocks noChangeArrowheads="1"/>
          </p:cNvSpPr>
          <p:nvPr/>
        </p:nvSpPr>
        <p:spPr bwMode="auto">
          <a:xfrm>
            <a:off x="3171825" y="5253038"/>
            <a:ext cx="2362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FF"/>
                </a:solidFill>
                <a:latin typeface="" pitchFamily="18" charset="0"/>
              </a:rPr>
              <a:t>大根堆示例</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zh-CN" altLang="en-US"/>
              <a:t>堆的定义，堆的生成</a:t>
            </a:r>
          </a:p>
        </p:txBody>
      </p:sp>
      <p:sp>
        <p:nvSpPr>
          <p:cNvPr id="617475" name="Rectangle 3"/>
          <p:cNvSpPr>
            <a:spLocks noGrp="1" noChangeArrowheads="1"/>
          </p:cNvSpPr>
          <p:nvPr>
            <p:ph type="body" idx="1"/>
          </p:nvPr>
        </p:nvSpPr>
        <p:spPr/>
        <p:txBody>
          <a:bodyPr/>
          <a:lstStyle/>
          <a:p>
            <a:r>
              <a:rPr lang="zh-CN" altLang="en-US"/>
              <a:t>堆排序：</a:t>
            </a:r>
          </a:p>
          <a:p>
            <a:pPr lvl="1"/>
            <a:r>
              <a:rPr lang="zh-CN" altLang="en-US"/>
              <a:t>若在输出堆顶的最值之后，使得剩余</a:t>
            </a:r>
            <a:r>
              <a:rPr lang="en-US" altLang="zh-CN"/>
              <a:t>n</a:t>
            </a:r>
            <a:r>
              <a:rPr lang="zh-CN" altLang="en-US"/>
              <a:t>－</a:t>
            </a:r>
            <a:r>
              <a:rPr lang="en-US" altLang="zh-CN"/>
              <a:t>1</a:t>
            </a:r>
            <a:r>
              <a:rPr lang="zh-CN" altLang="en-US"/>
              <a:t>个元素的序列重又建成一个堆，则得到</a:t>
            </a:r>
            <a:r>
              <a:rPr lang="en-US" altLang="zh-CN"/>
              <a:t>n</a:t>
            </a:r>
            <a:r>
              <a:rPr lang="zh-CN" altLang="en-US"/>
              <a:t>个元素中的次小值，如此反腐执行，便能得到一个有序序列，这个过程称为堆排序。</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zh-CN" altLang="en-US"/>
              <a:t>堆的定义，堆的生成</a:t>
            </a:r>
          </a:p>
        </p:txBody>
      </p:sp>
      <p:sp>
        <p:nvSpPr>
          <p:cNvPr id="618499" name="Rectangle 3"/>
          <p:cNvSpPr>
            <a:spLocks noGrp="1" noChangeArrowheads="1"/>
          </p:cNvSpPr>
          <p:nvPr>
            <p:ph type="body" idx="1"/>
          </p:nvPr>
        </p:nvSpPr>
        <p:spPr/>
        <p:txBody>
          <a:bodyPr/>
          <a:lstStyle/>
          <a:p>
            <a:pPr marL="533400" indent="-533400"/>
            <a:r>
              <a:rPr lang="zh-CN" altLang="en-US"/>
              <a:t>堆排序基本思想</a:t>
            </a:r>
            <a:r>
              <a:rPr lang="en-US" altLang="zh-CN"/>
              <a:t>:</a:t>
            </a:r>
          </a:p>
          <a:p>
            <a:pPr marL="914400" lvl="1" indent="-457200">
              <a:buSzTx/>
              <a:buFont typeface="Wingdings" pitchFamily="2" charset="2"/>
              <a:buAutoNum type="arabicPeriod"/>
            </a:pPr>
            <a:r>
              <a:rPr lang="zh-CN" altLang="en-US"/>
              <a:t>将记录集调整为堆</a:t>
            </a:r>
          </a:p>
          <a:p>
            <a:pPr marL="914400" lvl="1" indent="-457200">
              <a:buSzTx/>
              <a:buFont typeface="Wingdings" pitchFamily="2" charset="2"/>
              <a:buAutoNum type="arabicPeriod"/>
            </a:pPr>
            <a:r>
              <a:rPr lang="zh-CN" altLang="en-US"/>
              <a:t>输出堆顶的最值记录</a:t>
            </a:r>
          </a:p>
          <a:p>
            <a:pPr marL="914400" lvl="1" indent="-457200">
              <a:buSzTx/>
              <a:buFont typeface="Wingdings" pitchFamily="2" charset="2"/>
              <a:buAutoNum type="arabicPeriod"/>
            </a:pPr>
            <a:r>
              <a:rPr lang="zh-CN" altLang="en-US"/>
              <a:t>将剩下记录重新调整为一个堆</a:t>
            </a:r>
          </a:p>
          <a:p>
            <a:pPr marL="914400" lvl="1" indent="-457200">
              <a:buSzTx/>
              <a:buFont typeface="Wingdings" pitchFamily="2" charset="2"/>
              <a:buAutoNum type="arabicPeriod"/>
            </a:pPr>
            <a:r>
              <a:rPr lang="zh-CN" altLang="en-US"/>
              <a:t>重复</a:t>
            </a:r>
            <a:r>
              <a:rPr lang="en-US" altLang="zh-CN"/>
              <a:t>2,3</a:t>
            </a:r>
            <a:r>
              <a:rPr lang="zh-CN" altLang="en-US"/>
              <a:t>直至所有记录被输出</a:t>
            </a:r>
          </a:p>
          <a:p>
            <a:pPr marL="533400" indent="-533400"/>
            <a:r>
              <a:rPr lang="zh-CN" altLang="en-US"/>
              <a:t>堆排序关键问题</a:t>
            </a:r>
            <a:r>
              <a:rPr lang="en-US" altLang="zh-CN"/>
              <a:t>:</a:t>
            </a:r>
          </a:p>
          <a:p>
            <a:pPr marL="914400" lvl="1" indent="-457200"/>
            <a:r>
              <a:rPr lang="zh-CN" altLang="en-US"/>
              <a:t>如何将一个记录集调整为堆</a:t>
            </a:r>
            <a:r>
              <a:rPr lang="en-US" altLang="zh-CN"/>
              <a:t>?</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zh-CN" altLang="en-US"/>
              <a:t>堆的定义，堆的生成</a:t>
            </a:r>
          </a:p>
        </p:txBody>
      </p:sp>
      <p:sp>
        <p:nvSpPr>
          <p:cNvPr id="619523" name="Rectangle 3"/>
          <p:cNvSpPr>
            <a:spLocks noGrp="1" noChangeArrowheads="1"/>
          </p:cNvSpPr>
          <p:nvPr>
            <p:ph type="body" idx="1"/>
          </p:nvPr>
        </p:nvSpPr>
        <p:spPr/>
        <p:txBody>
          <a:bodyPr/>
          <a:lstStyle/>
          <a:p>
            <a:pPr marL="533400" indent="-533400"/>
            <a:r>
              <a:rPr lang="zh-CN" altLang="en-US"/>
              <a:t>堆生成</a:t>
            </a:r>
            <a:r>
              <a:rPr lang="en-US" altLang="zh-CN"/>
              <a:t>/</a:t>
            </a:r>
            <a:r>
              <a:rPr lang="zh-CN" altLang="en-US"/>
              <a:t>调整算法</a:t>
            </a:r>
            <a:r>
              <a:rPr lang="en-US" altLang="zh-CN"/>
              <a:t>:</a:t>
            </a:r>
          </a:p>
          <a:p>
            <a:pPr marL="914400" lvl="1" indent="-457200"/>
            <a:r>
              <a:rPr lang="zh-CN" altLang="en-US"/>
              <a:t>从树的最后一个非叶子节点开始</a:t>
            </a:r>
            <a:r>
              <a:rPr lang="en-US" altLang="zh-CN"/>
              <a:t>,</a:t>
            </a:r>
            <a:r>
              <a:rPr lang="zh-CN" altLang="en-US"/>
              <a:t>也就是从数组的第</a:t>
            </a:r>
            <a:r>
              <a:rPr lang="en-US" altLang="zh-CN"/>
              <a:t>length/2-1</a:t>
            </a:r>
            <a:r>
              <a:rPr lang="zh-CN" altLang="en-US"/>
              <a:t>个元素开始调整</a:t>
            </a:r>
          </a:p>
          <a:p>
            <a:pPr marL="914400" lvl="1" indent="-457200"/>
            <a:r>
              <a:rPr lang="zh-CN" altLang="en-US"/>
              <a:t>每次比较当前节点和及其左右子节点</a:t>
            </a:r>
            <a:r>
              <a:rPr lang="en-US" altLang="zh-CN"/>
              <a:t>,</a:t>
            </a:r>
            <a:r>
              <a:rPr lang="zh-CN" altLang="en-US"/>
              <a:t>取三者中最大者作为根</a:t>
            </a:r>
          </a:p>
          <a:p>
            <a:pPr marL="914400" lvl="1" indent="-457200"/>
            <a:r>
              <a:rPr lang="zh-CN" altLang="en-US"/>
              <a:t>按逆层次序考察</a:t>
            </a:r>
            <a:r>
              <a:rPr lang="en-US" altLang="zh-CN"/>
              <a:t>,</a:t>
            </a:r>
            <a:r>
              <a:rPr lang="zh-CN" altLang="en-US"/>
              <a:t>直至根节点</a:t>
            </a:r>
            <a:r>
              <a:rPr lang="en-US" altLang="zh-CN"/>
              <a:t>,</a:t>
            </a:r>
            <a:r>
              <a:rPr lang="zh-CN" altLang="en-US"/>
              <a:t>也就是数组的第一个元素</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zh-CN" altLang="en-US"/>
              <a:t>堆的定义，堆的生成</a:t>
            </a:r>
          </a:p>
        </p:txBody>
      </p:sp>
      <p:sp>
        <p:nvSpPr>
          <p:cNvPr id="622595" name="Rectangle 3"/>
          <p:cNvSpPr>
            <a:spLocks noGrp="1" noChangeArrowheads="1"/>
          </p:cNvSpPr>
          <p:nvPr>
            <p:ph type="body" idx="1"/>
          </p:nvPr>
        </p:nvSpPr>
        <p:spPr/>
        <p:txBody>
          <a:bodyPr/>
          <a:lstStyle/>
          <a:p>
            <a:r>
              <a:rPr lang="zh-CN" altLang="en-US"/>
              <a:t>堆排序算法：</a:t>
            </a:r>
          </a:p>
          <a:p>
            <a:pPr lvl="1"/>
            <a:r>
              <a:rPr lang="zh-CN" altLang="en-US"/>
              <a:t>先将初始堆调整成一个最大值堆；</a:t>
            </a:r>
          </a:p>
          <a:p>
            <a:pPr lvl="1"/>
            <a:r>
              <a:rPr lang="zh-CN" altLang="en-US"/>
              <a:t>然后将最值与最后一个元素对调，将去除最后一个元素后剩余的堆重新调整为一个最大值堆；</a:t>
            </a:r>
          </a:p>
          <a:p>
            <a:pPr lvl="1"/>
            <a:r>
              <a:rPr lang="zh-CN" altLang="en-US"/>
              <a:t>继续以上过程直至最后一个元素。</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4284663" y="17002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24643" name="Text Box 3"/>
          <p:cNvSpPr txBox="1">
            <a:spLocks noChangeArrowheads="1"/>
          </p:cNvSpPr>
          <p:nvPr/>
        </p:nvSpPr>
        <p:spPr bwMode="auto">
          <a:xfrm>
            <a:off x="2913063" y="24622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24644" name="Text Box 4"/>
          <p:cNvSpPr txBox="1">
            <a:spLocks noChangeArrowheads="1"/>
          </p:cNvSpPr>
          <p:nvPr/>
        </p:nvSpPr>
        <p:spPr bwMode="auto">
          <a:xfrm>
            <a:off x="5732463" y="24622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24645" name="Text Box 5"/>
          <p:cNvSpPr txBox="1">
            <a:spLocks noChangeArrowheads="1"/>
          </p:cNvSpPr>
          <p:nvPr/>
        </p:nvSpPr>
        <p:spPr bwMode="auto">
          <a:xfrm>
            <a:off x="2074863" y="3148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24646" name="Text Box 6"/>
          <p:cNvSpPr txBox="1">
            <a:spLocks noChangeArrowheads="1"/>
          </p:cNvSpPr>
          <p:nvPr/>
        </p:nvSpPr>
        <p:spPr bwMode="auto">
          <a:xfrm>
            <a:off x="3598863" y="3148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24647" name="Text Box 7"/>
          <p:cNvSpPr txBox="1">
            <a:spLocks noChangeArrowheads="1"/>
          </p:cNvSpPr>
          <p:nvPr/>
        </p:nvSpPr>
        <p:spPr bwMode="auto">
          <a:xfrm>
            <a:off x="4894263" y="3148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24648" name="Text Box 8"/>
          <p:cNvSpPr txBox="1">
            <a:spLocks noChangeArrowheads="1"/>
          </p:cNvSpPr>
          <p:nvPr/>
        </p:nvSpPr>
        <p:spPr bwMode="auto">
          <a:xfrm>
            <a:off x="6570663" y="3148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24649" name="Text Box 9"/>
          <p:cNvSpPr txBox="1">
            <a:spLocks noChangeArrowheads="1"/>
          </p:cNvSpPr>
          <p:nvPr/>
        </p:nvSpPr>
        <p:spPr bwMode="auto">
          <a:xfrm>
            <a:off x="1236663" y="3910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24650" name="Line 10"/>
          <p:cNvSpPr>
            <a:spLocks noChangeShapeType="1"/>
          </p:cNvSpPr>
          <p:nvPr/>
        </p:nvSpPr>
        <p:spPr bwMode="auto">
          <a:xfrm flipH="1">
            <a:off x="3294063" y="208121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651" name="Line 11"/>
          <p:cNvSpPr>
            <a:spLocks noChangeShapeType="1"/>
          </p:cNvSpPr>
          <p:nvPr/>
        </p:nvSpPr>
        <p:spPr bwMode="auto">
          <a:xfrm>
            <a:off x="4741863" y="208121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652" name="Line 12"/>
          <p:cNvSpPr>
            <a:spLocks noChangeShapeType="1"/>
          </p:cNvSpPr>
          <p:nvPr/>
        </p:nvSpPr>
        <p:spPr bwMode="auto">
          <a:xfrm flipH="1">
            <a:off x="2379663" y="2843213"/>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653" name="Line 13"/>
          <p:cNvSpPr>
            <a:spLocks noChangeShapeType="1"/>
          </p:cNvSpPr>
          <p:nvPr/>
        </p:nvSpPr>
        <p:spPr bwMode="auto">
          <a:xfrm>
            <a:off x="3370263" y="2843213"/>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654" name="Line 14"/>
          <p:cNvSpPr>
            <a:spLocks noChangeShapeType="1"/>
          </p:cNvSpPr>
          <p:nvPr/>
        </p:nvSpPr>
        <p:spPr bwMode="auto">
          <a:xfrm flipH="1">
            <a:off x="5351463" y="2843213"/>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655" name="Line 15"/>
          <p:cNvSpPr>
            <a:spLocks noChangeShapeType="1"/>
          </p:cNvSpPr>
          <p:nvPr/>
        </p:nvSpPr>
        <p:spPr bwMode="auto">
          <a:xfrm>
            <a:off x="6189663" y="2843213"/>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656" name="Line 16"/>
          <p:cNvSpPr>
            <a:spLocks noChangeShapeType="1"/>
          </p:cNvSpPr>
          <p:nvPr/>
        </p:nvSpPr>
        <p:spPr bwMode="auto">
          <a:xfrm flipH="1">
            <a:off x="1541463" y="3529013"/>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657" name="Text Box 17"/>
          <p:cNvSpPr txBox="1">
            <a:spLocks noChangeArrowheads="1"/>
          </p:cNvSpPr>
          <p:nvPr/>
        </p:nvSpPr>
        <p:spPr bwMode="auto">
          <a:xfrm>
            <a:off x="1277938" y="46513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24658" name="Text Box 18"/>
          <p:cNvSpPr txBox="1">
            <a:spLocks noChangeArrowheads="1"/>
          </p:cNvSpPr>
          <p:nvPr/>
        </p:nvSpPr>
        <p:spPr bwMode="auto">
          <a:xfrm>
            <a:off x="2039938" y="46513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24659" name="Text Box 19"/>
          <p:cNvSpPr txBox="1">
            <a:spLocks noChangeArrowheads="1"/>
          </p:cNvSpPr>
          <p:nvPr/>
        </p:nvSpPr>
        <p:spPr bwMode="auto">
          <a:xfrm>
            <a:off x="2801938" y="46513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24660" name="Text Box 20"/>
          <p:cNvSpPr txBox="1">
            <a:spLocks noChangeArrowheads="1"/>
          </p:cNvSpPr>
          <p:nvPr/>
        </p:nvSpPr>
        <p:spPr bwMode="auto">
          <a:xfrm>
            <a:off x="3563938" y="46513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24661" name="Text Box 21"/>
          <p:cNvSpPr txBox="1">
            <a:spLocks noChangeArrowheads="1"/>
          </p:cNvSpPr>
          <p:nvPr/>
        </p:nvSpPr>
        <p:spPr bwMode="auto">
          <a:xfrm>
            <a:off x="4325938" y="46513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24662" name="Text Box 22"/>
          <p:cNvSpPr txBox="1">
            <a:spLocks noChangeArrowheads="1"/>
          </p:cNvSpPr>
          <p:nvPr/>
        </p:nvSpPr>
        <p:spPr bwMode="auto">
          <a:xfrm>
            <a:off x="5087938" y="46513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24663" name="Text Box 23"/>
          <p:cNvSpPr txBox="1">
            <a:spLocks noChangeArrowheads="1"/>
          </p:cNvSpPr>
          <p:nvPr/>
        </p:nvSpPr>
        <p:spPr bwMode="auto">
          <a:xfrm>
            <a:off x="5849938" y="46513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24664" name="Text Box 24"/>
          <p:cNvSpPr txBox="1">
            <a:spLocks noChangeArrowheads="1"/>
          </p:cNvSpPr>
          <p:nvPr/>
        </p:nvSpPr>
        <p:spPr bwMode="auto">
          <a:xfrm>
            <a:off x="6611938" y="46513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24665" name="Text Box 25"/>
          <p:cNvSpPr txBox="1">
            <a:spLocks noChangeArrowheads="1"/>
          </p:cNvSpPr>
          <p:nvPr/>
        </p:nvSpPr>
        <p:spPr bwMode="auto">
          <a:xfrm>
            <a:off x="1739900" y="523875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itchFamily="49" charset="-122"/>
                <a:ea typeface="楷体_GB2312" pitchFamily="49" charset="-122"/>
              </a:rPr>
              <a:t>（</a:t>
            </a:r>
            <a:r>
              <a:rPr kumimoji="1" lang="en-US" altLang="zh-CN" sz="2800" b="1">
                <a:solidFill>
                  <a:srgbClr val="0000FF"/>
                </a:solidFill>
                <a:latin typeface="楷体_GB2312" pitchFamily="49" charset="-122"/>
                <a:ea typeface="楷体_GB2312" pitchFamily="49" charset="-122"/>
              </a:rPr>
              <a:t>a</a:t>
            </a:r>
            <a:r>
              <a:rPr kumimoji="1" lang="zh-CN" altLang="en-US" sz="2800" b="1">
                <a:solidFill>
                  <a:srgbClr val="0000FF"/>
                </a:solidFill>
                <a:latin typeface="楷体_GB2312" pitchFamily="49" charset="-122"/>
                <a:ea typeface="楷体_GB2312" pitchFamily="49" charset="-122"/>
              </a:rPr>
              <a:t>）初始堆</a:t>
            </a:r>
            <a:r>
              <a:rPr kumimoji="1" lang="en-US" altLang="zh-CN" sz="2800" b="1">
                <a:solidFill>
                  <a:srgbClr val="0000FF"/>
                </a:solidFill>
                <a:latin typeface="楷体_GB2312" pitchFamily="49" charset="-122"/>
                <a:ea typeface="楷体_GB2312" pitchFamily="49" charset="-122"/>
              </a:rPr>
              <a:t>R[1]</a:t>
            </a:r>
            <a:r>
              <a:rPr kumimoji="1" lang="zh-CN" altLang="en-US" sz="2800" b="1">
                <a:solidFill>
                  <a:srgbClr val="0000FF"/>
                </a:solidFill>
                <a:latin typeface="楷体_GB2312" pitchFamily="49" charset="-122"/>
                <a:ea typeface="楷体_GB2312" pitchFamily="49" charset="-122"/>
              </a:rPr>
              <a:t>到</a:t>
            </a:r>
            <a:r>
              <a:rPr kumimoji="1" lang="en-US" altLang="zh-CN" sz="2800" b="1">
                <a:solidFill>
                  <a:srgbClr val="0000FF"/>
                </a:solidFill>
                <a:latin typeface="楷体_GB2312" pitchFamily="49" charset="-122"/>
                <a:ea typeface="楷体_GB2312" pitchFamily="49" charset="-122"/>
              </a:rPr>
              <a:t>R[8]</a:t>
            </a:r>
          </a:p>
        </p:txBody>
      </p:sp>
      <p:sp>
        <p:nvSpPr>
          <p:cNvPr id="624666" name="Freeform 26"/>
          <p:cNvSpPr>
            <a:spLocks/>
          </p:cNvSpPr>
          <p:nvPr/>
        </p:nvSpPr>
        <p:spPr bwMode="auto">
          <a:xfrm>
            <a:off x="1528763" y="1916113"/>
            <a:ext cx="2603500" cy="1917700"/>
          </a:xfrm>
          <a:custGeom>
            <a:avLst/>
            <a:gdLst>
              <a:gd name="T0" fmla="*/ 8 w 1640"/>
              <a:gd name="T1" fmla="*/ 1208 h 1208"/>
              <a:gd name="T2" fmla="*/ 8 w 1640"/>
              <a:gd name="T3" fmla="*/ 968 h 1208"/>
              <a:gd name="T4" fmla="*/ 56 w 1640"/>
              <a:gd name="T5" fmla="*/ 728 h 1208"/>
              <a:gd name="T6" fmla="*/ 200 w 1640"/>
              <a:gd name="T7" fmla="*/ 440 h 1208"/>
              <a:gd name="T8" fmla="*/ 440 w 1640"/>
              <a:gd name="T9" fmla="*/ 200 h 1208"/>
              <a:gd name="T10" fmla="*/ 728 w 1640"/>
              <a:gd name="T11" fmla="*/ 56 h 1208"/>
              <a:gd name="T12" fmla="*/ 1160 w 1640"/>
              <a:gd name="T13" fmla="*/ 8 h 1208"/>
              <a:gd name="T14" fmla="*/ 1640 w 1640"/>
              <a:gd name="T15" fmla="*/ 8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0" h="1208">
                <a:moveTo>
                  <a:pt x="8" y="1208"/>
                </a:moveTo>
                <a:cubicBezTo>
                  <a:pt x="4" y="1128"/>
                  <a:pt x="0" y="1048"/>
                  <a:pt x="8" y="968"/>
                </a:cubicBezTo>
                <a:cubicBezTo>
                  <a:pt x="16" y="888"/>
                  <a:pt x="24" y="816"/>
                  <a:pt x="56" y="728"/>
                </a:cubicBezTo>
                <a:cubicBezTo>
                  <a:pt x="88" y="640"/>
                  <a:pt x="136" y="528"/>
                  <a:pt x="200" y="440"/>
                </a:cubicBezTo>
                <a:cubicBezTo>
                  <a:pt x="264" y="352"/>
                  <a:pt x="352" y="264"/>
                  <a:pt x="440" y="200"/>
                </a:cubicBezTo>
                <a:cubicBezTo>
                  <a:pt x="528" y="136"/>
                  <a:pt x="608" y="88"/>
                  <a:pt x="728" y="56"/>
                </a:cubicBezTo>
                <a:cubicBezTo>
                  <a:pt x="848" y="24"/>
                  <a:pt x="1008" y="16"/>
                  <a:pt x="1160" y="8"/>
                </a:cubicBezTo>
                <a:cubicBezTo>
                  <a:pt x="1312" y="0"/>
                  <a:pt x="1476" y="4"/>
                  <a:pt x="1640" y="8"/>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667" name="Rectangle 27"/>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4356100" y="14843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25667" name="Text Box 3"/>
          <p:cNvSpPr txBox="1">
            <a:spLocks noChangeArrowheads="1"/>
          </p:cNvSpPr>
          <p:nvPr/>
        </p:nvSpPr>
        <p:spPr bwMode="auto">
          <a:xfrm>
            <a:off x="2984500" y="22463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25668" name="Text Box 4"/>
          <p:cNvSpPr txBox="1">
            <a:spLocks noChangeArrowheads="1"/>
          </p:cNvSpPr>
          <p:nvPr/>
        </p:nvSpPr>
        <p:spPr bwMode="auto">
          <a:xfrm>
            <a:off x="5803900" y="22463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25669" name="Text Box 5"/>
          <p:cNvSpPr txBox="1">
            <a:spLocks noChangeArrowheads="1"/>
          </p:cNvSpPr>
          <p:nvPr/>
        </p:nvSpPr>
        <p:spPr bwMode="auto">
          <a:xfrm>
            <a:off x="2146300"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25670" name="Text Box 6"/>
          <p:cNvSpPr txBox="1">
            <a:spLocks noChangeArrowheads="1"/>
          </p:cNvSpPr>
          <p:nvPr/>
        </p:nvSpPr>
        <p:spPr bwMode="auto">
          <a:xfrm>
            <a:off x="3670300"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25671" name="Text Box 7"/>
          <p:cNvSpPr txBox="1">
            <a:spLocks noChangeArrowheads="1"/>
          </p:cNvSpPr>
          <p:nvPr/>
        </p:nvSpPr>
        <p:spPr bwMode="auto">
          <a:xfrm>
            <a:off x="4965700"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25672" name="Text Box 8"/>
          <p:cNvSpPr txBox="1">
            <a:spLocks noChangeArrowheads="1"/>
          </p:cNvSpPr>
          <p:nvPr/>
        </p:nvSpPr>
        <p:spPr bwMode="auto">
          <a:xfrm>
            <a:off x="6642100"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25673" name="Text Box 9"/>
          <p:cNvSpPr txBox="1">
            <a:spLocks noChangeArrowheads="1"/>
          </p:cNvSpPr>
          <p:nvPr/>
        </p:nvSpPr>
        <p:spPr bwMode="auto">
          <a:xfrm>
            <a:off x="1231900" y="3694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25674" name="Line 10"/>
          <p:cNvSpPr>
            <a:spLocks noChangeShapeType="1"/>
          </p:cNvSpPr>
          <p:nvPr/>
        </p:nvSpPr>
        <p:spPr bwMode="auto">
          <a:xfrm flipH="1">
            <a:off x="3365500" y="186531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675" name="Line 11"/>
          <p:cNvSpPr>
            <a:spLocks noChangeShapeType="1"/>
          </p:cNvSpPr>
          <p:nvPr/>
        </p:nvSpPr>
        <p:spPr bwMode="auto">
          <a:xfrm>
            <a:off x="4813300" y="186531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676" name="Line 12"/>
          <p:cNvSpPr>
            <a:spLocks noChangeShapeType="1"/>
          </p:cNvSpPr>
          <p:nvPr/>
        </p:nvSpPr>
        <p:spPr bwMode="auto">
          <a:xfrm flipH="1">
            <a:off x="2451100" y="2627313"/>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677" name="Line 13"/>
          <p:cNvSpPr>
            <a:spLocks noChangeShapeType="1"/>
          </p:cNvSpPr>
          <p:nvPr/>
        </p:nvSpPr>
        <p:spPr bwMode="auto">
          <a:xfrm>
            <a:off x="3441700" y="2627313"/>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678" name="Line 14"/>
          <p:cNvSpPr>
            <a:spLocks noChangeShapeType="1"/>
          </p:cNvSpPr>
          <p:nvPr/>
        </p:nvSpPr>
        <p:spPr bwMode="auto">
          <a:xfrm flipH="1">
            <a:off x="5422900" y="2627313"/>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679" name="Line 15"/>
          <p:cNvSpPr>
            <a:spLocks noChangeShapeType="1"/>
          </p:cNvSpPr>
          <p:nvPr/>
        </p:nvSpPr>
        <p:spPr bwMode="auto">
          <a:xfrm>
            <a:off x="6261100" y="2627313"/>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680" name="Line 16"/>
          <p:cNvSpPr>
            <a:spLocks noChangeShapeType="1"/>
          </p:cNvSpPr>
          <p:nvPr/>
        </p:nvSpPr>
        <p:spPr bwMode="auto">
          <a:xfrm flipH="1">
            <a:off x="1612900" y="3313113"/>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681" name="Text Box 17"/>
          <p:cNvSpPr txBox="1">
            <a:spLocks noChangeArrowheads="1"/>
          </p:cNvSpPr>
          <p:nvPr/>
        </p:nvSpPr>
        <p:spPr bwMode="auto">
          <a:xfrm>
            <a:off x="1376363" y="43338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25682" name="Text Box 18"/>
          <p:cNvSpPr txBox="1">
            <a:spLocks noChangeArrowheads="1"/>
          </p:cNvSpPr>
          <p:nvPr/>
        </p:nvSpPr>
        <p:spPr bwMode="auto">
          <a:xfrm>
            <a:off x="2138363" y="43338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25683" name="Text Box 19"/>
          <p:cNvSpPr txBox="1">
            <a:spLocks noChangeArrowheads="1"/>
          </p:cNvSpPr>
          <p:nvPr/>
        </p:nvSpPr>
        <p:spPr bwMode="auto">
          <a:xfrm>
            <a:off x="2900363" y="43338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25684" name="Text Box 20"/>
          <p:cNvSpPr txBox="1">
            <a:spLocks noChangeArrowheads="1"/>
          </p:cNvSpPr>
          <p:nvPr/>
        </p:nvSpPr>
        <p:spPr bwMode="auto">
          <a:xfrm>
            <a:off x="3662363" y="43338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25685" name="Text Box 21"/>
          <p:cNvSpPr txBox="1">
            <a:spLocks noChangeArrowheads="1"/>
          </p:cNvSpPr>
          <p:nvPr/>
        </p:nvSpPr>
        <p:spPr bwMode="auto">
          <a:xfrm>
            <a:off x="4424363" y="43338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25686" name="Text Box 22"/>
          <p:cNvSpPr txBox="1">
            <a:spLocks noChangeArrowheads="1"/>
          </p:cNvSpPr>
          <p:nvPr/>
        </p:nvSpPr>
        <p:spPr bwMode="auto">
          <a:xfrm>
            <a:off x="5186363" y="43338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25687" name="Text Box 23"/>
          <p:cNvSpPr txBox="1">
            <a:spLocks noChangeArrowheads="1"/>
          </p:cNvSpPr>
          <p:nvPr/>
        </p:nvSpPr>
        <p:spPr bwMode="auto">
          <a:xfrm>
            <a:off x="5948363" y="43338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25688" name="Text Box 24"/>
          <p:cNvSpPr txBox="1">
            <a:spLocks noChangeArrowheads="1"/>
          </p:cNvSpPr>
          <p:nvPr/>
        </p:nvSpPr>
        <p:spPr bwMode="auto">
          <a:xfrm>
            <a:off x="6710363" y="43338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25689" name="Text Box 25"/>
          <p:cNvSpPr txBox="1">
            <a:spLocks noChangeArrowheads="1"/>
          </p:cNvSpPr>
          <p:nvPr/>
        </p:nvSpPr>
        <p:spPr bwMode="auto">
          <a:xfrm>
            <a:off x="1838325" y="497205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itchFamily="49" charset="-122"/>
                <a:ea typeface="楷体_GB2312" pitchFamily="49" charset="-122"/>
              </a:rPr>
              <a:t>（</a:t>
            </a:r>
            <a:r>
              <a:rPr kumimoji="1" lang="en-US" altLang="zh-CN" sz="2800" b="1">
                <a:solidFill>
                  <a:srgbClr val="0000FF"/>
                </a:solidFill>
                <a:latin typeface="楷体_GB2312" pitchFamily="49" charset="-122"/>
                <a:ea typeface="楷体_GB2312" pitchFamily="49" charset="-122"/>
              </a:rPr>
              <a:t>b</a:t>
            </a:r>
            <a:r>
              <a:rPr kumimoji="1" lang="zh-CN" altLang="en-US" sz="2800" b="1">
                <a:solidFill>
                  <a:srgbClr val="0000FF"/>
                </a:solidFill>
                <a:latin typeface="楷体_GB2312" pitchFamily="49" charset="-122"/>
                <a:ea typeface="楷体_GB2312" pitchFamily="49" charset="-122"/>
              </a:rPr>
              <a:t>）第一趟排序之后</a:t>
            </a:r>
          </a:p>
        </p:txBody>
      </p:sp>
      <p:sp>
        <p:nvSpPr>
          <p:cNvPr id="625690" name="Rectangle 26"/>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1725613" y="4948238"/>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itchFamily="49" charset="-122"/>
                <a:ea typeface="楷体_GB2312" pitchFamily="49" charset="-122"/>
              </a:rPr>
              <a:t>（</a:t>
            </a:r>
            <a:r>
              <a:rPr kumimoji="1" lang="en-US" altLang="zh-CN" sz="2800" b="1">
                <a:solidFill>
                  <a:srgbClr val="0000FF"/>
                </a:solidFill>
                <a:latin typeface="楷体_GB2312" pitchFamily="49" charset="-122"/>
                <a:ea typeface="楷体_GB2312" pitchFamily="49" charset="-122"/>
              </a:rPr>
              <a:t>c</a:t>
            </a:r>
            <a:r>
              <a:rPr kumimoji="1" lang="zh-CN" altLang="en-US" sz="2800" b="1">
                <a:solidFill>
                  <a:srgbClr val="0000FF"/>
                </a:solidFill>
                <a:latin typeface="楷体_GB2312" pitchFamily="49" charset="-122"/>
                <a:ea typeface="楷体_GB2312" pitchFamily="49" charset="-122"/>
              </a:rPr>
              <a:t>）重建的堆</a:t>
            </a:r>
            <a:r>
              <a:rPr kumimoji="1" lang="en-US" altLang="zh-CN" sz="2800" b="1">
                <a:solidFill>
                  <a:srgbClr val="0000FF"/>
                </a:solidFill>
                <a:latin typeface="楷体_GB2312" pitchFamily="49" charset="-122"/>
                <a:ea typeface="楷体_GB2312" pitchFamily="49" charset="-122"/>
              </a:rPr>
              <a:t>R[1]</a:t>
            </a:r>
            <a:r>
              <a:rPr kumimoji="1" lang="zh-CN" altLang="en-US" sz="2800" b="1">
                <a:solidFill>
                  <a:srgbClr val="0000FF"/>
                </a:solidFill>
                <a:latin typeface="楷体_GB2312" pitchFamily="49" charset="-122"/>
                <a:ea typeface="楷体_GB2312" pitchFamily="49" charset="-122"/>
              </a:rPr>
              <a:t>到</a:t>
            </a:r>
            <a:r>
              <a:rPr kumimoji="1" lang="en-US" altLang="zh-CN" sz="2800" b="1">
                <a:solidFill>
                  <a:srgbClr val="0000FF"/>
                </a:solidFill>
                <a:latin typeface="楷体_GB2312" pitchFamily="49" charset="-122"/>
                <a:ea typeface="楷体_GB2312" pitchFamily="49" charset="-122"/>
              </a:rPr>
              <a:t>R[7]</a:t>
            </a:r>
          </a:p>
        </p:txBody>
      </p:sp>
      <p:sp>
        <p:nvSpPr>
          <p:cNvPr id="626691" name="Text Box 3"/>
          <p:cNvSpPr txBox="1">
            <a:spLocks noChangeArrowheads="1"/>
          </p:cNvSpPr>
          <p:nvPr/>
        </p:nvSpPr>
        <p:spPr bwMode="auto">
          <a:xfrm>
            <a:off x="4356100" y="14843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26692" name="Text Box 4"/>
          <p:cNvSpPr txBox="1">
            <a:spLocks noChangeArrowheads="1"/>
          </p:cNvSpPr>
          <p:nvPr/>
        </p:nvSpPr>
        <p:spPr bwMode="auto">
          <a:xfrm>
            <a:off x="2984500" y="22463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26693" name="Text Box 5"/>
          <p:cNvSpPr txBox="1">
            <a:spLocks noChangeArrowheads="1"/>
          </p:cNvSpPr>
          <p:nvPr/>
        </p:nvSpPr>
        <p:spPr bwMode="auto">
          <a:xfrm>
            <a:off x="5803900" y="22463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26694" name="Text Box 6"/>
          <p:cNvSpPr txBox="1">
            <a:spLocks noChangeArrowheads="1"/>
          </p:cNvSpPr>
          <p:nvPr/>
        </p:nvSpPr>
        <p:spPr bwMode="auto">
          <a:xfrm>
            <a:off x="2146300"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26695" name="Text Box 7"/>
          <p:cNvSpPr txBox="1">
            <a:spLocks noChangeArrowheads="1"/>
          </p:cNvSpPr>
          <p:nvPr/>
        </p:nvSpPr>
        <p:spPr bwMode="auto">
          <a:xfrm>
            <a:off x="3670300"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26696" name="Text Box 8"/>
          <p:cNvSpPr txBox="1">
            <a:spLocks noChangeArrowheads="1"/>
          </p:cNvSpPr>
          <p:nvPr/>
        </p:nvSpPr>
        <p:spPr bwMode="auto">
          <a:xfrm>
            <a:off x="4965700"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26697" name="Text Box 9"/>
          <p:cNvSpPr txBox="1">
            <a:spLocks noChangeArrowheads="1"/>
          </p:cNvSpPr>
          <p:nvPr/>
        </p:nvSpPr>
        <p:spPr bwMode="auto">
          <a:xfrm>
            <a:off x="6642100"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26698" name="Text Box 10"/>
          <p:cNvSpPr txBox="1">
            <a:spLocks noChangeArrowheads="1"/>
          </p:cNvSpPr>
          <p:nvPr/>
        </p:nvSpPr>
        <p:spPr bwMode="auto">
          <a:xfrm>
            <a:off x="1231900" y="3694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26699" name="Line 11"/>
          <p:cNvSpPr>
            <a:spLocks noChangeShapeType="1"/>
          </p:cNvSpPr>
          <p:nvPr/>
        </p:nvSpPr>
        <p:spPr bwMode="auto">
          <a:xfrm flipH="1">
            <a:off x="3365500" y="186531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6700" name="Line 12"/>
          <p:cNvSpPr>
            <a:spLocks noChangeShapeType="1"/>
          </p:cNvSpPr>
          <p:nvPr/>
        </p:nvSpPr>
        <p:spPr bwMode="auto">
          <a:xfrm>
            <a:off x="4813300" y="186531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6701" name="Line 13"/>
          <p:cNvSpPr>
            <a:spLocks noChangeShapeType="1"/>
          </p:cNvSpPr>
          <p:nvPr/>
        </p:nvSpPr>
        <p:spPr bwMode="auto">
          <a:xfrm flipH="1">
            <a:off x="2451100" y="2627313"/>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6702" name="Line 14"/>
          <p:cNvSpPr>
            <a:spLocks noChangeShapeType="1"/>
          </p:cNvSpPr>
          <p:nvPr/>
        </p:nvSpPr>
        <p:spPr bwMode="auto">
          <a:xfrm>
            <a:off x="3441700" y="2627313"/>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6703" name="Line 15"/>
          <p:cNvSpPr>
            <a:spLocks noChangeShapeType="1"/>
          </p:cNvSpPr>
          <p:nvPr/>
        </p:nvSpPr>
        <p:spPr bwMode="auto">
          <a:xfrm flipH="1">
            <a:off x="5422900" y="2627313"/>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6704" name="Line 16"/>
          <p:cNvSpPr>
            <a:spLocks noChangeShapeType="1"/>
          </p:cNvSpPr>
          <p:nvPr/>
        </p:nvSpPr>
        <p:spPr bwMode="auto">
          <a:xfrm>
            <a:off x="6261100" y="2627313"/>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6705" name="Line 17"/>
          <p:cNvSpPr>
            <a:spLocks noChangeShapeType="1"/>
          </p:cNvSpPr>
          <p:nvPr/>
        </p:nvSpPr>
        <p:spPr bwMode="auto">
          <a:xfrm flipH="1">
            <a:off x="1612900" y="3313113"/>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6706" name="Text Box 18"/>
          <p:cNvSpPr txBox="1">
            <a:spLocks noChangeArrowheads="1"/>
          </p:cNvSpPr>
          <p:nvPr/>
        </p:nvSpPr>
        <p:spPr bwMode="auto">
          <a:xfrm>
            <a:off x="1270000" y="43719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26707" name="Text Box 19"/>
          <p:cNvSpPr txBox="1">
            <a:spLocks noChangeArrowheads="1"/>
          </p:cNvSpPr>
          <p:nvPr/>
        </p:nvSpPr>
        <p:spPr bwMode="auto">
          <a:xfrm>
            <a:off x="2032000" y="43719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26708" name="Text Box 20"/>
          <p:cNvSpPr txBox="1">
            <a:spLocks noChangeArrowheads="1"/>
          </p:cNvSpPr>
          <p:nvPr/>
        </p:nvSpPr>
        <p:spPr bwMode="auto">
          <a:xfrm>
            <a:off x="2794000" y="43719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26709" name="Text Box 21"/>
          <p:cNvSpPr txBox="1">
            <a:spLocks noChangeArrowheads="1"/>
          </p:cNvSpPr>
          <p:nvPr/>
        </p:nvSpPr>
        <p:spPr bwMode="auto">
          <a:xfrm>
            <a:off x="3556000" y="43719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26710" name="Text Box 22"/>
          <p:cNvSpPr txBox="1">
            <a:spLocks noChangeArrowheads="1"/>
          </p:cNvSpPr>
          <p:nvPr/>
        </p:nvSpPr>
        <p:spPr bwMode="auto">
          <a:xfrm>
            <a:off x="4318000" y="43719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26711" name="Text Box 23"/>
          <p:cNvSpPr txBox="1">
            <a:spLocks noChangeArrowheads="1"/>
          </p:cNvSpPr>
          <p:nvPr/>
        </p:nvSpPr>
        <p:spPr bwMode="auto">
          <a:xfrm>
            <a:off x="5080000" y="43719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26712" name="Text Box 24"/>
          <p:cNvSpPr txBox="1">
            <a:spLocks noChangeArrowheads="1"/>
          </p:cNvSpPr>
          <p:nvPr/>
        </p:nvSpPr>
        <p:spPr bwMode="auto">
          <a:xfrm>
            <a:off x="5842000" y="43719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26713" name="Text Box 25"/>
          <p:cNvSpPr txBox="1">
            <a:spLocks noChangeArrowheads="1"/>
          </p:cNvSpPr>
          <p:nvPr/>
        </p:nvSpPr>
        <p:spPr bwMode="auto">
          <a:xfrm>
            <a:off x="6604000" y="43719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26714" name="Freeform 26"/>
          <p:cNvSpPr>
            <a:spLocks/>
          </p:cNvSpPr>
          <p:nvPr/>
        </p:nvSpPr>
        <p:spPr bwMode="auto">
          <a:xfrm>
            <a:off x="5041900" y="1687513"/>
            <a:ext cx="1854200" cy="1320800"/>
          </a:xfrm>
          <a:custGeom>
            <a:avLst/>
            <a:gdLst>
              <a:gd name="T0" fmla="*/ 1152 w 1168"/>
              <a:gd name="T1" fmla="*/ 832 h 832"/>
              <a:gd name="T2" fmla="*/ 1152 w 1168"/>
              <a:gd name="T3" fmla="*/ 688 h 832"/>
              <a:gd name="T4" fmla="*/ 1056 w 1168"/>
              <a:gd name="T5" fmla="*/ 448 h 832"/>
              <a:gd name="T6" fmla="*/ 864 w 1168"/>
              <a:gd name="T7" fmla="*/ 256 h 832"/>
              <a:gd name="T8" fmla="*/ 624 w 1168"/>
              <a:gd name="T9" fmla="*/ 112 h 832"/>
              <a:gd name="T10" fmla="*/ 288 w 1168"/>
              <a:gd name="T11" fmla="*/ 16 h 832"/>
              <a:gd name="T12" fmla="*/ 0 w 1168"/>
              <a:gd name="T13" fmla="*/ 16 h 832"/>
            </a:gdLst>
            <a:ahLst/>
            <a:cxnLst>
              <a:cxn ang="0">
                <a:pos x="T0" y="T1"/>
              </a:cxn>
              <a:cxn ang="0">
                <a:pos x="T2" y="T3"/>
              </a:cxn>
              <a:cxn ang="0">
                <a:pos x="T4" y="T5"/>
              </a:cxn>
              <a:cxn ang="0">
                <a:pos x="T6" y="T7"/>
              </a:cxn>
              <a:cxn ang="0">
                <a:pos x="T8" y="T9"/>
              </a:cxn>
              <a:cxn ang="0">
                <a:pos x="T10" y="T11"/>
              </a:cxn>
              <a:cxn ang="0">
                <a:pos x="T12" y="T13"/>
              </a:cxn>
            </a:cxnLst>
            <a:rect l="0" t="0" r="r" b="b"/>
            <a:pathLst>
              <a:path w="1168" h="832">
                <a:moveTo>
                  <a:pt x="1152" y="832"/>
                </a:moveTo>
                <a:cubicBezTo>
                  <a:pt x="1160" y="792"/>
                  <a:pt x="1168" y="752"/>
                  <a:pt x="1152" y="688"/>
                </a:cubicBezTo>
                <a:cubicBezTo>
                  <a:pt x="1136" y="624"/>
                  <a:pt x="1104" y="520"/>
                  <a:pt x="1056" y="448"/>
                </a:cubicBezTo>
                <a:cubicBezTo>
                  <a:pt x="1008" y="376"/>
                  <a:pt x="936" y="312"/>
                  <a:pt x="864" y="256"/>
                </a:cubicBezTo>
                <a:cubicBezTo>
                  <a:pt x="792" y="200"/>
                  <a:pt x="720" y="152"/>
                  <a:pt x="624" y="112"/>
                </a:cubicBezTo>
                <a:cubicBezTo>
                  <a:pt x="528" y="72"/>
                  <a:pt x="392" y="32"/>
                  <a:pt x="288" y="16"/>
                </a:cubicBezTo>
                <a:cubicBezTo>
                  <a:pt x="184" y="0"/>
                  <a:pt x="92" y="8"/>
                  <a:pt x="0" y="16"/>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6715" name="Rectangle 27"/>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t>例题</a:t>
            </a:r>
          </a:p>
        </p:txBody>
      </p:sp>
      <p:sp>
        <p:nvSpPr>
          <p:cNvPr id="118787" name="Rectangle 3"/>
          <p:cNvSpPr>
            <a:spLocks noGrp="1" noChangeArrowheads="1"/>
          </p:cNvSpPr>
          <p:nvPr>
            <p:ph type="body" idx="1"/>
          </p:nvPr>
        </p:nvSpPr>
        <p:spPr/>
        <p:txBody>
          <a:bodyPr/>
          <a:lstStyle/>
          <a:p>
            <a:r>
              <a:rPr lang="zh-CN" altLang="en-US"/>
              <a:t>十进制数</a:t>
            </a:r>
            <a:r>
              <a:rPr lang="en-US" altLang="zh-CN"/>
              <a:t>1167</a:t>
            </a:r>
            <a:r>
              <a:rPr lang="zh-CN" altLang="en-US"/>
              <a:t>等于八进制数</a:t>
            </a:r>
            <a:r>
              <a:rPr lang="en-US" altLang="zh-CN"/>
              <a:t>——</a:t>
            </a:r>
            <a:r>
              <a:rPr lang="zh-CN" altLang="en-US"/>
              <a:t>？</a:t>
            </a:r>
          </a:p>
          <a:p>
            <a:endParaRPr lang="zh-CN" altLang="en-US"/>
          </a:p>
          <a:p>
            <a:r>
              <a:rPr lang="zh-CN" altLang="en-US"/>
              <a:t>答案： </a:t>
            </a:r>
            <a:r>
              <a:rPr lang="en-US" altLang="zh-CN"/>
              <a:t>2217</a:t>
            </a:r>
          </a:p>
          <a:p>
            <a:r>
              <a:rPr lang="zh-CN" altLang="en-US">
                <a:solidFill>
                  <a:srgbClr val="FF0000"/>
                </a:solidFill>
              </a:rPr>
              <a:t>思路：</a:t>
            </a:r>
          </a:p>
          <a:p>
            <a:pPr lvl="1"/>
            <a:r>
              <a:rPr lang="zh-CN" altLang="en-US"/>
              <a:t>计算方法：除余倒排法</a:t>
            </a:r>
          </a:p>
          <a:p>
            <a:pPr lvl="1"/>
            <a:r>
              <a:rPr lang="zh-CN" altLang="en-US"/>
              <a:t>验证方法：指数相加法</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4284663" y="15573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27715" name="Text Box 3"/>
          <p:cNvSpPr txBox="1">
            <a:spLocks noChangeArrowheads="1"/>
          </p:cNvSpPr>
          <p:nvPr/>
        </p:nvSpPr>
        <p:spPr bwMode="auto">
          <a:xfrm>
            <a:off x="2913063" y="23193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27716" name="Text Box 4"/>
          <p:cNvSpPr txBox="1">
            <a:spLocks noChangeArrowheads="1"/>
          </p:cNvSpPr>
          <p:nvPr/>
        </p:nvSpPr>
        <p:spPr bwMode="auto">
          <a:xfrm>
            <a:off x="5732463" y="23193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27717" name="Text Box 5"/>
          <p:cNvSpPr txBox="1">
            <a:spLocks noChangeArrowheads="1"/>
          </p:cNvSpPr>
          <p:nvPr/>
        </p:nvSpPr>
        <p:spPr bwMode="auto">
          <a:xfrm>
            <a:off x="2074863" y="30051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27718" name="Text Box 6"/>
          <p:cNvSpPr txBox="1">
            <a:spLocks noChangeArrowheads="1"/>
          </p:cNvSpPr>
          <p:nvPr/>
        </p:nvSpPr>
        <p:spPr bwMode="auto">
          <a:xfrm>
            <a:off x="3598863" y="30051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27719" name="Text Box 7"/>
          <p:cNvSpPr txBox="1">
            <a:spLocks noChangeArrowheads="1"/>
          </p:cNvSpPr>
          <p:nvPr/>
        </p:nvSpPr>
        <p:spPr bwMode="auto">
          <a:xfrm>
            <a:off x="4894263" y="30051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27720" name="Text Box 8"/>
          <p:cNvSpPr txBox="1">
            <a:spLocks noChangeArrowheads="1"/>
          </p:cNvSpPr>
          <p:nvPr/>
        </p:nvSpPr>
        <p:spPr bwMode="auto">
          <a:xfrm>
            <a:off x="6570663" y="30051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27721" name="Text Box 9"/>
          <p:cNvSpPr txBox="1">
            <a:spLocks noChangeArrowheads="1"/>
          </p:cNvSpPr>
          <p:nvPr/>
        </p:nvSpPr>
        <p:spPr bwMode="auto">
          <a:xfrm>
            <a:off x="1160463" y="37671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27722" name="Line 10"/>
          <p:cNvSpPr>
            <a:spLocks noChangeShapeType="1"/>
          </p:cNvSpPr>
          <p:nvPr/>
        </p:nvSpPr>
        <p:spPr bwMode="auto">
          <a:xfrm flipH="1">
            <a:off x="3294063" y="19383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7723" name="Line 11"/>
          <p:cNvSpPr>
            <a:spLocks noChangeShapeType="1"/>
          </p:cNvSpPr>
          <p:nvPr/>
        </p:nvSpPr>
        <p:spPr bwMode="auto">
          <a:xfrm>
            <a:off x="4741863" y="19383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7724" name="Line 12"/>
          <p:cNvSpPr>
            <a:spLocks noChangeShapeType="1"/>
          </p:cNvSpPr>
          <p:nvPr/>
        </p:nvSpPr>
        <p:spPr bwMode="auto">
          <a:xfrm flipH="1">
            <a:off x="2379663" y="2700338"/>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7725" name="Line 13"/>
          <p:cNvSpPr>
            <a:spLocks noChangeShapeType="1"/>
          </p:cNvSpPr>
          <p:nvPr/>
        </p:nvSpPr>
        <p:spPr bwMode="auto">
          <a:xfrm>
            <a:off x="3370263" y="2700338"/>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7726" name="Line 14"/>
          <p:cNvSpPr>
            <a:spLocks noChangeShapeType="1"/>
          </p:cNvSpPr>
          <p:nvPr/>
        </p:nvSpPr>
        <p:spPr bwMode="auto">
          <a:xfrm flipH="1">
            <a:off x="5351463" y="2700338"/>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7727" name="Line 15"/>
          <p:cNvSpPr>
            <a:spLocks noChangeShapeType="1"/>
          </p:cNvSpPr>
          <p:nvPr/>
        </p:nvSpPr>
        <p:spPr bwMode="auto">
          <a:xfrm>
            <a:off x="6189663" y="2700338"/>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7728" name="Line 16"/>
          <p:cNvSpPr>
            <a:spLocks noChangeShapeType="1"/>
          </p:cNvSpPr>
          <p:nvPr/>
        </p:nvSpPr>
        <p:spPr bwMode="auto">
          <a:xfrm flipH="1">
            <a:off x="1541463" y="3386138"/>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7729" name="Text Box 17"/>
          <p:cNvSpPr txBox="1">
            <a:spLocks noChangeArrowheads="1"/>
          </p:cNvSpPr>
          <p:nvPr/>
        </p:nvSpPr>
        <p:spPr bwMode="auto">
          <a:xfrm>
            <a:off x="1271588" y="4445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27730" name="Text Box 18"/>
          <p:cNvSpPr txBox="1">
            <a:spLocks noChangeArrowheads="1"/>
          </p:cNvSpPr>
          <p:nvPr/>
        </p:nvSpPr>
        <p:spPr bwMode="auto">
          <a:xfrm>
            <a:off x="2033588" y="4445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27731" name="Text Box 19"/>
          <p:cNvSpPr txBox="1">
            <a:spLocks noChangeArrowheads="1"/>
          </p:cNvSpPr>
          <p:nvPr/>
        </p:nvSpPr>
        <p:spPr bwMode="auto">
          <a:xfrm>
            <a:off x="2795588" y="4445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27732" name="Text Box 20"/>
          <p:cNvSpPr txBox="1">
            <a:spLocks noChangeArrowheads="1"/>
          </p:cNvSpPr>
          <p:nvPr/>
        </p:nvSpPr>
        <p:spPr bwMode="auto">
          <a:xfrm>
            <a:off x="3557588" y="4445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27733" name="Text Box 21"/>
          <p:cNvSpPr txBox="1">
            <a:spLocks noChangeArrowheads="1"/>
          </p:cNvSpPr>
          <p:nvPr/>
        </p:nvSpPr>
        <p:spPr bwMode="auto">
          <a:xfrm>
            <a:off x="4319588" y="4445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27734" name="Text Box 22"/>
          <p:cNvSpPr txBox="1">
            <a:spLocks noChangeArrowheads="1"/>
          </p:cNvSpPr>
          <p:nvPr/>
        </p:nvSpPr>
        <p:spPr bwMode="auto">
          <a:xfrm>
            <a:off x="5081588" y="4445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27735" name="Text Box 23"/>
          <p:cNvSpPr txBox="1">
            <a:spLocks noChangeArrowheads="1"/>
          </p:cNvSpPr>
          <p:nvPr/>
        </p:nvSpPr>
        <p:spPr bwMode="auto">
          <a:xfrm>
            <a:off x="5843588" y="4445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27736" name="Text Box 24"/>
          <p:cNvSpPr txBox="1">
            <a:spLocks noChangeArrowheads="1"/>
          </p:cNvSpPr>
          <p:nvPr/>
        </p:nvSpPr>
        <p:spPr bwMode="auto">
          <a:xfrm>
            <a:off x="6605588" y="4445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27737" name="Text Box 25"/>
          <p:cNvSpPr txBox="1">
            <a:spLocks noChangeArrowheads="1"/>
          </p:cNvSpPr>
          <p:nvPr/>
        </p:nvSpPr>
        <p:spPr bwMode="auto">
          <a:xfrm>
            <a:off x="1798638" y="5092700"/>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itchFamily="49" charset="-122"/>
                <a:ea typeface="楷体_GB2312" pitchFamily="49" charset="-122"/>
              </a:rPr>
              <a:t>（</a:t>
            </a:r>
            <a:r>
              <a:rPr kumimoji="1" lang="en-US" altLang="zh-CN" sz="2800" b="1">
                <a:solidFill>
                  <a:srgbClr val="0000FF"/>
                </a:solidFill>
                <a:latin typeface="楷体_GB2312" pitchFamily="49" charset="-122"/>
                <a:ea typeface="楷体_GB2312" pitchFamily="49" charset="-122"/>
              </a:rPr>
              <a:t>d</a:t>
            </a:r>
            <a:r>
              <a:rPr kumimoji="1" lang="zh-CN" altLang="en-US" sz="2800" b="1">
                <a:solidFill>
                  <a:srgbClr val="0000FF"/>
                </a:solidFill>
                <a:latin typeface="楷体_GB2312" pitchFamily="49" charset="-122"/>
                <a:ea typeface="楷体_GB2312" pitchFamily="49" charset="-122"/>
              </a:rPr>
              <a:t>）第二趟排序之后</a:t>
            </a:r>
          </a:p>
        </p:txBody>
      </p:sp>
      <p:sp>
        <p:nvSpPr>
          <p:cNvPr id="627738" name="Rectangle 26"/>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Text Box 2"/>
          <p:cNvSpPr txBox="1">
            <a:spLocks noChangeArrowheads="1"/>
          </p:cNvSpPr>
          <p:nvPr/>
        </p:nvSpPr>
        <p:spPr bwMode="auto">
          <a:xfrm>
            <a:off x="1798638" y="5021263"/>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itchFamily="49" charset="-122"/>
                <a:ea typeface="楷体_GB2312" pitchFamily="49" charset="-122"/>
              </a:rPr>
              <a:t>（</a:t>
            </a:r>
            <a:r>
              <a:rPr kumimoji="1" lang="en-US" altLang="zh-CN" sz="2800" b="1">
                <a:solidFill>
                  <a:srgbClr val="0000FF"/>
                </a:solidFill>
                <a:latin typeface="楷体_GB2312" pitchFamily="49" charset="-122"/>
                <a:ea typeface="楷体_GB2312" pitchFamily="49" charset="-122"/>
              </a:rPr>
              <a:t>e</a:t>
            </a:r>
            <a:r>
              <a:rPr kumimoji="1" lang="zh-CN" altLang="en-US" sz="2800" b="1">
                <a:solidFill>
                  <a:srgbClr val="0000FF"/>
                </a:solidFill>
                <a:latin typeface="楷体_GB2312" pitchFamily="49" charset="-122"/>
                <a:ea typeface="楷体_GB2312" pitchFamily="49" charset="-122"/>
              </a:rPr>
              <a:t>）重建的堆</a:t>
            </a:r>
            <a:r>
              <a:rPr kumimoji="1" lang="en-US" altLang="zh-CN" sz="2800" b="1">
                <a:solidFill>
                  <a:srgbClr val="0000FF"/>
                </a:solidFill>
                <a:latin typeface="楷体_GB2312" pitchFamily="49" charset="-122"/>
                <a:ea typeface="楷体_GB2312" pitchFamily="49" charset="-122"/>
              </a:rPr>
              <a:t>R[1]</a:t>
            </a:r>
            <a:r>
              <a:rPr kumimoji="1" lang="zh-CN" altLang="en-US" sz="2800" b="1">
                <a:solidFill>
                  <a:srgbClr val="0000FF"/>
                </a:solidFill>
                <a:latin typeface="楷体_GB2312" pitchFamily="49" charset="-122"/>
                <a:ea typeface="楷体_GB2312" pitchFamily="49" charset="-122"/>
              </a:rPr>
              <a:t>到</a:t>
            </a:r>
            <a:r>
              <a:rPr kumimoji="1" lang="en-US" altLang="zh-CN" sz="2800" b="1">
                <a:solidFill>
                  <a:srgbClr val="0000FF"/>
                </a:solidFill>
                <a:latin typeface="楷体_GB2312" pitchFamily="49" charset="-122"/>
                <a:ea typeface="楷体_GB2312" pitchFamily="49" charset="-122"/>
              </a:rPr>
              <a:t>R[6]</a:t>
            </a:r>
          </a:p>
        </p:txBody>
      </p:sp>
      <p:sp>
        <p:nvSpPr>
          <p:cNvPr id="628739" name="Text Box 3"/>
          <p:cNvSpPr txBox="1">
            <a:spLocks noChangeArrowheads="1"/>
          </p:cNvSpPr>
          <p:nvPr/>
        </p:nvSpPr>
        <p:spPr bwMode="auto">
          <a:xfrm>
            <a:off x="4284663" y="14843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28740" name="Text Box 4"/>
          <p:cNvSpPr txBox="1">
            <a:spLocks noChangeArrowheads="1"/>
          </p:cNvSpPr>
          <p:nvPr/>
        </p:nvSpPr>
        <p:spPr bwMode="auto">
          <a:xfrm>
            <a:off x="2913063" y="22463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28741" name="Text Box 5"/>
          <p:cNvSpPr txBox="1">
            <a:spLocks noChangeArrowheads="1"/>
          </p:cNvSpPr>
          <p:nvPr/>
        </p:nvSpPr>
        <p:spPr bwMode="auto">
          <a:xfrm>
            <a:off x="5732463" y="22463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28742" name="Text Box 6"/>
          <p:cNvSpPr txBox="1">
            <a:spLocks noChangeArrowheads="1"/>
          </p:cNvSpPr>
          <p:nvPr/>
        </p:nvSpPr>
        <p:spPr bwMode="auto">
          <a:xfrm>
            <a:off x="2074863"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28743" name="Text Box 7"/>
          <p:cNvSpPr txBox="1">
            <a:spLocks noChangeArrowheads="1"/>
          </p:cNvSpPr>
          <p:nvPr/>
        </p:nvSpPr>
        <p:spPr bwMode="auto">
          <a:xfrm>
            <a:off x="3598863"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28744" name="Text Box 8"/>
          <p:cNvSpPr txBox="1">
            <a:spLocks noChangeArrowheads="1"/>
          </p:cNvSpPr>
          <p:nvPr/>
        </p:nvSpPr>
        <p:spPr bwMode="auto">
          <a:xfrm>
            <a:off x="4894263"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28745" name="Text Box 9"/>
          <p:cNvSpPr txBox="1">
            <a:spLocks noChangeArrowheads="1"/>
          </p:cNvSpPr>
          <p:nvPr/>
        </p:nvSpPr>
        <p:spPr bwMode="auto">
          <a:xfrm>
            <a:off x="6570663"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28746" name="Text Box 10"/>
          <p:cNvSpPr txBox="1">
            <a:spLocks noChangeArrowheads="1"/>
          </p:cNvSpPr>
          <p:nvPr/>
        </p:nvSpPr>
        <p:spPr bwMode="auto">
          <a:xfrm>
            <a:off x="1160463" y="3694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28747" name="Line 11"/>
          <p:cNvSpPr>
            <a:spLocks noChangeShapeType="1"/>
          </p:cNvSpPr>
          <p:nvPr/>
        </p:nvSpPr>
        <p:spPr bwMode="auto">
          <a:xfrm flipH="1">
            <a:off x="3294063" y="186531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748" name="Line 12"/>
          <p:cNvSpPr>
            <a:spLocks noChangeShapeType="1"/>
          </p:cNvSpPr>
          <p:nvPr/>
        </p:nvSpPr>
        <p:spPr bwMode="auto">
          <a:xfrm>
            <a:off x="4741863" y="186531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749" name="Line 13"/>
          <p:cNvSpPr>
            <a:spLocks noChangeShapeType="1"/>
          </p:cNvSpPr>
          <p:nvPr/>
        </p:nvSpPr>
        <p:spPr bwMode="auto">
          <a:xfrm flipH="1">
            <a:off x="2379663" y="2627313"/>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750" name="Line 14"/>
          <p:cNvSpPr>
            <a:spLocks noChangeShapeType="1"/>
          </p:cNvSpPr>
          <p:nvPr/>
        </p:nvSpPr>
        <p:spPr bwMode="auto">
          <a:xfrm>
            <a:off x="3370263" y="2627313"/>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751" name="Line 15"/>
          <p:cNvSpPr>
            <a:spLocks noChangeShapeType="1"/>
          </p:cNvSpPr>
          <p:nvPr/>
        </p:nvSpPr>
        <p:spPr bwMode="auto">
          <a:xfrm flipH="1">
            <a:off x="5351463" y="2627313"/>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752" name="Line 16"/>
          <p:cNvSpPr>
            <a:spLocks noChangeShapeType="1"/>
          </p:cNvSpPr>
          <p:nvPr/>
        </p:nvSpPr>
        <p:spPr bwMode="auto">
          <a:xfrm>
            <a:off x="6189663" y="2627313"/>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753" name="Line 17"/>
          <p:cNvSpPr>
            <a:spLocks noChangeShapeType="1"/>
          </p:cNvSpPr>
          <p:nvPr/>
        </p:nvSpPr>
        <p:spPr bwMode="auto">
          <a:xfrm flipH="1">
            <a:off x="1541463" y="3313113"/>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754" name="Text Box 18"/>
          <p:cNvSpPr txBox="1">
            <a:spLocks noChangeArrowheads="1"/>
          </p:cNvSpPr>
          <p:nvPr/>
        </p:nvSpPr>
        <p:spPr bwMode="auto">
          <a:xfrm>
            <a:off x="1301750" y="4445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28755" name="Text Box 19"/>
          <p:cNvSpPr txBox="1">
            <a:spLocks noChangeArrowheads="1"/>
          </p:cNvSpPr>
          <p:nvPr/>
        </p:nvSpPr>
        <p:spPr bwMode="auto">
          <a:xfrm>
            <a:off x="2063750" y="4445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28756" name="Text Box 20"/>
          <p:cNvSpPr txBox="1">
            <a:spLocks noChangeArrowheads="1"/>
          </p:cNvSpPr>
          <p:nvPr/>
        </p:nvSpPr>
        <p:spPr bwMode="auto">
          <a:xfrm>
            <a:off x="2825750" y="4445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28757" name="Text Box 21"/>
          <p:cNvSpPr txBox="1">
            <a:spLocks noChangeArrowheads="1"/>
          </p:cNvSpPr>
          <p:nvPr/>
        </p:nvSpPr>
        <p:spPr bwMode="auto">
          <a:xfrm>
            <a:off x="3587750" y="4445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28758" name="Text Box 22"/>
          <p:cNvSpPr txBox="1">
            <a:spLocks noChangeArrowheads="1"/>
          </p:cNvSpPr>
          <p:nvPr/>
        </p:nvSpPr>
        <p:spPr bwMode="auto">
          <a:xfrm>
            <a:off x="4349750" y="4445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28759" name="Text Box 23"/>
          <p:cNvSpPr txBox="1">
            <a:spLocks noChangeArrowheads="1"/>
          </p:cNvSpPr>
          <p:nvPr/>
        </p:nvSpPr>
        <p:spPr bwMode="auto">
          <a:xfrm>
            <a:off x="5111750" y="44450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28760" name="Text Box 24"/>
          <p:cNvSpPr txBox="1">
            <a:spLocks noChangeArrowheads="1"/>
          </p:cNvSpPr>
          <p:nvPr/>
        </p:nvSpPr>
        <p:spPr bwMode="auto">
          <a:xfrm>
            <a:off x="5873750" y="4445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28761" name="Text Box 25"/>
          <p:cNvSpPr txBox="1">
            <a:spLocks noChangeArrowheads="1"/>
          </p:cNvSpPr>
          <p:nvPr/>
        </p:nvSpPr>
        <p:spPr bwMode="auto">
          <a:xfrm>
            <a:off x="6635750" y="44450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28762" name="Freeform 26"/>
          <p:cNvSpPr>
            <a:spLocks/>
          </p:cNvSpPr>
          <p:nvPr/>
        </p:nvSpPr>
        <p:spPr bwMode="auto">
          <a:xfrm>
            <a:off x="4665663" y="2017713"/>
            <a:ext cx="457200" cy="914400"/>
          </a:xfrm>
          <a:custGeom>
            <a:avLst/>
            <a:gdLst>
              <a:gd name="T0" fmla="*/ 288 w 288"/>
              <a:gd name="T1" fmla="*/ 576 h 576"/>
              <a:gd name="T2" fmla="*/ 192 w 288"/>
              <a:gd name="T3" fmla="*/ 480 h 576"/>
              <a:gd name="T4" fmla="*/ 96 w 288"/>
              <a:gd name="T5" fmla="*/ 384 h 576"/>
              <a:gd name="T6" fmla="*/ 48 w 288"/>
              <a:gd name="T7" fmla="*/ 240 h 576"/>
              <a:gd name="T8" fmla="*/ 0 w 288"/>
              <a:gd name="T9" fmla="*/ 0 h 576"/>
            </a:gdLst>
            <a:ahLst/>
            <a:cxnLst>
              <a:cxn ang="0">
                <a:pos x="T0" y="T1"/>
              </a:cxn>
              <a:cxn ang="0">
                <a:pos x="T2" y="T3"/>
              </a:cxn>
              <a:cxn ang="0">
                <a:pos x="T4" y="T5"/>
              </a:cxn>
              <a:cxn ang="0">
                <a:pos x="T6" y="T7"/>
              </a:cxn>
              <a:cxn ang="0">
                <a:pos x="T8" y="T9"/>
              </a:cxn>
            </a:cxnLst>
            <a:rect l="0" t="0" r="r" b="b"/>
            <a:pathLst>
              <a:path w="288" h="576">
                <a:moveTo>
                  <a:pt x="288" y="576"/>
                </a:moveTo>
                <a:cubicBezTo>
                  <a:pt x="256" y="544"/>
                  <a:pt x="224" y="512"/>
                  <a:pt x="192" y="480"/>
                </a:cubicBezTo>
                <a:cubicBezTo>
                  <a:pt x="160" y="448"/>
                  <a:pt x="120" y="424"/>
                  <a:pt x="96" y="384"/>
                </a:cubicBezTo>
                <a:cubicBezTo>
                  <a:pt x="72" y="344"/>
                  <a:pt x="64" y="304"/>
                  <a:pt x="48" y="240"/>
                </a:cubicBezTo>
                <a:cubicBezTo>
                  <a:pt x="32" y="176"/>
                  <a:pt x="16" y="88"/>
                  <a:pt x="0" y="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8763" name="Rectangle 27"/>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1868488" y="5380038"/>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itchFamily="49" charset="-122"/>
                <a:ea typeface="楷体_GB2312" pitchFamily="49" charset="-122"/>
              </a:rPr>
              <a:t>（</a:t>
            </a:r>
            <a:r>
              <a:rPr kumimoji="1" lang="en-US" altLang="zh-CN" sz="2800" b="1">
                <a:solidFill>
                  <a:srgbClr val="0000FF"/>
                </a:solidFill>
                <a:latin typeface="楷体_GB2312" pitchFamily="49" charset="-122"/>
                <a:ea typeface="楷体_GB2312" pitchFamily="49" charset="-122"/>
              </a:rPr>
              <a:t>f</a:t>
            </a:r>
            <a:r>
              <a:rPr kumimoji="1" lang="zh-CN" altLang="en-US" sz="2800" b="1">
                <a:solidFill>
                  <a:srgbClr val="0000FF"/>
                </a:solidFill>
                <a:latin typeface="楷体_GB2312" pitchFamily="49" charset="-122"/>
                <a:ea typeface="楷体_GB2312" pitchFamily="49" charset="-122"/>
              </a:rPr>
              <a:t>）第三趟排序之后</a:t>
            </a:r>
          </a:p>
        </p:txBody>
      </p:sp>
      <p:sp>
        <p:nvSpPr>
          <p:cNvPr id="629763" name="Text Box 3"/>
          <p:cNvSpPr txBox="1">
            <a:spLocks noChangeArrowheads="1"/>
          </p:cNvSpPr>
          <p:nvPr/>
        </p:nvSpPr>
        <p:spPr bwMode="auto">
          <a:xfrm>
            <a:off x="4356100" y="1844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29764" name="Text Box 4"/>
          <p:cNvSpPr txBox="1">
            <a:spLocks noChangeArrowheads="1"/>
          </p:cNvSpPr>
          <p:nvPr/>
        </p:nvSpPr>
        <p:spPr bwMode="auto">
          <a:xfrm>
            <a:off x="2984500" y="2606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29765" name="Text Box 5"/>
          <p:cNvSpPr txBox="1">
            <a:spLocks noChangeArrowheads="1"/>
          </p:cNvSpPr>
          <p:nvPr/>
        </p:nvSpPr>
        <p:spPr bwMode="auto">
          <a:xfrm>
            <a:off x="5803900" y="2606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29766" name="Text Box 6"/>
          <p:cNvSpPr txBox="1">
            <a:spLocks noChangeArrowheads="1"/>
          </p:cNvSpPr>
          <p:nvPr/>
        </p:nvSpPr>
        <p:spPr bwMode="auto">
          <a:xfrm>
            <a:off x="2146300"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29767" name="Text Box 7"/>
          <p:cNvSpPr txBox="1">
            <a:spLocks noChangeArrowheads="1"/>
          </p:cNvSpPr>
          <p:nvPr/>
        </p:nvSpPr>
        <p:spPr bwMode="auto">
          <a:xfrm>
            <a:off x="3670300"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29768" name="Text Box 8"/>
          <p:cNvSpPr txBox="1">
            <a:spLocks noChangeArrowheads="1"/>
          </p:cNvSpPr>
          <p:nvPr/>
        </p:nvSpPr>
        <p:spPr bwMode="auto">
          <a:xfrm>
            <a:off x="4965700"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29769" name="Text Box 9"/>
          <p:cNvSpPr txBox="1">
            <a:spLocks noChangeArrowheads="1"/>
          </p:cNvSpPr>
          <p:nvPr/>
        </p:nvSpPr>
        <p:spPr bwMode="auto">
          <a:xfrm>
            <a:off x="6642100"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29770" name="Text Box 10"/>
          <p:cNvSpPr txBox="1">
            <a:spLocks noChangeArrowheads="1"/>
          </p:cNvSpPr>
          <p:nvPr/>
        </p:nvSpPr>
        <p:spPr bwMode="auto">
          <a:xfrm>
            <a:off x="1231900" y="4054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29771" name="Line 11"/>
          <p:cNvSpPr>
            <a:spLocks noChangeShapeType="1"/>
          </p:cNvSpPr>
          <p:nvPr/>
        </p:nvSpPr>
        <p:spPr bwMode="auto">
          <a:xfrm flipH="1">
            <a:off x="3365500" y="2225675"/>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772" name="Line 12"/>
          <p:cNvSpPr>
            <a:spLocks noChangeShapeType="1"/>
          </p:cNvSpPr>
          <p:nvPr/>
        </p:nvSpPr>
        <p:spPr bwMode="auto">
          <a:xfrm>
            <a:off x="4813300" y="2225675"/>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773" name="Line 13"/>
          <p:cNvSpPr>
            <a:spLocks noChangeShapeType="1"/>
          </p:cNvSpPr>
          <p:nvPr/>
        </p:nvSpPr>
        <p:spPr bwMode="auto">
          <a:xfrm flipH="1">
            <a:off x="2451100" y="2987675"/>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774" name="Line 14"/>
          <p:cNvSpPr>
            <a:spLocks noChangeShapeType="1"/>
          </p:cNvSpPr>
          <p:nvPr/>
        </p:nvSpPr>
        <p:spPr bwMode="auto">
          <a:xfrm>
            <a:off x="3441700" y="2987675"/>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775" name="Line 15"/>
          <p:cNvSpPr>
            <a:spLocks noChangeShapeType="1"/>
          </p:cNvSpPr>
          <p:nvPr/>
        </p:nvSpPr>
        <p:spPr bwMode="auto">
          <a:xfrm flipH="1">
            <a:off x="5422900" y="2987675"/>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776" name="Line 16"/>
          <p:cNvSpPr>
            <a:spLocks noChangeShapeType="1"/>
          </p:cNvSpPr>
          <p:nvPr/>
        </p:nvSpPr>
        <p:spPr bwMode="auto">
          <a:xfrm>
            <a:off x="6261100" y="2987675"/>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777" name="Line 17"/>
          <p:cNvSpPr>
            <a:spLocks noChangeShapeType="1"/>
          </p:cNvSpPr>
          <p:nvPr/>
        </p:nvSpPr>
        <p:spPr bwMode="auto">
          <a:xfrm flipH="1">
            <a:off x="1612900" y="3673475"/>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9778" name="Text Box 18"/>
          <p:cNvSpPr txBox="1">
            <a:spLocks noChangeArrowheads="1"/>
          </p:cNvSpPr>
          <p:nvPr/>
        </p:nvSpPr>
        <p:spPr bwMode="auto">
          <a:xfrm>
            <a:off x="1412875" y="4732338"/>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29779" name="Text Box 19"/>
          <p:cNvSpPr txBox="1">
            <a:spLocks noChangeArrowheads="1"/>
          </p:cNvSpPr>
          <p:nvPr/>
        </p:nvSpPr>
        <p:spPr bwMode="auto">
          <a:xfrm>
            <a:off x="2174875" y="4732338"/>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29780" name="Text Box 20"/>
          <p:cNvSpPr txBox="1">
            <a:spLocks noChangeArrowheads="1"/>
          </p:cNvSpPr>
          <p:nvPr/>
        </p:nvSpPr>
        <p:spPr bwMode="auto">
          <a:xfrm>
            <a:off x="2936875" y="4732338"/>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29781" name="Text Box 21"/>
          <p:cNvSpPr txBox="1">
            <a:spLocks noChangeArrowheads="1"/>
          </p:cNvSpPr>
          <p:nvPr/>
        </p:nvSpPr>
        <p:spPr bwMode="auto">
          <a:xfrm>
            <a:off x="3698875" y="4732338"/>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29782" name="Text Box 22"/>
          <p:cNvSpPr txBox="1">
            <a:spLocks noChangeArrowheads="1"/>
          </p:cNvSpPr>
          <p:nvPr/>
        </p:nvSpPr>
        <p:spPr bwMode="auto">
          <a:xfrm>
            <a:off x="4460875" y="4732338"/>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29783" name="Text Box 23"/>
          <p:cNvSpPr txBox="1">
            <a:spLocks noChangeArrowheads="1"/>
          </p:cNvSpPr>
          <p:nvPr/>
        </p:nvSpPr>
        <p:spPr bwMode="auto">
          <a:xfrm>
            <a:off x="5222875" y="47323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29784" name="Text Box 24"/>
          <p:cNvSpPr txBox="1">
            <a:spLocks noChangeArrowheads="1"/>
          </p:cNvSpPr>
          <p:nvPr/>
        </p:nvSpPr>
        <p:spPr bwMode="auto">
          <a:xfrm>
            <a:off x="5984875" y="47323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29785" name="Text Box 25"/>
          <p:cNvSpPr txBox="1">
            <a:spLocks noChangeArrowheads="1"/>
          </p:cNvSpPr>
          <p:nvPr/>
        </p:nvSpPr>
        <p:spPr bwMode="auto">
          <a:xfrm>
            <a:off x="6746875" y="47323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29786" name="Rectangle 26"/>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Text Box 2"/>
          <p:cNvSpPr txBox="1">
            <a:spLocks noChangeArrowheads="1"/>
          </p:cNvSpPr>
          <p:nvPr/>
        </p:nvSpPr>
        <p:spPr bwMode="auto">
          <a:xfrm>
            <a:off x="1835150" y="5445125"/>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g</a:t>
            </a:r>
            <a:r>
              <a:rPr lang="zh-CN" altLang="en-US" sz="2800" b="1">
                <a:solidFill>
                  <a:srgbClr val="0000FF"/>
                </a:solidFill>
                <a:latin typeface="楷体_GB2312" pitchFamily="49" charset="-122"/>
                <a:ea typeface="楷体_GB2312" pitchFamily="49" charset="-122"/>
              </a:rPr>
              <a:t>）重建的堆</a:t>
            </a:r>
            <a:r>
              <a:rPr lang="en-US" altLang="zh-CN" sz="2800" b="1">
                <a:solidFill>
                  <a:srgbClr val="0000FF"/>
                </a:solidFill>
                <a:latin typeface="楷体_GB2312" pitchFamily="49" charset="-122"/>
                <a:ea typeface="楷体_GB2312" pitchFamily="49" charset="-122"/>
              </a:rPr>
              <a:t>R[1]</a:t>
            </a:r>
            <a:r>
              <a:rPr lang="zh-CN" altLang="en-US" sz="2800" b="1">
                <a:solidFill>
                  <a:srgbClr val="0000FF"/>
                </a:solidFill>
                <a:latin typeface="楷体_GB2312" pitchFamily="49" charset="-122"/>
                <a:ea typeface="楷体_GB2312" pitchFamily="49" charset="-122"/>
              </a:rPr>
              <a:t>到</a:t>
            </a:r>
            <a:r>
              <a:rPr lang="en-US" altLang="zh-CN" sz="2800" b="1">
                <a:solidFill>
                  <a:srgbClr val="0000FF"/>
                </a:solidFill>
                <a:latin typeface="楷体_GB2312" pitchFamily="49" charset="-122"/>
                <a:ea typeface="楷体_GB2312" pitchFamily="49" charset="-122"/>
              </a:rPr>
              <a:t>R[5]</a:t>
            </a:r>
          </a:p>
        </p:txBody>
      </p:sp>
      <p:sp>
        <p:nvSpPr>
          <p:cNvPr id="630787" name="Text Box 3"/>
          <p:cNvSpPr txBox="1">
            <a:spLocks noChangeArrowheads="1"/>
          </p:cNvSpPr>
          <p:nvPr/>
        </p:nvSpPr>
        <p:spPr bwMode="auto">
          <a:xfrm>
            <a:off x="4211638" y="1844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30788" name="Text Box 4"/>
          <p:cNvSpPr txBox="1">
            <a:spLocks noChangeArrowheads="1"/>
          </p:cNvSpPr>
          <p:nvPr/>
        </p:nvSpPr>
        <p:spPr bwMode="auto">
          <a:xfrm>
            <a:off x="2878138" y="26717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30789" name="Text Box 5"/>
          <p:cNvSpPr txBox="1">
            <a:spLocks noChangeArrowheads="1"/>
          </p:cNvSpPr>
          <p:nvPr/>
        </p:nvSpPr>
        <p:spPr bwMode="auto">
          <a:xfrm>
            <a:off x="5697538" y="26717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30790" name="Text Box 6"/>
          <p:cNvSpPr txBox="1">
            <a:spLocks noChangeArrowheads="1"/>
          </p:cNvSpPr>
          <p:nvPr/>
        </p:nvSpPr>
        <p:spPr bwMode="auto">
          <a:xfrm>
            <a:off x="2039938" y="33575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30791" name="Text Box 7"/>
          <p:cNvSpPr txBox="1">
            <a:spLocks noChangeArrowheads="1"/>
          </p:cNvSpPr>
          <p:nvPr/>
        </p:nvSpPr>
        <p:spPr bwMode="auto">
          <a:xfrm>
            <a:off x="3563938" y="33575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30792" name="Text Box 8"/>
          <p:cNvSpPr txBox="1">
            <a:spLocks noChangeArrowheads="1"/>
          </p:cNvSpPr>
          <p:nvPr/>
        </p:nvSpPr>
        <p:spPr bwMode="auto">
          <a:xfrm>
            <a:off x="4859338" y="33575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30793" name="Text Box 9"/>
          <p:cNvSpPr txBox="1">
            <a:spLocks noChangeArrowheads="1"/>
          </p:cNvSpPr>
          <p:nvPr/>
        </p:nvSpPr>
        <p:spPr bwMode="auto">
          <a:xfrm>
            <a:off x="6535738" y="33575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30794" name="Text Box 10"/>
          <p:cNvSpPr txBox="1">
            <a:spLocks noChangeArrowheads="1"/>
          </p:cNvSpPr>
          <p:nvPr/>
        </p:nvSpPr>
        <p:spPr bwMode="auto">
          <a:xfrm>
            <a:off x="1125538" y="411956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30795" name="Line 11"/>
          <p:cNvSpPr>
            <a:spLocks noChangeShapeType="1"/>
          </p:cNvSpPr>
          <p:nvPr/>
        </p:nvSpPr>
        <p:spPr bwMode="auto">
          <a:xfrm flipH="1">
            <a:off x="3259138" y="229076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796" name="Line 12"/>
          <p:cNvSpPr>
            <a:spLocks noChangeShapeType="1"/>
          </p:cNvSpPr>
          <p:nvPr/>
        </p:nvSpPr>
        <p:spPr bwMode="auto">
          <a:xfrm>
            <a:off x="4706938" y="229076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797" name="Line 13"/>
          <p:cNvSpPr>
            <a:spLocks noChangeShapeType="1"/>
          </p:cNvSpPr>
          <p:nvPr/>
        </p:nvSpPr>
        <p:spPr bwMode="auto">
          <a:xfrm flipH="1">
            <a:off x="2344738" y="3052763"/>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798" name="Line 14"/>
          <p:cNvSpPr>
            <a:spLocks noChangeShapeType="1"/>
          </p:cNvSpPr>
          <p:nvPr/>
        </p:nvSpPr>
        <p:spPr bwMode="auto">
          <a:xfrm>
            <a:off x="3335338" y="3052763"/>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799" name="Line 15"/>
          <p:cNvSpPr>
            <a:spLocks noChangeShapeType="1"/>
          </p:cNvSpPr>
          <p:nvPr/>
        </p:nvSpPr>
        <p:spPr bwMode="auto">
          <a:xfrm flipH="1">
            <a:off x="5316538" y="3052763"/>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800" name="Line 16"/>
          <p:cNvSpPr>
            <a:spLocks noChangeShapeType="1"/>
          </p:cNvSpPr>
          <p:nvPr/>
        </p:nvSpPr>
        <p:spPr bwMode="auto">
          <a:xfrm>
            <a:off x="6154738" y="3052763"/>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801" name="Line 17"/>
          <p:cNvSpPr>
            <a:spLocks noChangeShapeType="1"/>
          </p:cNvSpPr>
          <p:nvPr/>
        </p:nvSpPr>
        <p:spPr bwMode="auto">
          <a:xfrm flipH="1">
            <a:off x="1506538" y="3738563"/>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802" name="Text Box 18"/>
          <p:cNvSpPr txBox="1">
            <a:spLocks noChangeArrowheads="1"/>
          </p:cNvSpPr>
          <p:nvPr/>
        </p:nvSpPr>
        <p:spPr bwMode="auto">
          <a:xfrm>
            <a:off x="1265238" y="479742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30803" name="Text Box 19"/>
          <p:cNvSpPr txBox="1">
            <a:spLocks noChangeArrowheads="1"/>
          </p:cNvSpPr>
          <p:nvPr/>
        </p:nvSpPr>
        <p:spPr bwMode="auto">
          <a:xfrm>
            <a:off x="2027238" y="479742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30804" name="Text Box 20"/>
          <p:cNvSpPr txBox="1">
            <a:spLocks noChangeArrowheads="1"/>
          </p:cNvSpPr>
          <p:nvPr/>
        </p:nvSpPr>
        <p:spPr bwMode="auto">
          <a:xfrm>
            <a:off x="2789238" y="479742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30805" name="Text Box 21"/>
          <p:cNvSpPr txBox="1">
            <a:spLocks noChangeArrowheads="1"/>
          </p:cNvSpPr>
          <p:nvPr/>
        </p:nvSpPr>
        <p:spPr bwMode="auto">
          <a:xfrm>
            <a:off x="3551238" y="479742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30806" name="Text Box 22"/>
          <p:cNvSpPr txBox="1">
            <a:spLocks noChangeArrowheads="1"/>
          </p:cNvSpPr>
          <p:nvPr/>
        </p:nvSpPr>
        <p:spPr bwMode="auto">
          <a:xfrm>
            <a:off x="4313238" y="479742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30807" name="Text Box 23"/>
          <p:cNvSpPr txBox="1">
            <a:spLocks noChangeArrowheads="1"/>
          </p:cNvSpPr>
          <p:nvPr/>
        </p:nvSpPr>
        <p:spPr bwMode="auto">
          <a:xfrm>
            <a:off x="5075238" y="479742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30808" name="Text Box 24"/>
          <p:cNvSpPr txBox="1">
            <a:spLocks noChangeArrowheads="1"/>
          </p:cNvSpPr>
          <p:nvPr/>
        </p:nvSpPr>
        <p:spPr bwMode="auto">
          <a:xfrm>
            <a:off x="5837238" y="479742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30809" name="Text Box 25"/>
          <p:cNvSpPr txBox="1">
            <a:spLocks noChangeArrowheads="1"/>
          </p:cNvSpPr>
          <p:nvPr/>
        </p:nvSpPr>
        <p:spPr bwMode="auto">
          <a:xfrm>
            <a:off x="6599238" y="479742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30810" name="Freeform 26"/>
          <p:cNvSpPr>
            <a:spLocks/>
          </p:cNvSpPr>
          <p:nvPr/>
        </p:nvSpPr>
        <p:spPr bwMode="auto">
          <a:xfrm>
            <a:off x="4021138" y="2443163"/>
            <a:ext cx="622300" cy="990600"/>
          </a:xfrm>
          <a:custGeom>
            <a:avLst/>
            <a:gdLst>
              <a:gd name="T0" fmla="*/ 0 w 392"/>
              <a:gd name="T1" fmla="*/ 624 h 624"/>
              <a:gd name="T2" fmla="*/ 192 w 392"/>
              <a:gd name="T3" fmla="*/ 528 h 624"/>
              <a:gd name="T4" fmla="*/ 240 w 392"/>
              <a:gd name="T5" fmla="*/ 480 h 624"/>
              <a:gd name="T6" fmla="*/ 336 w 392"/>
              <a:gd name="T7" fmla="*/ 384 h 624"/>
              <a:gd name="T8" fmla="*/ 384 w 392"/>
              <a:gd name="T9" fmla="*/ 192 h 624"/>
              <a:gd name="T10" fmla="*/ 384 w 392"/>
              <a:gd name="T11" fmla="*/ 0 h 624"/>
            </a:gdLst>
            <a:ahLst/>
            <a:cxnLst>
              <a:cxn ang="0">
                <a:pos x="T0" y="T1"/>
              </a:cxn>
              <a:cxn ang="0">
                <a:pos x="T2" y="T3"/>
              </a:cxn>
              <a:cxn ang="0">
                <a:pos x="T4" y="T5"/>
              </a:cxn>
              <a:cxn ang="0">
                <a:pos x="T6" y="T7"/>
              </a:cxn>
              <a:cxn ang="0">
                <a:pos x="T8" y="T9"/>
              </a:cxn>
              <a:cxn ang="0">
                <a:pos x="T10" y="T11"/>
              </a:cxn>
            </a:cxnLst>
            <a:rect l="0" t="0" r="r" b="b"/>
            <a:pathLst>
              <a:path w="392" h="624">
                <a:moveTo>
                  <a:pt x="0" y="624"/>
                </a:moveTo>
                <a:cubicBezTo>
                  <a:pt x="76" y="588"/>
                  <a:pt x="152" y="552"/>
                  <a:pt x="192" y="528"/>
                </a:cubicBezTo>
                <a:cubicBezTo>
                  <a:pt x="232" y="504"/>
                  <a:pt x="216" y="504"/>
                  <a:pt x="240" y="480"/>
                </a:cubicBezTo>
                <a:cubicBezTo>
                  <a:pt x="264" y="456"/>
                  <a:pt x="312" y="432"/>
                  <a:pt x="336" y="384"/>
                </a:cubicBezTo>
                <a:cubicBezTo>
                  <a:pt x="360" y="336"/>
                  <a:pt x="376" y="256"/>
                  <a:pt x="384" y="192"/>
                </a:cubicBezTo>
                <a:cubicBezTo>
                  <a:pt x="392" y="128"/>
                  <a:pt x="388" y="64"/>
                  <a:pt x="384" y="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0811" name="Rectangle 27"/>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Text Box 2"/>
          <p:cNvSpPr txBox="1">
            <a:spLocks noChangeArrowheads="1"/>
          </p:cNvSpPr>
          <p:nvPr/>
        </p:nvSpPr>
        <p:spPr bwMode="auto">
          <a:xfrm>
            <a:off x="1868488" y="5380038"/>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itchFamily="49" charset="-122"/>
                <a:ea typeface="楷体_GB2312" pitchFamily="49" charset="-122"/>
              </a:rPr>
              <a:t>（</a:t>
            </a:r>
            <a:r>
              <a:rPr kumimoji="1" lang="en-US" altLang="zh-CN" sz="2800" b="1">
                <a:solidFill>
                  <a:srgbClr val="0000FF"/>
                </a:solidFill>
                <a:latin typeface="楷体_GB2312" pitchFamily="49" charset="-122"/>
                <a:ea typeface="楷体_GB2312" pitchFamily="49" charset="-122"/>
              </a:rPr>
              <a:t>h</a:t>
            </a:r>
            <a:r>
              <a:rPr kumimoji="1" lang="zh-CN" altLang="en-US" sz="2800" b="1">
                <a:solidFill>
                  <a:srgbClr val="0000FF"/>
                </a:solidFill>
                <a:latin typeface="楷体_GB2312" pitchFamily="49" charset="-122"/>
                <a:ea typeface="楷体_GB2312" pitchFamily="49" charset="-122"/>
              </a:rPr>
              <a:t>）第四趟排序之后</a:t>
            </a:r>
          </a:p>
        </p:txBody>
      </p:sp>
      <p:sp>
        <p:nvSpPr>
          <p:cNvPr id="631811" name="Text Box 3"/>
          <p:cNvSpPr txBox="1">
            <a:spLocks noChangeArrowheads="1"/>
          </p:cNvSpPr>
          <p:nvPr/>
        </p:nvSpPr>
        <p:spPr bwMode="auto">
          <a:xfrm>
            <a:off x="4427538" y="1844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31812" name="Text Box 4"/>
          <p:cNvSpPr txBox="1">
            <a:spLocks noChangeArrowheads="1"/>
          </p:cNvSpPr>
          <p:nvPr/>
        </p:nvSpPr>
        <p:spPr bwMode="auto">
          <a:xfrm>
            <a:off x="3055938" y="2606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31813" name="Text Box 5"/>
          <p:cNvSpPr txBox="1">
            <a:spLocks noChangeArrowheads="1"/>
          </p:cNvSpPr>
          <p:nvPr/>
        </p:nvSpPr>
        <p:spPr bwMode="auto">
          <a:xfrm>
            <a:off x="5875338" y="2606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31814" name="Text Box 6"/>
          <p:cNvSpPr txBox="1">
            <a:spLocks noChangeArrowheads="1"/>
          </p:cNvSpPr>
          <p:nvPr/>
        </p:nvSpPr>
        <p:spPr bwMode="auto">
          <a:xfrm>
            <a:off x="2217738"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31815" name="Text Box 7"/>
          <p:cNvSpPr txBox="1">
            <a:spLocks noChangeArrowheads="1"/>
          </p:cNvSpPr>
          <p:nvPr/>
        </p:nvSpPr>
        <p:spPr bwMode="auto">
          <a:xfrm>
            <a:off x="3741738"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31816" name="Text Box 8"/>
          <p:cNvSpPr txBox="1">
            <a:spLocks noChangeArrowheads="1"/>
          </p:cNvSpPr>
          <p:nvPr/>
        </p:nvSpPr>
        <p:spPr bwMode="auto">
          <a:xfrm>
            <a:off x="5037138"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31817" name="Text Box 9"/>
          <p:cNvSpPr txBox="1">
            <a:spLocks noChangeArrowheads="1"/>
          </p:cNvSpPr>
          <p:nvPr/>
        </p:nvSpPr>
        <p:spPr bwMode="auto">
          <a:xfrm>
            <a:off x="6713538"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31818" name="Text Box 10"/>
          <p:cNvSpPr txBox="1">
            <a:spLocks noChangeArrowheads="1"/>
          </p:cNvSpPr>
          <p:nvPr/>
        </p:nvSpPr>
        <p:spPr bwMode="auto">
          <a:xfrm>
            <a:off x="1303338" y="4054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31819" name="Line 11"/>
          <p:cNvSpPr>
            <a:spLocks noChangeShapeType="1"/>
          </p:cNvSpPr>
          <p:nvPr/>
        </p:nvSpPr>
        <p:spPr bwMode="auto">
          <a:xfrm flipH="1">
            <a:off x="3436938" y="2225675"/>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20" name="Line 12"/>
          <p:cNvSpPr>
            <a:spLocks noChangeShapeType="1"/>
          </p:cNvSpPr>
          <p:nvPr/>
        </p:nvSpPr>
        <p:spPr bwMode="auto">
          <a:xfrm>
            <a:off x="4884738" y="2225675"/>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21" name="Line 13"/>
          <p:cNvSpPr>
            <a:spLocks noChangeShapeType="1"/>
          </p:cNvSpPr>
          <p:nvPr/>
        </p:nvSpPr>
        <p:spPr bwMode="auto">
          <a:xfrm flipH="1">
            <a:off x="2522538" y="2987675"/>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22" name="Line 14"/>
          <p:cNvSpPr>
            <a:spLocks noChangeShapeType="1"/>
          </p:cNvSpPr>
          <p:nvPr/>
        </p:nvSpPr>
        <p:spPr bwMode="auto">
          <a:xfrm>
            <a:off x="3513138" y="2987675"/>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23" name="Line 15"/>
          <p:cNvSpPr>
            <a:spLocks noChangeShapeType="1"/>
          </p:cNvSpPr>
          <p:nvPr/>
        </p:nvSpPr>
        <p:spPr bwMode="auto">
          <a:xfrm flipH="1">
            <a:off x="5494338" y="2987675"/>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24" name="Line 16"/>
          <p:cNvSpPr>
            <a:spLocks noChangeShapeType="1"/>
          </p:cNvSpPr>
          <p:nvPr/>
        </p:nvSpPr>
        <p:spPr bwMode="auto">
          <a:xfrm>
            <a:off x="6332538" y="2987675"/>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25" name="Line 17"/>
          <p:cNvSpPr>
            <a:spLocks noChangeShapeType="1"/>
          </p:cNvSpPr>
          <p:nvPr/>
        </p:nvSpPr>
        <p:spPr bwMode="auto">
          <a:xfrm flipH="1">
            <a:off x="1684338" y="3673475"/>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1826" name="Text Box 18"/>
          <p:cNvSpPr txBox="1">
            <a:spLocks noChangeArrowheads="1"/>
          </p:cNvSpPr>
          <p:nvPr/>
        </p:nvSpPr>
        <p:spPr bwMode="auto">
          <a:xfrm>
            <a:off x="1401763" y="4732338"/>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31827" name="Text Box 19"/>
          <p:cNvSpPr txBox="1">
            <a:spLocks noChangeArrowheads="1"/>
          </p:cNvSpPr>
          <p:nvPr/>
        </p:nvSpPr>
        <p:spPr bwMode="auto">
          <a:xfrm>
            <a:off x="2163763" y="4732338"/>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31828" name="Text Box 20"/>
          <p:cNvSpPr txBox="1">
            <a:spLocks noChangeArrowheads="1"/>
          </p:cNvSpPr>
          <p:nvPr/>
        </p:nvSpPr>
        <p:spPr bwMode="auto">
          <a:xfrm>
            <a:off x="2925763" y="4732338"/>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31829" name="Text Box 21"/>
          <p:cNvSpPr txBox="1">
            <a:spLocks noChangeArrowheads="1"/>
          </p:cNvSpPr>
          <p:nvPr/>
        </p:nvSpPr>
        <p:spPr bwMode="auto">
          <a:xfrm>
            <a:off x="3687763" y="4732338"/>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31830" name="Text Box 22"/>
          <p:cNvSpPr txBox="1">
            <a:spLocks noChangeArrowheads="1"/>
          </p:cNvSpPr>
          <p:nvPr/>
        </p:nvSpPr>
        <p:spPr bwMode="auto">
          <a:xfrm>
            <a:off x="4449763" y="47323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31831" name="Text Box 23"/>
          <p:cNvSpPr txBox="1">
            <a:spLocks noChangeArrowheads="1"/>
          </p:cNvSpPr>
          <p:nvPr/>
        </p:nvSpPr>
        <p:spPr bwMode="auto">
          <a:xfrm>
            <a:off x="5211763" y="47323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31832" name="Text Box 24"/>
          <p:cNvSpPr txBox="1">
            <a:spLocks noChangeArrowheads="1"/>
          </p:cNvSpPr>
          <p:nvPr/>
        </p:nvSpPr>
        <p:spPr bwMode="auto">
          <a:xfrm>
            <a:off x="5973763" y="47323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31833" name="Text Box 25"/>
          <p:cNvSpPr txBox="1">
            <a:spLocks noChangeArrowheads="1"/>
          </p:cNvSpPr>
          <p:nvPr/>
        </p:nvSpPr>
        <p:spPr bwMode="auto">
          <a:xfrm>
            <a:off x="6735763" y="47323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31834" name="Rectangle 26"/>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1798638" y="5381625"/>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i</a:t>
            </a:r>
            <a:r>
              <a:rPr lang="zh-CN" altLang="en-US" sz="2800" b="1">
                <a:solidFill>
                  <a:srgbClr val="0000FF"/>
                </a:solidFill>
                <a:latin typeface="楷体_GB2312" pitchFamily="49" charset="-122"/>
                <a:ea typeface="楷体_GB2312" pitchFamily="49" charset="-122"/>
              </a:rPr>
              <a:t>）重建的堆</a:t>
            </a:r>
            <a:r>
              <a:rPr lang="en-US" altLang="zh-CN" sz="2800" b="1">
                <a:solidFill>
                  <a:srgbClr val="0000FF"/>
                </a:solidFill>
                <a:latin typeface="楷体_GB2312" pitchFamily="49" charset="-122"/>
                <a:ea typeface="楷体_GB2312" pitchFamily="49" charset="-122"/>
              </a:rPr>
              <a:t>R[1]</a:t>
            </a:r>
            <a:r>
              <a:rPr lang="zh-CN" altLang="en-US" sz="2800" b="1">
                <a:solidFill>
                  <a:srgbClr val="0000FF"/>
                </a:solidFill>
                <a:latin typeface="楷体_GB2312" pitchFamily="49" charset="-122"/>
                <a:ea typeface="楷体_GB2312" pitchFamily="49" charset="-122"/>
              </a:rPr>
              <a:t>到</a:t>
            </a:r>
            <a:r>
              <a:rPr lang="en-US" altLang="zh-CN" sz="2800" b="1">
                <a:solidFill>
                  <a:srgbClr val="0000FF"/>
                </a:solidFill>
                <a:latin typeface="楷体_GB2312" pitchFamily="49" charset="-122"/>
                <a:ea typeface="楷体_GB2312" pitchFamily="49" charset="-122"/>
              </a:rPr>
              <a:t>R[4]</a:t>
            </a:r>
          </a:p>
        </p:txBody>
      </p:sp>
      <p:sp>
        <p:nvSpPr>
          <p:cNvPr id="632835" name="Text Box 3"/>
          <p:cNvSpPr txBox="1">
            <a:spLocks noChangeArrowheads="1"/>
          </p:cNvSpPr>
          <p:nvPr/>
        </p:nvSpPr>
        <p:spPr bwMode="auto">
          <a:xfrm>
            <a:off x="4284663" y="17732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32836" name="Text Box 4"/>
          <p:cNvSpPr txBox="1">
            <a:spLocks noChangeArrowheads="1"/>
          </p:cNvSpPr>
          <p:nvPr/>
        </p:nvSpPr>
        <p:spPr bwMode="auto">
          <a:xfrm>
            <a:off x="2913063" y="25352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32837" name="Text Box 5"/>
          <p:cNvSpPr txBox="1">
            <a:spLocks noChangeArrowheads="1"/>
          </p:cNvSpPr>
          <p:nvPr/>
        </p:nvSpPr>
        <p:spPr bwMode="auto">
          <a:xfrm>
            <a:off x="5732463" y="25352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32838" name="Text Box 6"/>
          <p:cNvSpPr txBox="1">
            <a:spLocks noChangeArrowheads="1"/>
          </p:cNvSpPr>
          <p:nvPr/>
        </p:nvSpPr>
        <p:spPr bwMode="auto">
          <a:xfrm>
            <a:off x="2074863" y="32210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32839" name="Text Box 7"/>
          <p:cNvSpPr txBox="1">
            <a:spLocks noChangeArrowheads="1"/>
          </p:cNvSpPr>
          <p:nvPr/>
        </p:nvSpPr>
        <p:spPr bwMode="auto">
          <a:xfrm>
            <a:off x="3598863" y="32210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32840" name="Text Box 8"/>
          <p:cNvSpPr txBox="1">
            <a:spLocks noChangeArrowheads="1"/>
          </p:cNvSpPr>
          <p:nvPr/>
        </p:nvSpPr>
        <p:spPr bwMode="auto">
          <a:xfrm>
            <a:off x="4894263" y="32210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32841" name="Text Box 9"/>
          <p:cNvSpPr txBox="1">
            <a:spLocks noChangeArrowheads="1"/>
          </p:cNvSpPr>
          <p:nvPr/>
        </p:nvSpPr>
        <p:spPr bwMode="auto">
          <a:xfrm>
            <a:off x="6570663" y="32210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32842" name="Text Box 10"/>
          <p:cNvSpPr txBox="1">
            <a:spLocks noChangeArrowheads="1"/>
          </p:cNvSpPr>
          <p:nvPr/>
        </p:nvSpPr>
        <p:spPr bwMode="auto">
          <a:xfrm>
            <a:off x="1160463" y="398303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32843" name="Line 11"/>
          <p:cNvSpPr>
            <a:spLocks noChangeShapeType="1"/>
          </p:cNvSpPr>
          <p:nvPr/>
        </p:nvSpPr>
        <p:spPr bwMode="auto">
          <a:xfrm flipH="1">
            <a:off x="3294063" y="21542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844" name="Line 12"/>
          <p:cNvSpPr>
            <a:spLocks noChangeShapeType="1"/>
          </p:cNvSpPr>
          <p:nvPr/>
        </p:nvSpPr>
        <p:spPr bwMode="auto">
          <a:xfrm>
            <a:off x="4741863" y="2154238"/>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845" name="Line 13"/>
          <p:cNvSpPr>
            <a:spLocks noChangeShapeType="1"/>
          </p:cNvSpPr>
          <p:nvPr/>
        </p:nvSpPr>
        <p:spPr bwMode="auto">
          <a:xfrm flipH="1">
            <a:off x="2379663" y="2916238"/>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846" name="Line 14"/>
          <p:cNvSpPr>
            <a:spLocks noChangeShapeType="1"/>
          </p:cNvSpPr>
          <p:nvPr/>
        </p:nvSpPr>
        <p:spPr bwMode="auto">
          <a:xfrm>
            <a:off x="3370263" y="2916238"/>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847" name="Line 15"/>
          <p:cNvSpPr>
            <a:spLocks noChangeShapeType="1"/>
          </p:cNvSpPr>
          <p:nvPr/>
        </p:nvSpPr>
        <p:spPr bwMode="auto">
          <a:xfrm flipH="1">
            <a:off x="5351463" y="2916238"/>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848" name="Line 16"/>
          <p:cNvSpPr>
            <a:spLocks noChangeShapeType="1"/>
          </p:cNvSpPr>
          <p:nvPr/>
        </p:nvSpPr>
        <p:spPr bwMode="auto">
          <a:xfrm>
            <a:off x="6189663" y="2916238"/>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849" name="Line 17"/>
          <p:cNvSpPr>
            <a:spLocks noChangeShapeType="1"/>
          </p:cNvSpPr>
          <p:nvPr/>
        </p:nvSpPr>
        <p:spPr bwMode="auto">
          <a:xfrm flipH="1">
            <a:off x="1541463" y="3602038"/>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850" name="Text Box 18"/>
          <p:cNvSpPr txBox="1">
            <a:spLocks noChangeArrowheads="1"/>
          </p:cNvSpPr>
          <p:nvPr/>
        </p:nvSpPr>
        <p:spPr bwMode="auto">
          <a:xfrm>
            <a:off x="1228725" y="4805363"/>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32851" name="Text Box 19"/>
          <p:cNvSpPr txBox="1">
            <a:spLocks noChangeArrowheads="1"/>
          </p:cNvSpPr>
          <p:nvPr/>
        </p:nvSpPr>
        <p:spPr bwMode="auto">
          <a:xfrm>
            <a:off x="1990725" y="4805363"/>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32852" name="Text Box 20"/>
          <p:cNvSpPr txBox="1">
            <a:spLocks noChangeArrowheads="1"/>
          </p:cNvSpPr>
          <p:nvPr/>
        </p:nvSpPr>
        <p:spPr bwMode="auto">
          <a:xfrm>
            <a:off x="2752725" y="4805363"/>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32853" name="Text Box 21"/>
          <p:cNvSpPr txBox="1">
            <a:spLocks noChangeArrowheads="1"/>
          </p:cNvSpPr>
          <p:nvPr/>
        </p:nvSpPr>
        <p:spPr bwMode="auto">
          <a:xfrm>
            <a:off x="3514725" y="4805363"/>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32854" name="Text Box 22"/>
          <p:cNvSpPr txBox="1">
            <a:spLocks noChangeArrowheads="1"/>
          </p:cNvSpPr>
          <p:nvPr/>
        </p:nvSpPr>
        <p:spPr bwMode="auto">
          <a:xfrm>
            <a:off x="4276725" y="4805363"/>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32855" name="Text Box 23"/>
          <p:cNvSpPr txBox="1">
            <a:spLocks noChangeArrowheads="1"/>
          </p:cNvSpPr>
          <p:nvPr/>
        </p:nvSpPr>
        <p:spPr bwMode="auto">
          <a:xfrm>
            <a:off x="5038725" y="4805363"/>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32856" name="Text Box 24"/>
          <p:cNvSpPr txBox="1">
            <a:spLocks noChangeArrowheads="1"/>
          </p:cNvSpPr>
          <p:nvPr/>
        </p:nvSpPr>
        <p:spPr bwMode="auto">
          <a:xfrm>
            <a:off x="5800725" y="4805363"/>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32857" name="Text Box 25"/>
          <p:cNvSpPr txBox="1">
            <a:spLocks noChangeArrowheads="1"/>
          </p:cNvSpPr>
          <p:nvPr/>
        </p:nvSpPr>
        <p:spPr bwMode="auto">
          <a:xfrm>
            <a:off x="6562725" y="4805363"/>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32858" name="Freeform 26"/>
          <p:cNvSpPr>
            <a:spLocks/>
          </p:cNvSpPr>
          <p:nvPr/>
        </p:nvSpPr>
        <p:spPr bwMode="auto">
          <a:xfrm>
            <a:off x="2379663" y="2154238"/>
            <a:ext cx="1676400" cy="990600"/>
          </a:xfrm>
          <a:custGeom>
            <a:avLst/>
            <a:gdLst>
              <a:gd name="T0" fmla="*/ 0 w 1056"/>
              <a:gd name="T1" fmla="*/ 624 h 624"/>
              <a:gd name="T2" fmla="*/ 48 w 1056"/>
              <a:gd name="T3" fmla="*/ 432 h 624"/>
              <a:gd name="T4" fmla="*/ 144 w 1056"/>
              <a:gd name="T5" fmla="*/ 288 h 624"/>
              <a:gd name="T6" fmla="*/ 240 w 1056"/>
              <a:gd name="T7" fmla="*/ 192 h 624"/>
              <a:gd name="T8" fmla="*/ 432 w 1056"/>
              <a:gd name="T9" fmla="*/ 96 h 624"/>
              <a:gd name="T10" fmla="*/ 624 w 1056"/>
              <a:gd name="T11" fmla="*/ 48 h 624"/>
              <a:gd name="T12" fmla="*/ 1056 w 1056"/>
              <a:gd name="T13" fmla="*/ 0 h 624"/>
            </a:gdLst>
            <a:ahLst/>
            <a:cxnLst>
              <a:cxn ang="0">
                <a:pos x="T0" y="T1"/>
              </a:cxn>
              <a:cxn ang="0">
                <a:pos x="T2" y="T3"/>
              </a:cxn>
              <a:cxn ang="0">
                <a:pos x="T4" y="T5"/>
              </a:cxn>
              <a:cxn ang="0">
                <a:pos x="T6" y="T7"/>
              </a:cxn>
              <a:cxn ang="0">
                <a:pos x="T8" y="T9"/>
              </a:cxn>
              <a:cxn ang="0">
                <a:pos x="T10" y="T11"/>
              </a:cxn>
              <a:cxn ang="0">
                <a:pos x="T12" y="T13"/>
              </a:cxn>
            </a:cxnLst>
            <a:rect l="0" t="0" r="r" b="b"/>
            <a:pathLst>
              <a:path w="1056" h="624">
                <a:moveTo>
                  <a:pt x="0" y="624"/>
                </a:moveTo>
                <a:cubicBezTo>
                  <a:pt x="12" y="556"/>
                  <a:pt x="24" y="488"/>
                  <a:pt x="48" y="432"/>
                </a:cubicBezTo>
                <a:cubicBezTo>
                  <a:pt x="72" y="376"/>
                  <a:pt x="112" y="328"/>
                  <a:pt x="144" y="288"/>
                </a:cubicBezTo>
                <a:cubicBezTo>
                  <a:pt x="176" y="248"/>
                  <a:pt x="192" y="224"/>
                  <a:pt x="240" y="192"/>
                </a:cubicBezTo>
                <a:cubicBezTo>
                  <a:pt x="288" y="160"/>
                  <a:pt x="368" y="120"/>
                  <a:pt x="432" y="96"/>
                </a:cubicBezTo>
                <a:cubicBezTo>
                  <a:pt x="496" y="72"/>
                  <a:pt x="520" y="64"/>
                  <a:pt x="624" y="48"/>
                </a:cubicBezTo>
                <a:cubicBezTo>
                  <a:pt x="728" y="32"/>
                  <a:pt x="892" y="16"/>
                  <a:pt x="1056" y="0"/>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2859" name="Rectangle 27"/>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1868488" y="5453063"/>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itchFamily="49" charset="-122"/>
                <a:ea typeface="楷体_GB2312" pitchFamily="49" charset="-122"/>
              </a:rPr>
              <a:t>（</a:t>
            </a:r>
            <a:r>
              <a:rPr kumimoji="1" lang="en-US" altLang="zh-CN" sz="2800" b="1">
                <a:solidFill>
                  <a:srgbClr val="0000FF"/>
                </a:solidFill>
                <a:latin typeface="楷体_GB2312" pitchFamily="49" charset="-122"/>
                <a:ea typeface="楷体_GB2312" pitchFamily="49" charset="-122"/>
              </a:rPr>
              <a:t>j</a:t>
            </a:r>
            <a:r>
              <a:rPr kumimoji="1" lang="zh-CN" altLang="en-US" sz="2800" b="1">
                <a:solidFill>
                  <a:srgbClr val="0000FF"/>
                </a:solidFill>
                <a:latin typeface="楷体_GB2312" pitchFamily="49" charset="-122"/>
                <a:ea typeface="楷体_GB2312" pitchFamily="49" charset="-122"/>
              </a:rPr>
              <a:t>）第五趟排序之后</a:t>
            </a:r>
          </a:p>
        </p:txBody>
      </p:sp>
      <p:sp>
        <p:nvSpPr>
          <p:cNvPr id="633859" name="Text Box 3"/>
          <p:cNvSpPr txBox="1">
            <a:spLocks noChangeArrowheads="1"/>
          </p:cNvSpPr>
          <p:nvPr/>
        </p:nvSpPr>
        <p:spPr bwMode="auto">
          <a:xfrm>
            <a:off x="4356100" y="1844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33860" name="Text Box 4"/>
          <p:cNvSpPr txBox="1">
            <a:spLocks noChangeArrowheads="1"/>
          </p:cNvSpPr>
          <p:nvPr/>
        </p:nvSpPr>
        <p:spPr bwMode="auto">
          <a:xfrm>
            <a:off x="2984500" y="2606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33861" name="Text Box 5"/>
          <p:cNvSpPr txBox="1">
            <a:spLocks noChangeArrowheads="1"/>
          </p:cNvSpPr>
          <p:nvPr/>
        </p:nvSpPr>
        <p:spPr bwMode="auto">
          <a:xfrm>
            <a:off x="5803900" y="2606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33862" name="Text Box 6"/>
          <p:cNvSpPr txBox="1">
            <a:spLocks noChangeArrowheads="1"/>
          </p:cNvSpPr>
          <p:nvPr/>
        </p:nvSpPr>
        <p:spPr bwMode="auto">
          <a:xfrm>
            <a:off x="2146300"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33863" name="Text Box 7"/>
          <p:cNvSpPr txBox="1">
            <a:spLocks noChangeArrowheads="1"/>
          </p:cNvSpPr>
          <p:nvPr/>
        </p:nvSpPr>
        <p:spPr bwMode="auto">
          <a:xfrm>
            <a:off x="3670300"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33864" name="Text Box 8"/>
          <p:cNvSpPr txBox="1">
            <a:spLocks noChangeArrowheads="1"/>
          </p:cNvSpPr>
          <p:nvPr/>
        </p:nvSpPr>
        <p:spPr bwMode="auto">
          <a:xfrm>
            <a:off x="4965700"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33865" name="Text Box 9"/>
          <p:cNvSpPr txBox="1">
            <a:spLocks noChangeArrowheads="1"/>
          </p:cNvSpPr>
          <p:nvPr/>
        </p:nvSpPr>
        <p:spPr bwMode="auto">
          <a:xfrm>
            <a:off x="6642100"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33866" name="Text Box 10"/>
          <p:cNvSpPr txBox="1">
            <a:spLocks noChangeArrowheads="1"/>
          </p:cNvSpPr>
          <p:nvPr/>
        </p:nvSpPr>
        <p:spPr bwMode="auto">
          <a:xfrm>
            <a:off x="1231900" y="4054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33867" name="Line 11"/>
          <p:cNvSpPr>
            <a:spLocks noChangeShapeType="1"/>
          </p:cNvSpPr>
          <p:nvPr/>
        </p:nvSpPr>
        <p:spPr bwMode="auto">
          <a:xfrm flipH="1">
            <a:off x="3365500" y="2225675"/>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3868" name="Line 12"/>
          <p:cNvSpPr>
            <a:spLocks noChangeShapeType="1"/>
          </p:cNvSpPr>
          <p:nvPr/>
        </p:nvSpPr>
        <p:spPr bwMode="auto">
          <a:xfrm>
            <a:off x="4813300" y="2225675"/>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3869" name="Line 13"/>
          <p:cNvSpPr>
            <a:spLocks noChangeShapeType="1"/>
          </p:cNvSpPr>
          <p:nvPr/>
        </p:nvSpPr>
        <p:spPr bwMode="auto">
          <a:xfrm flipH="1">
            <a:off x="2451100" y="2987675"/>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3870" name="Line 14"/>
          <p:cNvSpPr>
            <a:spLocks noChangeShapeType="1"/>
          </p:cNvSpPr>
          <p:nvPr/>
        </p:nvSpPr>
        <p:spPr bwMode="auto">
          <a:xfrm>
            <a:off x="3441700" y="2987675"/>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3871" name="Line 15"/>
          <p:cNvSpPr>
            <a:spLocks noChangeShapeType="1"/>
          </p:cNvSpPr>
          <p:nvPr/>
        </p:nvSpPr>
        <p:spPr bwMode="auto">
          <a:xfrm flipH="1">
            <a:off x="5422900" y="2987675"/>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3872" name="Line 16"/>
          <p:cNvSpPr>
            <a:spLocks noChangeShapeType="1"/>
          </p:cNvSpPr>
          <p:nvPr/>
        </p:nvSpPr>
        <p:spPr bwMode="auto">
          <a:xfrm>
            <a:off x="6261100" y="2987675"/>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3873" name="Line 17"/>
          <p:cNvSpPr>
            <a:spLocks noChangeShapeType="1"/>
          </p:cNvSpPr>
          <p:nvPr/>
        </p:nvSpPr>
        <p:spPr bwMode="auto">
          <a:xfrm flipH="1">
            <a:off x="1612900" y="3673475"/>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3874" name="Text Box 18"/>
          <p:cNvSpPr txBox="1">
            <a:spLocks noChangeArrowheads="1"/>
          </p:cNvSpPr>
          <p:nvPr/>
        </p:nvSpPr>
        <p:spPr bwMode="auto">
          <a:xfrm>
            <a:off x="1328738" y="48768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33875" name="Text Box 19"/>
          <p:cNvSpPr txBox="1">
            <a:spLocks noChangeArrowheads="1"/>
          </p:cNvSpPr>
          <p:nvPr/>
        </p:nvSpPr>
        <p:spPr bwMode="auto">
          <a:xfrm>
            <a:off x="2090738" y="48768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33876" name="Text Box 20"/>
          <p:cNvSpPr txBox="1">
            <a:spLocks noChangeArrowheads="1"/>
          </p:cNvSpPr>
          <p:nvPr/>
        </p:nvSpPr>
        <p:spPr bwMode="auto">
          <a:xfrm>
            <a:off x="2852738" y="4876800"/>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33877" name="Text Box 21"/>
          <p:cNvSpPr txBox="1">
            <a:spLocks noChangeArrowheads="1"/>
          </p:cNvSpPr>
          <p:nvPr/>
        </p:nvSpPr>
        <p:spPr bwMode="auto">
          <a:xfrm>
            <a:off x="3614738" y="48768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33878" name="Text Box 22"/>
          <p:cNvSpPr txBox="1">
            <a:spLocks noChangeArrowheads="1"/>
          </p:cNvSpPr>
          <p:nvPr/>
        </p:nvSpPr>
        <p:spPr bwMode="auto">
          <a:xfrm>
            <a:off x="4376738" y="48768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33879" name="Text Box 23"/>
          <p:cNvSpPr txBox="1">
            <a:spLocks noChangeArrowheads="1"/>
          </p:cNvSpPr>
          <p:nvPr/>
        </p:nvSpPr>
        <p:spPr bwMode="auto">
          <a:xfrm>
            <a:off x="5138738" y="48768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33880" name="Text Box 24"/>
          <p:cNvSpPr txBox="1">
            <a:spLocks noChangeArrowheads="1"/>
          </p:cNvSpPr>
          <p:nvPr/>
        </p:nvSpPr>
        <p:spPr bwMode="auto">
          <a:xfrm>
            <a:off x="5900738" y="48768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33881" name="Text Box 25"/>
          <p:cNvSpPr txBox="1">
            <a:spLocks noChangeArrowheads="1"/>
          </p:cNvSpPr>
          <p:nvPr/>
        </p:nvSpPr>
        <p:spPr bwMode="auto">
          <a:xfrm>
            <a:off x="6662738" y="4876800"/>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33882" name="Rectangle 26"/>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Text Box 2"/>
          <p:cNvSpPr txBox="1">
            <a:spLocks noChangeArrowheads="1"/>
          </p:cNvSpPr>
          <p:nvPr/>
        </p:nvSpPr>
        <p:spPr bwMode="auto">
          <a:xfrm>
            <a:off x="1941513" y="5164138"/>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k</a:t>
            </a:r>
            <a:r>
              <a:rPr lang="zh-CN" altLang="en-US" sz="2800" b="1">
                <a:solidFill>
                  <a:srgbClr val="0000FF"/>
                </a:solidFill>
                <a:latin typeface="楷体_GB2312" pitchFamily="49" charset="-122"/>
                <a:ea typeface="楷体_GB2312" pitchFamily="49" charset="-122"/>
              </a:rPr>
              <a:t>）重建的堆</a:t>
            </a:r>
            <a:r>
              <a:rPr lang="en-US" altLang="zh-CN" sz="2800" b="1">
                <a:solidFill>
                  <a:srgbClr val="0000FF"/>
                </a:solidFill>
                <a:latin typeface="楷体_GB2312" pitchFamily="49" charset="-122"/>
                <a:ea typeface="楷体_GB2312" pitchFamily="49" charset="-122"/>
              </a:rPr>
              <a:t>R[1]</a:t>
            </a:r>
            <a:r>
              <a:rPr lang="zh-CN" altLang="en-US" sz="2800" b="1">
                <a:solidFill>
                  <a:srgbClr val="0000FF"/>
                </a:solidFill>
                <a:latin typeface="楷体_GB2312" pitchFamily="49" charset="-122"/>
                <a:ea typeface="楷体_GB2312" pitchFamily="49" charset="-122"/>
              </a:rPr>
              <a:t>到</a:t>
            </a:r>
            <a:r>
              <a:rPr lang="en-US" altLang="zh-CN" sz="2800" b="1">
                <a:solidFill>
                  <a:srgbClr val="0000FF"/>
                </a:solidFill>
                <a:latin typeface="楷体_GB2312" pitchFamily="49" charset="-122"/>
                <a:ea typeface="楷体_GB2312" pitchFamily="49" charset="-122"/>
              </a:rPr>
              <a:t>R[3]</a:t>
            </a:r>
          </a:p>
        </p:txBody>
      </p:sp>
      <p:sp>
        <p:nvSpPr>
          <p:cNvPr id="634883" name="Text Box 3"/>
          <p:cNvSpPr txBox="1">
            <a:spLocks noChangeArrowheads="1"/>
          </p:cNvSpPr>
          <p:nvPr/>
        </p:nvSpPr>
        <p:spPr bwMode="auto">
          <a:xfrm>
            <a:off x="4427538" y="17002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34884" name="Text Box 4"/>
          <p:cNvSpPr txBox="1">
            <a:spLocks noChangeArrowheads="1"/>
          </p:cNvSpPr>
          <p:nvPr/>
        </p:nvSpPr>
        <p:spPr bwMode="auto">
          <a:xfrm>
            <a:off x="3055938" y="24622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34885" name="Text Box 5"/>
          <p:cNvSpPr txBox="1">
            <a:spLocks noChangeArrowheads="1"/>
          </p:cNvSpPr>
          <p:nvPr/>
        </p:nvSpPr>
        <p:spPr bwMode="auto">
          <a:xfrm>
            <a:off x="5875338" y="24622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34886" name="Text Box 6"/>
          <p:cNvSpPr txBox="1">
            <a:spLocks noChangeArrowheads="1"/>
          </p:cNvSpPr>
          <p:nvPr/>
        </p:nvSpPr>
        <p:spPr bwMode="auto">
          <a:xfrm>
            <a:off x="2217738" y="3148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34887" name="Text Box 7"/>
          <p:cNvSpPr txBox="1">
            <a:spLocks noChangeArrowheads="1"/>
          </p:cNvSpPr>
          <p:nvPr/>
        </p:nvSpPr>
        <p:spPr bwMode="auto">
          <a:xfrm>
            <a:off x="3741738" y="3148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34888" name="Text Box 8"/>
          <p:cNvSpPr txBox="1">
            <a:spLocks noChangeArrowheads="1"/>
          </p:cNvSpPr>
          <p:nvPr/>
        </p:nvSpPr>
        <p:spPr bwMode="auto">
          <a:xfrm>
            <a:off x="5037138" y="3148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34889" name="Text Box 9"/>
          <p:cNvSpPr txBox="1">
            <a:spLocks noChangeArrowheads="1"/>
          </p:cNvSpPr>
          <p:nvPr/>
        </p:nvSpPr>
        <p:spPr bwMode="auto">
          <a:xfrm>
            <a:off x="6713538" y="3148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34890" name="Text Box 10"/>
          <p:cNvSpPr txBox="1">
            <a:spLocks noChangeArrowheads="1"/>
          </p:cNvSpPr>
          <p:nvPr/>
        </p:nvSpPr>
        <p:spPr bwMode="auto">
          <a:xfrm>
            <a:off x="1303338" y="3910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34891" name="Line 11"/>
          <p:cNvSpPr>
            <a:spLocks noChangeShapeType="1"/>
          </p:cNvSpPr>
          <p:nvPr/>
        </p:nvSpPr>
        <p:spPr bwMode="auto">
          <a:xfrm flipH="1">
            <a:off x="3436938" y="208121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892" name="Line 12"/>
          <p:cNvSpPr>
            <a:spLocks noChangeShapeType="1"/>
          </p:cNvSpPr>
          <p:nvPr/>
        </p:nvSpPr>
        <p:spPr bwMode="auto">
          <a:xfrm>
            <a:off x="4884738" y="208121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893" name="Line 13"/>
          <p:cNvSpPr>
            <a:spLocks noChangeShapeType="1"/>
          </p:cNvSpPr>
          <p:nvPr/>
        </p:nvSpPr>
        <p:spPr bwMode="auto">
          <a:xfrm flipH="1">
            <a:off x="2522538" y="2843213"/>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894" name="Line 14"/>
          <p:cNvSpPr>
            <a:spLocks noChangeShapeType="1"/>
          </p:cNvSpPr>
          <p:nvPr/>
        </p:nvSpPr>
        <p:spPr bwMode="auto">
          <a:xfrm>
            <a:off x="3513138" y="2843213"/>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895" name="Line 15"/>
          <p:cNvSpPr>
            <a:spLocks noChangeShapeType="1"/>
          </p:cNvSpPr>
          <p:nvPr/>
        </p:nvSpPr>
        <p:spPr bwMode="auto">
          <a:xfrm flipH="1">
            <a:off x="5494338" y="2843213"/>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896" name="Line 16"/>
          <p:cNvSpPr>
            <a:spLocks noChangeShapeType="1"/>
          </p:cNvSpPr>
          <p:nvPr/>
        </p:nvSpPr>
        <p:spPr bwMode="auto">
          <a:xfrm>
            <a:off x="6332538" y="2843213"/>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897" name="Line 17"/>
          <p:cNvSpPr>
            <a:spLocks noChangeShapeType="1"/>
          </p:cNvSpPr>
          <p:nvPr/>
        </p:nvSpPr>
        <p:spPr bwMode="auto">
          <a:xfrm flipH="1">
            <a:off x="1684338" y="3529013"/>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898" name="Text Box 18"/>
          <p:cNvSpPr txBox="1">
            <a:spLocks noChangeArrowheads="1"/>
          </p:cNvSpPr>
          <p:nvPr/>
        </p:nvSpPr>
        <p:spPr bwMode="auto">
          <a:xfrm>
            <a:off x="1473200" y="45878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34899" name="Text Box 19"/>
          <p:cNvSpPr txBox="1">
            <a:spLocks noChangeArrowheads="1"/>
          </p:cNvSpPr>
          <p:nvPr/>
        </p:nvSpPr>
        <p:spPr bwMode="auto">
          <a:xfrm>
            <a:off x="2235200" y="45878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34900" name="Text Box 20"/>
          <p:cNvSpPr txBox="1">
            <a:spLocks noChangeArrowheads="1"/>
          </p:cNvSpPr>
          <p:nvPr/>
        </p:nvSpPr>
        <p:spPr bwMode="auto">
          <a:xfrm>
            <a:off x="2997200" y="45878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34901" name="Text Box 21"/>
          <p:cNvSpPr txBox="1">
            <a:spLocks noChangeArrowheads="1"/>
          </p:cNvSpPr>
          <p:nvPr/>
        </p:nvSpPr>
        <p:spPr bwMode="auto">
          <a:xfrm>
            <a:off x="3759200" y="45878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34902" name="Text Box 22"/>
          <p:cNvSpPr txBox="1">
            <a:spLocks noChangeArrowheads="1"/>
          </p:cNvSpPr>
          <p:nvPr/>
        </p:nvSpPr>
        <p:spPr bwMode="auto">
          <a:xfrm>
            <a:off x="4521200" y="45878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34903" name="Text Box 23"/>
          <p:cNvSpPr txBox="1">
            <a:spLocks noChangeArrowheads="1"/>
          </p:cNvSpPr>
          <p:nvPr/>
        </p:nvSpPr>
        <p:spPr bwMode="auto">
          <a:xfrm>
            <a:off x="5283200" y="45878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34904" name="Text Box 24"/>
          <p:cNvSpPr txBox="1">
            <a:spLocks noChangeArrowheads="1"/>
          </p:cNvSpPr>
          <p:nvPr/>
        </p:nvSpPr>
        <p:spPr bwMode="auto">
          <a:xfrm>
            <a:off x="6045200" y="45878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34905" name="Text Box 25"/>
          <p:cNvSpPr txBox="1">
            <a:spLocks noChangeArrowheads="1"/>
          </p:cNvSpPr>
          <p:nvPr/>
        </p:nvSpPr>
        <p:spPr bwMode="auto">
          <a:xfrm>
            <a:off x="6807200" y="45878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34906" name="Freeform 26"/>
          <p:cNvSpPr>
            <a:spLocks/>
          </p:cNvSpPr>
          <p:nvPr/>
        </p:nvSpPr>
        <p:spPr bwMode="auto">
          <a:xfrm>
            <a:off x="4960938" y="2005013"/>
            <a:ext cx="1219200" cy="546100"/>
          </a:xfrm>
          <a:custGeom>
            <a:avLst/>
            <a:gdLst>
              <a:gd name="T0" fmla="*/ 0 w 768"/>
              <a:gd name="T1" fmla="*/ 8 h 344"/>
              <a:gd name="T2" fmla="*/ 144 w 768"/>
              <a:gd name="T3" fmla="*/ 8 h 344"/>
              <a:gd name="T4" fmla="*/ 336 w 768"/>
              <a:gd name="T5" fmla="*/ 56 h 344"/>
              <a:gd name="T6" fmla="*/ 528 w 768"/>
              <a:gd name="T7" fmla="*/ 152 h 344"/>
              <a:gd name="T8" fmla="*/ 720 w 768"/>
              <a:gd name="T9" fmla="*/ 296 h 344"/>
              <a:gd name="T10" fmla="*/ 768 w 768"/>
              <a:gd name="T11" fmla="*/ 344 h 344"/>
            </a:gdLst>
            <a:ahLst/>
            <a:cxnLst>
              <a:cxn ang="0">
                <a:pos x="T0" y="T1"/>
              </a:cxn>
              <a:cxn ang="0">
                <a:pos x="T2" y="T3"/>
              </a:cxn>
              <a:cxn ang="0">
                <a:pos x="T4" y="T5"/>
              </a:cxn>
              <a:cxn ang="0">
                <a:pos x="T6" y="T7"/>
              </a:cxn>
              <a:cxn ang="0">
                <a:pos x="T8" y="T9"/>
              </a:cxn>
              <a:cxn ang="0">
                <a:pos x="T10" y="T11"/>
              </a:cxn>
            </a:cxnLst>
            <a:rect l="0" t="0" r="r" b="b"/>
            <a:pathLst>
              <a:path w="768" h="344">
                <a:moveTo>
                  <a:pt x="0" y="8"/>
                </a:moveTo>
                <a:cubicBezTo>
                  <a:pt x="44" y="4"/>
                  <a:pt x="88" y="0"/>
                  <a:pt x="144" y="8"/>
                </a:cubicBezTo>
                <a:cubicBezTo>
                  <a:pt x="200" y="16"/>
                  <a:pt x="272" y="32"/>
                  <a:pt x="336" y="56"/>
                </a:cubicBezTo>
                <a:cubicBezTo>
                  <a:pt x="400" y="80"/>
                  <a:pt x="464" y="112"/>
                  <a:pt x="528" y="152"/>
                </a:cubicBezTo>
                <a:cubicBezTo>
                  <a:pt x="592" y="192"/>
                  <a:pt x="680" y="264"/>
                  <a:pt x="720" y="296"/>
                </a:cubicBezTo>
                <a:cubicBezTo>
                  <a:pt x="760" y="328"/>
                  <a:pt x="760" y="328"/>
                  <a:pt x="768" y="344"/>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07" name="Rectangle 27"/>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2"/>
          <p:cNvSpPr txBox="1">
            <a:spLocks noChangeArrowheads="1"/>
          </p:cNvSpPr>
          <p:nvPr/>
        </p:nvSpPr>
        <p:spPr bwMode="auto">
          <a:xfrm>
            <a:off x="1941513" y="4948238"/>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itchFamily="49" charset="-122"/>
                <a:ea typeface="楷体_GB2312" pitchFamily="49" charset="-122"/>
              </a:rPr>
              <a:t>（</a:t>
            </a:r>
            <a:r>
              <a:rPr kumimoji="1" lang="en-US" altLang="zh-CN" sz="2800" b="1">
                <a:solidFill>
                  <a:srgbClr val="0000FF"/>
                </a:solidFill>
                <a:latin typeface="楷体_GB2312" pitchFamily="49" charset="-122"/>
                <a:ea typeface="楷体_GB2312" pitchFamily="49" charset="-122"/>
              </a:rPr>
              <a:t>l</a:t>
            </a:r>
            <a:r>
              <a:rPr kumimoji="1" lang="zh-CN" altLang="en-US" sz="2800" b="1">
                <a:solidFill>
                  <a:srgbClr val="0000FF"/>
                </a:solidFill>
                <a:latin typeface="楷体_GB2312" pitchFamily="49" charset="-122"/>
                <a:ea typeface="楷体_GB2312" pitchFamily="49" charset="-122"/>
              </a:rPr>
              <a:t>）第六趟排序之后</a:t>
            </a:r>
          </a:p>
        </p:txBody>
      </p:sp>
      <p:sp>
        <p:nvSpPr>
          <p:cNvPr id="635907" name="Text Box 3"/>
          <p:cNvSpPr txBox="1">
            <a:spLocks noChangeArrowheads="1"/>
          </p:cNvSpPr>
          <p:nvPr/>
        </p:nvSpPr>
        <p:spPr bwMode="auto">
          <a:xfrm>
            <a:off x="4500563" y="14843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35908" name="Text Box 4"/>
          <p:cNvSpPr txBox="1">
            <a:spLocks noChangeArrowheads="1"/>
          </p:cNvSpPr>
          <p:nvPr/>
        </p:nvSpPr>
        <p:spPr bwMode="auto">
          <a:xfrm>
            <a:off x="3128963" y="22463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35909" name="Text Box 5"/>
          <p:cNvSpPr txBox="1">
            <a:spLocks noChangeArrowheads="1"/>
          </p:cNvSpPr>
          <p:nvPr/>
        </p:nvSpPr>
        <p:spPr bwMode="auto">
          <a:xfrm>
            <a:off x="5948363" y="22463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35910" name="Text Box 6"/>
          <p:cNvSpPr txBox="1">
            <a:spLocks noChangeArrowheads="1"/>
          </p:cNvSpPr>
          <p:nvPr/>
        </p:nvSpPr>
        <p:spPr bwMode="auto">
          <a:xfrm>
            <a:off x="2290763"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35911" name="Text Box 7"/>
          <p:cNvSpPr txBox="1">
            <a:spLocks noChangeArrowheads="1"/>
          </p:cNvSpPr>
          <p:nvPr/>
        </p:nvSpPr>
        <p:spPr bwMode="auto">
          <a:xfrm>
            <a:off x="3814763"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35912" name="Text Box 8"/>
          <p:cNvSpPr txBox="1">
            <a:spLocks noChangeArrowheads="1"/>
          </p:cNvSpPr>
          <p:nvPr/>
        </p:nvSpPr>
        <p:spPr bwMode="auto">
          <a:xfrm>
            <a:off x="5110163"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35913" name="Text Box 9"/>
          <p:cNvSpPr txBox="1">
            <a:spLocks noChangeArrowheads="1"/>
          </p:cNvSpPr>
          <p:nvPr/>
        </p:nvSpPr>
        <p:spPr bwMode="auto">
          <a:xfrm>
            <a:off x="6786563" y="2932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35914" name="Text Box 10"/>
          <p:cNvSpPr txBox="1">
            <a:spLocks noChangeArrowheads="1"/>
          </p:cNvSpPr>
          <p:nvPr/>
        </p:nvSpPr>
        <p:spPr bwMode="auto">
          <a:xfrm>
            <a:off x="1376363" y="36941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35915" name="Line 11"/>
          <p:cNvSpPr>
            <a:spLocks noChangeShapeType="1"/>
          </p:cNvSpPr>
          <p:nvPr/>
        </p:nvSpPr>
        <p:spPr bwMode="auto">
          <a:xfrm flipH="1">
            <a:off x="3509963" y="186531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16" name="Line 12"/>
          <p:cNvSpPr>
            <a:spLocks noChangeShapeType="1"/>
          </p:cNvSpPr>
          <p:nvPr/>
        </p:nvSpPr>
        <p:spPr bwMode="auto">
          <a:xfrm>
            <a:off x="4957763" y="1865313"/>
            <a:ext cx="10668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17" name="Line 13"/>
          <p:cNvSpPr>
            <a:spLocks noChangeShapeType="1"/>
          </p:cNvSpPr>
          <p:nvPr/>
        </p:nvSpPr>
        <p:spPr bwMode="auto">
          <a:xfrm flipH="1">
            <a:off x="2595563" y="2627313"/>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18" name="Line 14"/>
          <p:cNvSpPr>
            <a:spLocks noChangeShapeType="1"/>
          </p:cNvSpPr>
          <p:nvPr/>
        </p:nvSpPr>
        <p:spPr bwMode="auto">
          <a:xfrm>
            <a:off x="3586163" y="2627313"/>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19" name="Line 15"/>
          <p:cNvSpPr>
            <a:spLocks noChangeShapeType="1"/>
          </p:cNvSpPr>
          <p:nvPr/>
        </p:nvSpPr>
        <p:spPr bwMode="auto">
          <a:xfrm flipH="1">
            <a:off x="5567363" y="2627313"/>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20" name="Line 16"/>
          <p:cNvSpPr>
            <a:spLocks noChangeShapeType="1"/>
          </p:cNvSpPr>
          <p:nvPr/>
        </p:nvSpPr>
        <p:spPr bwMode="auto">
          <a:xfrm>
            <a:off x="6405563" y="2627313"/>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21" name="Line 17"/>
          <p:cNvSpPr>
            <a:spLocks noChangeShapeType="1"/>
          </p:cNvSpPr>
          <p:nvPr/>
        </p:nvSpPr>
        <p:spPr bwMode="auto">
          <a:xfrm flipH="1">
            <a:off x="1757363" y="3313113"/>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922" name="Text Box 18"/>
          <p:cNvSpPr txBox="1">
            <a:spLocks noChangeArrowheads="1"/>
          </p:cNvSpPr>
          <p:nvPr/>
        </p:nvSpPr>
        <p:spPr bwMode="auto">
          <a:xfrm>
            <a:off x="1474788" y="4300538"/>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35923" name="Text Box 19"/>
          <p:cNvSpPr txBox="1">
            <a:spLocks noChangeArrowheads="1"/>
          </p:cNvSpPr>
          <p:nvPr/>
        </p:nvSpPr>
        <p:spPr bwMode="auto">
          <a:xfrm>
            <a:off x="2236788" y="4300538"/>
            <a:ext cx="762000" cy="5286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35924" name="Text Box 20"/>
          <p:cNvSpPr txBox="1">
            <a:spLocks noChangeArrowheads="1"/>
          </p:cNvSpPr>
          <p:nvPr/>
        </p:nvSpPr>
        <p:spPr bwMode="auto">
          <a:xfrm>
            <a:off x="2998788" y="43005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35925" name="Text Box 21"/>
          <p:cNvSpPr txBox="1">
            <a:spLocks noChangeArrowheads="1"/>
          </p:cNvSpPr>
          <p:nvPr/>
        </p:nvSpPr>
        <p:spPr bwMode="auto">
          <a:xfrm>
            <a:off x="3760788" y="43005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35926" name="Text Box 22"/>
          <p:cNvSpPr txBox="1">
            <a:spLocks noChangeArrowheads="1"/>
          </p:cNvSpPr>
          <p:nvPr/>
        </p:nvSpPr>
        <p:spPr bwMode="auto">
          <a:xfrm>
            <a:off x="4522788" y="43005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35927" name="Text Box 23"/>
          <p:cNvSpPr txBox="1">
            <a:spLocks noChangeArrowheads="1"/>
          </p:cNvSpPr>
          <p:nvPr/>
        </p:nvSpPr>
        <p:spPr bwMode="auto">
          <a:xfrm>
            <a:off x="5284788" y="43005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35928" name="Text Box 24"/>
          <p:cNvSpPr txBox="1">
            <a:spLocks noChangeArrowheads="1"/>
          </p:cNvSpPr>
          <p:nvPr/>
        </p:nvSpPr>
        <p:spPr bwMode="auto">
          <a:xfrm>
            <a:off x="6046788" y="43005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35929" name="Text Box 25"/>
          <p:cNvSpPr txBox="1">
            <a:spLocks noChangeArrowheads="1"/>
          </p:cNvSpPr>
          <p:nvPr/>
        </p:nvSpPr>
        <p:spPr bwMode="auto">
          <a:xfrm>
            <a:off x="6808788" y="4300538"/>
            <a:ext cx="762000" cy="5286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35930" name="Rectangle 26"/>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Text Box 2"/>
          <p:cNvSpPr txBox="1">
            <a:spLocks noChangeArrowheads="1"/>
          </p:cNvSpPr>
          <p:nvPr/>
        </p:nvSpPr>
        <p:spPr bwMode="auto">
          <a:xfrm>
            <a:off x="1941513" y="5235575"/>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800" b="1">
                <a:solidFill>
                  <a:srgbClr val="0000FF"/>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m</a:t>
            </a:r>
            <a:r>
              <a:rPr lang="zh-CN" altLang="en-US" sz="2800" b="1">
                <a:solidFill>
                  <a:srgbClr val="0000FF"/>
                </a:solidFill>
                <a:latin typeface="楷体_GB2312" pitchFamily="49" charset="-122"/>
                <a:ea typeface="楷体_GB2312" pitchFamily="49" charset="-122"/>
              </a:rPr>
              <a:t>）重建的堆</a:t>
            </a:r>
            <a:r>
              <a:rPr lang="en-US" altLang="zh-CN" sz="2800" b="1">
                <a:solidFill>
                  <a:srgbClr val="0000FF"/>
                </a:solidFill>
                <a:latin typeface="楷体_GB2312" pitchFamily="49" charset="-122"/>
                <a:ea typeface="楷体_GB2312" pitchFamily="49" charset="-122"/>
              </a:rPr>
              <a:t>R[1]</a:t>
            </a:r>
            <a:r>
              <a:rPr lang="zh-CN" altLang="en-US" sz="2800" b="1">
                <a:solidFill>
                  <a:srgbClr val="0000FF"/>
                </a:solidFill>
                <a:latin typeface="楷体_GB2312" pitchFamily="49" charset="-122"/>
                <a:ea typeface="楷体_GB2312" pitchFamily="49" charset="-122"/>
              </a:rPr>
              <a:t>到</a:t>
            </a:r>
            <a:r>
              <a:rPr lang="en-US" altLang="zh-CN" sz="2800" b="1">
                <a:solidFill>
                  <a:srgbClr val="0000FF"/>
                </a:solidFill>
                <a:latin typeface="楷体_GB2312" pitchFamily="49" charset="-122"/>
                <a:ea typeface="楷体_GB2312" pitchFamily="49" charset="-122"/>
              </a:rPr>
              <a:t>R[2]</a:t>
            </a:r>
          </a:p>
        </p:txBody>
      </p:sp>
      <p:sp>
        <p:nvSpPr>
          <p:cNvPr id="636931" name="Text Box 3"/>
          <p:cNvSpPr txBox="1">
            <a:spLocks noChangeArrowheads="1"/>
          </p:cNvSpPr>
          <p:nvPr/>
        </p:nvSpPr>
        <p:spPr bwMode="auto">
          <a:xfrm>
            <a:off x="4427538" y="17002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36932" name="Text Box 4"/>
          <p:cNvSpPr txBox="1">
            <a:spLocks noChangeArrowheads="1"/>
          </p:cNvSpPr>
          <p:nvPr/>
        </p:nvSpPr>
        <p:spPr bwMode="auto">
          <a:xfrm>
            <a:off x="3055938" y="24622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36933" name="Text Box 5"/>
          <p:cNvSpPr txBox="1">
            <a:spLocks noChangeArrowheads="1"/>
          </p:cNvSpPr>
          <p:nvPr/>
        </p:nvSpPr>
        <p:spPr bwMode="auto">
          <a:xfrm>
            <a:off x="5875338" y="24622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36934" name="Text Box 6"/>
          <p:cNvSpPr txBox="1">
            <a:spLocks noChangeArrowheads="1"/>
          </p:cNvSpPr>
          <p:nvPr/>
        </p:nvSpPr>
        <p:spPr bwMode="auto">
          <a:xfrm>
            <a:off x="2217738" y="3148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36935" name="Text Box 7"/>
          <p:cNvSpPr txBox="1">
            <a:spLocks noChangeArrowheads="1"/>
          </p:cNvSpPr>
          <p:nvPr/>
        </p:nvSpPr>
        <p:spPr bwMode="auto">
          <a:xfrm>
            <a:off x="3741738" y="3148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36936" name="Text Box 8"/>
          <p:cNvSpPr txBox="1">
            <a:spLocks noChangeArrowheads="1"/>
          </p:cNvSpPr>
          <p:nvPr/>
        </p:nvSpPr>
        <p:spPr bwMode="auto">
          <a:xfrm>
            <a:off x="5037138" y="3148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36937" name="Text Box 9"/>
          <p:cNvSpPr txBox="1">
            <a:spLocks noChangeArrowheads="1"/>
          </p:cNvSpPr>
          <p:nvPr/>
        </p:nvSpPr>
        <p:spPr bwMode="auto">
          <a:xfrm>
            <a:off x="6713538" y="3148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36938" name="Text Box 10"/>
          <p:cNvSpPr txBox="1">
            <a:spLocks noChangeArrowheads="1"/>
          </p:cNvSpPr>
          <p:nvPr/>
        </p:nvSpPr>
        <p:spPr bwMode="auto">
          <a:xfrm>
            <a:off x="1303338" y="3910013"/>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36939" name="Line 11"/>
          <p:cNvSpPr>
            <a:spLocks noChangeShapeType="1"/>
          </p:cNvSpPr>
          <p:nvPr/>
        </p:nvSpPr>
        <p:spPr bwMode="auto">
          <a:xfrm flipH="1">
            <a:off x="3436938" y="2081213"/>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40" name="Line 12"/>
          <p:cNvSpPr>
            <a:spLocks noChangeShapeType="1"/>
          </p:cNvSpPr>
          <p:nvPr/>
        </p:nvSpPr>
        <p:spPr bwMode="auto">
          <a:xfrm>
            <a:off x="4884738" y="2081213"/>
            <a:ext cx="10668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41" name="Line 13"/>
          <p:cNvSpPr>
            <a:spLocks noChangeShapeType="1"/>
          </p:cNvSpPr>
          <p:nvPr/>
        </p:nvSpPr>
        <p:spPr bwMode="auto">
          <a:xfrm flipH="1">
            <a:off x="2522538" y="2843213"/>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42" name="Line 14"/>
          <p:cNvSpPr>
            <a:spLocks noChangeShapeType="1"/>
          </p:cNvSpPr>
          <p:nvPr/>
        </p:nvSpPr>
        <p:spPr bwMode="auto">
          <a:xfrm>
            <a:off x="3513138" y="2843213"/>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43" name="Line 15"/>
          <p:cNvSpPr>
            <a:spLocks noChangeShapeType="1"/>
          </p:cNvSpPr>
          <p:nvPr/>
        </p:nvSpPr>
        <p:spPr bwMode="auto">
          <a:xfrm flipH="1">
            <a:off x="5494338" y="2843213"/>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44" name="Line 16"/>
          <p:cNvSpPr>
            <a:spLocks noChangeShapeType="1"/>
          </p:cNvSpPr>
          <p:nvPr/>
        </p:nvSpPr>
        <p:spPr bwMode="auto">
          <a:xfrm>
            <a:off x="6332538" y="2843213"/>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45" name="Line 17"/>
          <p:cNvSpPr>
            <a:spLocks noChangeShapeType="1"/>
          </p:cNvSpPr>
          <p:nvPr/>
        </p:nvSpPr>
        <p:spPr bwMode="auto">
          <a:xfrm flipH="1">
            <a:off x="1684338" y="3529013"/>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46" name="Text Box 18"/>
          <p:cNvSpPr txBox="1">
            <a:spLocks noChangeArrowheads="1"/>
          </p:cNvSpPr>
          <p:nvPr/>
        </p:nvSpPr>
        <p:spPr bwMode="auto">
          <a:xfrm>
            <a:off x="1516063" y="45878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36947" name="Text Box 19"/>
          <p:cNvSpPr txBox="1">
            <a:spLocks noChangeArrowheads="1"/>
          </p:cNvSpPr>
          <p:nvPr/>
        </p:nvSpPr>
        <p:spPr bwMode="auto">
          <a:xfrm>
            <a:off x="2278063" y="45878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36948" name="Text Box 20"/>
          <p:cNvSpPr txBox="1">
            <a:spLocks noChangeArrowheads="1"/>
          </p:cNvSpPr>
          <p:nvPr/>
        </p:nvSpPr>
        <p:spPr bwMode="auto">
          <a:xfrm>
            <a:off x="3040063" y="45878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36949" name="Text Box 21"/>
          <p:cNvSpPr txBox="1">
            <a:spLocks noChangeArrowheads="1"/>
          </p:cNvSpPr>
          <p:nvPr/>
        </p:nvSpPr>
        <p:spPr bwMode="auto">
          <a:xfrm>
            <a:off x="3802063" y="45878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36950" name="Text Box 22"/>
          <p:cNvSpPr txBox="1">
            <a:spLocks noChangeArrowheads="1"/>
          </p:cNvSpPr>
          <p:nvPr/>
        </p:nvSpPr>
        <p:spPr bwMode="auto">
          <a:xfrm>
            <a:off x="4564063" y="45878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36951" name="Text Box 23"/>
          <p:cNvSpPr txBox="1">
            <a:spLocks noChangeArrowheads="1"/>
          </p:cNvSpPr>
          <p:nvPr/>
        </p:nvSpPr>
        <p:spPr bwMode="auto">
          <a:xfrm>
            <a:off x="5326063" y="45878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36952" name="Text Box 24"/>
          <p:cNvSpPr txBox="1">
            <a:spLocks noChangeArrowheads="1"/>
          </p:cNvSpPr>
          <p:nvPr/>
        </p:nvSpPr>
        <p:spPr bwMode="auto">
          <a:xfrm>
            <a:off x="6088063" y="45878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36953" name="Text Box 25"/>
          <p:cNvSpPr txBox="1">
            <a:spLocks noChangeArrowheads="1"/>
          </p:cNvSpPr>
          <p:nvPr/>
        </p:nvSpPr>
        <p:spPr bwMode="auto">
          <a:xfrm>
            <a:off x="6850063" y="45878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36954" name="Freeform 26"/>
          <p:cNvSpPr>
            <a:spLocks/>
          </p:cNvSpPr>
          <p:nvPr/>
        </p:nvSpPr>
        <p:spPr bwMode="auto">
          <a:xfrm>
            <a:off x="3284538" y="1992313"/>
            <a:ext cx="1066800" cy="469900"/>
          </a:xfrm>
          <a:custGeom>
            <a:avLst/>
            <a:gdLst>
              <a:gd name="T0" fmla="*/ 0 w 672"/>
              <a:gd name="T1" fmla="*/ 296 h 296"/>
              <a:gd name="T2" fmla="*/ 96 w 672"/>
              <a:gd name="T3" fmla="*/ 152 h 296"/>
              <a:gd name="T4" fmla="*/ 240 w 672"/>
              <a:gd name="T5" fmla="*/ 56 h 296"/>
              <a:gd name="T6" fmla="*/ 432 w 672"/>
              <a:gd name="T7" fmla="*/ 8 h 296"/>
              <a:gd name="T8" fmla="*/ 672 w 672"/>
              <a:gd name="T9" fmla="*/ 8 h 296"/>
            </a:gdLst>
            <a:ahLst/>
            <a:cxnLst>
              <a:cxn ang="0">
                <a:pos x="T0" y="T1"/>
              </a:cxn>
              <a:cxn ang="0">
                <a:pos x="T2" y="T3"/>
              </a:cxn>
              <a:cxn ang="0">
                <a:pos x="T4" y="T5"/>
              </a:cxn>
              <a:cxn ang="0">
                <a:pos x="T6" y="T7"/>
              </a:cxn>
              <a:cxn ang="0">
                <a:pos x="T8" y="T9"/>
              </a:cxn>
            </a:cxnLst>
            <a:rect l="0" t="0" r="r" b="b"/>
            <a:pathLst>
              <a:path w="672" h="296">
                <a:moveTo>
                  <a:pt x="0" y="296"/>
                </a:moveTo>
                <a:cubicBezTo>
                  <a:pt x="28" y="244"/>
                  <a:pt x="56" y="192"/>
                  <a:pt x="96" y="152"/>
                </a:cubicBezTo>
                <a:cubicBezTo>
                  <a:pt x="136" y="112"/>
                  <a:pt x="184" y="80"/>
                  <a:pt x="240" y="56"/>
                </a:cubicBezTo>
                <a:cubicBezTo>
                  <a:pt x="296" y="32"/>
                  <a:pt x="360" y="16"/>
                  <a:pt x="432" y="8"/>
                </a:cubicBezTo>
                <a:cubicBezTo>
                  <a:pt x="504" y="0"/>
                  <a:pt x="588" y="4"/>
                  <a:pt x="672" y="8"/>
                </a:cubicBezTo>
              </a:path>
            </a:pathLst>
          </a:custGeom>
          <a:noFill/>
          <a:ln w="9525">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6955" name="Rectangle 27"/>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a:t>习题</a:t>
            </a:r>
          </a:p>
        </p:txBody>
      </p:sp>
      <p:sp>
        <p:nvSpPr>
          <p:cNvPr id="119811" name="Rectangle 3"/>
          <p:cNvSpPr>
            <a:spLocks noGrp="1" noChangeArrowheads="1"/>
          </p:cNvSpPr>
          <p:nvPr>
            <p:ph type="body" idx="1"/>
          </p:nvPr>
        </p:nvSpPr>
        <p:spPr/>
        <p:txBody>
          <a:bodyPr/>
          <a:lstStyle/>
          <a:p>
            <a:r>
              <a:rPr lang="zh-CN" altLang="en-US"/>
              <a:t>十进制数</a:t>
            </a:r>
            <a:r>
              <a:rPr lang="en-US" altLang="zh-CN"/>
              <a:t>1167</a:t>
            </a:r>
            <a:r>
              <a:rPr lang="zh-CN" altLang="en-US"/>
              <a:t>等于七进制数</a:t>
            </a:r>
            <a:r>
              <a:rPr lang="en-US" altLang="zh-CN"/>
              <a:t>——</a:t>
            </a:r>
            <a:r>
              <a:rPr lang="zh-CN" altLang="en-US"/>
              <a:t>？</a:t>
            </a:r>
          </a:p>
          <a:p>
            <a:endParaRPr lang="zh-CN" altLang="en-US"/>
          </a:p>
          <a:p>
            <a:pPr>
              <a:buFont typeface="Wingdings" pitchFamily="2" charset="2"/>
              <a:buNone/>
            </a:pPr>
            <a:endParaRPr lang="en-US" altLang="zh-CN" baseline="-2500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ext Box 2"/>
          <p:cNvSpPr txBox="1">
            <a:spLocks noChangeArrowheads="1"/>
          </p:cNvSpPr>
          <p:nvPr/>
        </p:nvSpPr>
        <p:spPr bwMode="auto">
          <a:xfrm>
            <a:off x="1798638" y="5453063"/>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rgbClr val="0000FF"/>
                </a:solidFill>
                <a:latin typeface="楷体_GB2312" pitchFamily="49" charset="-122"/>
                <a:ea typeface="楷体_GB2312" pitchFamily="49" charset="-122"/>
              </a:rPr>
              <a:t>（</a:t>
            </a:r>
            <a:r>
              <a:rPr kumimoji="1" lang="en-US" altLang="zh-CN" sz="2800" b="1">
                <a:solidFill>
                  <a:srgbClr val="0000FF"/>
                </a:solidFill>
                <a:latin typeface="楷体_GB2312" pitchFamily="49" charset="-122"/>
                <a:ea typeface="楷体_GB2312" pitchFamily="49" charset="-122"/>
              </a:rPr>
              <a:t>n</a:t>
            </a:r>
            <a:r>
              <a:rPr kumimoji="1" lang="zh-CN" altLang="en-US" sz="2800" b="1">
                <a:solidFill>
                  <a:srgbClr val="0000FF"/>
                </a:solidFill>
                <a:latin typeface="楷体_GB2312" pitchFamily="49" charset="-122"/>
                <a:ea typeface="楷体_GB2312" pitchFamily="49" charset="-122"/>
              </a:rPr>
              <a:t>）第七趟排序之后</a:t>
            </a:r>
          </a:p>
        </p:txBody>
      </p:sp>
      <p:sp>
        <p:nvSpPr>
          <p:cNvPr id="637955" name="Text Box 3"/>
          <p:cNvSpPr txBox="1">
            <a:spLocks noChangeArrowheads="1"/>
          </p:cNvSpPr>
          <p:nvPr/>
        </p:nvSpPr>
        <p:spPr bwMode="auto">
          <a:xfrm>
            <a:off x="4284663" y="1844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05</a:t>
            </a:r>
          </a:p>
        </p:txBody>
      </p:sp>
      <p:sp>
        <p:nvSpPr>
          <p:cNvPr id="637956" name="Text Box 4"/>
          <p:cNvSpPr txBox="1">
            <a:spLocks noChangeArrowheads="1"/>
          </p:cNvSpPr>
          <p:nvPr/>
        </p:nvSpPr>
        <p:spPr bwMode="auto">
          <a:xfrm>
            <a:off x="2913063" y="2606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13</a:t>
            </a:r>
          </a:p>
        </p:txBody>
      </p:sp>
      <p:sp>
        <p:nvSpPr>
          <p:cNvPr id="637957" name="Text Box 5"/>
          <p:cNvSpPr txBox="1">
            <a:spLocks noChangeArrowheads="1"/>
          </p:cNvSpPr>
          <p:nvPr/>
        </p:nvSpPr>
        <p:spPr bwMode="auto">
          <a:xfrm>
            <a:off x="5732463" y="26066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16</a:t>
            </a:r>
          </a:p>
        </p:txBody>
      </p:sp>
      <p:sp>
        <p:nvSpPr>
          <p:cNvPr id="637958" name="Text Box 6"/>
          <p:cNvSpPr txBox="1">
            <a:spLocks noChangeArrowheads="1"/>
          </p:cNvSpPr>
          <p:nvPr/>
        </p:nvSpPr>
        <p:spPr bwMode="auto">
          <a:xfrm>
            <a:off x="2074863"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23</a:t>
            </a:r>
          </a:p>
        </p:txBody>
      </p:sp>
      <p:sp>
        <p:nvSpPr>
          <p:cNvPr id="637959" name="Text Box 7"/>
          <p:cNvSpPr txBox="1">
            <a:spLocks noChangeArrowheads="1"/>
          </p:cNvSpPr>
          <p:nvPr/>
        </p:nvSpPr>
        <p:spPr bwMode="auto">
          <a:xfrm>
            <a:off x="3598863"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24</a:t>
            </a:r>
          </a:p>
        </p:txBody>
      </p:sp>
      <p:sp>
        <p:nvSpPr>
          <p:cNvPr id="637960" name="Text Box 8"/>
          <p:cNvSpPr txBox="1">
            <a:spLocks noChangeArrowheads="1"/>
          </p:cNvSpPr>
          <p:nvPr/>
        </p:nvSpPr>
        <p:spPr bwMode="auto">
          <a:xfrm>
            <a:off x="4894263"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42</a:t>
            </a:r>
          </a:p>
        </p:txBody>
      </p:sp>
      <p:sp>
        <p:nvSpPr>
          <p:cNvPr id="637961" name="Text Box 9"/>
          <p:cNvSpPr txBox="1">
            <a:spLocks noChangeArrowheads="1"/>
          </p:cNvSpPr>
          <p:nvPr/>
        </p:nvSpPr>
        <p:spPr bwMode="auto">
          <a:xfrm>
            <a:off x="6570663" y="3292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88</a:t>
            </a:r>
          </a:p>
        </p:txBody>
      </p:sp>
      <p:sp>
        <p:nvSpPr>
          <p:cNvPr id="637962" name="Text Box 10"/>
          <p:cNvSpPr txBox="1">
            <a:spLocks noChangeArrowheads="1"/>
          </p:cNvSpPr>
          <p:nvPr/>
        </p:nvSpPr>
        <p:spPr bwMode="auto">
          <a:xfrm>
            <a:off x="1160463" y="4054475"/>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800" b="1">
                <a:latin typeface="宋体" pitchFamily="2" charset="-122"/>
              </a:rPr>
              <a:t>91</a:t>
            </a:r>
          </a:p>
        </p:txBody>
      </p:sp>
      <p:sp>
        <p:nvSpPr>
          <p:cNvPr id="637963" name="Line 11"/>
          <p:cNvSpPr>
            <a:spLocks noChangeShapeType="1"/>
          </p:cNvSpPr>
          <p:nvPr/>
        </p:nvSpPr>
        <p:spPr bwMode="auto">
          <a:xfrm flipH="1">
            <a:off x="3294063" y="2225675"/>
            <a:ext cx="10668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964" name="Line 12"/>
          <p:cNvSpPr>
            <a:spLocks noChangeShapeType="1"/>
          </p:cNvSpPr>
          <p:nvPr/>
        </p:nvSpPr>
        <p:spPr bwMode="auto">
          <a:xfrm>
            <a:off x="4741863" y="2225675"/>
            <a:ext cx="10668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965" name="Line 13"/>
          <p:cNvSpPr>
            <a:spLocks noChangeShapeType="1"/>
          </p:cNvSpPr>
          <p:nvPr/>
        </p:nvSpPr>
        <p:spPr bwMode="auto">
          <a:xfrm flipH="1">
            <a:off x="2379663" y="2987675"/>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966" name="Line 14"/>
          <p:cNvSpPr>
            <a:spLocks noChangeShapeType="1"/>
          </p:cNvSpPr>
          <p:nvPr/>
        </p:nvSpPr>
        <p:spPr bwMode="auto">
          <a:xfrm>
            <a:off x="3370263" y="2987675"/>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967" name="Line 15"/>
          <p:cNvSpPr>
            <a:spLocks noChangeShapeType="1"/>
          </p:cNvSpPr>
          <p:nvPr/>
        </p:nvSpPr>
        <p:spPr bwMode="auto">
          <a:xfrm flipH="1">
            <a:off x="5351463" y="2987675"/>
            <a:ext cx="5334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968" name="Line 16"/>
          <p:cNvSpPr>
            <a:spLocks noChangeShapeType="1"/>
          </p:cNvSpPr>
          <p:nvPr/>
        </p:nvSpPr>
        <p:spPr bwMode="auto">
          <a:xfrm>
            <a:off x="6189663" y="2987675"/>
            <a:ext cx="45720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969" name="Line 17"/>
          <p:cNvSpPr>
            <a:spLocks noChangeShapeType="1"/>
          </p:cNvSpPr>
          <p:nvPr/>
        </p:nvSpPr>
        <p:spPr bwMode="auto">
          <a:xfrm flipH="1">
            <a:off x="1541463" y="3673475"/>
            <a:ext cx="6096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7970" name="Text Box 18"/>
          <p:cNvSpPr txBox="1">
            <a:spLocks noChangeArrowheads="1"/>
          </p:cNvSpPr>
          <p:nvPr/>
        </p:nvSpPr>
        <p:spPr bwMode="auto">
          <a:xfrm>
            <a:off x="1258888" y="4803775"/>
            <a:ext cx="762000" cy="5286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05</a:t>
            </a:r>
          </a:p>
        </p:txBody>
      </p:sp>
      <p:sp>
        <p:nvSpPr>
          <p:cNvPr id="637971" name="Text Box 19"/>
          <p:cNvSpPr txBox="1">
            <a:spLocks noChangeArrowheads="1"/>
          </p:cNvSpPr>
          <p:nvPr/>
        </p:nvSpPr>
        <p:spPr bwMode="auto">
          <a:xfrm>
            <a:off x="2020888" y="48037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13</a:t>
            </a:r>
          </a:p>
        </p:txBody>
      </p:sp>
      <p:sp>
        <p:nvSpPr>
          <p:cNvPr id="637972" name="Text Box 20"/>
          <p:cNvSpPr txBox="1">
            <a:spLocks noChangeArrowheads="1"/>
          </p:cNvSpPr>
          <p:nvPr/>
        </p:nvSpPr>
        <p:spPr bwMode="auto">
          <a:xfrm>
            <a:off x="2782888" y="48037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16</a:t>
            </a:r>
          </a:p>
        </p:txBody>
      </p:sp>
      <p:sp>
        <p:nvSpPr>
          <p:cNvPr id="637973" name="Text Box 21"/>
          <p:cNvSpPr txBox="1">
            <a:spLocks noChangeArrowheads="1"/>
          </p:cNvSpPr>
          <p:nvPr/>
        </p:nvSpPr>
        <p:spPr bwMode="auto">
          <a:xfrm>
            <a:off x="3544888" y="48037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23</a:t>
            </a:r>
          </a:p>
        </p:txBody>
      </p:sp>
      <p:sp>
        <p:nvSpPr>
          <p:cNvPr id="637974" name="Text Box 22"/>
          <p:cNvSpPr txBox="1">
            <a:spLocks noChangeArrowheads="1"/>
          </p:cNvSpPr>
          <p:nvPr/>
        </p:nvSpPr>
        <p:spPr bwMode="auto">
          <a:xfrm>
            <a:off x="4306888" y="48037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24</a:t>
            </a:r>
          </a:p>
        </p:txBody>
      </p:sp>
      <p:sp>
        <p:nvSpPr>
          <p:cNvPr id="637975" name="Text Box 23"/>
          <p:cNvSpPr txBox="1">
            <a:spLocks noChangeArrowheads="1"/>
          </p:cNvSpPr>
          <p:nvPr/>
        </p:nvSpPr>
        <p:spPr bwMode="auto">
          <a:xfrm>
            <a:off x="5068888" y="48037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42</a:t>
            </a:r>
          </a:p>
        </p:txBody>
      </p:sp>
      <p:sp>
        <p:nvSpPr>
          <p:cNvPr id="637976" name="Text Box 24"/>
          <p:cNvSpPr txBox="1">
            <a:spLocks noChangeArrowheads="1"/>
          </p:cNvSpPr>
          <p:nvPr/>
        </p:nvSpPr>
        <p:spPr bwMode="auto">
          <a:xfrm>
            <a:off x="5830888" y="48037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88</a:t>
            </a:r>
          </a:p>
        </p:txBody>
      </p:sp>
      <p:sp>
        <p:nvSpPr>
          <p:cNvPr id="637977" name="Text Box 25"/>
          <p:cNvSpPr txBox="1">
            <a:spLocks noChangeArrowheads="1"/>
          </p:cNvSpPr>
          <p:nvPr/>
        </p:nvSpPr>
        <p:spPr bwMode="auto">
          <a:xfrm>
            <a:off x="6592888" y="4803775"/>
            <a:ext cx="762000" cy="5286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800" b="1">
                <a:solidFill>
                  <a:srgbClr val="FF3300"/>
                </a:solidFill>
                <a:latin typeface="" pitchFamily="18" charset="0"/>
              </a:rPr>
              <a:t>91</a:t>
            </a:r>
          </a:p>
        </p:txBody>
      </p:sp>
      <p:sp>
        <p:nvSpPr>
          <p:cNvPr id="637978" name="Rectangle 26"/>
          <p:cNvSpPr>
            <a:spLocks noGrp="1" noChangeArrowheads="1"/>
          </p:cNvSpPr>
          <p:nvPr>
            <p:ph type="title"/>
          </p:nvPr>
        </p:nvSpPr>
        <p:spPr/>
        <p:txBody>
          <a:bodyPr/>
          <a:lstStyle/>
          <a:p>
            <a:r>
              <a:rPr lang="zh-CN" altLang="en-US"/>
              <a:t>堆的定义，堆的生成</a:t>
            </a:r>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zh-CN" altLang="en-US"/>
              <a:t>练习</a:t>
            </a:r>
          </a:p>
        </p:txBody>
      </p:sp>
      <p:sp>
        <p:nvSpPr>
          <p:cNvPr id="644099" name="Rectangle 3"/>
          <p:cNvSpPr>
            <a:spLocks noGrp="1" noChangeArrowheads="1"/>
          </p:cNvSpPr>
          <p:nvPr>
            <p:ph type="body" idx="1"/>
          </p:nvPr>
        </p:nvSpPr>
        <p:spPr/>
        <p:txBody>
          <a:bodyPr/>
          <a:lstStyle/>
          <a:p>
            <a:r>
              <a:rPr lang="zh-CN" altLang="en-US"/>
              <a:t>已知序列</a:t>
            </a:r>
            <a:r>
              <a:rPr lang="en-US" altLang="zh-CN"/>
              <a:t>{88</a:t>
            </a:r>
            <a:r>
              <a:rPr lang="zh-CN" altLang="en-US"/>
              <a:t>，</a:t>
            </a:r>
            <a:r>
              <a:rPr lang="en-US" altLang="zh-CN"/>
              <a:t>91</a:t>
            </a:r>
            <a:r>
              <a:rPr lang="zh-CN" altLang="en-US"/>
              <a:t>，</a:t>
            </a:r>
            <a:r>
              <a:rPr lang="en-US" altLang="zh-CN"/>
              <a:t>42</a:t>
            </a:r>
            <a:r>
              <a:rPr lang="zh-CN" altLang="en-US"/>
              <a:t>，</a:t>
            </a:r>
            <a:r>
              <a:rPr lang="en-US" altLang="zh-CN"/>
              <a:t>23</a:t>
            </a:r>
            <a:r>
              <a:rPr lang="zh-CN" altLang="en-US"/>
              <a:t>，</a:t>
            </a:r>
            <a:r>
              <a:rPr lang="en-US" altLang="zh-CN"/>
              <a:t>24</a:t>
            </a:r>
            <a:r>
              <a:rPr lang="zh-CN" altLang="en-US"/>
              <a:t>，</a:t>
            </a:r>
            <a:r>
              <a:rPr lang="en-US" altLang="zh-CN"/>
              <a:t>16</a:t>
            </a:r>
            <a:r>
              <a:rPr lang="zh-CN" altLang="en-US"/>
              <a:t>，</a:t>
            </a:r>
            <a:r>
              <a:rPr lang="en-US" altLang="zh-CN"/>
              <a:t>5</a:t>
            </a:r>
            <a:r>
              <a:rPr lang="zh-CN" altLang="en-US"/>
              <a:t>，</a:t>
            </a:r>
            <a:r>
              <a:rPr lang="en-US" altLang="zh-CN"/>
              <a:t>13}</a:t>
            </a:r>
            <a:r>
              <a:rPr lang="zh-CN" altLang="en-US"/>
              <a:t>，用堆排序方法进行排序，求排序过程中堆的状况。</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zh-CN" altLang="en-US"/>
              <a:t>练习答案</a:t>
            </a:r>
          </a:p>
        </p:txBody>
      </p:sp>
      <p:sp>
        <p:nvSpPr>
          <p:cNvPr id="645123" name="Rectangle 3"/>
          <p:cNvSpPr>
            <a:spLocks noGrp="1" noChangeArrowheads="1"/>
          </p:cNvSpPr>
          <p:nvPr>
            <p:ph type="body" idx="1"/>
          </p:nvPr>
        </p:nvSpPr>
        <p:spPr/>
        <p:txBody>
          <a:bodyPr/>
          <a:lstStyle/>
          <a:p>
            <a:r>
              <a:rPr lang="en-US" altLang="zh-CN"/>
              <a:t>91</a:t>
            </a:r>
            <a:r>
              <a:rPr lang="zh-CN" altLang="en-US"/>
              <a:t>，</a:t>
            </a:r>
            <a:r>
              <a:rPr lang="en-US" altLang="zh-CN"/>
              <a:t>88</a:t>
            </a:r>
            <a:r>
              <a:rPr lang="zh-CN" altLang="en-US"/>
              <a:t>，</a:t>
            </a:r>
            <a:r>
              <a:rPr lang="en-US" altLang="zh-CN"/>
              <a:t>42</a:t>
            </a:r>
            <a:r>
              <a:rPr lang="zh-CN" altLang="en-US"/>
              <a:t>，</a:t>
            </a:r>
            <a:r>
              <a:rPr lang="en-US" altLang="zh-CN"/>
              <a:t>23</a:t>
            </a:r>
            <a:r>
              <a:rPr lang="zh-CN" altLang="en-US"/>
              <a:t>，</a:t>
            </a:r>
            <a:r>
              <a:rPr lang="en-US" altLang="zh-CN"/>
              <a:t>24</a:t>
            </a:r>
            <a:r>
              <a:rPr lang="zh-CN" altLang="en-US"/>
              <a:t>，</a:t>
            </a:r>
            <a:r>
              <a:rPr lang="en-US" altLang="zh-CN"/>
              <a:t>16</a:t>
            </a:r>
            <a:r>
              <a:rPr lang="zh-CN" altLang="en-US"/>
              <a:t>，</a:t>
            </a:r>
            <a:r>
              <a:rPr lang="en-US" altLang="zh-CN"/>
              <a:t>5</a:t>
            </a:r>
            <a:r>
              <a:rPr lang="zh-CN" altLang="en-US"/>
              <a:t>，</a:t>
            </a:r>
            <a:r>
              <a:rPr lang="en-US" altLang="zh-CN"/>
              <a:t>13</a:t>
            </a:r>
          </a:p>
          <a:p>
            <a:r>
              <a:rPr lang="en-US" altLang="zh-CN"/>
              <a:t>13</a:t>
            </a:r>
            <a:r>
              <a:rPr lang="zh-CN" altLang="en-US"/>
              <a:t>，</a:t>
            </a:r>
            <a:r>
              <a:rPr lang="en-US" altLang="zh-CN"/>
              <a:t>88</a:t>
            </a:r>
            <a:r>
              <a:rPr lang="zh-CN" altLang="en-US"/>
              <a:t>，</a:t>
            </a:r>
            <a:r>
              <a:rPr lang="en-US" altLang="zh-CN"/>
              <a:t>42</a:t>
            </a:r>
            <a:r>
              <a:rPr lang="zh-CN" altLang="en-US"/>
              <a:t>，</a:t>
            </a:r>
            <a:r>
              <a:rPr lang="en-US" altLang="zh-CN"/>
              <a:t>23</a:t>
            </a:r>
            <a:r>
              <a:rPr lang="zh-CN" altLang="en-US"/>
              <a:t>，</a:t>
            </a:r>
            <a:r>
              <a:rPr lang="en-US" altLang="zh-CN"/>
              <a:t>24</a:t>
            </a:r>
            <a:r>
              <a:rPr lang="zh-CN" altLang="en-US"/>
              <a:t>，</a:t>
            </a:r>
            <a:r>
              <a:rPr lang="en-US" altLang="zh-CN"/>
              <a:t>16</a:t>
            </a:r>
            <a:r>
              <a:rPr lang="zh-CN" altLang="en-US"/>
              <a:t>，</a:t>
            </a:r>
            <a:r>
              <a:rPr lang="en-US" altLang="zh-CN"/>
              <a:t>5</a:t>
            </a:r>
            <a:r>
              <a:rPr lang="zh-CN" altLang="en-US"/>
              <a:t>，</a:t>
            </a:r>
            <a:r>
              <a:rPr lang="en-US" altLang="zh-CN">
                <a:solidFill>
                  <a:srgbClr val="FF9900"/>
                </a:solidFill>
              </a:rPr>
              <a:t>91</a:t>
            </a:r>
          </a:p>
          <a:p>
            <a:r>
              <a:rPr lang="en-US" altLang="zh-CN"/>
              <a:t>88</a:t>
            </a:r>
            <a:r>
              <a:rPr lang="zh-CN" altLang="en-US"/>
              <a:t>，</a:t>
            </a:r>
            <a:r>
              <a:rPr lang="en-US" altLang="zh-CN"/>
              <a:t>24</a:t>
            </a:r>
            <a:r>
              <a:rPr lang="zh-CN" altLang="en-US"/>
              <a:t>，</a:t>
            </a:r>
            <a:r>
              <a:rPr lang="en-US" altLang="zh-CN"/>
              <a:t>42</a:t>
            </a:r>
            <a:r>
              <a:rPr lang="zh-CN" altLang="en-US"/>
              <a:t>，</a:t>
            </a:r>
            <a:r>
              <a:rPr lang="en-US" altLang="zh-CN"/>
              <a:t>23</a:t>
            </a:r>
            <a:r>
              <a:rPr lang="zh-CN" altLang="en-US"/>
              <a:t>，</a:t>
            </a:r>
            <a:r>
              <a:rPr lang="en-US" altLang="zh-CN"/>
              <a:t>13</a:t>
            </a:r>
            <a:r>
              <a:rPr lang="zh-CN" altLang="en-US"/>
              <a:t>，</a:t>
            </a:r>
            <a:r>
              <a:rPr lang="en-US" altLang="zh-CN"/>
              <a:t>16</a:t>
            </a:r>
            <a:r>
              <a:rPr lang="zh-CN" altLang="en-US"/>
              <a:t>，</a:t>
            </a:r>
            <a:r>
              <a:rPr lang="en-US" altLang="zh-CN"/>
              <a:t>5</a:t>
            </a:r>
            <a:r>
              <a:rPr lang="zh-CN" altLang="en-US"/>
              <a:t>，</a:t>
            </a:r>
            <a:r>
              <a:rPr lang="en-US" altLang="zh-CN">
                <a:solidFill>
                  <a:srgbClr val="FF9900"/>
                </a:solidFill>
              </a:rPr>
              <a:t>91</a:t>
            </a:r>
          </a:p>
          <a:p>
            <a:r>
              <a:rPr lang="en-US" altLang="zh-CN"/>
              <a:t>5</a:t>
            </a:r>
            <a:r>
              <a:rPr lang="zh-CN" altLang="en-US"/>
              <a:t>，</a:t>
            </a:r>
            <a:r>
              <a:rPr lang="en-US" altLang="zh-CN"/>
              <a:t>24</a:t>
            </a:r>
            <a:r>
              <a:rPr lang="zh-CN" altLang="en-US"/>
              <a:t>，</a:t>
            </a:r>
            <a:r>
              <a:rPr lang="en-US" altLang="zh-CN"/>
              <a:t>42</a:t>
            </a:r>
            <a:r>
              <a:rPr lang="zh-CN" altLang="en-US"/>
              <a:t>，</a:t>
            </a:r>
            <a:r>
              <a:rPr lang="en-US" altLang="zh-CN"/>
              <a:t>23</a:t>
            </a:r>
            <a:r>
              <a:rPr lang="zh-CN" altLang="en-US"/>
              <a:t>，</a:t>
            </a:r>
            <a:r>
              <a:rPr lang="en-US" altLang="zh-CN"/>
              <a:t>13</a:t>
            </a:r>
            <a:r>
              <a:rPr lang="zh-CN" altLang="en-US"/>
              <a:t>，</a:t>
            </a:r>
            <a:r>
              <a:rPr lang="en-US" altLang="zh-CN"/>
              <a:t>16</a:t>
            </a:r>
            <a:r>
              <a:rPr lang="zh-CN" altLang="en-US"/>
              <a:t>，</a:t>
            </a:r>
            <a:r>
              <a:rPr lang="en-US" altLang="zh-CN">
                <a:solidFill>
                  <a:srgbClr val="FF9900"/>
                </a:solidFill>
              </a:rPr>
              <a:t>88</a:t>
            </a:r>
            <a:r>
              <a:rPr lang="zh-CN" altLang="en-US"/>
              <a:t>，</a:t>
            </a:r>
            <a:r>
              <a:rPr lang="en-US" altLang="zh-CN">
                <a:solidFill>
                  <a:srgbClr val="FF9900"/>
                </a:solidFill>
              </a:rPr>
              <a:t>91</a:t>
            </a:r>
          </a:p>
          <a:p>
            <a:r>
              <a:rPr lang="en-US" altLang="zh-CN"/>
              <a:t>42</a:t>
            </a:r>
            <a:r>
              <a:rPr lang="zh-CN" altLang="en-US"/>
              <a:t>，</a:t>
            </a:r>
            <a:r>
              <a:rPr lang="en-US" altLang="zh-CN"/>
              <a:t>24</a:t>
            </a:r>
            <a:r>
              <a:rPr lang="zh-CN" altLang="en-US"/>
              <a:t>，</a:t>
            </a:r>
            <a:r>
              <a:rPr lang="en-US" altLang="zh-CN"/>
              <a:t>16</a:t>
            </a:r>
            <a:r>
              <a:rPr lang="zh-CN" altLang="en-US"/>
              <a:t>，</a:t>
            </a:r>
            <a:r>
              <a:rPr lang="en-US" altLang="zh-CN"/>
              <a:t>23</a:t>
            </a:r>
            <a:r>
              <a:rPr lang="zh-CN" altLang="en-US"/>
              <a:t>，</a:t>
            </a:r>
            <a:r>
              <a:rPr lang="en-US" altLang="zh-CN"/>
              <a:t>13</a:t>
            </a:r>
            <a:r>
              <a:rPr lang="zh-CN" altLang="en-US"/>
              <a:t>，</a:t>
            </a:r>
            <a:r>
              <a:rPr lang="en-US" altLang="zh-CN"/>
              <a:t>5</a:t>
            </a:r>
            <a:r>
              <a:rPr lang="zh-CN" altLang="en-US"/>
              <a:t>，</a:t>
            </a:r>
            <a:r>
              <a:rPr lang="en-US" altLang="zh-CN">
                <a:solidFill>
                  <a:srgbClr val="FF9900"/>
                </a:solidFill>
              </a:rPr>
              <a:t>88</a:t>
            </a:r>
            <a:r>
              <a:rPr lang="zh-CN" altLang="en-US"/>
              <a:t>，</a:t>
            </a:r>
            <a:r>
              <a:rPr lang="en-US" altLang="zh-CN">
                <a:solidFill>
                  <a:srgbClr val="FF9900"/>
                </a:solidFill>
              </a:rPr>
              <a:t>91</a:t>
            </a:r>
          </a:p>
          <a:p>
            <a:r>
              <a:rPr lang="en-US" altLang="zh-CN"/>
              <a:t>5</a:t>
            </a:r>
            <a:r>
              <a:rPr lang="zh-CN" altLang="en-US"/>
              <a:t>，</a:t>
            </a:r>
            <a:r>
              <a:rPr lang="en-US" altLang="zh-CN"/>
              <a:t>24</a:t>
            </a:r>
            <a:r>
              <a:rPr lang="zh-CN" altLang="en-US"/>
              <a:t>，</a:t>
            </a:r>
            <a:r>
              <a:rPr lang="en-US" altLang="zh-CN"/>
              <a:t>16</a:t>
            </a:r>
            <a:r>
              <a:rPr lang="zh-CN" altLang="en-US"/>
              <a:t>，</a:t>
            </a:r>
            <a:r>
              <a:rPr lang="en-US" altLang="zh-CN"/>
              <a:t>23</a:t>
            </a:r>
            <a:r>
              <a:rPr lang="zh-CN" altLang="en-US"/>
              <a:t>，</a:t>
            </a:r>
            <a:r>
              <a:rPr lang="en-US" altLang="zh-CN"/>
              <a:t>13</a:t>
            </a:r>
            <a:r>
              <a:rPr lang="zh-CN" altLang="en-US"/>
              <a:t>，</a:t>
            </a:r>
            <a:r>
              <a:rPr lang="en-US" altLang="zh-CN">
                <a:solidFill>
                  <a:srgbClr val="FF9900"/>
                </a:solidFill>
              </a:rPr>
              <a:t>42</a:t>
            </a:r>
            <a:r>
              <a:rPr lang="zh-CN" altLang="en-US"/>
              <a:t>，</a:t>
            </a:r>
            <a:r>
              <a:rPr lang="en-US" altLang="zh-CN">
                <a:solidFill>
                  <a:srgbClr val="FF9900"/>
                </a:solidFill>
              </a:rPr>
              <a:t>88</a:t>
            </a:r>
            <a:r>
              <a:rPr lang="zh-CN" altLang="en-US"/>
              <a:t>，</a:t>
            </a:r>
            <a:r>
              <a:rPr lang="en-US" altLang="zh-CN">
                <a:solidFill>
                  <a:srgbClr val="FF9900"/>
                </a:solidFill>
              </a:rPr>
              <a:t>91</a:t>
            </a:r>
          </a:p>
          <a:p>
            <a:r>
              <a:rPr lang="en-US" altLang="zh-CN"/>
              <a:t>24</a:t>
            </a:r>
            <a:r>
              <a:rPr lang="zh-CN" altLang="en-US"/>
              <a:t>，</a:t>
            </a:r>
            <a:r>
              <a:rPr lang="en-US" altLang="zh-CN"/>
              <a:t>23</a:t>
            </a:r>
            <a:r>
              <a:rPr lang="zh-CN" altLang="en-US"/>
              <a:t>，</a:t>
            </a:r>
            <a:r>
              <a:rPr lang="en-US" altLang="zh-CN"/>
              <a:t>16</a:t>
            </a:r>
            <a:r>
              <a:rPr lang="zh-CN" altLang="en-US"/>
              <a:t>，</a:t>
            </a:r>
            <a:r>
              <a:rPr lang="en-US" altLang="zh-CN"/>
              <a:t>5</a:t>
            </a:r>
            <a:r>
              <a:rPr lang="zh-CN" altLang="en-US"/>
              <a:t>，</a:t>
            </a:r>
            <a:r>
              <a:rPr lang="en-US" altLang="zh-CN"/>
              <a:t>13</a:t>
            </a:r>
            <a:r>
              <a:rPr lang="zh-CN" altLang="en-US"/>
              <a:t>，</a:t>
            </a:r>
            <a:r>
              <a:rPr lang="en-US" altLang="zh-CN">
                <a:solidFill>
                  <a:srgbClr val="FF9900"/>
                </a:solidFill>
              </a:rPr>
              <a:t>42</a:t>
            </a:r>
            <a:r>
              <a:rPr lang="zh-CN" altLang="en-US"/>
              <a:t>，</a:t>
            </a:r>
            <a:r>
              <a:rPr lang="en-US" altLang="zh-CN">
                <a:solidFill>
                  <a:srgbClr val="FF9900"/>
                </a:solidFill>
              </a:rPr>
              <a:t>88</a:t>
            </a:r>
            <a:r>
              <a:rPr lang="zh-CN" altLang="en-US"/>
              <a:t>，</a:t>
            </a:r>
            <a:r>
              <a:rPr lang="en-US" altLang="zh-CN">
                <a:solidFill>
                  <a:srgbClr val="FF9900"/>
                </a:solidFill>
              </a:rPr>
              <a:t>91</a:t>
            </a:r>
          </a:p>
          <a:p>
            <a:r>
              <a:rPr lang="en-US" altLang="zh-CN"/>
              <a:t>13</a:t>
            </a:r>
            <a:r>
              <a:rPr lang="zh-CN" altLang="en-US"/>
              <a:t>，</a:t>
            </a:r>
            <a:r>
              <a:rPr lang="en-US" altLang="zh-CN"/>
              <a:t>23</a:t>
            </a:r>
            <a:r>
              <a:rPr lang="zh-CN" altLang="en-US"/>
              <a:t>，</a:t>
            </a:r>
            <a:r>
              <a:rPr lang="en-US" altLang="zh-CN"/>
              <a:t>16</a:t>
            </a:r>
            <a:r>
              <a:rPr lang="zh-CN" altLang="en-US"/>
              <a:t>，</a:t>
            </a:r>
            <a:r>
              <a:rPr lang="en-US" altLang="zh-CN"/>
              <a:t>5</a:t>
            </a:r>
            <a:r>
              <a:rPr lang="zh-CN" altLang="en-US"/>
              <a:t>，</a:t>
            </a:r>
            <a:r>
              <a:rPr lang="en-US" altLang="zh-CN">
                <a:solidFill>
                  <a:srgbClr val="FF9900"/>
                </a:solidFill>
              </a:rPr>
              <a:t>24</a:t>
            </a:r>
            <a:r>
              <a:rPr lang="zh-CN" altLang="en-US"/>
              <a:t>，</a:t>
            </a:r>
            <a:r>
              <a:rPr lang="en-US" altLang="zh-CN">
                <a:solidFill>
                  <a:srgbClr val="FF9900"/>
                </a:solidFill>
              </a:rPr>
              <a:t>42</a:t>
            </a:r>
            <a:r>
              <a:rPr lang="zh-CN" altLang="en-US"/>
              <a:t>，</a:t>
            </a:r>
            <a:r>
              <a:rPr lang="en-US" altLang="zh-CN">
                <a:solidFill>
                  <a:srgbClr val="FF9900"/>
                </a:solidFill>
              </a:rPr>
              <a:t>88</a:t>
            </a:r>
            <a:r>
              <a:rPr lang="zh-CN" altLang="en-US"/>
              <a:t>，</a:t>
            </a:r>
            <a:r>
              <a:rPr lang="en-US" altLang="zh-CN">
                <a:solidFill>
                  <a:srgbClr val="FF9900"/>
                </a:solidFill>
              </a:rPr>
              <a:t>91</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zh-CN" altLang="en-US"/>
              <a:t>练习答案</a:t>
            </a:r>
          </a:p>
        </p:txBody>
      </p:sp>
      <p:sp>
        <p:nvSpPr>
          <p:cNvPr id="646147" name="Rectangle 3"/>
          <p:cNvSpPr>
            <a:spLocks noGrp="1" noChangeArrowheads="1"/>
          </p:cNvSpPr>
          <p:nvPr>
            <p:ph type="body" idx="1"/>
          </p:nvPr>
        </p:nvSpPr>
        <p:spPr/>
        <p:txBody>
          <a:bodyPr/>
          <a:lstStyle/>
          <a:p>
            <a:r>
              <a:rPr lang="en-US" altLang="zh-CN"/>
              <a:t>23</a:t>
            </a:r>
            <a:r>
              <a:rPr lang="zh-CN" altLang="en-US"/>
              <a:t>，</a:t>
            </a:r>
            <a:r>
              <a:rPr lang="en-US" altLang="zh-CN"/>
              <a:t>13</a:t>
            </a:r>
            <a:r>
              <a:rPr lang="zh-CN" altLang="en-US"/>
              <a:t>，</a:t>
            </a:r>
            <a:r>
              <a:rPr lang="en-US" altLang="zh-CN"/>
              <a:t>16</a:t>
            </a:r>
            <a:r>
              <a:rPr lang="zh-CN" altLang="en-US"/>
              <a:t>，</a:t>
            </a:r>
            <a:r>
              <a:rPr lang="en-US" altLang="zh-CN"/>
              <a:t>5</a:t>
            </a:r>
            <a:r>
              <a:rPr lang="zh-CN" altLang="en-US"/>
              <a:t>，</a:t>
            </a:r>
            <a:r>
              <a:rPr lang="en-US" altLang="zh-CN">
                <a:solidFill>
                  <a:srgbClr val="FF9900"/>
                </a:solidFill>
              </a:rPr>
              <a:t>24</a:t>
            </a:r>
            <a:r>
              <a:rPr lang="zh-CN" altLang="en-US"/>
              <a:t>，</a:t>
            </a:r>
            <a:r>
              <a:rPr lang="en-US" altLang="zh-CN">
                <a:solidFill>
                  <a:srgbClr val="FF9900"/>
                </a:solidFill>
              </a:rPr>
              <a:t>42</a:t>
            </a:r>
            <a:r>
              <a:rPr lang="zh-CN" altLang="en-US"/>
              <a:t>，</a:t>
            </a:r>
            <a:r>
              <a:rPr lang="en-US" altLang="zh-CN">
                <a:solidFill>
                  <a:srgbClr val="FF9900"/>
                </a:solidFill>
              </a:rPr>
              <a:t>88</a:t>
            </a:r>
            <a:r>
              <a:rPr lang="zh-CN" altLang="en-US"/>
              <a:t>，</a:t>
            </a:r>
            <a:r>
              <a:rPr lang="en-US" altLang="zh-CN">
                <a:solidFill>
                  <a:srgbClr val="FF9900"/>
                </a:solidFill>
              </a:rPr>
              <a:t>91</a:t>
            </a:r>
          </a:p>
          <a:p>
            <a:r>
              <a:rPr lang="en-US" altLang="zh-CN"/>
              <a:t>5</a:t>
            </a:r>
            <a:r>
              <a:rPr lang="zh-CN" altLang="en-US"/>
              <a:t>，</a:t>
            </a:r>
            <a:r>
              <a:rPr lang="en-US" altLang="zh-CN"/>
              <a:t>13</a:t>
            </a:r>
            <a:r>
              <a:rPr lang="zh-CN" altLang="en-US"/>
              <a:t>，</a:t>
            </a:r>
            <a:r>
              <a:rPr lang="en-US" altLang="zh-CN"/>
              <a:t>16</a:t>
            </a:r>
            <a:r>
              <a:rPr lang="zh-CN" altLang="en-US"/>
              <a:t>，</a:t>
            </a:r>
            <a:r>
              <a:rPr lang="en-US" altLang="zh-CN">
                <a:solidFill>
                  <a:srgbClr val="FF9900"/>
                </a:solidFill>
              </a:rPr>
              <a:t>23</a:t>
            </a:r>
            <a:r>
              <a:rPr lang="zh-CN" altLang="en-US"/>
              <a:t>，</a:t>
            </a:r>
            <a:r>
              <a:rPr lang="en-US" altLang="zh-CN">
                <a:solidFill>
                  <a:srgbClr val="FF9900"/>
                </a:solidFill>
              </a:rPr>
              <a:t>24</a:t>
            </a:r>
            <a:r>
              <a:rPr lang="zh-CN" altLang="en-US"/>
              <a:t>，</a:t>
            </a:r>
            <a:r>
              <a:rPr lang="en-US" altLang="zh-CN">
                <a:solidFill>
                  <a:srgbClr val="FF9900"/>
                </a:solidFill>
              </a:rPr>
              <a:t>42</a:t>
            </a:r>
            <a:r>
              <a:rPr lang="zh-CN" altLang="en-US"/>
              <a:t>，</a:t>
            </a:r>
            <a:r>
              <a:rPr lang="en-US" altLang="zh-CN">
                <a:solidFill>
                  <a:srgbClr val="FF9900"/>
                </a:solidFill>
              </a:rPr>
              <a:t>88</a:t>
            </a:r>
            <a:r>
              <a:rPr lang="zh-CN" altLang="en-US"/>
              <a:t>，</a:t>
            </a:r>
            <a:r>
              <a:rPr lang="en-US" altLang="zh-CN">
                <a:solidFill>
                  <a:srgbClr val="FF9900"/>
                </a:solidFill>
              </a:rPr>
              <a:t>91</a:t>
            </a:r>
          </a:p>
          <a:p>
            <a:r>
              <a:rPr lang="en-US" altLang="zh-CN"/>
              <a:t>16</a:t>
            </a:r>
            <a:r>
              <a:rPr lang="zh-CN" altLang="en-US"/>
              <a:t>，</a:t>
            </a:r>
            <a:r>
              <a:rPr lang="en-US" altLang="zh-CN"/>
              <a:t>13</a:t>
            </a:r>
            <a:r>
              <a:rPr lang="zh-CN" altLang="en-US"/>
              <a:t>，</a:t>
            </a:r>
            <a:r>
              <a:rPr lang="en-US" altLang="zh-CN"/>
              <a:t>5</a:t>
            </a:r>
            <a:r>
              <a:rPr lang="zh-CN" altLang="en-US"/>
              <a:t>，</a:t>
            </a:r>
            <a:r>
              <a:rPr lang="en-US" altLang="zh-CN">
                <a:solidFill>
                  <a:srgbClr val="FF9900"/>
                </a:solidFill>
              </a:rPr>
              <a:t>23</a:t>
            </a:r>
            <a:r>
              <a:rPr lang="zh-CN" altLang="en-US"/>
              <a:t>，</a:t>
            </a:r>
            <a:r>
              <a:rPr lang="en-US" altLang="zh-CN">
                <a:solidFill>
                  <a:srgbClr val="FF9900"/>
                </a:solidFill>
              </a:rPr>
              <a:t>24</a:t>
            </a:r>
            <a:r>
              <a:rPr lang="zh-CN" altLang="en-US"/>
              <a:t>，</a:t>
            </a:r>
            <a:r>
              <a:rPr lang="en-US" altLang="zh-CN">
                <a:solidFill>
                  <a:srgbClr val="FF9900"/>
                </a:solidFill>
              </a:rPr>
              <a:t>42</a:t>
            </a:r>
            <a:r>
              <a:rPr lang="zh-CN" altLang="en-US"/>
              <a:t>，</a:t>
            </a:r>
            <a:r>
              <a:rPr lang="en-US" altLang="zh-CN">
                <a:solidFill>
                  <a:srgbClr val="FF9900"/>
                </a:solidFill>
              </a:rPr>
              <a:t>88</a:t>
            </a:r>
            <a:r>
              <a:rPr lang="zh-CN" altLang="en-US"/>
              <a:t>，</a:t>
            </a:r>
            <a:r>
              <a:rPr lang="en-US" altLang="zh-CN">
                <a:solidFill>
                  <a:srgbClr val="FF9900"/>
                </a:solidFill>
              </a:rPr>
              <a:t>91</a:t>
            </a:r>
          </a:p>
          <a:p>
            <a:r>
              <a:rPr lang="en-US" altLang="zh-CN"/>
              <a:t>5</a:t>
            </a:r>
            <a:r>
              <a:rPr lang="zh-CN" altLang="en-US"/>
              <a:t>，</a:t>
            </a:r>
            <a:r>
              <a:rPr lang="en-US" altLang="zh-CN"/>
              <a:t>13</a:t>
            </a:r>
            <a:r>
              <a:rPr lang="zh-CN" altLang="en-US"/>
              <a:t>，</a:t>
            </a:r>
            <a:r>
              <a:rPr lang="en-US" altLang="zh-CN">
                <a:solidFill>
                  <a:srgbClr val="FF9900"/>
                </a:solidFill>
              </a:rPr>
              <a:t>16</a:t>
            </a:r>
            <a:r>
              <a:rPr lang="zh-CN" altLang="en-US"/>
              <a:t>，</a:t>
            </a:r>
            <a:r>
              <a:rPr lang="en-US" altLang="zh-CN">
                <a:solidFill>
                  <a:srgbClr val="FF9900"/>
                </a:solidFill>
              </a:rPr>
              <a:t>23</a:t>
            </a:r>
            <a:r>
              <a:rPr lang="zh-CN" altLang="en-US"/>
              <a:t>，</a:t>
            </a:r>
            <a:r>
              <a:rPr lang="en-US" altLang="zh-CN">
                <a:solidFill>
                  <a:srgbClr val="FF9900"/>
                </a:solidFill>
              </a:rPr>
              <a:t>24</a:t>
            </a:r>
            <a:r>
              <a:rPr lang="zh-CN" altLang="en-US"/>
              <a:t>，</a:t>
            </a:r>
            <a:r>
              <a:rPr lang="en-US" altLang="zh-CN">
                <a:solidFill>
                  <a:srgbClr val="FF9900"/>
                </a:solidFill>
              </a:rPr>
              <a:t>42</a:t>
            </a:r>
            <a:r>
              <a:rPr lang="zh-CN" altLang="en-US"/>
              <a:t>，</a:t>
            </a:r>
            <a:r>
              <a:rPr lang="en-US" altLang="zh-CN">
                <a:solidFill>
                  <a:srgbClr val="FF9900"/>
                </a:solidFill>
              </a:rPr>
              <a:t>88</a:t>
            </a:r>
            <a:r>
              <a:rPr lang="zh-CN" altLang="en-US"/>
              <a:t>，</a:t>
            </a:r>
            <a:r>
              <a:rPr lang="en-US" altLang="zh-CN">
                <a:solidFill>
                  <a:srgbClr val="FF9900"/>
                </a:solidFill>
              </a:rPr>
              <a:t>91</a:t>
            </a:r>
          </a:p>
          <a:p>
            <a:r>
              <a:rPr lang="en-US" altLang="zh-CN"/>
              <a:t>13</a:t>
            </a:r>
            <a:r>
              <a:rPr lang="zh-CN" altLang="en-US"/>
              <a:t>，</a:t>
            </a:r>
            <a:r>
              <a:rPr lang="en-US" altLang="zh-CN"/>
              <a:t>5</a:t>
            </a:r>
            <a:r>
              <a:rPr lang="zh-CN" altLang="en-US"/>
              <a:t>，</a:t>
            </a:r>
            <a:r>
              <a:rPr lang="en-US" altLang="zh-CN">
                <a:solidFill>
                  <a:srgbClr val="FF9900"/>
                </a:solidFill>
              </a:rPr>
              <a:t>16</a:t>
            </a:r>
            <a:r>
              <a:rPr lang="zh-CN" altLang="en-US"/>
              <a:t>，</a:t>
            </a:r>
            <a:r>
              <a:rPr lang="en-US" altLang="zh-CN">
                <a:solidFill>
                  <a:srgbClr val="FF9900"/>
                </a:solidFill>
              </a:rPr>
              <a:t>23</a:t>
            </a:r>
            <a:r>
              <a:rPr lang="zh-CN" altLang="en-US"/>
              <a:t>，</a:t>
            </a:r>
            <a:r>
              <a:rPr lang="en-US" altLang="zh-CN">
                <a:solidFill>
                  <a:srgbClr val="FF9900"/>
                </a:solidFill>
              </a:rPr>
              <a:t>24</a:t>
            </a:r>
            <a:r>
              <a:rPr lang="zh-CN" altLang="en-US"/>
              <a:t>，</a:t>
            </a:r>
            <a:r>
              <a:rPr lang="en-US" altLang="zh-CN">
                <a:solidFill>
                  <a:srgbClr val="FF9900"/>
                </a:solidFill>
              </a:rPr>
              <a:t>42</a:t>
            </a:r>
            <a:r>
              <a:rPr lang="zh-CN" altLang="en-US"/>
              <a:t>，</a:t>
            </a:r>
            <a:r>
              <a:rPr lang="en-US" altLang="zh-CN">
                <a:solidFill>
                  <a:srgbClr val="FF9900"/>
                </a:solidFill>
              </a:rPr>
              <a:t>88</a:t>
            </a:r>
            <a:r>
              <a:rPr lang="zh-CN" altLang="en-US"/>
              <a:t>，</a:t>
            </a:r>
            <a:r>
              <a:rPr lang="en-US" altLang="zh-CN">
                <a:solidFill>
                  <a:srgbClr val="FF9900"/>
                </a:solidFill>
              </a:rPr>
              <a:t>91</a:t>
            </a:r>
          </a:p>
          <a:p>
            <a:r>
              <a:rPr lang="en-US" altLang="zh-CN">
                <a:solidFill>
                  <a:srgbClr val="FF9900"/>
                </a:solidFill>
              </a:rPr>
              <a:t>5</a:t>
            </a:r>
            <a:r>
              <a:rPr lang="zh-CN" altLang="en-US"/>
              <a:t>，</a:t>
            </a:r>
            <a:r>
              <a:rPr lang="en-US" altLang="zh-CN">
                <a:solidFill>
                  <a:srgbClr val="FF9900"/>
                </a:solidFill>
              </a:rPr>
              <a:t>13</a:t>
            </a:r>
            <a:r>
              <a:rPr lang="zh-CN" altLang="en-US"/>
              <a:t>，</a:t>
            </a:r>
            <a:r>
              <a:rPr lang="en-US" altLang="zh-CN">
                <a:solidFill>
                  <a:srgbClr val="FF9900"/>
                </a:solidFill>
              </a:rPr>
              <a:t>16</a:t>
            </a:r>
            <a:r>
              <a:rPr lang="zh-CN" altLang="en-US"/>
              <a:t>，</a:t>
            </a:r>
            <a:r>
              <a:rPr lang="en-US" altLang="zh-CN">
                <a:solidFill>
                  <a:srgbClr val="FF9900"/>
                </a:solidFill>
              </a:rPr>
              <a:t>23</a:t>
            </a:r>
            <a:r>
              <a:rPr lang="zh-CN" altLang="en-US"/>
              <a:t>，</a:t>
            </a:r>
            <a:r>
              <a:rPr lang="en-US" altLang="zh-CN">
                <a:solidFill>
                  <a:srgbClr val="FF9900"/>
                </a:solidFill>
              </a:rPr>
              <a:t>24</a:t>
            </a:r>
            <a:r>
              <a:rPr lang="zh-CN" altLang="en-US"/>
              <a:t>，</a:t>
            </a:r>
            <a:r>
              <a:rPr lang="en-US" altLang="zh-CN">
                <a:solidFill>
                  <a:srgbClr val="FF9900"/>
                </a:solidFill>
              </a:rPr>
              <a:t>42</a:t>
            </a:r>
            <a:r>
              <a:rPr lang="zh-CN" altLang="en-US"/>
              <a:t>，</a:t>
            </a:r>
            <a:r>
              <a:rPr lang="en-US" altLang="zh-CN">
                <a:solidFill>
                  <a:srgbClr val="FF9900"/>
                </a:solidFill>
              </a:rPr>
              <a:t>88</a:t>
            </a:r>
            <a:r>
              <a:rPr lang="zh-CN" altLang="en-US"/>
              <a:t>，</a:t>
            </a:r>
            <a:r>
              <a:rPr lang="en-US" altLang="zh-CN">
                <a:solidFill>
                  <a:srgbClr val="FF9900"/>
                </a:solidFill>
              </a:rPr>
              <a:t>91</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zh-CN" altLang="en-US"/>
              <a:t>练习</a:t>
            </a:r>
          </a:p>
        </p:txBody>
      </p:sp>
      <p:sp>
        <p:nvSpPr>
          <p:cNvPr id="647171" name="Rectangle 3"/>
          <p:cNvSpPr>
            <a:spLocks noGrp="1" noChangeArrowheads="1"/>
          </p:cNvSpPr>
          <p:nvPr>
            <p:ph type="body" idx="1"/>
          </p:nvPr>
        </p:nvSpPr>
        <p:spPr/>
        <p:txBody>
          <a:bodyPr/>
          <a:lstStyle/>
          <a:p>
            <a:r>
              <a:rPr lang="zh-CN" altLang="en-US"/>
              <a:t>序列（</a:t>
            </a:r>
            <a:r>
              <a:rPr lang="en-GB" altLang="zh-CN"/>
              <a:t>4, 1, 10, 14, 16, 9, 3, 2, 8, 7</a:t>
            </a:r>
            <a:r>
              <a:rPr lang="en-US" altLang="zh-CN"/>
              <a:t> </a:t>
            </a:r>
            <a:r>
              <a:rPr lang="zh-CN" altLang="en-US"/>
              <a:t>）是否是一个最大值堆？如果不是请将其调整为一个最大值堆，并且使用堆排序算法进行排序，写出过程中每步序列的变化状况。</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zh-CN" altLang="en-US"/>
              <a:t>归并排序</a:t>
            </a:r>
          </a:p>
        </p:txBody>
      </p:sp>
      <p:sp>
        <p:nvSpPr>
          <p:cNvPr id="648195" name="Rectangle 3"/>
          <p:cNvSpPr>
            <a:spLocks noGrp="1" noChangeArrowheads="1"/>
          </p:cNvSpPr>
          <p:nvPr>
            <p:ph type="body" idx="1"/>
          </p:nvPr>
        </p:nvSpPr>
        <p:spPr/>
        <p:txBody>
          <a:bodyPr/>
          <a:lstStyle/>
          <a:p>
            <a:pPr marL="533400" indent="-533400"/>
            <a:r>
              <a:rPr lang="en-US" altLang="zh-CN"/>
              <a:t>Jon von Neumann</a:t>
            </a:r>
            <a:r>
              <a:rPr lang="zh-CN" altLang="en-US"/>
              <a:t>于</a:t>
            </a:r>
            <a:r>
              <a:rPr lang="en-US" altLang="zh-CN"/>
              <a:t>1945</a:t>
            </a:r>
            <a:r>
              <a:rPr lang="zh-CN" altLang="en-US"/>
              <a:t>年提出</a:t>
            </a:r>
          </a:p>
          <a:p>
            <a:pPr marL="533400" indent="-533400"/>
            <a:r>
              <a:rPr lang="zh-CN" altLang="en-US"/>
              <a:t>彻底的</a:t>
            </a:r>
            <a:r>
              <a:rPr lang="en-US" altLang="zh-CN"/>
              <a:t>"</a:t>
            </a:r>
            <a:r>
              <a:rPr lang="zh-CN" altLang="en-US"/>
              <a:t>分治法</a:t>
            </a:r>
            <a:r>
              <a:rPr lang="en-US" altLang="zh-CN"/>
              <a:t>",</a:t>
            </a:r>
            <a:r>
              <a:rPr lang="zh-CN" altLang="en-US"/>
              <a:t>完全的等分</a:t>
            </a:r>
            <a:r>
              <a:rPr lang="en-US" altLang="zh-CN"/>
              <a:t>(</a:t>
            </a:r>
            <a:r>
              <a:rPr lang="zh-CN" altLang="en-US"/>
              <a:t>相对于快速排序而言</a:t>
            </a:r>
            <a:r>
              <a:rPr lang="en-US" altLang="zh-CN"/>
              <a:t>)</a:t>
            </a:r>
          </a:p>
          <a:p>
            <a:pPr marL="533400" indent="-533400"/>
            <a:r>
              <a:rPr lang="zh-CN" altLang="en-US"/>
              <a:t>适用于巨量数据的排序</a:t>
            </a:r>
          </a:p>
          <a:p>
            <a:pPr marL="533400" indent="-533400"/>
            <a:r>
              <a:rPr lang="en-US" altLang="zh-CN"/>
              <a:t>Java</a:t>
            </a:r>
            <a:r>
              <a:rPr lang="zh-CN" altLang="en-US"/>
              <a:t>类库所提供的标准排序方法</a:t>
            </a:r>
          </a:p>
          <a:p>
            <a:pPr marL="533400" indent="-533400"/>
            <a:r>
              <a:rPr lang="zh-CN" altLang="en-US"/>
              <a:t>所谓</a:t>
            </a:r>
            <a:r>
              <a:rPr lang="en-US" altLang="zh-CN"/>
              <a:t>"</a:t>
            </a:r>
            <a:r>
              <a:rPr lang="zh-CN" altLang="en-US"/>
              <a:t>归并</a:t>
            </a:r>
            <a:r>
              <a:rPr lang="en-US" altLang="zh-CN"/>
              <a:t>"</a:t>
            </a:r>
            <a:r>
              <a:rPr lang="zh-CN" altLang="en-US"/>
              <a:t>是指将两个或两个以上有序表合并为一个有序表的过程</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zh-CN" altLang="en-US"/>
              <a:t>归并排序</a:t>
            </a:r>
          </a:p>
        </p:txBody>
      </p:sp>
      <p:sp>
        <p:nvSpPr>
          <p:cNvPr id="655363" name="Text Box 3"/>
          <p:cNvSpPr txBox="1">
            <a:spLocks noChangeArrowheads="1"/>
          </p:cNvSpPr>
          <p:nvPr/>
        </p:nvSpPr>
        <p:spPr bwMode="auto">
          <a:xfrm>
            <a:off x="755650" y="1557338"/>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(25)     (57)     (48)     (37)     (12)     (92)     (86)</a:t>
            </a:r>
          </a:p>
        </p:txBody>
      </p:sp>
      <p:sp>
        <p:nvSpPr>
          <p:cNvPr id="655364" name="Text Box 4"/>
          <p:cNvSpPr txBox="1">
            <a:spLocks noChangeArrowheads="1"/>
          </p:cNvSpPr>
          <p:nvPr/>
        </p:nvSpPr>
        <p:spPr bwMode="auto">
          <a:xfrm>
            <a:off x="827088" y="2852738"/>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(25       57)     (37        48)      (12      92)      (86)</a:t>
            </a:r>
          </a:p>
        </p:txBody>
      </p:sp>
      <p:sp>
        <p:nvSpPr>
          <p:cNvPr id="655365" name="Text Box 5"/>
          <p:cNvSpPr txBox="1">
            <a:spLocks noChangeArrowheads="1"/>
          </p:cNvSpPr>
          <p:nvPr/>
        </p:nvSpPr>
        <p:spPr bwMode="auto">
          <a:xfrm>
            <a:off x="900113" y="4148138"/>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(25       37       48        57)      (12       86        92)</a:t>
            </a:r>
          </a:p>
        </p:txBody>
      </p:sp>
      <p:sp>
        <p:nvSpPr>
          <p:cNvPr id="655366" name="Text Box 6"/>
          <p:cNvSpPr txBox="1">
            <a:spLocks noChangeArrowheads="1"/>
          </p:cNvSpPr>
          <p:nvPr/>
        </p:nvSpPr>
        <p:spPr bwMode="auto">
          <a:xfrm>
            <a:off x="831850" y="5307013"/>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b="1">
                <a:solidFill>
                  <a:srgbClr val="FF3300"/>
                </a:solidFill>
                <a:latin typeface="" pitchFamily="18" charset="0"/>
              </a:rPr>
              <a:t>(12        25        37       48        57        86        92)</a:t>
            </a:r>
          </a:p>
        </p:txBody>
      </p:sp>
      <p:sp>
        <p:nvSpPr>
          <p:cNvPr id="655367" name="Freeform 7"/>
          <p:cNvSpPr>
            <a:spLocks/>
          </p:cNvSpPr>
          <p:nvPr/>
        </p:nvSpPr>
        <p:spPr bwMode="auto">
          <a:xfrm>
            <a:off x="1260475" y="2132013"/>
            <a:ext cx="11430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68" name="Line 8"/>
          <p:cNvSpPr>
            <a:spLocks noChangeShapeType="1"/>
          </p:cNvSpPr>
          <p:nvPr/>
        </p:nvSpPr>
        <p:spPr bwMode="auto">
          <a:xfrm>
            <a:off x="1820863" y="2347913"/>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69" name="Freeform 9"/>
          <p:cNvSpPr>
            <a:spLocks/>
          </p:cNvSpPr>
          <p:nvPr/>
        </p:nvSpPr>
        <p:spPr bwMode="auto">
          <a:xfrm>
            <a:off x="3419475" y="2132013"/>
            <a:ext cx="11430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0" name="Line 10"/>
          <p:cNvSpPr>
            <a:spLocks noChangeShapeType="1"/>
          </p:cNvSpPr>
          <p:nvPr/>
        </p:nvSpPr>
        <p:spPr bwMode="auto">
          <a:xfrm>
            <a:off x="3954463" y="2347913"/>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1" name="Freeform 11"/>
          <p:cNvSpPr>
            <a:spLocks/>
          </p:cNvSpPr>
          <p:nvPr/>
        </p:nvSpPr>
        <p:spPr bwMode="auto">
          <a:xfrm>
            <a:off x="5435600" y="2132013"/>
            <a:ext cx="11430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2" name="Line 12"/>
          <p:cNvSpPr>
            <a:spLocks noChangeShapeType="1"/>
          </p:cNvSpPr>
          <p:nvPr/>
        </p:nvSpPr>
        <p:spPr bwMode="auto">
          <a:xfrm>
            <a:off x="6011863" y="2347913"/>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3" name="Line 13"/>
          <p:cNvSpPr>
            <a:spLocks noChangeShapeType="1"/>
          </p:cNvSpPr>
          <p:nvPr/>
        </p:nvSpPr>
        <p:spPr bwMode="auto">
          <a:xfrm>
            <a:off x="7524750" y="2132013"/>
            <a:ext cx="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4" name="Freeform 14"/>
          <p:cNvSpPr>
            <a:spLocks/>
          </p:cNvSpPr>
          <p:nvPr/>
        </p:nvSpPr>
        <p:spPr bwMode="auto">
          <a:xfrm>
            <a:off x="1841500" y="3424238"/>
            <a:ext cx="21336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5" name="Line 15"/>
          <p:cNvSpPr>
            <a:spLocks noChangeShapeType="1"/>
          </p:cNvSpPr>
          <p:nvPr/>
        </p:nvSpPr>
        <p:spPr bwMode="auto">
          <a:xfrm>
            <a:off x="2908300" y="3652838"/>
            <a:ext cx="1588"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6" name="Freeform 16"/>
          <p:cNvSpPr>
            <a:spLocks/>
          </p:cNvSpPr>
          <p:nvPr/>
        </p:nvSpPr>
        <p:spPr bwMode="auto">
          <a:xfrm>
            <a:off x="5651500" y="3500438"/>
            <a:ext cx="19812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7" name="Line 17"/>
          <p:cNvSpPr>
            <a:spLocks noChangeShapeType="1"/>
          </p:cNvSpPr>
          <p:nvPr/>
        </p:nvSpPr>
        <p:spPr bwMode="auto">
          <a:xfrm>
            <a:off x="6565900" y="3729038"/>
            <a:ext cx="1588"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8" name="Freeform 18"/>
          <p:cNvSpPr>
            <a:spLocks/>
          </p:cNvSpPr>
          <p:nvPr/>
        </p:nvSpPr>
        <p:spPr bwMode="auto">
          <a:xfrm>
            <a:off x="2889250" y="4545013"/>
            <a:ext cx="3733800" cy="228600"/>
          </a:xfrm>
          <a:custGeom>
            <a:avLst/>
            <a:gdLst>
              <a:gd name="T0" fmla="*/ 0 w 720"/>
              <a:gd name="T1" fmla="*/ 0 h 144"/>
              <a:gd name="T2" fmla="*/ 0 w 720"/>
              <a:gd name="T3" fmla="*/ 144 h 144"/>
              <a:gd name="T4" fmla="*/ 720 w 720"/>
              <a:gd name="T5" fmla="*/ 144 h 144"/>
              <a:gd name="T6" fmla="*/ 720 w 720"/>
              <a:gd name="T7" fmla="*/ 0 h 144"/>
            </a:gdLst>
            <a:ahLst/>
            <a:cxnLst>
              <a:cxn ang="0">
                <a:pos x="T0" y="T1"/>
              </a:cxn>
              <a:cxn ang="0">
                <a:pos x="T2" y="T3"/>
              </a:cxn>
              <a:cxn ang="0">
                <a:pos x="T4" y="T5"/>
              </a:cxn>
              <a:cxn ang="0">
                <a:pos x="T6" y="T7"/>
              </a:cxn>
            </a:cxnLst>
            <a:rect l="0" t="0" r="r" b="b"/>
            <a:pathLst>
              <a:path w="720" h="144">
                <a:moveTo>
                  <a:pt x="0" y="0"/>
                </a:moveTo>
                <a:lnTo>
                  <a:pt x="0" y="144"/>
                </a:lnTo>
                <a:lnTo>
                  <a:pt x="720" y="144"/>
                </a:lnTo>
                <a:lnTo>
                  <a:pt x="720"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379" name="Line 19"/>
          <p:cNvSpPr>
            <a:spLocks noChangeShapeType="1"/>
          </p:cNvSpPr>
          <p:nvPr/>
        </p:nvSpPr>
        <p:spPr bwMode="auto">
          <a:xfrm>
            <a:off x="4638675" y="4773613"/>
            <a:ext cx="3175"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r>
              <a:rPr lang="zh-CN" altLang="en-US"/>
              <a:t>基数排序</a:t>
            </a:r>
          </a:p>
        </p:txBody>
      </p:sp>
      <p:sp>
        <p:nvSpPr>
          <p:cNvPr id="659459" name="Rectangle 3"/>
          <p:cNvSpPr>
            <a:spLocks noGrp="1" noChangeArrowheads="1"/>
          </p:cNvSpPr>
          <p:nvPr>
            <p:ph type="body" idx="1"/>
          </p:nvPr>
        </p:nvSpPr>
        <p:spPr/>
        <p:txBody>
          <a:bodyPr/>
          <a:lstStyle/>
          <a:p>
            <a:pPr marL="533400" indent="-533400"/>
            <a:r>
              <a:rPr lang="zh-CN" altLang="en-US"/>
              <a:t>多关键字排序</a:t>
            </a:r>
            <a:r>
              <a:rPr lang="en-US" altLang="zh-CN"/>
              <a:t>:</a:t>
            </a:r>
          </a:p>
          <a:p>
            <a:pPr marL="914400" lvl="1" indent="-457200"/>
            <a:r>
              <a:rPr lang="zh-CN" altLang="en-US"/>
              <a:t>根据排序时首先选取高位低位的不同</a:t>
            </a:r>
            <a:r>
              <a:rPr lang="en-US" altLang="zh-CN"/>
              <a:t>,</a:t>
            </a:r>
            <a:r>
              <a:rPr lang="zh-CN" altLang="en-US"/>
              <a:t>可以分为 </a:t>
            </a:r>
            <a:r>
              <a:rPr lang="en-US" altLang="zh-CN"/>
              <a:t>:</a:t>
            </a:r>
          </a:p>
          <a:p>
            <a:pPr marL="1295400" lvl="2" indent="-381000"/>
            <a:r>
              <a:rPr lang="zh-CN" altLang="en-US"/>
              <a:t>最高位优先</a:t>
            </a:r>
            <a:r>
              <a:rPr lang="en-US" altLang="zh-CN"/>
              <a:t>(Most Significant Digit First,MSD)</a:t>
            </a:r>
          </a:p>
          <a:p>
            <a:pPr marL="1714500" lvl="3" indent="-342900"/>
            <a:r>
              <a:rPr lang="zh-CN" altLang="en-US"/>
              <a:t>主要通过递归实现</a:t>
            </a:r>
          </a:p>
          <a:p>
            <a:pPr marL="1714500" lvl="3" indent="-342900"/>
            <a:r>
              <a:rPr lang="zh-CN" altLang="en-US"/>
              <a:t>对人而言更自然</a:t>
            </a:r>
          </a:p>
          <a:p>
            <a:pPr marL="1295400" lvl="2" indent="-381000"/>
            <a:r>
              <a:rPr lang="zh-CN" altLang="en-US"/>
              <a:t>最低位优先</a:t>
            </a:r>
            <a:r>
              <a:rPr lang="en-US" altLang="zh-CN"/>
              <a:t>(Least Significant Digit First,LSD)</a:t>
            </a:r>
          </a:p>
          <a:p>
            <a:pPr marL="1714500" lvl="3" indent="-342900"/>
            <a:r>
              <a:rPr lang="zh-CN" altLang="en-US"/>
              <a:t>主要通过分配</a:t>
            </a:r>
            <a:r>
              <a:rPr lang="en-US" altLang="zh-CN"/>
              <a:t>,</a:t>
            </a:r>
            <a:r>
              <a:rPr lang="zh-CN" altLang="en-US"/>
              <a:t>收集过程实现</a:t>
            </a:r>
            <a:r>
              <a:rPr lang="en-US" altLang="zh-CN"/>
              <a:t>,</a:t>
            </a:r>
            <a:r>
              <a:rPr lang="zh-CN" altLang="en-US"/>
              <a:t>重点研究</a:t>
            </a:r>
          </a:p>
          <a:p>
            <a:pPr marL="914400" lvl="1" indent="-457200"/>
            <a:r>
              <a:rPr lang="zh-CN" altLang="en-US"/>
              <a:t>部分单关键字排序也可以当作多关键字排序来做</a:t>
            </a:r>
          </a:p>
          <a:p>
            <a:pPr marL="1295400" lvl="2" indent="-381000"/>
            <a:r>
              <a:rPr lang="zh-CN" altLang="en-US"/>
              <a:t>数字</a:t>
            </a:r>
            <a:r>
              <a:rPr lang="en-US" altLang="zh-CN"/>
              <a:t>,</a:t>
            </a:r>
            <a:r>
              <a:rPr lang="zh-CN" altLang="en-US"/>
              <a:t>字符串</a:t>
            </a:r>
            <a:r>
              <a:rPr lang="en-US" altLang="zh-CN"/>
              <a:t>…</a:t>
            </a:r>
          </a:p>
          <a:p>
            <a:pPr marL="1295400" lvl="2" indent="-381000"/>
            <a:r>
              <a:rPr lang="zh-CN" altLang="en-US"/>
              <a:t>以</a:t>
            </a:r>
            <a:r>
              <a:rPr lang="en-US" altLang="zh-CN"/>
              <a:t>r</a:t>
            </a:r>
            <a:r>
              <a:rPr lang="zh-CN" altLang="en-US"/>
              <a:t>为基的排序</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r>
              <a:rPr lang="zh-CN" altLang="en-US"/>
              <a:t>基数排序</a:t>
            </a:r>
          </a:p>
        </p:txBody>
      </p:sp>
      <p:sp>
        <p:nvSpPr>
          <p:cNvPr id="660483" name="Rectangle 3"/>
          <p:cNvSpPr>
            <a:spLocks noGrp="1" noChangeArrowheads="1"/>
          </p:cNvSpPr>
          <p:nvPr>
            <p:ph type="body" idx="1"/>
          </p:nvPr>
        </p:nvSpPr>
        <p:spPr/>
        <p:txBody>
          <a:bodyPr/>
          <a:lstStyle/>
          <a:p>
            <a:pPr marL="533400" indent="-533400"/>
            <a:r>
              <a:rPr lang="zh-CN" altLang="en-US"/>
              <a:t>基数排序是一种典型的</a:t>
            </a:r>
            <a:r>
              <a:rPr lang="en-US" altLang="zh-CN"/>
              <a:t>LSD</a:t>
            </a:r>
            <a:r>
              <a:rPr lang="zh-CN" altLang="en-US"/>
              <a:t>排序方法</a:t>
            </a:r>
            <a:r>
              <a:rPr lang="en-US" altLang="zh-CN"/>
              <a:t>,</a:t>
            </a:r>
            <a:r>
              <a:rPr lang="zh-CN" altLang="en-US"/>
              <a:t>它利用“分配”和“收集”两种运算对单关键字进行排序</a:t>
            </a:r>
          </a:p>
          <a:p>
            <a:pPr marL="533400" indent="-533400"/>
            <a:r>
              <a:rPr lang="zh-CN" altLang="en-US"/>
              <a:t>此时往往是把单关键字看成是由多个关键字复合而成的</a:t>
            </a:r>
            <a:r>
              <a:rPr lang="en-US" altLang="zh-CN"/>
              <a:t>,</a:t>
            </a:r>
            <a:r>
              <a:rPr lang="zh-CN" altLang="en-US"/>
              <a:t>且每个关键字的基都相等</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zh-CN" altLang="en-US"/>
              <a:t>基数排序</a:t>
            </a:r>
          </a:p>
        </p:txBody>
      </p:sp>
      <p:sp>
        <p:nvSpPr>
          <p:cNvPr id="661507" name="Rectangle 3"/>
          <p:cNvSpPr>
            <a:spLocks noGrp="1" noChangeArrowheads="1"/>
          </p:cNvSpPr>
          <p:nvPr>
            <p:ph type="body" idx="1"/>
          </p:nvPr>
        </p:nvSpPr>
        <p:spPr/>
        <p:txBody>
          <a:bodyPr/>
          <a:lstStyle/>
          <a:p>
            <a:pPr marL="533400" indent="-533400"/>
            <a:r>
              <a:rPr lang="zh-CN" altLang="en-US"/>
              <a:t>基本思想</a:t>
            </a:r>
            <a:r>
              <a:rPr lang="en-US" altLang="zh-CN"/>
              <a:t>:</a:t>
            </a:r>
          </a:p>
          <a:p>
            <a:pPr marL="914400" lvl="1" indent="-457200"/>
            <a:r>
              <a:rPr lang="zh-CN" altLang="en-US"/>
              <a:t>设每个关键字有</a:t>
            </a:r>
            <a:r>
              <a:rPr lang="en-US" altLang="zh-CN"/>
              <a:t>d</a:t>
            </a:r>
            <a:r>
              <a:rPr lang="zh-CN" altLang="en-US"/>
              <a:t>位</a:t>
            </a:r>
            <a:r>
              <a:rPr lang="en-US" altLang="zh-CN"/>
              <a:t>,</a:t>
            </a:r>
            <a:r>
              <a:rPr lang="zh-CN" altLang="en-US"/>
              <a:t>基为</a:t>
            </a:r>
            <a:r>
              <a:rPr lang="en-US" altLang="zh-CN"/>
              <a:t>r,</a:t>
            </a:r>
            <a:r>
              <a:rPr lang="zh-CN" altLang="en-US"/>
              <a:t>共有</a:t>
            </a:r>
            <a:r>
              <a:rPr lang="en-US" altLang="zh-CN"/>
              <a:t>n</a:t>
            </a:r>
            <a:r>
              <a:rPr lang="zh-CN" altLang="en-US"/>
              <a:t>个记录</a:t>
            </a:r>
            <a:r>
              <a:rPr lang="en-US" altLang="zh-CN"/>
              <a:t>;</a:t>
            </a:r>
            <a:r>
              <a:rPr lang="zh-CN" altLang="en-US"/>
              <a:t>则开</a:t>
            </a:r>
            <a:r>
              <a:rPr lang="en-US" altLang="zh-CN"/>
              <a:t>r</a:t>
            </a:r>
            <a:r>
              <a:rPr lang="zh-CN" altLang="en-US">
                <a:latin typeface="宋体" pitchFamily="2" charset="-122"/>
              </a:rPr>
              <a:t>个队列</a:t>
            </a:r>
            <a:r>
              <a:rPr lang="en-US" altLang="zh-CN">
                <a:latin typeface="宋体" pitchFamily="2" charset="-122"/>
              </a:rPr>
              <a:t>,</a:t>
            </a:r>
            <a:r>
              <a:rPr lang="zh-CN" altLang="en-US">
                <a:latin typeface="宋体" pitchFamily="2" charset="-122"/>
              </a:rPr>
              <a:t>每个队列长度为</a:t>
            </a:r>
            <a:r>
              <a:rPr lang="en-US" altLang="zh-CN"/>
              <a:t>n</a:t>
            </a:r>
            <a:r>
              <a:rPr lang="en-US" altLang="zh-CN">
                <a:latin typeface="宋体" pitchFamily="2" charset="-122"/>
              </a:rPr>
              <a:t>,</a:t>
            </a:r>
            <a:r>
              <a:rPr lang="zh-CN" altLang="en-US">
                <a:latin typeface="宋体" pitchFamily="2" charset="-122"/>
              </a:rPr>
              <a:t>将记录分配到每个队列中去</a:t>
            </a:r>
            <a:r>
              <a:rPr lang="en-US" altLang="zh-CN">
                <a:latin typeface="宋体" pitchFamily="2" charset="-122"/>
              </a:rPr>
              <a:t>,</a:t>
            </a:r>
            <a:r>
              <a:rPr lang="zh-CN" altLang="en-US">
                <a:latin typeface="宋体" pitchFamily="2" charset="-122"/>
              </a:rPr>
              <a:t>然后再收集起来</a:t>
            </a:r>
            <a:r>
              <a:rPr lang="en-US" altLang="zh-CN">
                <a:latin typeface="宋体" pitchFamily="2" charset="-122"/>
              </a:rPr>
              <a:t>,</a:t>
            </a:r>
            <a:r>
              <a:rPr lang="zh-CN" altLang="en-US">
                <a:latin typeface="宋体" pitchFamily="2" charset="-122"/>
              </a:rPr>
              <a:t>做</a:t>
            </a:r>
            <a:r>
              <a:rPr lang="en-US" altLang="zh-CN"/>
              <a:t>d</a:t>
            </a:r>
            <a:r>
              <a:rPr lang="zh-CN" altLang="en-US">
                <a:latin typeface="宋体" pitchFamily="2" charset="-122"/>
              </a:rPr>
              <a:t>次结束</a:t>
            </a:r>
          </a:p>
          <a:p>
            <a:pPr marL="914400" lvl="1" indent="-457200"/>
            <a:r>
              <a:rPr lang="zh-CN" altLang="en-US">
                <a:latin typeface="宋体" pitchFamily="2" charset="-122"/>
              </a:rPr>
              <a:t>共需</a:t>
            </a:r>
            <a:r>
              <a:rPr lang="en-US" altLang="zh-CN"/>
              <a:t>n×r</a:t>
            </a:r>
            <a:r>
              <a:rPr lang="zh-CN" altLang="en-US"/>
              <a:t>的空间</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a:t>栈的应用</a:t>
            </a:r>
          </a:p>
        </p:txBody>
      </p:sp>
      <p:sp>
        <p:nvSpPr>
          <p:cNvPr id="125955" name="Rectangle 3"/>
          <p:cNvSpPr>
            <a:spLocks noGrp="1" noChangeArrowheads="1"/>
          </p:cNvSpPr>
          <p:nvPr>
            <p:ph type="body" idx="1"/>
          </p:nvPr>
        </p:nvSpPr>
        <p:spPr/>
        <p:txBody>
          <a:bodyPr/>
          <a:lstStyle/>
          <a:p>
            <a:pPr marL="571500" indent="-571500"/>
            <a:r>
              <a:rPr lang="zh-CN" altLang="en-US">
                <a:solidFill>
                  <a:srgbClr val="FF0000"/>
                </a:solidFill>
              </a:rPr>
              <a:t>表达式求值</a:t>
            </a:r>
            <a:r>
              <a:rPr lang="zh-CN" altLang="en-US"/>
              <a:t>：</a:t>
            </a:r>
          </a:p>
          <a:p>
            <a:pPr marL="839788" lvl="1" indent="-495300"/>
            <a:r>
              <a:rPr lang="zh-CN" altLang="en-US"/>
              <a:t>中缀表达式转后缀表达式</a:t>
            </a:r>
          </a:p>
          <a:p>
            <a:pPr marL="839788" lvl="1" indent="-495300"/>
            <a:r>
              <a:rPr lang="zh-CN" altLang="en-US"/>
              <a:t>后缀表达式求值</a:t>
            </a:r>
          </a:p>
          <a:p>
            <a:pPr marL="571500" indent="-571500"/>
            <a:r>
              <a:rPr lang="zh-CN" altLang="en-US"/>
              <a:t>三种表达式：</a:t>
            </a:r>
          </a:p>
          <a:p>
            <a:pPr marL="839788" lvl="1" indent="-495300"/>
            <a:r>
              <a:rPr lang="zh-CN" altLang="en-US"/>
              <a:t>前缀表达式		 </a:t>
            </a:r>
            <a:r>
              <a:rPr lang="en-US" altLang="zh-CN"/>
              <a:t>+ a b</a:t>
            </a:r>
          </a:p>
          <a:p>
            <a:pPr marL="839788" lvl="1" indent="-495300"/>
            <a:r>
              <a:rPr lang="zh-CN" altLang="en-US"/>
              <a:t>中缀表达式		 </a:t>
            </a:r>
            <a:r>
              <a:rPr lang="en-US" altLang="zh-CN"/>
              <a:t>a + b</a:t>
            </a:r>
          </a:p>
          <a:p>
            <a:pPr marL="839788" lvl="1" indent="-495300"/>
            <a:r>
              <a:rPr lang="zh-CN" altLang="en-US"/>
              <a:t>后缀表达式		 </a:t>
            </a:r>
            <a:r>
              <a:rPr lang="en-US" altLang="zh-CN"/>
              <a:t>a b + </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zh-CN" altLang="en-US" dirty="0" smtClean="0"/>
              <a:t>各种内部排序方法的比较</a:t>
            </a:r>
            <a:endParaRPr lang="zh-CN" altLang="en-US" dirty="0"/>
          </a:p>
        </p:txBody>
      </p:sp>
      <p:graphicFrame>
        <p:nvGraphicFramePr>
          <p:cNvPr id="667654" name="Group 6"/>
          <p:cNvGraphicFramePr>
            <a:graphicFrameLocks noGrp="1"/>
          </p:cNvGraphicFramePr>
          <p:nvPr>
            <p:ph type="tbl" idx="1"/>
            <p:extLst>
              <p:ext uri="{D42A27DB-BD31-4B8C-83A1-F6EECF244321}">
                <p14:modId xmlns:p14="http://schemas.microsoft.com/office/powerpoint/2010/main" val="775039025"/>
              </p:ext>
            </p:extLst>
          </p:nvPr>
        </p:nvGraphicFramePr>
        <p:xfrm>
          <a:off x="569911" y="1443412"/>
          <a:ext cx="8136903" cy="4273552"/>
        </p:xfrm>
        <a:graphic>
          <a:graphicData uri="http://schemas.openxmlformats.org/drawingml/2006/table">
            <a:tbl>
              <a:tblPr/>
              <a:tblGrid>
                <a:gridCol w="1627383"/>
                <a:gridCol w="1627380"/>
                <a:gridCol w="1627380"/>
                <a:gridCol w="1627380"/>
                <a:gridCol w="1627380"/>
              </a:tblGrid>
              <a:tr h="7445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dirty="0" smtClean="0">
                          <a:ln>
                            <a:noFill/>
                          </a:ln>
                          <a:solidFill>
                            <a:schemeClr val="tx1"/>
                          </a:solidFill>
                          <a:effectLst/>
                          <a:latin typeface="Arial" charset="0"/>
                          <a:ea typeface="黑体" pitchFamily="2" charset="-122"/>
                        </a:rPr>
                        <a:t>排序方法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smtClean="0">
                          <a:ln>
                            <a:noFill/>
                          </a:ln>
                          <a:solidFill>
                            <a:schemeClr val="tx1"/>
                          </a:solidFill>
                          <a:effectLst/>
                          <a:latin typeface="Arial" charset="0"/>
                          <a:ea typeface="黑体" pitchFamily="2" charset="-122"/>
                        </a:rPr>
                        <a:t>平均时间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dirty="0" smtClean="0">
                          <a:ln>
                            <a:noFill/>
                          </a:ln>
                          <a:solidFill>
                            <a:schemeClr val="tx1"/>
                          </a:solidFill>
                          <a:effectLst/>
                          <a:latin typeface="Arial" charset="0"/>
                          <a:ea typeface="黑体" pitchFamily="2" charset="-122"/>
                        </a:rPr>
                        <a:t>最坏时间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dirty="0" smtClean="0">
                          <a:ln>
                            <a:noFill/>
                          </a:ln>
                          <a:solidFill>
                            <a:schemeClr val="tx1"/>
                          </a:solidFill>
                          <a:effectLst/>
                          <a:latin typeface="Arial" charset="0"/>
                          <a:ea typeface="黑体" pitchFamily="2" charset="-122"/>
                        </a:rPr>
                        <a:t>辅助存储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dirty="0" smtClean="0">
                          <a:ln>
                            <a:noFill/>
                          </a:ln>
                          <a:solidFill>
                            <a:schemeClr val="tx1"/>
                          </a:solidFill>
                          <a:effectLst/>
                          <a:latin typeface="Arial" charset="0"/>
                          <a:ea typeface="黑体" pitchFamily="2" charset="-122"/>
                        </a:rPr>
                        <a:t>稳定性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9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smtClean="0">
                          <a:ln>
                            <a:noFill/>
                          </a:ln>
                          <a:solidFill>
                            <a:schemeClr val="tx1"/>
                          </a:solidFill>
                          <a:effectLst/>
                          <a:latin typeface="Arial" charset="0"/>
                          <a:ea typeface="黑体" pitchFamily="2" charset="-122"/>
                        </a:rPr>
                        <a:t>简单排序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O(n</a:t>
                      </a:r>
                      <a:r>
                        <a:rPr kumimoji="0" lang="en-US" altLang="zh-CN" sz="2600" b="0" i="0" u="none" strike="noStrike" cap="none" normalizeH="0" baseline="30000" dirty="0" smtClean="0">
                          <a:ln>
                            <a:noFill/>
                          </a:ln>
                          <a:solidFill>
                            <a:schemeClr val="tx1"/>
                          </a:solidFill>
                          <a:effectLst/>
                          <a:latin typeface="Arial" charset="0"/>
                          <a:ea typeface="黑体" pitchFamily="2" charset="-122"/>
                        </a:rPr>
                        <a:t>2</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O(n</a:t>
                      </a:r>
                      <a:r>
                        <a:rPr kumimoji="0" lang="en-US" altLang="zh-CN" sz="2600" b="0" i="0" u="none" strike="noStrike" cap="none" normalizeH="0" baseline="30000" dirty="0" smtClean="0">
                          <a:ln>
                            <a:noFill/>
                          </a:ln>
                          <a:solidFill>
                            <a:schemeClr val="tx1"/>
                          </a:solidFill>
                          <a:effectLst/>
                          <a:latin typeface="Arial" charset="0"/>
                          <a:ea typeface="黑体" pitchFamily="2" charset="-122"/>
                        </a:rPr>
                        <a:t>2</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dirty="0" smtClean="0">
                          <a:ln>
                            <a:noFill/>
                          </a:ln>
                          <a:solidFill>
                            <a:schemeClr val="tx1"/>
                          </a:solidFill>
                          <a:effectLst/>
                          <a:latin typeface="Arial" charset="0"/>
                          <a:ea typeface="黑体" pitchFamily="2" charset="-122"/>
                        </a:rPr>
                        <a:t>稳定</a:t>
                      </a:r>
                      <a:endParaRPr kumimoji="0" lang="en-US" altLang="zh-CN" sz="2600" b="0" i="0" u="none" strike="noStrike" cap="none" normalizeH="0" baseline="0" dirty="0" smtClean="0">
                        <a:ln>
                          <a:noFill/>
                        </a:ln>
                        <a:solidFill>
                          <a:schemeClr val="tx1"/>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dirty="0" smtClean="0">
                          <a:ln>
                            <a:noFill/>
                          </a:ln>
                          <a:solidFill>
                            <a:schemeClr val="tx1"/>
                          </a:solidFill>
                          <a:effectLst/>
                          <a:latin typeface="Arial" charset="0"/>
                          <a:ea typeface="黑体" pitchFamily="2" charset="-122"/>
                        </a:rPr>
                        <a:t>快速排序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a:t>
                      </a:r>
                      <a:r>
                        <a:rPr kumimoji="0" lang="en-US" altLang="zh-CN" sz="2600" b="0" i="0" u="none" strike="noStrike" cap="none" normalizeH="0" baseline="0" dirty="0" err="1" smtClean="0">
                          <a:ln>
                            <a:noFill/>
                          </a:ln>
                          <a:solidFill>
                            <a:schemeClr val="tx1"/>
                          </a:solidFill>
                          <a:effectLst/>
                          <a:latin typeface="Arial" charset="0"/>
                          <a:ea typeface="黑体" pitchFamily="2" charset="-122"/>
                        </a:rPr>
                        <a:t>nlogn</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O(n</a:t>
                      </a:r>
                      <a:r>
                        <a:rPr kumimoji="0" lang="en-US" altLang="zh-CN" sz="2600" b="0" i="0" u="none" strike="noStrike" cap="none" normalizeH="0" baseline="30000" dirty="0" smtClean="0">
                          <a:ln>
                            <a:noFill/>
                          </a:ln>
                          <a:solidFill>
                            <a:schemeClr val="tx1"/>
                          </a:solidFill>
                          <a:effectLst/>
                          <a:latin typeface="Arial" charset="0"/>
                          <a:ea typeface="黑体" pitchFamily="2" charset="-122"/>
                        </a:rPr>
                        <a:t>2</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a:t>
                      </a:r>
                      <a:r>
                        <a:rPr kumimoji="0" lang="en-US" altLang="zh-CN" sz="2600" b="0" i="0" u="none" strike="noStrike" cap="none" normalizeH="0" baseline="0" dirty="0" err="1" smtClean="0">
                          <a:ln>
                            <a:noFill/>
                          </a:ln>
                          <a:solidFill>
                            <a:schemeClr val="tx1"/>
                          </a:solidFill>
                          <a:effectLst/>
                          <a:latin typeface="Arial" charset="0"/>
                          <a:ea typeface="黑体" pitchFamily="2" charset="-122"/>
                        </a:rPr>
                        <a:t>logn</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dirty="0" smtClean="0">
                          <a:ln>
                            <a:noFill/>
                          </a:ln>
                          <a:solidFill>
                            <a:schemeClr val="tx1"/>
                          </a:solidFill>
                          <a:effectLst/>
                          <a:latin typeface="Arial" charset="0"/>
                          <a:ea typeface="黑体" pitchFamily="2" charset="-122"/>
                        </a:rPr>
                        <a:t>不稳定</a:t>
                      </a:r>
                      <a:endParaRPr kumimoji="0" lang="en-US" altLang="zh-CN" sz="2600" b="0" i="0" u="none" strike="noStrike" cap="none" normalizeH="0" baseline="0" dirty="0" smtClean="0">
                        <a:ln>
                          <a:noFill/>
                        </a:ln>
                        <a:solidFill>
                          <a:schemeClr val="tx1"/>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dirty="0" smtClean="0">
                          <a:ln>
                            <a:noFill/>
                          </a:ln>
                          <a:solidFill>
                            <a:schemeClr val="tx1"/>
                          </a:solidFill>
                          <a:effectLst/>
                          <a:latin typeface="Arial" charset="0"/>
                          <a:ea typeface="黑体" pitchFamily="2" charset="-122"/>
                        </a:rPr>
                        <a:t>堆排序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a:t>
                      </a:r>
                      <a:r>
                        <a:rPr kumimoji="0" lang="en-US" altLang="zh-CN" sz="2600" b="0" i="0" u="none" strike="noStrike" cap="none" normalizeH="0" baseline="0" dirty="0" err="1" smtClean="0">
                          <a:ln>
                            <a:noFill/>
                          </a:ln>
                          <a:solidFill>
                            <a:schemeClr val="tx1"/>
                          </a:solidFill>
                          <a:effectLst/>
                          <a:latin typeface="Arial" charset="0"/>
                          <a:ea typeface="黑体" pitchFamily="2" charset="-122"/>
                        </a:rPr>
                        <a:t>nlogn</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a:t>
                      </a:r>
                      <a:r>
                        <a:rPr kumimoji="0" lang="en-US" altLang="zh-CN" sz="2600" b="0" i="0" u="none" strike="noStrike" cap="none" normalizeH="0" baseline="0" dirty="0" err="1" smtClean="0">
                          <a:ln>
                            <a:noFill/>
                          </a:ln>
                          <a:solidFill>
                            <a:schemeClr val="tx1"/>
                          </a:solidFill>
                          <a:effectLst/>
                          <a:latin typeface="Arial" charset="0"/>
                          <a:ea typeface="黑体" pitchFamily="2" charset="-122"/>
                        </a:rPr>
                        <a:t>nlogn</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zh-CN" altLang="en-US" sz="2600" b="0" i="0" u="none" strike="noStrike" cap="none" normalizeH="0" baseline="0" dirty="0" smtClean="0">
                          <a:ln>
                            <a:noFill/>
                          </a:ln>
                          <a:solidFill>
                            <a:schemeClr val="tx1"/>
                          </a:solidFill>
                          <a:effectLst/>
                          <a:latin typeface="Arial" charset="0"/>
                          <a:ea typeface="黑体" pitchFamily="2" charset="-122"/>
                        </a:rPr>
                        <a:t>不稳定</a:t>
                      </a:r>
                      <a:endParaRPr kumimoji="0" lang="en-US" altLang="zh-CN" sz="2600" b="0" i="0" u="none" strike="noStrike" cap="none" normalizeH="0" baseline="0" dirty="0" smtClean="0">
                        <a:ln>
                          <a:noFill/>
                        </a:ln>
                        <a:solidFill>
                          <a:schemeClr val="tx1"/>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dirty="0" smtClean="0">
                          <a:ln>
                            <a:noFill/>
                          </a:ln>
                          <a:solidFill>
                            <a:schemeClr val="tx1"/>
                          </a:solidFill>
                          <a:effectLst/>
                          <a:latin typeface="Arial" charset="0"/>
                          <a:ea typeface="黑体" pitchFamily="2" charset="-122"/>
                        </a:rPr>
                        <a:t>归并排序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a:t>
                      </a:r>
                      <a:r>
                        <a:rPr kumimoji="0" lang="en-US" altLang="zh-CN" sz="2600" b="0" i="0" u="none" strike="noStrike" cap="none" normalizeH="0" baseline="0" dirty="0" err="1" smtClean="0">
                          <a:ln>
                            <a:noFill/>
                          </a:ln>
                          <a:solidFill>
                            <a:schemeClr val="tx1"/>
                          </a:solidFill>
                          <a:effectLst/>
                          <a:latin typeface="Arial" charset="0"/>
                          <a:ea typeface="黑体" pitchFamily="2" charset="-122"/>
                        </a:rPr>
                        <a:t>nlogn</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a:t>
                      </a:r>
                      <a:r>
                        <a:rPr kumimoji="0" lang="en-US" altLang="zh-CN" sz="2600" b="0" i="0" u="none" strike="noStrike" cap="none" normalizeH="0" baseline="0" dirty="0" err="1" smtClean="0">
                          <a:ln>
                            <a:noFill/>
                          </a:ln>
                          <a:solidFill>
                            <a:schemeClr val="tx1"/>
                          </a:solidFill>
                          <a:effectLst/>
                          <a:latin typeface="Arial" charset="0"/>
                          <a:ea typeface="黑体" pitchFamily="2" charset="-122"/>
                        </a:rPr>
                        <a:t>nlogn</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zh-CN" altLang="en-US" sz="2600" b="0" i="0" u="none" strike="noStrike" cap="none" normalizeH="0" baseline="0" dirty="0" smtClean="0">
                          <a:ln>
                            <a:noFill/>
                          </a:ln>
                          <a:solidFill>
                            <a:schemeClr val="tx1"/>
                          </a:solidFill>
                          <a:effectLst/>
                          <a:latin typeface="Arial" charset="0"/>
                          <a:ea typeface="黑体" pitchFamily="2" charset="-122"/>
                        </a:rPr>
                        <a:t>不稳定</a:t>
                      </a:r>
                      <a:endParaRPr kumimoji="0" lang="en-US" altLang="zh-CN" sz="2600" b="0" i="0" u="none" strike="noStrike" cap="none" normalizeH="0" baseline="0" dirty="0" smtClean="0">
                        <a:ln>
                          <a:noFill/>
                        </a:ln>
                        <a:solidFill>
                          <a:schemeClr val="tx1"/>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dirty="0" smtClean="0">
                          <a:ln>
                            <a:noFill/>
                          </a:ln>
                          <a:solidFill>
                            <a:schemeClr val="tx1"/>
                          </a:solidFill>
                          <a:effectLst/>
                          <a:latin typeface="Arial" charset="0"/>
                          <a:ea typeface="黑体" pitchFamily="2" charset="-122"/>
                        </a:rPr>
                        <a:t>基数排序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O(d(</a:t>
                      </a:r>
                      <a:r>
                        <a:rPr kumimoji="0" lang="en-US" altLang="zh-CN" sz="2600" b="0" i="0" u="none" strike="noStrike" cap="none" normalizeH="0" baseline="0" dirty="0" err="1" smtClean="0">
                          <a:ln>
                            <a:noFill/>
                          </a:ln>
                          <a:solidFill>
                            <a:schemeClr val="tx1"/>
                          </a:solidFill>
                          <a:effectLst/>
                          <a:latin typeface="Arial" charset="0"/>
                          <a:ea typeface="黑体" pitchFamily="2" charset="-122"/>
                        </a:rPr>
                        <a:t>n+rd</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O(d(</a:t>
                      </a:r>
                      <a:r>
                        <a:rPr kumimoji="0" lang="en-US" altLang="zh-CN" sz="2600" b="0" i="0" u="none" strike="noStrike" cap="none" normalizeH="0" baseline="0" dirty="0" err="1" smtClean="0">
                          <a:ln>
                            <a:noFill/>
                          </a:ln>
                          <a:solidFill>
                            <a:schemeClr val="tx1"/>
                          </a:solidFill>
                          <a:effectLst/>
                          <a:latin typeface="Arial" charset="0"/>
                          <a:ea typeface="黑体" pitchFamily="2" charset="-122"/>
                        </a:rPr>
                        <a:t>n+rd</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黑体" pitchFamily="2" charset="-122"/>
                        </a:rPr>
                        <a:t>O(</a:t>
                      </a:r>
                      <a:r>
                        <a:rPr kumimoji="0" lang="en-US" altLang="zh-CN" sz="2600" b="0" i="0" u="none" strike="noStrike" cap="none" normalizeH="0" baseline="0" dirty="0" err="1" smtClean="0">
                          <a:ln>
                            <a:noFill/>
                          </a:ln>
                          <a:solidFill>
                            <a:schemeClr val="tx1"/>
                          </a:solidFill>
                          <a:effectLst/>
                          <a:latin typeface="Arial" charset="0"/>
                          <a:ea typeface="黑体" pitchFamily="2" charset="-122"/>
                        </a:rPr>
                        <a:t>rd</a:t>
                      </a:r>
                      <a:r>
                        <a:rPr kumimoji="0" lang="en-US" altLang="zh-CN" sz="2600" b="0" i="0" u="none" strike="noStrike" cap="none" normalizeH="0" baseline="0" dirty="0" smtClean="0">
                          <a:ln>
                            <a:noFill/>
                          </a:ln>
                          <a:solidFill>
                            <a:schemeClr val="tx1"/>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0" i="0" u="none" strike="noStrike" cap="none" normalizeH="0" baseline="0" dirty="0" smtClean="0">
                          <a:ln>
                            <a:noFill/>
                          </a:ln>
                          <a:solidFill>
                            <a:schemeClr val="tx1"/>
                          </a:solidFill>
                          <a:effectLst/>
                          <a:latin typeface="Arial" charset="0"/>
                          <a:ea typeface="黑体" pitchFamily="2" charset="-122"/>
                        </a:rPr>
                        <a:t>稳定</a:t>
                      </a:r>
                      <a:endParaRPr kumimoji="0" lang="en-US" altLang="zh-CN" sz="2600" b="0" i="0" u="none" strike="noStrike" cap="none" normalizeH="0" baseline="0" dirty="0" smtClean="0">
                        <a:ln>
                          <a:noFill/>
                        </a:ln>
                        <a:solidFill>
                          <a:schemeClr val="tx1"/>
                        </a:solidFill>
                        <a:effectLst/>
                        <a:latin typeface="Arial" charset="0"/>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t>课程安排</a:t>
            </a:r>
          </a:p>
        </p:txBody>
      </p:sp>
      <p:sp>
        <p:nvSpPr>
          <p:cNvPr id="245763" name="Rectangle 3"/>
          <p:cNvSpPr>
            <a:spLocks noGrp="1" noChangeArrowheads="1"/>
          </p:cNvSpPr>
          <p:nvPr>
            <p:ph type="body" idx="1"/>
          </p:nvPr>
        </p:nvSpPr>
        <p:spPr/>
        <p:txBody>
          <a:bodyPr/>
          <a:lstStyle/>
          <a:p>
            <a:r>
              <a:rPr lang="zh-CN" altLang="en-US" dirty="0"/>
              <a:t>课程介绍</a:t>
            </a:r>
          </a:p>
          <a:p>
            <a:r>
              <a:rPr lang="zh-CN" altLang="en-US" dirty="0" smtClean="0"/>
              <a:t>栈</a:t>
            </a:r>
            <a:r>
              <a:rPr lang="zh-CN" altLang="en-US" dirty="0"/>
              <a:t>、</a:t>
            </a:r>
            <a:r>
              <a:rPr lang="zh-CN" altLang="en-US" dirty="0" smtClean="0"/>
              <a:t>队列和向量 </a:t>
            </a:r>
            <a:endParaRPr lang="zh-CN" altLang="en-US" dirty="0"/>
          </a:p>
          <a:p>
            <a:r>
              <a:rPr lang="zh-CN" altLang="en-US" dirty="0"/>
              <a:t>树</a:t>
            </a:r>
          </a:p>
          <a:p>
            <a:r>
              <a:rPr lang="zh-CN" altLang="en-US" dirty="0"/>
              <a:t>查找</a:t>
            </a:r>
          </a:p>
          <a:p>
            <a:r>
              <a:rPr lang="zh-CN" altLang="en-US" dirty="0" smtClean="0"/>
              <a:t>排序</a:t>
            </a:r>
            <a:endParaRPr lang="en-US" altLang="zh-CN" dirty="0" smtClean="0"/>
          </a:p>
          <a:p>
            <a:r>
              <a:rPr lang="zh-CN" altLang="en-US" dirty="0" smtClean="0">
                <a:solidFill>
                  <a:srgbClr val="FF0000"/>
                </a:solidFill>
              </a:rPr>
              <a:t>图</a:t>
            </a:r>
            <a:endParaRPr lang="zh-CN" altLang="en-US" dirty="0">
              <a:solidFill>
                <a:srgbClr val="FF0000"/>
              </a:solidFill>
            </a:endParaRPr>
          </a:p>
        </p:txBody>
      </p:sp>
    </p:spTree>
    <p:extLst>
      <p:ext uri="{BB962C8B-B14F-4D97-AF65-F5344CB8AC3E}">
        <p14:creationId xmlns:p14="http://schemas.microsoft.com/office/powerpoint/2010/main" val="322013207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zh-CN" altLang="en-US" dirty="0"/>
              <a:t>图</a:t>
            </a:r>
            <a:r>
              <a:rPr lang="zh-CN" altLang="en-US" dirty="0" smtClean="0"/>
              <a:t> </a:t>
            </a:r>
            <a:endParaRPr lang="zh-CN" altLang="en-US" dirty="0"/>
          </a:p>
        </p:txBody>
      </p:sp>
      <p:sp>
        <p:nvSpPr>
          <p:cNvPr id="551939" name="Rectangle 3"/>
          <p:cNvSpPr>
            <a:spLocks noGrp="1" noChangeArrowheads="1"/>
          </p:cNvSpPr>
          <p:nvPr>
            <p:ph type="body" idx="1"/>
          </p:nvPr>
        </p:nvSpPr>
        <p:spPr/>
        <p:txBody>
          <a:bodyPr/>
          <a:lstStyle/>
          <a:p>
            <a:r>
              <a:rPr lang="zh-CN" altLang="en-US" dirty="0"/>
              <a:t>大纲描述：</a:t>
            </a:r>
          </a:p>
          <a:p>
            <a:pPr lvl="1"/>
            <a:r>
              <a:rPr lang="zh-CN" altLang="en-US" dirty="0"/>
              <a:t>图的基本概念</a:t>
            </a:r>
            <a:r>
              <a:rPr lang="en-US" altLang="zh-CN" dirty="0" smtClean="0"/>
              <a:t>;</a:t>
            </a:r>
          </a:p>
          <a:p>
            <a:pPr lvl="1"/>
            <a:r>
              <a:rPr lang="zh-CN" altLang="en-US" dirty="0" smtClean="0"/>
              <a:t>图</a:t>
            </a:r>
            <a:r>
              <a:rPr lang="zh-CN" altLang="en-US" dirty="0"/>
              <a:t>的存储结构</a:t>
            </a:r>
            <a:r>
              <a:rPr lang="en-US" altLang="zh-CN" dirty="0"/>
              <a:t>,</a:t>
            </a:r>
            <a:r>
              <a:rPr lang="zh-CN" altLang="en-US" dirty="0"/>
              <a:t>邻接矩阵</a:t>
            </a:r>
            <a:r>
              <a:rPr lang="en-US" altLang="zh-CN" dirty="0"/>
              <a:t>,</a:t>
            </a:r>
            <a:r>
              <a:rPr lang="zh-CN" altLang="en-US" dirty="0"/>
              <a:t>邻接表</a:t>
            </a:r>
            <a:r>
              <a:rPr lang="en-US" altLang="zh-CN" dirty="0" smtClean="0"/>
              <a:t>;</a:t>
            </a:r>
          </a:p>
          <a:p>
            <a:pPr lvl="1"/>
            <a:r>
              <a:rPr lang="zh-CN" altLang="en-US" dirty="0" smtClean="0"/>
              <a:t>图</a:t>
            </a:r>
            <a:r>
              <a:rPr lang="zh-CN" altLang="en-US" dirty="0"/>
              <a:t>的遍历</a:t>
            </a:r>
            <a:r>
              <a:rPr lang="en-US" altLang="zh-CN" dirty="0"/>
              <a:t>,</a:t>
            </a:r>
            <a:r>
              <a:rPr lang="zh-CN" altLang="en-US" dirty="0"/>
              <a:t>广度度优先遍历和深度优先遍历</a:t>
            </a:r>
            <a:r>
              <a:rPr lang="en-US" altLang="zh-CN" dirty="0" smtClean="0"/>
              <a:t>;</a:t>
            </a:r>
          </a:p>
          <a:p>
            <a:pPr lvl="1"/>
            <a:r>
              <a:rPr lang="zh-CN" altLang="en-US" dirty="0" smtClean="0"/>
              <a:t>最小生成树</a:t>
            </a:r>
            <a:r>
              <a:rPr lang="zh-CN" altLang="en-US" dirty="0"/>
              <a:t>基本概念</a:t>
            </a:r>
            <a:r>
              <a:rPr lang="en-US" altLang="zh-CN" dirty="0"/>
              <a:t>,Prim</a:t>
            </a:r>
            <a:r>
              <a:rPr lang="zh-CN" altLang="en-US" dirty="0"/>
              <a:t>算法</a:t>
            </a:r>
            <a:r>
              <a:rPr lang="en-US" altLang="zh-CN" dirty="0"/>
              <a:t>,</a:t>
            </a:r>
            <a:r>
              <a:rPr lang="en-US" altLang="zh-CN" dirty="0" err="1"/>
              <a:t>Kruskal</a:t>
            </a:r>
            <a:r>
              <a:rPr lang="zh-CN" altLang="en-US" dirty="0"/>
              <a:t>算法</a:t>
            </a:r>
            <a:r>
              <a:rPr lang="en-US" altLang="zh-CN" dirty="0" smtClean="0"/>
              <a:t>;</a:t>
            </a:r>
          </a:p>
          <a:p>
            <a:pPr lvl="1"/>
            <a:r>
              <a:rPr lang="zh-CN" altLang="en-US" dirty="0" smtClean="0"/>
              <a:t>最短路径问题</a:t>
            </a:r>
            <a:r>
              <a:rPr lang="en-US" altLang="zh-CN" dirty="0"/>
              <a:t>,</a:t>
            </a:r>
            <a:r>
              <a:rPr lang="zh-CN" altLang="en-US" dirty="0"/>
              <a:t>广度优先遍历算法</a:t>
            </a:r>
            <a:r>
              <a:rPr lang="en-US" altLang="zh-CN" dirty="0"/>
              <a:t>,</a:t>
            </a:r>
            <a:r>
              <a:rPr lang="en-US" altLang="zh-CN" dirty="0" err="1"/>
              <a:t>Dijkstra</a:t>
            </a:r>
            <a:r>
              <a:rPr lang="zh-CN" altLang="en-US" dirty="0"/>
              <a:t>算法</a:t>
            </a:r>
            <a:r>
              <a:rPr lang="en-US" altLang="zh-CN" dirty="0"/>
              <a:t>,Floyd</a:t>
            </a:r>
            <a:r>
              <a:rPr lang="zh-CN" altLang="en-US" dirty="0"/>
              <a:t>算法</a:t>
            </a:r>
            <a:r>
              <a:rPr lang="en-US" altLang="zh-CN" dirty="0"/>
              <a:t>;</a:t>
            </a:r>
            <a:r>
              <a:rPr lang="zh-CN" altLang="en-US" dirty="0"/>
              <a:t>拓扑</a:t>
            </a:r>
            <a:r>
              <a:rPr lang="zh-CN" altLang="en-US" dirty="0" smtClean="0"/>
              <a:t>排序</a:t>
            </a:r>
            <a:endParaRPr lang="zh-CN" altLang="en-US" dirty="0"/>
          </a:p>
        </p:txBody>
      </p:sp>
    </p:spTree>
    <p:extLst>
      <p:ext uri="{BB962C8B-B14F-4D97-AF65-F5344CB8AC3E}">
        <p14:creationId xmlns:p14="http://schemas.microsoft.com/office/powerpoint/2010/main" val="321094962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AutoShape 2"/>
          <p:cNvSpPr>
            <a:spLocks noGrp="1" noChangeArrowheads="1"/>
          </p:cNvSpPr>
          <p:nvPr>
            <p:ph type="title"/>
          </p:nvPr>
        </p:nvSpPr>
        <p:spPr/>
        <p:txBody>
          <a:bodyPr/>
          <a:lstStyle/>
          <a:p>
            <a:r>
              <a:rPr lang="zh-CN" altLang="en-US" dirty="0" smtClean="0"/>
              <a:t>图的</a:t>
            </a:r>
            <a:r>
              <a:rPr lang="zh-CN" altLang="en-US" dirty="0"/>
              <a:t>基本概念和术语</a:t>
            </a:r>
            <a:endParaRPr lang="en-US" altLang="zh-CN" dirty="0"/>
          </a:p>
        </p:txBody>
      </p:sp>
      <p:sp>
        <p:nvSpPr>
          <p:cNvPr id="95235" name="Rectangle 3"/>
          <p:cNvSpPr>
            <a:spLocks noGrp="1" noChangeArrowheads="1"/>
          </p:cNvSpPr>
          <p:nvPr>
            <p:ph sz="half" idx="1"/>
          </p:nvPr>
        </p:nvSpPr>
        <p:spPr/>
        <p:txBody>
          <a:bodyPr/>
          <a:lstStyle/>
          <a:p>
            <a:r>
              <a:rPr lang="zh-CN" altLang="en-US" dirty="0" smtClean="0"/>
              <a:t>顶点、弧和边</a:t>
            </a:r>
            <a:endParaRPr lang="en-US" altLang="zh-CN" dirty="0" smtClean="0"/>
          </a:p>
          <a:p>
            <a:r>
              <a:rPr lang="zh-CN" altLang="en-US" dirty="0"/>
              <a:t>出弧、入</a:t>
            </a:r>
            <a:r>
              <a:rPr lang="zh-CN" altLang="en-US" dirty="0" smtClean="0"/>
              <a:t>弧</a:t>
            </a:r>
            <a:endParaRPr lang="en-US" altLang="zh-CN" dirty="0" smtClean="0"/>
          </a:p>
          <a:p>
            <a:r>
              <a:rPr lang="zh-CN" altLang="en-US" dirty="0"/>
              <a:t>邻接点</a:t>
            </a:r>
          </a:p>
          <a:p>
            <a:r>
              <a:rPr lang="zh-CN" altLang="en-US" dirty="0" smtClean="0"/>
              <a:t>度、出度、入度</a:t>
            </a:r>
            <a:endParaRPr lang="en-US" altLang="zh-CN" dirty="0" smtClean="0"/>
          </a:p>
          <a:p>
            <a:r>
              <a:rPr lang="zh-CN" altLang="en-US" dirty="0" smtClean="0"/>
              <a:t>有向图、无向图</a:t>
            </a:r>
            <a:endParaRPr lang="en-US" altLang="zh-CN" dirty="0" smtClean="0"/>
          </a:p>
          <a:p>
            <a:r>
              <a:rPr lang="zh-CN" altLang="en-US" dirty="0"/>
              <a:t>稀疏</a:t>
            </a:r>
            <a:r>
              <a:rPr lang="zh-CN" altLang="en-US" dirty="0" smtClean="0"/>
              <a:t>图、稠密图</a:t>
            </a:r>
            <a:endParaRPr lang="en-US" altLang="zh-CN" dirty="0" smtClean="0"/>
          </a:p>
        </p:txBody>
      </p:sp>
      <p:sp>
        <p:nvSpPr>
          <p:cNvPr id="2" name="内容占位符 1"/>
          <p:cNvSpPr>
            <a:spLocks noGrp="1"/>
          </p:cNvSpPr>
          <p:nvPr>
            <p:ph sz="half" idx="2"/>
          </p:nvPr>
        </p:nvSpPr>
        <p:spPr/>
        <p:txBody>
          <a:bodyPr/>
          <a:lstStyle/>
          <a:p>
            <a:r>
              <a:rPr lang="zh-CN" altLang="en-US" dirty="0"/>
              <a:t>权、网</a:t>
            </a:r>
            <a:endParaRPr lang="en-US" altLang="zh-CN" dirty="0"/>
          </a:p>
          <a:p>
            <a:r>
              <a:rPr lang="zh-CN" altLang="en-US" dirty="0"/>
              <a:t>带权图、无权图</a:t>
            </a:r>
            <a:endParaRPr lang="en-US" altLang="zh-CN" dirty="0"/>
          </a:p>
          <a:p>
            <a:r>
              <a:rPr lang="zh-CN" altLang="en-US" dirty="0" smtClean="0"/>
              <a:t>子图</a:t>
            </a:r>
            <a:endParaRPr lang="en-US" altLang="zh-CN" dirty="0" smtClean="0"/>
          </a:p>
          <a:p>
            <a:r>
              <a:rPr lang="zh-CN" altLang="en-US" dirty="0"/>
              <a:t>连通图</a:t>
            </a:r>
          </a:p>
        </p:txBody>
      </p:sp>
    </p:spTree>
    <p:extLst>
      <p:ext uri="{BB962C8B-B14F-4D97-AF65-F5344CB8AC3E}">
        <p14:creationId xmlns:p14="http://schemas.microsoft.com/office/powerpoint/2010/main" val="384578367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AutoShape 2"/>
          <p:cNvSpPr>
            <a:spLocks noGrp="1" noChangeArrowheads="1"/>
          </p:cNvSpPr>
          <p:nvPr>
            <p:ph type="title"/>
          </p:nvPr>
        </p:nvSpPr>
        <p:spPr/>
        <p:txBody>
          <a:bodyPr/>
          <a:lstStyle/>
          <a:p>
            <a:r>
              <a:rPr lang="zh-CN" altLang="en-US" dirty="0"/>
              <a:t>图的存储结构</a:t>
            </a:r>
            <a:endParaRPr lang="en-US" altLang="zh-CN" dirty="0"/>
          </a:p>
        </p:txBody>
      </p:sp>
      <p:sp>
        <p:nvSpPr>
          <p:cNvPr id="101379" name="Rectangle 3"/>
          <p:cNvSpPr>
            <a:spLocks noGrp="1" noChangeArrowheads="1"/>
          </p:cNvSpPr>
          <p:nvPr>
            <p:ph type="body" idx="1"/>
          </p:nvPr>
        </p:nvSpPr>
        <p:spPr/>
        <p:txBody>
          <a:bodyPr/>
          <a:lstStyle/>
          <a:p>
            <a:r>
              <a:rPr lang="zh-CN" altLang="en-US"/>
              <a:t>常用方法 </a:t>
            </a:r>
            <a:r>
              <a:rPr lang="en-US" altLang="zh-CN"/>
              <a:t>:</a:t>
            </a:r>
          </a:p>
          <a:p>
            <a:pPr lvl="1"/>
            <a:r>
              <a:rPr lang="zh-CN" altLang="en-US"/>
              <a:t>数组表示法</a:t>
            </a:r>
            <a:r>
              <a:rPr lang="en-US" altLang="zh-CN"/>
              <a:t>/</a:t>
            </a:r>
            <a:r>
              <a:rPr lang="zh-CN" altLang="en-US"/>
              <a:t>邻接矩阵 </a:t>
            </a:r>
            <a:r>
              <a:rPr lang="en-US" altLang="zh-CN"/>
              <a:t>(Adjacency Matrix)</a:t>
            </a:r>
            <a:r>
              <a:rPr lang="zh-CN" altLang="en-US"/>
              <a:t>法</a:t>
            </a:r>
          </a:p>
          <a:p>
            <a:pPr lvl="1"/>
            <a:r>
              <a:rPr lang="zh-CN" altLang="en-US"/>
              <a:t>邻接表</a:t>
            </a:r>
            <a:r>
              <a:rPr lang="en-US" altLang="zh-CN"/>
              <a:t>(Adjacency List)</a:t>
            </a:r>
            <a:r>
              <a:rPr lang="zh-CN" altLang="en-US"/>
              <a:t>法</a:t>
            </a:r>
          </a:p>
          <a:p>
            <a:pPr lvl="1"/>
            <a:r>
              <a:rPr lang="zh-CN" altLang="en-US"/>
              <a:t>邻接多重表**</a:t>
            </a:r>
          </a:p>
          <a:p>
            <a:pPr lvl="1"/>
            <a:r>
              <a:rPr lang="zh-CN" altLang="en-US"/>
              <a:t>十字链表法**</a:t>
            </a:r>
          </a:p>
        </p:txBody>
      </p:sp>
    </p:spTree>
    <p:extLst>
      <p:ext uri="{BB962C8B-B14F-4D97-AF65-F5344CB8AC3E}">
        <p14:creationId xmlns:p14="http://schemas.microsoft.com/office/powerpoint/2010/main" val="43970640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AutoShape 2"/>
          <p:cNvSpPr>
            <a:spLocks noGrp="1" noChangeArrowheads="1"/>
          </p:cNvSpPr>
          <p:nvPr>
            <p:ph type="title"/>
          </p:nvPr>
        </p:nvSpPr>
        <p:spPr/>
        <p:txBody>
          <a:bodyPr/>
          <a:lstStyle/>
          <a:p>
            <a:r>
              <a:rPr lang="zh-CN" altLang="en-US" dirty="0" smtClean="0"/>
              <a:t>邻接矩阵</a:t>
            </a:r>
            <a:endParaRPr lang="en-US" altLang="zh-CN" dirty="0"/>
          </a:p>
        </p:txBody>
      </p:sp>
      <p:sp>
        <p:nvSpPr>
          <p:cNvPr id="102403" name="Rectangle 3"/>
          <p:cNvSpPr>
            <a:spLocks noGrp="1" noChangeArrowheads="1"/>
          </p:cNvSpPr>
          <p:nvPr>
            <p:ph type="body" idx="1"/>
          </p:nvPr>
        </p:nvSpPr>
        <p:spPr/>
        <p:txBody>
          <a:bodyPr/>
          <a:lstStyle/>
          <a:p>
            <a:r>
              <a:rPr lang="zh-CN" altLang="en-US"/>
              <a:t>设</a:t>
            </a:r>
            <a:r>
              <a:rPr lang="en-US" altLang="zh-CN"/>
              <a:t>|V|=n</a:t>
            </a:r>
          </a:p>
          <a:p>
            <a:r>
              <a:rPr lang="zh-CN" altLang="en-US"/>
              <a:t>用一个</a:t>
            </a:r>
            <a:r>
              <a:rPr lang="en-US" altLang="zh-CN"/>
              <a:t>n</a:t>
            </a:r>
            <a:r>
              <a:rPr lang="zh-CN" altLang="en-US"/>
              <a:t>维矩阵</a:t>
            </a:r>
            <a:r>
              <a:rPr lang="en-US" altLang="zh-CN"/>
              <a:t>V</a:t>
            </a:r>
            <a:r>
              <a:rPr lang="zh-CN" altLang="en-US"/>
              <a:t>存储顶点标签</a:t>
            </a:r>
          </a:p>
          <a:p>
            <a:r>
              <a:rPr lang="zh-CN" altLang="en-US"/>
              <a:t>用一个</a:t>
            </a:r>
            <a:r>
              <a:rPr lang="en-US" altLang="zh-CN"/>
              <a:t>n*n</a:t>
            </a:r>
            <a:r>
              <a:rPr lang="zh-CN" altLang="en-US"/>
              <a:t>矩阵</a:t>
            </a:r>
            <a:r>
              <a:rPr lang="en-US" altLang="zh-CN"/>
              <a:t>E</a:t>
            </a:r>
            <a:r>
              <a:rPr lang="zh-CN" altLang="en-US"/>
              <a:t>存储顶点邻接关系</a:t>
            </a:r>
          </a:p>
          <a:p>
            <a:pPr lvl="1"/>
            <a:r>
              <a:rPr lang="zh-CN" altLang="en-US"/>
              <a:t>对于</a:t>
            </a:r>
            <a:r>
              <a:rPr lang="en-US" altLang="zh-CN"/>
              <a:t>E</a:t>
            </a:r>
            <a:r>
              <a:rPr lang="zh-CN" altLang="en-US"/>
              <a:t>中每个元素</a:t>
            </a:r>
            <a:r>
              <a:rPr lang="en-US" altLang="zh-CN"/>
              <a:t>e[v][w],</a:t>
            </a:r>
            <a:r>
              <a:rPr lang="zh-CN" altLang="en-US"/>
              <a:t>取值如下</a:t>
            </a:r>
            <a:r>
              <a:rPr lang="en-US" altLang="zh-CN"/>
              <a:t>:</a:t>
            </a:r>
          </a:p>
          <a:p>
            <a:pPr lvl="2"/>
            <a:r>
              <a:rPr lang="zh-CN" altLang="en-US"/>
              <a:t>无权图 </a:t>
            </a:r>
            <a:r>
              <a:rPr lang="en-US" altLang="zh-CN"/>
              <a:t>:	1	&lt;v,w&gt;</a:t>
            </a:r>
            <a:r>
              <a:rPr lang="en-US" altLang="zh-CN">
                <a:sym typeface="Symbol" panose="05050102010706020507" pitchFamily="18" charset="2"/>
              </a:rPr>
              <a:t>E</a:t>
            </a:r>
            <a:br>
              <a:rPr lang="en-US" altLang="zh-CN">
                <a:sym typeface="Symbol" panose="05050102010706020507" pitchFamily="18" charset="2"/>
              </a:rPr>
            </a:br>
            <a:r>
              <a:rPr lang="en-US" altLang="zh-CN">
                <a:sym typeface="Symbol" panose="05050102010706020507" pitchFamily="18" charset="2"/>
              </a:rPr>
              <a:t>		0	</a:t>
            </a:r>
            <a:r>
              <a:rPr lang="zh-CN" altLang="en-US">
                <a:sym typeface="Symbol" panose="05050102010706020507" pitchFamily="18" charset="2"/>
              </a:rPr>
              <a:t>否则</a:t>
            </a:r>
          </a:p>
          <a:p>
            <a:pPr lvl="2"/>
            <a:r>
              <a:rPr lang="zh-CN" altLang="en-US"/>
              <a:t>带权图 </a:t>
            </a:r>
            <a:r>
              <a:rPr lang="en-US" altLang="zh-CN"/>
              <a:t>:	</a:t>
            </a:r>
            <a:r>
              <a:rPr lang="zh-CN" altLang="en-US"/>
              <a:t>权值	</a:t>
            </a:r>
            <a:r>
              <a:rPr lang="en-US" altLang="zh-CN"/>
              <a:t>&lt;v,w&gt; </a:t>
            </a:r>
            <a:r>
              <a:rPr lang="en-US" altLang="zh-CN">
                <a:sym typeface="Symbol" panose="05050102010706020507" pitchFamily="18" charset="2"/>
              </a:rPr>
              <a:t>E</a:t>
            </a:r>
            <a:r>
              <a:rPr lang="zh-CN" altLang="en-US">
                <a:sym typeface="Symbol" panose="05050102010706020507" pitchFamily="18" charset="2"/>
              </a:rPr>
              <a:t>且</a:t>
            </a:r>
            <a:r>
              <a:rPr lang="en-US" altLang="zh-CN">
                <a:sym typeface="Symbol" panose="05050102010706020507" pitchFamily="18" charset="2"/>
              </a:rPr>
              <a:t>vw</a:t>
            </a:r>
            <a:br>
              <a:rPr lang="en-US" altLang="zh-CN">
                <a:sym typeface="Symbol" panose="05050102010706020507" pitchFamily="18" charset="2"/>
              </a:rPr>
            </a:br>
            <a:r>
              <a:rPr lang="en-US" altLang="zh-CN">
                <a:sym typeface="Symbol" panose="05050102010706020507" pitchFamily="18" charset="2"/>
              </a:rPr>
              <a:t>		0	v=w</a:t>
            </a:r>
            <a:br>
              <a:rPr lang="en-US" altLang="zh-CN">
                <a:sym typeface="Symbol" panose="05050102010706020507" pitchFamily="18" charset="2"/>
              </a:rPr>
            </a:br>
            <a:r>
              <a:rPr lang="en-US" altLang="zh-CN">
                <a:sym typeface="Symbol" panose="05050102010706020507" pitchFamily="18" charset="2"/>
              </a:rPr>
              <a:t>			</a:t>
            </a:r>
            <a:r>
              <a:rPr lang="zh-CN" altLang="en-US">
                <a:sym typeface="Symbol" panose="05050102010706020507" pitchFamily="18" charset="2"/>
              </a:rPr>
              <a:t>否则</a:t>
            </a:r>
            <a:endParaRPr lang="zh-CN" altLang="en-US"/>
          </a:p>
        </p:txBody>
      </p:sp>
    </p:spTree>
    <p:extLst>
      <p:ext uri="{BB962C8B-B14F-4D97-AF65-F5344CB8AC3E}">
        <p14:creationId xmlns:p14="http://schemas.microsoft.com/office/powerpoint/2010/main" val="213349156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AutoShape 2"/>
          <p:cNvSpPr>
            <a:spLocks noGrp="1" noChangeArrowheads="1"/>
          </p:cNvSpPr>
          <p:nvPr>
            <p:ph type="title"/>
          </p:nvPr>
        </p:nvSpPr>
        <p:spPr/>
        <p:txBody>
          <a:bodyPr/>
          <a:lstStyle/>
          <a:p>
            <a:r>
              <a:rPr lang="zh-CN" altLang="en-US" dirty="0"/>
              <a:t>邻接矩阵</a:t>
            </a:r>
            <a:endParaRPr lang="en-US" altLang="zh-CN" dirty="0"/>
          </a:p>
        </p:txBody>
      </p:sp>
      <p:sp>
        <p:nvSpPr>
          <p:cNvPr id="103427" name="Rectangle 3"/>
          <p:cNvSpPr>
            <a:spLocks noGrp="1" noChangeArrowheads="1"/>
          </p:cNvSpPr>
          <p:nvPr>
            <p:ph type="body" idx="1"/>
          </p:nvPr>
        </p:nvSpPr>
        <p:spPr/>
        <p:txBody>
          <a:bodyPr/>
          <a:lstStyle/>
          <a:p>
            <a:r>
              <a:rPr lang="zh-CN" altLang="en-US"/>
              <a:t>对于无向图</a:t>
            </a:r>
            <a:r>
              <a:rPr lang="en-US" altLang="zh-CN"/>
              <a:t>,</a:t>
            </a:r>
            <a:r>
              <a:rPr lang="zh-CN" altLang="en-US"/>
              <a:t>邻接矩阵呈上</a:t>
            </a:r>
            <a:r>
              <a:rPr lang="en-US" altLang="zh-CN"/>
              <a:t>/</a:t>
            </a:r>
            <a:r>
              <a:rPr lang="zh-CN" altLang="en-US"/>
              <a:t>下三角形</a:t>
            </a:r>
            <a:r>
              <a:rPr lang="en-US" altLang="zh-CN"/>
              <a:t>,</a:t>
            </a:r>
            <a:r>
              <a:rPr lang="zh-CN" altLang="en-US"/>
              <a:t>可以只存储这部分内容</a:t>
            </a:r>
          </a:p>
          <a:p>
            <a:r>
              <a:rPr lang="zh-CN" altLang="en-US"/>
              <a:t>一般用</a:t>
            </a:r>
            <a:r>
              <a:rPr lang="en-US" altLang="zh-CN"/>
              <a:t>0</a:t>
            </a:r>
            <a:r>
              <a:rPr lang="zh-CN" altLang="en-US"/>
              <a:t>表示无向图的不邻接</a:t>
            </a:r>
            <a:r>
              <a:rPr lang="en-US" altLang="zh-CN"/>
              <a:t>,</a:t>
            </a:r>
            <a:r>
              <a:rPr lang="zh-CN" altLang="en-US"/>
              <a:t>而用</a:t>
            </a:r>
            <a:r>
              <a:rPr lang="zh-CN" altLang="en-US">
                <a:sym typeface="Symbol" panose="05050102010706020507" pitchFamily="18" charset="2"/>
              </a:rPr>
              <a:t>表示有向图的不邻接</a:t>
            </a:r>
          </a:p>
          <a:p>
            <a:r>
              <a:rPr lang="zh-CN" altLang="en-US">
                <a:sym typeface="Symbol" panose="05050102010706020507" pitchFamily="18" charset="2"/>
              </a:rPr>
              <a:t>合适存储稠密图</a:t>
            </a:r>
          </a:p>
          <a:p>
            <a:r>
              <a:rPr lang="zh-CN" altLang="en-US">
                <a:sym typeface="Symbol" panose="05050102010706020507" pitchFamily="18" charset="2"/>
              </a:rPr>
              <a:t>合适如果图的主要功能是查询</a:t>
            </a:r>
            <a:endParaRPr lang="zh-CN" altLang="en-US"/>
          </a:p>
        </p:txBody>
      </p:sp>
    </p:spTree>
    <p:extLst>
      <p:ext uri="{BB962C8B-B14F-4D97-AF65-F5344CB8AC3E}">
        <p14:creationId xmlns:p14="http://schemas.microsoft.com/office/powerpoint/2010/main" val="15425014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2"/>
          <p:cNvSpPr>
            <a:spLocks noGrp="1" noChangeArrowheads="1"/>
          </p:cNvSpPr>
          <p:nvPr>
            <p:ph type="title"/>
          </p:nvPr>
        </p:nvSpPr>
        <p:spPr/>
        <p:txBody>
          <a:bodyPr/>
          <a:lstStyle/>
          <a:p>
            <a:r>
              <a:rPr lang="zh-CN" altLang="en-US" dirty="0"/>
              <a:t>邻接矩阵</a:t>
            </a:r>
            <a:endParaRPr lang="en-US" altLang="zh-CN" dirty="0"/>
          </a:p>
        </p:txBody>
      </p:sp>
      <p:sp>
        <p:nvSpPr>
          <p:cNvPr id="109571" name="Rectangle 3"/>
          <p:cNvSpPr>
            <a:spLocks noGrp="1" noChangeArrowheads="1"/>
          </p:cNvSpPr>
          <p:nvPr>
            <p:ph type="body" idx="1"/>
          </p:nvPr>
        </p:nvSpPr>
        <p:spPr/>
        <p:txBody>
          <a:bodyPr/>
          <a:lstStyle/>
          <a:p>
            <a:pPr>
              <a:spcBef>
                <a:spcPct val="0"/>
              </a:spcBef>
              <a:buSzTx/>
            </a:pPr>
            <a:r>
              <a:rPr lang="zh-CN" altLang="en-US"/>
              <a:t>在有向图中</a:t>
            </a:r>
            <a:r>
              <a:rPr lang="en-US" altLang="zh-CN"/>
              <a:t>, </a:t>
            </a:r>
            <a:r>
              <a:rPr lang="zh-CN" altLang="en-US"/>
              <a:t>统计第 </a:t>
            </a:r>
            <a:r>
              <a:rPr lang="en-US" altLang="zh-CN"/>
              <a:t>i </a:t>
            </a:r>
            <a:r>
              <a:rPr lang="zh-CN" altLang="en-US"/>
              <a:t>行 </a:t>
            </a:r>
            <a:r>
              <a:rPr lang="en-US" altLang="zh-CN"/>
              <a:t>1 </a:t>
            </a:r>
            <a:r>
              <a:rPr lang="zh-CN" altLang="en-US"/>
              <a:t>的个数可得顶点 </a:t>
            </a:r>
            <a:r>
              <a:rPr lang="en-US" altLang="zh-CN"/>
              <a:t>i </a:t>
            </a:r>
            <a:r>
              <a:rPr lang="zh-CN" altLang="en-US"/>
              <a:t>的出度，统计第 </a:t>
            </a:r>
            <a:r>
              <a:rPr lang="en-US" altLang="zh-CN"/>
              <a:t>j </a:t>
            </a:r>
            <a:r>
              <a:rPr lang="zh-CN" altLang="en-US"/>
              <a:t>列 </a:t>
            </a:r>
            <a:r>
              <a:rPr lang="en-US" altLang="zh-CN"/>
              <a:t>1 </a:t>
            </a:r>
            <a:r>
              <a:rPr lang="zh-CN" altLang="en-US"/>
              <a:t>的个数可得顶点 </a:t>
            </a:r>
            <a:r>
              <a:rPr lang="en-US" altLang="zh-CN"/>
              <a:t>j </a:t>
            </a:r>
            <a:r>
              <a:rPr lang="zh-CN" altLang="en-US"/>
              <a:t>的入度</a:t>
            </a:r>
          </a:p>
          <a:p>
            <a:pPr>
              <a:spcBef>
                <a:spcPct val="0"/>
              </a:spcBef>
              <a:buSzTx/>
            </a:pPr>
            <a:r>
              <a:rPr lang="zh-CN" altLang="en-US"/>
              <a:t>在无向图中</a:t>
            </a:r>
            <a:r>
              <a:rPr lang="en-US" altLang="zh-CN"/>
              <a:t>, </a:t>
            </a:r>
            <a:r>
              <a:rPr lang="zh-CN" altLang="en-US"/>
              <a:t>统计第 </a:t>
            </a:r>
            <a:r>
              <a:rPr lang="en-US" altLang="zh-CN"/>
              <a:t>i </a:t>
            </a:r>
            <a:r>
              <a:rPr lang="zh-CN" altLang="zh-CN"/>
              <a:t>行 (列) 1 的个数可得顶点</a:t>
            </a:r>
            <a:r>
              <a:rPr lang="en-US" altLang="zh-CN"/>
              <a:t>i </a:t>
            </a:r>
            <a:r>
              <a:rPr lang="zh-CN" altLang="zh-CN"/>
              <a:t>的度</a:t>
            </a:r>
            <a:endParaRPr lang="zh-CN" altLang="en-US"/>
          </a:p>
        </p:txBody>
      </p:sp>
    </p:spTree>
    <p:extLst>
      <p:ext uri="{BB962C8B-B14F-4D97-AF65-F5344CB8AC3E}">
        <p14:creationId xmlns:p14="http://schemas.microsoft.com/office/powerpoint/2010/main" val="52124497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AutoShape 5"/>
          <p:cNvSpPr>
            <a:spLocks noGrp="1" noChangeArrowheads="1"/>
          </p:cNvSpPr>
          <p:nvPr>
            <p:ph type="title"/>
          </p:nvPr>
        </p:nvSpPr>
        <p:spPr/>
        <p:txBody>
          <a:bodyPr/>
          <a:lstStyle/>
          <a:p>
            <a:r>
              <a:rPr lang="zh-CN" altLang="en-US" dirty="0"/>
              <a:t>例题</a:t>
            </a:r>
            <a:endParaRPr lang="en-US" altLang="zh-CN" dirty="0"/>
          </a:p>
        </p:txBody>
      </p:sp>
      <p:sp>
        <p:nvSpPr>
          <p:cNvPr id="4" name="内容占位符 3"/>
          <p:cNvSpPr>
            <a:spLocks noGrp="1"/>
          </p:cNvSpPr>
          <p:nvPr>
            <p:ph idx="1"/>
          </p:nvPr>
        </p:nvSpPr>
        <p:spPr/>
        <p:txBody>
          <a:bodyPr/>
          <a:lstStyle/>
          <a:p>
            <a:r>
              <a:rPr lang="zh-CN" altLang="en-US" dirty="0" smtClean="0"/>
              <a:t>给出指定图的邻接矩阵</a:t>
            </a:r>
            <a:endParaRPr lang="zh-CN" altLang="en-US" dirty="0"/>
          </a:p>
        </p:txBody>
      </p:sp>
      <p:pic>
        <p:nvPicPr>
          <p:cNvPr id="5" name="图片 4"/>
          <p:cNvPicPr>
            <a:picLocks noChangeAspect="1"/>
          </p:cNvPicPr>
          <p:nvPr/>
        </p:nvPicPr>
        <p:blipFill>
          <a:blip r:embed="rId2"/>
          <a:stretch>
            <a:fillRect/>
          </a:stretch>
        </p:blipFill>
        <p:spPr>
          <a:xfrm>
            <a:off x="685463" y="2881475"/>
            <a:ext cx="7773074" cy="3249450"/>
          </a:xfrm>
          <a:prstGeom prst="rect">
            <a:avLst/>
          </a:prstGeom>
        </p:spPr>
      </p:pic>
    </p:spTree>
    <p:extLst>
      <p:ext uri="{BB962C8B-B14F-4D97-AF65-F5344CB8AC3E}">
        <p14:creationId xmlns:p14="http://schemas.microsoft.com/office/powerpoint/2010/main" val="316906795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p:cNvSpPr>
            <a:spLocks noGrp="1" noChangeArrowheads="1"/>
          </p:cNvSpPr>
          <p:nvPr>
            <p:ph type="title"/>
          </p:nvPr>
        </p:nvSpPr>
        <p:spPr/>
        <p:txBody>
          <a:bodyPr/>
          <a:lstStyle/>
          <a:p>
            <a:r>
              <a:rPr lang="zh-CN" altLang="en-US" dirty="0" smtClean="0"/>
              <a:t>例题</a:t>
            </a:r>
            <a:endParaRPr lang="en-US" altLang="zh-CN" dirty="0"/>
          </a:p>
        </p:txBody>
      </p:sp>
      <p:sp>
        <p:nvSpPr>
          <p:cNvPr id="4" name="内容占位符 3"/>
          <p:cNvSpPr>
            <a:spLocks noGrp="1"/>
          </p:cNvSpPr>
          <p:nvPr>
            <p:ph idx="1"/>
          </p:nvPr>
        </p:nvSpPr>
        <p:spPr/>
        <p:txBody>
          <a:bodyPr/>
          <a:lstStyle/>
          <a:p>
            <a:r>
              <a:rPr lang="zh-CN" altLang="en-US" dirty="0" smtClean="0"/>
              <a:t>给出指定图的邻接矩阵</a:t>
            </a:r>
            <a:endParaRPr lang="zh-CN" altLang="en-US" dirty="0"/>
          </a:p>
        </p:txBody>
      </p:sp>
      <p:pic>
        <p:nvPicPr>
          <p:cNvPr id="5" name="图片 4"/>
          <p:cNvPicPr>
            <a:picLocks noChangeAspect="1"/>
          </p:cNvPicPr>
          <p:nvPr/>
        </p:nvPicPr>
        <p:blipFill>
          <a:blip r:embed="rId2"/>
          <a:stretch>
            <a:fillRect/>
          </a:stretch>
        </p:blipFill>
        <p:spPr>
          <a:xfrm>
            <a:off x="323528" y="2780928"/>
            <a:ext cx="8590008" cy="3237257"/>
          </a:xfrm>
          <a:prstGeom prst="rect">
            <a:avLst/>
          </a:prstGeom>
        </p:spPr>
      </p:pic>
    </p:spTree>
    <p:extLst>
      <p:ext uri="{BB962C8B-B14F-4D97-AF65-F5344CB8AC3E}">
        <p14:creationId xmlns:p14="http://schemas.microsoft.com/office/powerpoint/2010/main" val="209845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t>课程安排</a:t>
            </a:r>
          </a:p>
        </p:txBody>
      </p:sp>
      <p:sp>
        <p:nvSpPr>
          <p:cNvPr id="245763" name="Rectangle 3"/>
          <p:cNvSpPr>
            <a:spLocks noGrp="1" noChangeArrowheads="1"/>
          </p:cNvSpPr>
          <p:nvPr>
            <p:ph type="body" idx="1"/>
          </p:nvPr>
        </p:nvSpPr>
        <p:spPr/>
        <p:txBody>
          <a:bodyPr/>
          <a:lstStyle/>
          <a:p>
            <a:r>
              <a:rPr lang="zh-CN" altLang="en-US" dirty="0">
                <a:solidFill>
                  <a:srgbClr val="FF0000"/>
                </a:solidFill>
              </a:rPr>
              <a:t>课程介绍</a:t>
            </a:r>
          </a:p>
          <a:p>
            <a:r>
              <a:rPr lang="zh-CN" altLang="en-US" dirty="0" smtClean="0"/>
              <a:t>栈</a:t>
            </a:r>
            <a:r>
              <a:rPr lang="zh-CN" altLang="en-US" dirty="0"/>
              <a:t>、</a:t>
            </a:r>
            <a:r>
              <a:rPr lang="zh-CN" altLang="en-US" dirty="0" smtClean="0"/>
              <a:t>队列和向量 </a:t>
            </a:r>
            <a:endParaRPr lang="zh-CN" altLang="en-US" dirty="0"/>
          </a:p>
          <a:p>
            <a:r>
              <a:rPr lang="zh-CN" altLang="en-US" dirty="0"/>
              <a:t>树</a:t>
            </a:r>
          </a:p>
          <a:p>
            <a:r>
              <a:rPr lang="zh-CN" altLang="en-US" dirty="0"/>
              <a:t>查找</a:t>
            </a:r>
          </a:p>
          <a:p>
            <a:r>
              <a:rPr lang="zh-CN" altLang="en-US" dirty="0" smtClean="0"/>
              <a:t>排序</a:t>
            </a:r>
            <a:endParaRPr lang="en-US" altLang="zh-CN" dirty="0" smtClean="0"/>
          </a:p>
          <a:p>
            <a:r>
              <a:rPr lang="zh-CN" altLang="en-US" dirty="0" smtClean="0"/>
              <a:t>图</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a:t>例题</a:t>
            </a:r>
          </a:p>
        </p:txBody>
      </p:sp>
      <p:sp>
        <p:nvSpPr>
          <p:cNvPr id="128003" name="Rectangle 3"/>
          <p:cNvSpPr>
            <a:spLocks noGrp="1" noChangeArrowheads="1"/>
          </p:cNvSpPr>
          <p:nvPr>
            <p:ph type="body" idx="1"/>
          </p:nvPr>
        </p:nvSpPr>
        <p:spPr/>
        <p:txBody>
          <a:bodyPr/>
          <a:lstStyle/>
          <a:p>
            <a:r>
              <a:rPr lang="zh-CN" altLang="en-US"/>
              <a:t>中缀表达式</a:t>
            </a:r>
            <a:r>
              <a:rPr lang="en-US" altLang="zh-CN"/>
              <a:t>a + b × c – d</a:t>
            </a:r>
            <a:r>
              <a:rPr lang="zh-CN" altLang="en-US"/>
              <a:t>转为后缀表达式是</a:t>
            </a:r>
            <a:r>
              <a:rPr lang="en-US" altLang="zh-CN"/>
              <a:t>————</a:t>
            </a:r>
            <a:r>
              <a:rPr lang="zh-CN" altLang="en-US"/>
              <a:t>？</a:t>
            </a:r>
          </a:p>
          <a:p>
            <a:endParaRPr lang="zh-CN" altLang="en-US"/>
          </a:p>
          <a:p>
            <a:r>
              <a:rPr lang="zh-CN" altLang="en-US"/>
              <a:t>答案： </a:t>
            </a:r>
            <a:r>
              <a:rPr lang="en-US" altLang="zh-CN"/>
              <a:t>a b c×</a:t>
            </a:r>
            <a:r>
              <a:rPr lang="zh-CN" altLang="en-US"/>
              <a:t>＋</a:t>
            </a:r>
            <a:r>
              <a:rPr lang="en-US" altLang="zh-CN"/>
              <a:t>d</a:t>
            </a:r>
            <a:r>
              <a:rPr lang="zh-CN" altLang="en-US"/>
              <a:t>－</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p:cNvSpPr>
            <a:spLocks noGrp="1" noChangeArrowheads="1"/>
          </p:cNvSpPr>
          <p:nvPr>
            <p:ph type="title"/>
          </p:nvPr>
        </p:nvSpPr>
        <p:spPr/>
        <p:txBody>
          <a:bodyPr/>
          <a:lstStyle/>
          <a:p>
            <a:r>
              <a:rPr lang="zh-CN" altLang="en-US" dirty="0" smtClean="0"/>
              <a:t>邻接</a:t>
            </a:r>
            <a:r>
              <a:rPr lang="zh-CN" altLang="en-US" dirty="0"/>
              <a:t>表</a:t>
            </a:r>
            <a:endParaRPr lang="en-US" altLang="zh-CN" dirty="0"/>
          </a:p>
        </p:txBody>
      </p:sp>
      <p:sp>
        <p:nvSpPr>
          <p:cNvPr id="104451" name="Rectangle 3"/>
          <p:cNvSpPr>
            <a:spLocks noGrp="1" noChangeArrowheads="1"/>
          </p:cNvSpPr>
          <p:nvPr>
            <p:ph type="body" idx="1"/>
          </p:nvPr>
        </p:nvSpPr>
        <p:spPr/>
        <p:txBody>
          <a:bodyPr/>
          <a:lstStyle/>
          <a:p>
            <a:r>
              <a:rPr lang="zh-CN" altLang="en-US"/>
              <a:t>设</a:t>
            </a:r>
            <a:r>
              <a:rPr lang="en-US" altLang="zh-CN"/>
              <a:t>|V|=n</a:t>
            </a:r>
          </a:p>
          <a:p>
            <a:r>
              <a:rPr lang="zh-CN" altLang="en-US"/>
              <a:t>对于每个顶点</a:t>
            </a:r>
            <a:r>
              <a:rPr lang="en-US" altLang="zh-CN"/>
              <a:t>v,</a:t>
            </a:r>
            <a:r>
              <a:rPr lang="zh-CN" altLang="en-US"/>
              <a:t>使用一个单链表存储所有与其邻接的顶点</a:t>
            </a:r>
            <a:r>
              <a:rPr lang="en-US" altLang="zh-CN"/>
              <a:t>w</a:t>
            </a:r>
          </a:p>
          <a:p>
            <a:r>
              <a:rPr lang="zh-CN" altLang="en-US"/>
              <a:t>使用一个</a:t>
            </a:r>
            <a:r>
              <a:rPr lang="en-US" altLang="zh-CN"/>
              <a:t>n</a:t>
            </a:r>
            <a:r>
              <a:rPr lang="zh-CN" altLang="en-US"/>
              <a:t>维的数组存储所有单链表的表头</a:t>
            </a:r>
          </a:p>
        </p:txBody>
      </p:sp>
    </p:spTree>
    <p:extLst>
      <p:ext uri="{BB962C8B-B14F-4D97-AF65-F5344CB8AC3E}">
        <p14:creationId xmlns:p14="http://schemas.microsoft.com/office/powerpoint/2010/main" val="12282712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AutoShape 2"/>
          <p:cNvSpPr>
            <a:spLocks noGrp="1" noChangeArrowheads="1"/>
          </p:cNvSpPr>
          <p:nvPr>
            <p:ph type="title"/>
          </p:nvPr>
        </p:nvSpPr>
        <p:spPr/>
        <p:txBody>
          <a:bodyPr/>
          <a:lstStyle/>
          <a:p>
            <a:r>
              <a:rPr lang="zh-CN" altLang="en-US" dirty="0"/>
              <a:t>邻接表</a:t>
            </a:r>
            <a:endParaRPr lang="en-US" altLang="zh-CN" dirty="0"/>
          </a:p>
        </p:txBody>
      </p:sp>
      <p:sp>
        <p:nvSpPr>
          <p:cNvPr id="105475" name="Rectangle 3"/>
          <p:cNvSpPr>
            <a:spLocks noGrp="1" noChangeArrowheads="1"/>
          </p:cNvSpPr>
          <p:nvPr>
            <p:ph type="body" idx="1"/>
          </p:nvPr>
        </p:nvSpPr>
        <p:spPr/>
        <p:txBody>
          <a:bodyPr/>
          <a:lstStyle/>
          <a:p>
            <a:r>
              <a:rPr lang="zh-CN" altLang="en-US">
                <a:sym typeface="Symbol" panose="05050102010706020507" pitchFamily="18" charset="2"/>
              </a:rPr>
              <a:t>对于链表中每个节点</a:t>
            </a:r>
            <a:r>
              <a:rPr lang="en-US" altLang="zh-CN">
                <a:sym typeface="Symbol" panose="05050102010706020507" pitchFamily="18" charset="2"/>
              </a:rPr>
              <a:t>,</a:t>
            </a:r>
            <a:r>
              <a:rPr lang="zh-CN" altLang="en-US">
                <a:sym typeface="Symbol" panose="05050102010706020507" pitchFamily="18" charset="2"/>
              </a:rPr>
              <a:t>存储以下信息 </a:t>
            </a:r>
            <a:r>
              <a:rPr lang="en-US" altLang="zh-CN">
                <a:sym typeface="Symbol" panose="05050102010706020507" pitchFamily="18" charset="2"/>
              </a:rPr>
              <a:t>:</a:t>
            </a:r>
          </a:p>
          <a:p>
            <a:pPr lvl="1"/>
            <a:r>
              <a:rPr lang="zh-CN" altLang="en-US">
                <a:sym typeface="Symbol" panose="05050102010706020507" pitchFamily="18" charset="2"/>
              </a:rPr>
              <a:t>顶点</a:t>
            </a:r>
            <a:r>
              <a:rPr lang="en-US" altLang="zh-CN">
                <a:sym typeface="Symbol" panose="05050102010706020507" pitchFamily="18" charset="2"/>
              </a:rPr>
              <a:t>w</a:t>
            </a:r>
            <a:r>
              <a:rPr lang="zh-CN" altLang="en-US">
                <a:sym typeface="Symbol" panose="05050102010706020507" pitchFamily="18" charset="2"/>
              </a:rPr>
              <a:t>的名字</a:t>
            </a:r>
            <a:r>
              <a:rPr lang="en-US" altLang="zh-CN">
                <a:sym typeface="Symbol" panose="05050102010706020507" pitchFamily="18" charset="2"/>
              </a:rPr>
              <a:t>;</a:t>
            </a:r>
            <a:r>
              <a:rPr lang="zh-CN" altLang="en-US">
                <a:sym typeface="Symbol" panose="05050102010706020507" pitchFamily="18" charset="2"/>
              </a:rPr>
              <a:t>弧</a:t>
            </a:r>
            <a:r>
              <a:rPr lang="en-US" altLang="zh-CN">
                <a:sym typeface="Symbol" panose="05050102010706020507" pitchFamily="18" charset="2"/>
              </a:rPr>
              <a:t>&lt;v,w&gt;</a:t>
            </a:r>
            <a:r>
              <a:rPr lang="zh-CN" altLang="en-US">
                <a:sym typeface="Symbol" panose="05050102010706020507" pitchFamily="18" charset="2"/>
              </a:rPr>
              <a:t>的信息</a:t>
            </a:r>
            <a:r>
              <a:rPr lang="en-US" altLang="zh-CN">
                <a:sym typeface="Symbol" panose="05050102010706020507" pitchFamily="18" charset="2"/>
              </a:rPr>
              <a:t>(</a:t>
            </a:r>
            <a:r>
              <a:rPr lang="zh-CN" altLang="en-US">
                <a:sym typeface="Symbol" panose="05050102010706020507" pitchFamily="18" charset="2"/>
              </a:rPr>
              <a:t>比如说权</a:t>
            </a:r>
            <a:r>
              <a:rPr lang="en-US" altLang="zh-CN">
                <a:sym typeface="Symbol" panose="05050102010706020507" pitchFamily="18" charset="2"/>
              </a:rPr>
              <a:t>);</a:t>
            </a:r>
            <a:r>
              <a:rPr lang="zh-CN" altLang="en-US">
                <a:sym typeface="Symbol" panose="05050102010706020507" pitchFamily="18" charset="2"/>
              </a:rPr>
              <a:t>指向下个节点的引用</a:t>
            </a:r>
          </a:p>
          <a:p>
            <a:r>
              <a:rPr lang="zh-CN" altLang="en-US"/>
              <a:t>对于数组中每个元素</a:t>
            </a:r>
            <a:r>
              <a:rPr lang="en-US" altLang="zh-CN"/>
              <a:t>,</a:t>
            </a:r>
            <a:r>
              <a:rPr lang="zh-CN" altLang="en-US"/>
              <a:t>至少存储以下内容 </a:t>
            </a:r>
            <a:r>
              <a:rPr lang="en-US" altLang="zh-CN"/>
              <a:t>:</a:t>
            </a:r>
          </a:p>
          <a:p>
            <a:pPr lvl="1"/>
            <a:r>
              <a:rPr lang="zh-CN" altLang="en-US"/>
              <a:t>节点</a:t>
            </a:r>
            <a:r>
              <a:rPr lang="en-US" altLang="zh-CN"/>
              <a:t>v</a:t>
            </a:r>
            <a:r>
              <a:rPr lang="zh-CN" altLang="en-US"/>
              <a:t>的名字</a:t>
            </a:r>
            <a:r>
              <a:rPr lang="en-US" altLang="zh-CN"/>
              <a:t>;</a:t>
            </a:r>
            <a:r>
              <a:rPr lang="zh-CN" altLang="en-US"/>
              <a:t>指向第一个邻接顶点节点的引用</a:t>
            </a:r>
          </a:p>
          <a:p>
            <a:r>
              <a:rPr lang="zh-CN" altLang="en-US"/>
              <a:t>合适如果经常要查询顶点的前驱</a:t>
            </a:r>
            <a:r>
              <a:rPr lang="en-US" altLang="zh-CN"/>
              <a:t>,</a:t>
            </a:r>
            <a:r>
              <a:rPr lang="zh-CN" altLang="en-US"/>
              <a:t>后驱以及插入</a:t>
            </a:r>
            <a:r>
              <a:rPr lang="en-US" altLang="zh-CN"/>
              <a:t>,</a:t>
            </a:r>
            <a:r>
              <a:rPr lang="zh-CN" altLang="en-US"/>
              <a:t>删除顶点或者弧</a:t>
            </a:r>
            <a:r>
              <a:rPr lang="en-US" altLang="zh-CN"/>
              <a:t>/</a:t>
            </a:r>
            <a:r>
              <a:rPr lang="zh-CN" altLang="en-US"/>
              <a:t>边</a:t>
            </a:r>
          </a:p>
          <a:p>
            <a:r>
              <a:rPr lang="zh-CN" altLang="en-US"/>
              <a:t>此外还有逆邻接表</a:t>
            </a:r>
          </a:p>
        </p:txBody>
      </p:sp>
    </p:spTree>
    <p:extLst>
      <p:ext uri="{BB962C8B-B14F-4D97-AF65-F5344CB8AC3E}">
        <p14:creationId xmlns:p14="http://schemas.microsoft.com/office/powerpoint/2010/main" val="279020212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AutoShape 2"/>
          <p:cNvSpPr>
            <a:spLocks noGrp="1" noChangeArrowheads="1"/>
          </p:cNvSpPr>
          <p:nvPr>
            <p:ph type="title"/>
          </p:nvPr>
        </p:nvSpPr>
        <p:spPr/>
        <p:txBody>
          <a:bodyPr/>
          <a:lstStyle/>
          <a:p>
            <a:r>
              <a:rPr lang="zh-CN" altLang="en-US" dirty="0"/>
              <a:t>邻接表</a:t>
            </a:r>
            <a:endParaRPr lang="en-US" altLang="zh-CN" dirty="0"/>
          </a:p>
        </p:txBody>
      </p:sp>
      <p:sp>
        <p:nvSpPr>
          <p:cNvPr id="123907" name="Rectangle 3"/>
          <p:cNvSpPr>
            <a:spLocks noGrp="1" noChangeArrowheads="1"/>
          </p:cNvSpPr>
          <p:nvPr>
            <p:ph type="body" idx="1"/>
          </p:nvPr>
        </p:nvSpPr>
        <p:spPr/>
        <p:txBody>
          <a:bodyPr/>
          <a:lstStyle/>
          <a:p>
            <a:r>
              <a:rPr lang="zh-CN" altLang="en-US"/>
              <a:t>在有向图的邻接表中</a:t>
            </a:r>
            <a:r>
              <a:rPr lang="en-US" altLang="zh-CN"/>
              <a:t>,</a:t>
            </a:r>
            <a:r>
              <a:rPr lang="zh-CN" altLang="en-US"/>
              <a:t>第 </a:t>
            </a:r>
            <a:r>
              <a:rPr lang="en-US" altLang="zh-CN"/>
              <a:t>i </a:t>
            </a:r>
            <a:r>
              <a:rPr lang="zh-CN" altLang="en-US"/>
              <a:t>个边链表链接的边都是顶点 </a:t>
            </a:r>
            <a:r>
              <a:rPr lang="en-US" altLang="zh-CN"/>
              <a:t>i </a:t>
            </a:r>
            <a:r>
              <a:rPr lang="zh-CN" altLang="en-US"/>
              <a:t>发出的边</a:t>
            </a:r>
            <a:r>
              <a:rPr lang="en-US" altLang="zh-CN"/>
              <a:t>,</a:t>
            </a:r>
            <a:r>
              <a:rPr lang="zh-CN" altLang="en-US"/>
              <a:t>也叫做出边表</a:t>
            </a:r>
            <a:r>
              <a:rPr lang="en-US" altLang="zh-CN"/>
              <a:t>.</a:t>
            </a:r>
          </a:p>
          <a:p>
            <a:r>
              <a:rPr lang="zh-CN" altLang="en-US"/>
              <a:t>在有向图的逆邻接表中</a:t>
            </a:r>
            <a:r>
              <a:rPr lang="en-US" altLang="zh-CN"/>
              <a:t>,</a:t>
            </a:r>
            <a:r>
              <a:rPr lang="zh-CN" altLang="en-US"/>
              <a:t>第 </a:t>
            </a:r>
            <a:r>
              <a:rPr lang="en-US" altLang="zh-CN"/>
              <a:t>i </a:t>
            </a:r>
            <a:r>
              <a:rPr lang="zh-CN" altLang="en-US"/>
              <a:t>个边链表链接的边都是进入顶点 </a:t>
            </a:r>
            <a:r>
              <a:rPr lang="en-US" altLang="zh-CN"/>
              <a:t>i </a:t>
            </a:r>
            <a:r>
              <a:rPr lang="zh-CN" altLang="en-US"/>
              <a:t>的边</a:t>
            </a:r>
            <a:r>
              <a:rPr lang="en-US" altLang="zh-CN"/>
              <a:t>,</a:t>
            </a:r>
            <a:r>
              <a:rPr lang="zh-CN" altLang="en-US"/>
              <a:t>也叫做入边表</a:t>
            </a:r>
            <a:r>
              <a:rPr lang="en-US" altLang="zh-CN"/>
              <a:t>.</a:t>
            </a:r>
          </a:p>
          <a:p>
            <a:r>
              <a:rPr lang="zh-CN" altLang="en-US"/>
              <a:t>带权图的边结点中须保存该边上的权值 </a:t>
            </a:r>
            <a:r>
              <a:rPr lang="en-US" altLang="zh-CN"/>
              <a:t>cost</a:t>
            </a:r>
          </a:p>
        </p:txBody>
      </p:sp>
    </p:spTree>
    <p:extLst>
      <p:ext uri="{BB962C8B-B14F-4D97-AF65-F5344CB8AC3E}">
        <p14:creationId xmlns:p14="http://schemas.microsoft.com/office/powerpoint/2010/main" val="223183205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Grp="1" noChangeArrowheads="1"/>
          </p:cNvSpPr>
          <p:nvPr>
            <p:ph type="title"/>
          </p:nvPr>
        </p:nvSpPr>
        <p:spPr/>
        <p:txBody>
          <a:bodyPr/>
          <a:lstStyle/>
          <a:p>
            <a:r>
              <a:rPr lang="zh-CN" altLang="en-US" dirty="0"/>
              <a:t>例题</a:t>
            </a:r>
            <a:endParaRPr lang="en-US" altLang="zh-CN" dirty="0"/>
          </a:p>
        </p:txBody>
      </p:sp>
      <p:sp>
        <p:nvSpPr>
          <p:cNvPr id="2" name="内容占位符 1"/>
          <p:cNvSpPr>
            <a:spLocks noGrp="1"/>
          </p:cNvSpPr>
          <p:nvPr>
            <p:ph idx="1"/>
          </p:nvPr>
        </p:nvSpPr>
        <p:spPr/>
        <p:txBody>
          <a:bodyPr/>
          <a:lstStyle/>
          <a:p>
            <a:r>
              <a:rPr lang="zh-CN" altLang="en-US" dirty="0" smtClean="0"/>
              <a:t>给出指定图的邻接表</a:t>
            </a:r>
            <a:endParaRPr lang="zh-CN" alt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20938"/>
            <a:ext cx="7777163" cy="338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01117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AutoShape 2"/>
          <p:cNvSpPr>
            <a:spLocks noGrp="1" noChangeArrowheads="1"/>
          </p:cNvSpPr>
          <p:nvPr>
            <p:ph type="title"/>
          </p:nvPr>
        </p:nvSpPr>
        <p:spPr/>
        <p:txBody>
          <a:bodyPr/>
          <a:lstStyle/>
          <a:p>
            <a:r>
              <a:rPr lang="zh-CN" altLang="en-US" dirty="0" smtClean="0"/>
              <a:t>例题</a:t>
            </a:r>
            <a:endParaRPr lang="en-US" altLang="zh-CN" dirty="0"/>
          </a:p>
        </p:txBody>
      </p:sp>
      <p:sp>
        <p:nvSpPr>
          <p:cNvPr id="2" name="内容占位符 1"/>
          <p:cNvSpPr>
            <a:spLocks noGrp="1"/>
          </p:cNvSpPr>
          <p:nvPr>
            <p:ph idx="1"/>
          </p:nvPr>
        </p:nvSpPr>
        <p:spPr/>
        <p:txBody>
          <a:bodyPr/>
          <a:lstStyle/>
          <a:p>
            <a:r>
              <a:rPr lang="zh-CN" altLang="en-US" dirty="0" smtClean="0"/>
              <a:t>给出指定图的邻接表</a:t>
            </a:r>
            <a:endParaRPr lang="zh-CN" alt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420938"/>
            <a:ext cx="7693025" cy="352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3527318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AutoShape 5"/>
          <p:cNvSpPr>
            <a:spLocks noGrp="1" noChangeArrowheads="1"/>
          </p:cNvSpPr>
          <p:nvPr>
            <p:ph type="title"/>
          </p:nvPr>
        </p:nvSpPr>
        <p:spPr/>
        <p:txBody>
          <a:bodyPr/>
          <a:lstStyle/>
          <a:p>
            <a:r>
              <a:rPr lang="zh-CN" altLang="en-US" dirty="0" smtClean="0"/>
              <a:t>例题</a:t>
            </a:r>
            <a:endParaRPr lang="en-US" altLang="zh-CN" dirty="0"/>
          </a:p>
        </p:txBody>
      </p:sp>
      <p:sp>
        <p:nvSpPr>
          <p:cNvPr id="2" name="内容占位符 1"/>
          <p:cNvSpPr>
            <a:spLocks noGrp="1"/>
          </p:cNvSpPr>
          <p:nvPr>
            <p:ph idx="1"/>
          </p:nvPr>
        </p:nvSpPr>
        <p:spPr/>
        <p:txBody>
          <a:bodyPr/>
          <a:lstStyle/>
          <a:p>
            <a:r>
              <a:rPr lang="zh-CN" altLang="en-US" dirty="0" smtClean="0"/>
              <a:t>给出指定图的邻接表</a:t>
            </a:r>
            <a:endParaRPr lang="zh-CN" alt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420938"/>
            <a:ext cx="7693025" cy="367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9959045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2"/>
          <p:cNvSpPr>
            <a:spLocks noGrp="1" noChangeArrowheads="1"/>
          </p:cNvSpPr>
          <p:nvPr>
            <p:ph type="title"/>
          </p:nvPr>
        </p:nvSpPr>
        <p:spPr/>
        <p:txBody>
          <a:bodyPr/>
          <a:lstStyle/>
          <a:p>
            <a:r>
              <a:rPr lang="zh-CN" altLang="en-US" dirty="0" smtClean="0"/>
              <a:t>图的遍历</a:t>
            </a:r>
            <a:endParaRPr lang="en-US" altLang="zh-CN" dirty="0"/>
          </a:p>
        </p:txBody>
      </p:sp>
      <p:sp>
        <p:nvSpPr>
          <p:cNvPr id="107523" name="Rectangle 3"/>
          <p:cNvSpPr>
            <a:spLocks noGrp="1" noChangeArrowheads="1"/>
          </p:cNvSpPr>
          <p:nvPr>
            <p:ph type="body" idx="1"/>
          </p:nvPr>
        </p:nvSpPr>
        <p:spPr/>
        <p:txBody>
          <a:bodyPr/>
          <a:lstStyle/>
          <a:p>
            <a:r>
              <a:rPr lang="zh-CN" altLang="en-US"/>
              <a:t>图的两种最基本遍历 </a:t>
            </a:r>
            <a:r>
              <a:rPr lang="en-US" altLang="zh-CN"/>
              <a:t>:</a:t>
            </a:r>
          </a:p>
          <a:p>
            <a:pPr lvl="1"/>
            <a:r>
              <a:rPr lang="zh-CN" altLang="en-US"/>
              <a:t>深度优先遍历</a:t>
            </a:r>
            <a:r>
              <a:rPr lang="en-US" altLang="zh-CN"/>
              <a:t>(depth-first traversal)</a:t>
            </a:r>
          </a:p>
          <a:p>
            <a:pPr lvl="1"/>
            <a:r>
              <a:rPr lang="zh-CN" altLang="en-US"/>
              <a:t>广度优先遍历</a:t>
            </a:r>
            <a:r>
              <a:rPr lang="en-US" altLang="zh-CN"/>
              <a:t>(breadth-first traversal)</a:t>
            </a:r>
          </a:p>
        </p:txBody>
      </p:sp>
    </p:spTree>
    <p:extLst>
      <p:ext uri="{BB962C8B-B14F-4D97-AF65-F5344CB8AC3E}">
        <p14:creationId xmlns:p14="http://schemas.microsoft.com/office/powerpoint/2010/main" val="158114340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2"/>
          <p:cNvSpPr>
            <a:spLocks noGrp="1" noChangeArrowheads="1"/>
          </p:cNvSpPr>
          <p:nvPr>
            <p:ph type="title"/>
          </p:nvPr>
        </p:nvSpPr>
        <p:spPr/>
        <p:txBody>
          <a:bodyPr/>
          <a:lstStyle/>
          <a:p>
            <a:r>
              <a:rPr lang="zh-CN" altLang="en-US" dirty="0"/>
              <a:t>图的遍历</a:t>
            </a:r>
            <a:endParaRPr lang="en-US" altLang="zh-CN" dirty="0"/>
          </a:p>
        </p:txBody>
      </p:sp>
      <p:sp>
        <p:nvSpPr>
          <p:cNvPr id="108547" name="Rectangle 3"/>
          <p:cNvSpPr>
            <a:spLocks noGrp="1" noChangeArrowheads="1"/>
          </p:cNvSpPr>
          <p:nvPr>
            <p:ph type="body" idx="1"/>
          </p:nvPr>
        </p:nvSpPr>
        <p:spPr/>
        <p:txBody>
          <a:bodyPr/>
          <a:lstStyle/>
          <a:p>
            <a:r>
              <a:rPr lang="zh-CN" altLang="en-US"/>
              <a:t>对于深度优先遍历</a:t>
            </a:r>
            <a:r>
              <a:rPr lang="en-US" altLang="zh-CN"/>
              <a:t>,</a:t>
            </a:r>
            <a:r>
              <a:rPr lang="zh-CN" altLang="en-US"/>
              <a:t>顶点集合是一个栈类型集合</a:t>
            </a:r>
          </a:p>
          <a:p>
            <a:r>
              <a:rPr lang="zh-CN" altLang="en-US"/>
              <a:t>其最优先元素为栈顶元素</a:t>
            </a:r>
          </a:p>
          <a:p>
            <a:r>
              <a:rPr lang="zh-CN" altLang="en-US"/>
              <a:t>也可以使用递归方法</a:t>
            </a:r>
          </a:p>
          <a:p>
            <a:endParaRPr lang="zh-CN" altLang="en-US"/>
          </a:p>
          <a:p>
            <a:r>
              <a:rPr lang="zh-CN" altLang="en-US"/>
              <a:t>对于广度优先遍历</a:t>
            </a:r>
            <a:r>
              <a:rPr lang="en-US" altLang="zh-CN"/>
              <a:t>,</a:t>
            </a:r>
            <a:r>
              <a:rPr lang="zh-CN" altLang="en-US"/>
              <a:t>顶点集合为一个队列类型集合</a:t>
            </a:r>
          </a:p>
          <a:p>
            <a:r>
              <a:rPr lang="zh-CN" altLang="en-US"/>
              <a:t>其最优先元素为队列最前元素</a:t>
            </a:r>
          </a:p>
        </p:txBody>
      </p:sp>
    </p:spTree>
    <p:extLst>
      <p:ext uri="{BB962C8B-B14F-4D97-AF65-F5344CB8AC3E}">
        <p14:creationId xmlns:p14="http://schemas.microsoft.com/office/powerpoint/2010/main" val="343610274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AutoShape 5"/>
          <p:cNvSpPr>
            <a:spLocks noGrp="1" noChangeArrowheads="1"/>
          </p:cNvSpPr>
          <p:nvPr>
            <p:ph type="title"/>
          </p:nvPr>
        </p:nvSpPr>
        <p:spPr/>
        <p:txBody>
          <a:bodyPr/>
          <a:lstStyle/>
          <a:p>
            <a:r>
              <a:rPr lang="zh-CN" altLang="en-US" dirty="0" smtClean="0"/>
              <a:t>例题</a:t>
            </a:r>
            <a:endParaRPr lang="en-US" altLang="zh-CN" dirty="0"/>
          </a:p>
        </p:txBody>
      </p:sp>
      <p:sp>
        <p:nvSpPr>
          <p:cNvPr id="2" name="内容占位符 1"/>
          <p:cNvSpPr>
            <a:spLocks noGrp="1"/>
          </p:cNvSpPr>
          <p:nvPr>
            <p:ph idx="1"/>
          </p:nvPr>
        </p:nvSpPr>
        <p:spPr/>
        <p:txBody>
          <a:bodyPr/>
          <a:lstStyle/>
          <a:p>
            <a:r>
              <a:rPr lang="zh-CN" altLang="en-US" dirty="0" smtClean="0"/>
              <a:t>给出下图的深度优先遍历子图</a:t>
            </a:r>
            <a:endParaRPr lang="zh-CN" alt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276475"/>
            <a:ext cx="8135937" cy="338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535418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AutoShape 2"/>
          <p:cNvSpPr>
            <a:spLocks noGrp="1" noChangeArrowheads="1"/>
          </p:cNvSpPr>
          <p:nvPr>
            <p:ph type="title"/>
          </p:nvPr>
        </p:nvSpPr>
        <p:spPr/>
        <p:txBody>
          <a:bodyPr/>
          <a:lstStyle/>
          <a:p>
            <a:r>
              <a:rPr lang="zh-CN" altLang="en-US" dirty="0"/>
              <a:t>例题</a:t>
            </a:r>
            <a:endParaRPr lang="en-US" altLang="zh-CN" dirty="0"/>
          </a:p>
        </p:txBody>
      </p:sp>
      <p:sp>
        <p:nvSpPr>
          <p:cNvPr id="2" name="内容占位符 1"/>
          <p:cNvSpPr>
            <a:spLocks noGrp="1"/>
          </p:cNvSpPr>
          <p:nvPr>
            <p:ph idx="1"/>
          </p:nvPr>
        </p:nvSpPr>
        <p:spPr/>
        <p:txBody>
          <a:bodyPr/>
          <a:lstStyle/>
          <a:p>
            <a:r>
              <a:rPr lang="zh-CN" altLang="en-US" dirty="0" smtClean="0"/>
              <a:t>给出下图的广度优先遍历子图</a:t>
            </a:r>
            <a:endParaRPr lang="zh-CN" alt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349500"/>
            <a:ext cx="8066087" cy="331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3709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zh-CN" altLang="en-US"/>
              <a:t>例题</a:t>
            </a:r>
          </a:p>
        </p:txBody>
      </p:sp>
      <p:sp>
        <p:nvSpPr>
          <p:cNvPr id="707587" name="Rectangle 3"/>
          <p:cNvSpPr>
            <a:spLocks noGrp="1" noChangeArrowheads="1"/>
          </p:cNvSpPr>
          <p:nvPr>
            <p:ph type="body" idx="1"/>
          </p:nvPr>
        </p:nvSpPr>
        <p:spPr/>
        <p:txBody>
          <a:bodyPr/>
          <a:lstStyle/>
          <a:p>
            <a:r>
              <a:rPr lang="zh-CN" altLang="en-US"/>
              <a:t>中缀表达式（</a:t>
            </a:r>
            <a:r>
              <a:rPr lang="en-US" altLang="zh-CN"/>
              <a:t>a + b</a:t>
            </a:r>
            <a:r>
              <a:rPr lang="zh-CN" altLang="en-US"/>
              <a:t>） </a:t>
            </a:r>
            <a:r>
              <a:rPr lang="en-US" altLang="zh-CN"/>
              <a:t>× c – d</a:t>
            </a:r>
            <a:r>
              <a:rPr lang="zh-CN" altLang="en-US"/>
              <a:t>转为后缀表达式是</a:t>
            </a:r>
            <a:r>
              <a:rPr lang="en-US" altLang="zh-CN"/>
              <a:t>————</a:t>
            </a:r>
            <a:r>
              <a:rPr lang="zh-CN" altLang="en-US"/>
              <a:t>？</a:t>
            </a:r>
          </a:p>
          <a:p>
            <a:endParaRPr lang="zh-CN" altLang="en-US"/>
          </a:p>
          <a:p>
            <a:r>
              <a:rPr lang="zh-CN" altLang="en-US"/>
              <a:t>答案： </a:t>
            </a:r>
            <a:r>
              <a:rPr lang="en-US" altLang="zh-CN"/>
              <a:t>a b </a:t>
            </a:r>
            <a:r>
              <a:rPr lang="zh-CN" altLang="en-US"/>
              <a:t>＋ </a:t>
            </a:r>
            <a:r>
              <a:rPr lang="en-US" altLang="zh-CN"/>
              <a:t>c×d</a:t>
            </a:r>
            <a:r>
              <a:rPr lang="zh-CN" altLang="en-US"/>
              <a:t>－</a:t>
            </a:r>
          </a:p>
          <a:p>
            <a:r>
              <a:rPr lang="zh-CN" altLang="en-US">
                <a:solidFill>
                  <a:srgbClr val="FF0000"/>
                </a:solidFill>
              </a:rPr>
              <a:t>思路：</a:t>
            </a:r>
          </a:p>
          <a:p>
            <a:pPr lvl="1"/>
            <a:r>
              <a:rPr lang="zh-CN" altLang="en-US"/>
              <a:t>数字位序不变，运算符位置改变</a:t>
            </a:r>
          </a:p>
          <a:p>
            <a:pPr lvl="1"/>
            <a:r>
              <a:rPr lang="zh-CN" altLang="en-US"/>
              <a:t>后缀表达式无括号，运算顺序同中缀表达式</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AutoShape 2"/>
          <p:cNvSpPr>
            <a:spLocks noGrp="1" noChangeArrowheads="1"/>
          </p:cNvSpPr>
          <p:nvPr>
            <p:ph type="title"/>
          </p:nvPr>
        </p:nvSpPr>
        <p:spPr/>
        <p:txBody>
          <a:bodyPr/>
          <a:lstStyle/>
          <a:p>
            <a:r>
              <a:rPr lang="zh-CN" altLang="en-US" dirty="0"/>
              <a:t>最小生成树</a:t>
            </a:r>
            <a:endParaRPr lang="en-US" altLang="zh-CN" dirty="0"/>
          </a:p>
        </p:txBody>
      </p:sp>
      <p:sp>
        <p:nvSpPr>
          <p:cNvPr id="685059" name="Rectangle 3"/>
          <p:cNvSpPr>
            <a:spLocks noGrp="1" noChangeArrowheads="1"/>
          </p:cNvSpPr>
          <p:nvPr>
            <p:ph type="body" idx="1"/>
          </p:nvPr>
        </p:nvSpPr>
        <p:spPr/>
        <p:txBody>
          <a:bodyPr/>
          <a:lstStyle/>
          <a:p>
            <a:r>
              <a:rPr lang="zh-CN" altLang="en-US" dirty="0" smtClean="0"/>
              <a:t>生成</a:t>
            </a:r>
            <a:r>
              <a:rPr lang="zh-CN" altLang="en-US" dirty="0"/>
              <a:t>树</a:t>
            </a:r>
          </a:p>
          <a:p>
            <a:pPr lvl="1"/>
            <a:r>
              <a:rPr lang="zh-CN" altLang="en-US" dirty="0"/>
              <a:t>对于连通图</a:t>
            </a:r>
            <a:r>
              <a:rPr lang="en-US" altLang="zh-CN" dirty="0"/>
              <a:t>G(V,E), </a:t>
            </a:r>
            <a:r>
              <a:rPr lang="zh-CN" altLang="en-US" dirty="0"/>
              <a:t>支撑树 </a:t>
            </a:r>
            <a:r>
              <a:rPr lang="en-US" altLang="zh-CN" dirty="0"/>
              <a:t>T(V’,E’)</a:t>
            </a:r>
            <a:r>
              <a:rPr lang="zh-CN" altLang="en-US" dirty="0"/>
              <a:t>为包含</a:t>
            </a:r>
            <a:r>
              <a:rPr lang="en-US" altLang="zh-CN" dirty="0"/>
              <a:t>G</a:t>
            </a:r>
            <a:r>
              <a:rPr lang="zh-CN" altLang="en-US" dirty="0"/>
              <a:t>中所有顶点的一个无回路连通子图</a:t>
            </a:r>
            <a:r>
              <a:rPr lang="en-US" altLang="zh-CN" dirty="0"/>
              <a:t>,</a:t>
            </a:r>
            <a:r>
              <a:rPr lang="zh-CN" altLang="en-US" dirty="0"/>
              <a:t>即具有如下性质</a:t>
            </a:r>
            <a:r>
              <a:rPr lang="en-US" altLang="zh-CN" dirty="0"/>
              <a:t>:</a:t>
            </a:r>
          </a:p>
          <a:p>
            <a:pPr lvl="2"/>
            <a:r>
              <a:rPr lang="en-US" altLang="zh-CN" dirty="0"/>
              <a:t>V’ = V</a:t>
            </a:r>
          </a:p>
          <a:p>
            <a:pPr lvl="2"/>
            <a:r>
              <a:rPr lang="en-US" altLang="zh-CN" dirty="0"/>
              <a:t>E’</a:t>
            </a:r>
            <a:r>
              <a:rPr lang="zh-CN" altLang="en-US" dirty="0"/>
              <a:t>有</a:t>
            </a:r>
            <a:r>
              <a:rPr lang="en-US" altLang="zh-CN" dirty="0"/>
              <a:t>|V| -1</a:t>
            </a:r>
            <a:r>
              <a:rPr lang="zh-CN" altLang="en-US" dirty="0"/>
              <a:t>条边</a:t>
            </a:r>
          </a:p>
          <a:p>
            <a:pPr lvl="2"/>
            <a:r>
              <a:rPr lang="en-US" altLang="zh-CN" dirty="0"/>
              <a:t>T</a:t>
            </a:r>
            <a:r>
              <a:rPr lang="zh-CN" altLang="en-US" dirty="0"/>
              <a:t>是连通的</a:t>
            </a:r>
            <a:r>
              <a:rPr lang="en-US" altLang="zh-CN" dirty="0"/>
              <a:t>,</a:t>
            </a:r>
            <a:r>
              <a:rPr lang="zh-CN" altLang="en-US" dirty="0"/>
              <a:t>为一棵树</a:t>
            </a:r>
          </a:p>
          <a:p>
            <a:pPr lvl="1"/>
            <a:r>
              <a:rPr lang="zh-CN" altLang="en-US" dirty="0"/>
              <a:t>对于指定图</a:t>
            </a:r>
            <a:r>
              <a:rPr lang="en-US" altLang="zh-CN" dirty="0"/>
              <a:t>G,</a:t>
            </a:r>
            <a:r>
              <a:rPr lang="zh-CN" altLang="en-US" dirty="0"/>
              <a:t>其支撑树</a:t>
            </a:r>
            <a:r>
              <a:rPr lang="en-US" altLang="zh-CN" dirty="0"/>
              <a:t>T</a:t>
            </a:r>
            <a:r>
              <a:rPr lang="zh-CN" altLang="en-US" dirty="0"/>
              <a:t>不唯一</a:t>
            </a:r>
          </a:p>
          <a:p>
            <a:endParaRPr lang="en-US" altLang="zh-CN" dirty="0"/>
          </a:p>
        </p:txBody>
      </p:sp>
    </p:spTree>
    <p:extLst>
      <p:ext uri="{BB962C8B-B14F-4D97-AF65-F5344CB8AC3E}">
        <p14:creationId xmlns:p14="http://schemas.microsoft.com/office/powerpoint/2010/main" val="389765510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AutoShape 2"/>
          <p:cNvSpPr>
            <a:spLocks noGrp="1" noChangeArrowheads="1"/>
          </p:cNvSpPr>
          <p:nvPr>
            <p:ph type="title"/>
          </p:nvPr>
        </p:nvSpPr>
        <p:spPr/>
        <p:txBody>
          <a:bodyPr/>
          <a:lstStyle/>
          <a:p>
            <a:r>
              <a:rPr lang="zh-CN" altLang="en-US" dirty="0"/>
              <a:t>最小生成树</a:t>
            </a:r>
            <a:endParaRPr lang="en-US" altLang="zh-CN" dirty="0"/>
          </a:p>
        </p:txBody>
      </p:sp>
      <p:sp>
        <p:nvSpPr>
          <p:cNvPr id="686083" name="Rectangle 3"/>
          <p:cNvSpPr>
            <a:spLocks noGrp="1" noChangeArrowheads="1"/>
          </p:cNvSpPr>
          <p:nvPr>
            <p:ph type="body" idx="1"/>
          </p:nvPr>
        </p:nvSpPr>
        <p:spPr/>
        <p:txBody>
          <a:bodyPr/>
          <a:lstStyle/>
          <a:p>
            <a:r>
              <a:rPr lang="zh-CN" altLang="en-US" dirty="0">
                <a:solidFill>
                  <a:srgbClr val="FF0000"/>
                </a:solidFill>
              </a:rPr>
              <a:t>最小生成树</a:t>
            </a:r>
            <a:r>
              <a:rPr lang="en-US" altLang="zh-CN" dirty="0" smtClean="0"/>
              <a:t>:</a:t>
            </a:r>
            <a:endParaRPr lang="en-US" altLang="zh-CN" dirty="0"/>
          </a:p>
          <a:p>
            <a:pPr lvl="1"/>
            <a:r>
              <a:rPr lang="zh-CN" altLang="en-US" dirty="0" smtClean="0"/>
              <a:t>设有</a:t>
            </a:r>
            <a:r>
              <a:rPr lang="zh-CN" altLang="en-US" dirty="0"/>
              <a:t>边带权无向图</a:t>
            </a:r>
            <a:r>
              <a:rPr lang="en-US" altLang="zh-CN" dirty="0"/>
              <a:t>G,</a:t>
            </a:r>
            <a:r>
              <a:rPr lang="zh-CN" altLang="en-US" dirty="0"/>
              <a:t>则其最小代价支撑树</a:t>
            </a:r>
            <a:r>
              <a:rPr lang="en-US" altLang="zh-CN" dirty="0"/>
              <a:t>T</a:t>
            </a:r>
            <a:r>
              <a:rPr lang="zh-CN" altLang="en-US" dirty="0"/>
              <a:t>必须满足</a:t>
            </a:r>
            <a:r>
              <a:rPr lang="en-US" altLang="zh-CN" dirty="0"/>
              <a:t>:</a:t>
            </a:r>
          </a:p>
          <a:p>
            <a:pPr lvl="2"/>
            <a:r>
              <a:rPr lang="en-US" altLang="zh-CN" dirty="0"/>
              <a:t>T</a:t>
            </a:r>
            <a:r>
              <a:rPr lang="zh-CN" altLang="en-US" dirty="0"/>
              <a:t>为</a:t>
            </a:r>
            <a:r>
              <a:rPr lang="en-US" altLang="zh-CN" dirty="0"/>
              <a:t>G</a:t>
            </a:r>
            <a:r>
              <a:rPr lang="zh-CN" altLang="en-US" dirty="0"/>
              <a:t>支撑树</a:t>
            </a:r>
          </a:p>
          <a:p>
            <a:pPr lvl="2"/>
            <a:r>
              <a:rPr lang="en-US" altLang="zh-CN" dirty="0"/>
              <a:t>T</a:t>
            </a:r>
            <a:r>
              <a:rPr lang="zh-CN" altLang="en-US" dirty="0"/>
              <a:t>所有边的权之和是</a:t>
            </a:r>
            <a:r>
              <a:rPr lang="en-US" altLang="zh-CN" dirty="0"/>
              <a:t>G</a:t>
            </a:r>
            <a:r>
              <a:rPr lang="zh-CN" altLang="en-US" dirty="0"/>
              <a:t>所有支撑树中最小的</a:t>
            </a:r>
          </a:p>
          <a:p>
            <a:pPr lvl="1"/>
            <a:r>
              <a:rPr lang="zh-CN" altLang="en-US" dirty="0"/>
              <a:t>图</a:t>
            </a:r>
            <a:r>
              <a:rPr lang="en-US" altLang="zh-CN" dirty="0"/>
              <a:t>G</a:t>
            </a:r>
            <a:r>
              <a:rPr lang="zh-CN" altLang="en-US" dirty="0"/>
              <a:t>的最小代价支撑树</a:t>
            </a:r>
            <a:r>
              <a:rPr lang="en-US" altLang="zh-CN" dirty="0"/>
              <a:t>T</a:t>
            </a:r>
            <a:r>
              <a:rPr lang="zh-CN" altLang="en-US" dirty="0"/>
              <a:t>不唯一</a:t>
            </a:r>
            <a:r>
              <a:rPr lang="en-US" altLang="zh-CN" dirty="0"/>
              <a:t>,</a:t>
            </a:r>
            <a:r>
              <a:rPr lang="zh-CN" altLang="en-US" dirty="0"/>
              <a:t>但所有</a:t>
            </a:r>
            <a:r>
              <a:rPr lang="en-US" altLang="zh-CN" dirty="0"/>
              <a:t>T</a:t>
            </a:r>
            <a:r>
              <a:rPr lang="zh-CN" altLang="en-US" dirty="0"/>
              <a:t>的边权和都相等</a:t>
            </a:r>
          </a:p>
        </p:txBody>
      </p:sp>
    </p:spTree>
    <p:extLst>
      <p:ext uri="{BB962C8B-B14F-4D97-AF65-F5344CB8AC3E}">
        <p14:creationId xmlns:p14="http://schemas.microsoft.com/office/powerpoint/2010/main" val="356095327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AutoShape 2"/>
          <p:cNvSpPr>
            <a:spLocks noGrp="1" noChangeArrowheads="1"/>
          </p:cNvSpPr>
          <p:nvPr>
            <p:ph type="title"/>
          </p:nvPr>
        </p:nvSpPr>
        <p:spPr/>
        <p:txBody>
          <a:bodyPr/>
          <a:lstStyle/>
          <a:p>
            <a:r>
              <a:rPr lang="zh-CN" altLang="en-US" dirty="0"/>
              <a:t>最小生成树</a:t>
            </a:r>
            <a:endParaRPr lang="en-US" altLang="zh-CN" dirty="0"/>
          </a:p>
        </p:txBody>
      </p:sp>
      <p:sp>
        <p:nvSpPr>
          <p:cNvPr id="689155" name="Rectangle 3"/>
          <p:cNvSpPr>
            <a:spLocks noGrp="1" noChangeArrowheads="1"/>
          </p:cNvSpPr>
          <p:nvPr>
            <p:ph type="body" idx="1"/>
          </p:nvPr>
        </p:nvSpPr>
        <p:spPr/>
        <p:txBody>
          <a:bodyPr/>
          <a:lstStyle/>
          <a:p>
            <a:r>
              <a:rPr lang="zh-CN" altLang="en-US" dirty="0"/>
              <a:t>两种算法</a:t>
            </a:r>
            <a:r>
              <a:rPr lang="en-US" altLang="zh-CN" dirty="0"/>
              <a:t>:</a:t>
            </a:r>
          </a:p>
          <a:p>
            <a:pPr lvl="1"/>
            <a:r>
              <a:rPr lang="en-US" altLang="zh-CN" dirty="0"/>
              <a:t>Prim</a:t>
            </a:r>
            <a:r>
              <a:rPr lang="zh-CN" altLang="en-US" dirty="0"/>
              <a:t>算法</a:t>
            </a:r>
            <a:r>
              <a:rPr lang="en-US" altLang="zh-CN" dirty="0"/>
              <a:t>: </a:t>
            </a:r>
          </a:p>
          <a:p>
            <a:pPr lvl="2"/>
            <a:r>
              <a:rPr lang="zh-CN" altLang="en-US" dirty="0"/>
              <a:t>逐步增长的方式建成一棵树</a:t>
            </a:r>
          </a:p>
          <a:p>
            <a:pPr lvl="2"/>
            <a:r>
              <a:rPr lang="zh-CN" altLang="en-US" dirty="0"/>
              <a:t>每次挑选一条代价最小且不会构成回路的边加入正在建造的</a:t>
            </a:r>
            <a:r>
              <a:rPr lang="en-US" altLang="zh-CN" dirty="0"/>
              <a:t>MST</a:t>
            </a:r>
            <a:r>
              <a:rPr lang="zh-CN" altLang="en-US" dirty="0"/>
              <a:t>树</a:t>
            </a:r>
          </a:p>
          <a:p>
            <a:pPr lvl="1"/>
            <a:r>
              <a:rPr lang="en-US" altLang="zh-CN" dirty="0" err="1"/>
              <a:t>Kruskal</a:t>
            </a:r>
            <a:r>
              <a:rPr lang="zh-CN" altLang="en-US" dirty="0"/>
              <a:t>算法</a:t>
            </a:r>
            <a:r>
              <a:rPr lang="en-US" altLang="zh-CN" dirty="0"/>
              <a:t>: </a:t>
            </a:r>
          </a:p>
          <a:p>
            <a:pPr lvl="2"/>
            <a:r>
              <a:rPr lang="zh-CN" altLang="en-US" dirty="0"/>
              <a:t>先建造一个最小代价边构成的森林</a:t>
            </a:r>
            <a:r>
              <a:rPr lang="en-US" altLang="zh-CN" dirty="0"/>
              <a:t>,</a:t>
            </a:r>
            <a:r>
              <a:rPr lang="zh-CN" altLang="en-US" dirty="0"/>
              <a:t>最后合并为一棵树</a:t>
            </a:r>
          </a:p>
          <a:p>
            <a:pPr lvl="2"/>
            <a:r>
              <a:rPr lang="zh-CN" altLang="en-US" dirty="0"/>
              <a:t>每次挑选顶点落在图中不同连通分量上且不会构成回路的代价最小的边</a:t>
            </a:r>
            <a:r>
              <a:rPr lang="en-US" altLang="zh-CN" dirty="0"/>
              <a:t>,</a:t>
            </a:r>
            <a:r>
              <a:rPr lang="zh-CN" altLang="en-US" dirty="0"/>
              <a:t>直至树建成</a:t>
            </a:r>
          </a:p>
        </p:txBody>
      </p:sp>
    </p:spTree>
    <p:extLst>
      <p:ext uri="{BB962C8B-B14F-4D97-AF65-F5344CB8AC3E}">
        <p14:creationId xmlns:p14="http://schemas.microsoft.com/office/powerpoint/2010/main" val="9591134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AutoShape 2"/>
          <p:cNvSpPr>
            <a:spLocks noGrp="1" noChangeArrowheads="1"/>
          </p:cNvSpPr>
          <p:nvPr>
            <p:ph type="title"/>
          </p:nvPr>
        </p:nvSpPr>
        <p:spPr/>
        <p:txBody>
          <a:bodyPr/>
          <a:lstStyle/>
          <a:p>
            <a:r>
              <a:rPr lang="en-US" altLang="zh-CN" dirty="0"/>
              <a:t>Prim</a:t>
            </a:r>
            <a:r>
              <a:rPr lang="zh-CN" altLang="en-US" dirty="0"/>
              <a:t>算法</a:t>
            </a:r>
            <a:endParaRPr lang="en-US" altLang="zh-CN" dirty="0"/>
          </a:p>
        </p:txBody>
      </p:sp>
      <p:graphicFrame>
        <p:nvGraphicFramePr>
          <p:cNvPr id="691204" name="Object 4"/>
          <p:cNvGraphicFramePr>
            <a:graphicFrameLocks noChangeAspect="1"/>
          </p:cNvGraphicFramePr>
          <p:nvPr>
            <p:extLst>
              <p:ext uri="{D42A27DB-BD31-4B8C-83A1-F6EECF244321}">
                <p14:modId xmlns:p14="http://schemas.microsoft.com/office/powerpoint/2010/main" val="3189029710"/>
              </p:ext>
            </p:extLst>
          </p:nvPr>
        </p:nvGraphicFramePr>
        <p:xfrm>
          <a:off x="3779838" y="1628800"/>
          <a:ext cx="4835525" cy="4264025"/>
        </p:xfrm>
        <a:graphic>
          <a:graphicData uri="http://schemas.openxmlformats.org/presentationml/2006/ole">
            <mc:AlternateContent xmlns:mc="http://schemas.openxmlformats.org/markup-compatibility/2006">
              <mc:Choice xmlns:v="urn:schemas-microsoft-com:vml" Requires="v">
                <p:oleObj spid="_x0000_s3081" name="VISIO" r:id="rId3" imgW="4835520" imgH="4264200" progId="Visio.Drawing.6">
                  <p:embed/>
                </p:oleObj>
              </mc:Choice>
              <mc:Fallback>
                <p:oleObj name="VISIO" r:id="rId3" imgW="4835520" imgH="4264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628800"/>
                        <a:ext cx="4835525"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1205" name="Text Box 5"/>
          <p:cNvSpPr txBox="1">
            <a:spLocks noChangeArrowheads="1"/>
          </p:cNvSpPr>
          <p:nvPr/>
        </p:nvSpPr>
        <p:spPr bwMode="auto">
          <a:xfrm>
            <a:off x="539750" y="1916138"/>
            <a:ext cx="29368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t>从一棵空树 </a:t>
            </a:r>
            <a:r>
              <a:rPr lang="en-US" altLang="zh-CN" sz="2000"/>
              <a:t>T</a:t>
            </a:r>
            <a:r>
              <a:rPr lang="zh-CN" altLang="en-US" sz="2000"/>
              <a:t>开始</a:t>
            </a:r>
            <a:r>
              <a:rPr lang="en-US" altLang="zh-CN" sz="2000"/>
              <a:t>, </a:t>
            </a:r>
            <a:r>
              <a:rPr lang="zh-CN" altLang="en-US" sz="2000"/>
              <a:t>随机选一个顶点</a:t>
            </a:r>
            <a:r>
              <a:rPr lang="en-US" altLang="zh-CN" sz="2000"/>
              <a:t>,</a:t>
            </a:r>
            <a:r>
              <a:rPr lang="zh-CN" altLang="en-US" sz="2000"/>
              <a:t>然后初始化为</a:t>
            </a:r>
            <a:r>
              <a:rPr lang="en-US" altLang="zh-CN" sz="2000"/>
              <a:t>U = {1), T ={}</a:t>
            </a:r>
          </a:p>
        </p:txBody>
      </p:sp>
      <p:sp>
        <p:nvSpPr>
          <p:cNvPr id="691206" name="Line 6"/>
          <p:cNvSpPr>
            <a:spLocks noChangeShapeType="1"/>
          </p:cNvSpPr>
          <p:nvPr/>
        </p:nvSpPr>
        <p:spPr bwMode="auto">
          <a:xfrm flipV="1">
            <a:off x="2987675" y="1844700"/>
            <a:ext cx="2667000" cy="76200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94844548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AutoShape 2"/>
          <p:cNvSpPr>
            <a:spLocks noGrp="1" noChangeArrowheads="1"/>
          </p:cNvSpPr>
          <p:nvPr>
            <p:ph type="title"/>
          </p:nvPr>
        </p:nvSpPr>
        <p:spPr/>
        <p:txBody>
          <a:bodyPr/>
          <a:lstStyle/>
          <a:p>
            <a:r>
              <a:rPr lang="en-US" altLang="zh-CN" dirty="0"/>
              <a:t>Prim</a:t>
            </a:r>
            <a:r>
              <a:rPr lang="zh-CN" altLang="en-US" dirty="0"/>
              <a:t>算法</a:t>
            </a:r>
            <a:endParaRPr lang="en-US" altLang="zh-CN" dirty="0"/>
          </a:p>
        </p:txBody>
      </p:sp>
      <p:graphicFrame>
        <p:nvGraphicFramePr>
          <p:cNvPr id="693252" name="Object 4"/>
          <p:cNvGraphicFramePr>
            <a:graphicFrameLocks noChangeAspect="1"/>
          </p:cNvGraphicFramePr>
          <p:nvPr>
            <p:extLst>
              <p:ext uri="{D42A27DB-BD31-4B8C-83A1-F6EECF244321}">
                <p14:modId xmlns:p14="http://schemas.microsoft.com/office/powerpoint/2010/main" val="349855208"/>
              </p:ext>
            </p:extLst>
          </p:nvPr>
        </p:nvGraphicFramePr>
        <p:xfrm>
          <a:off x="3708400" y="1700808"/>
          <a:ext cx="4835525" cy="4264025"/>
        </p:xfrm>
        <a:graphic>
          <a:graphicData uri="http://schemas.openxmlformats.org/presentationml/2006/ole">
            <mc:AlternateContent xmlns:mc="http://schemas.openxmlformats.org/markup-compatibility/2006">
              <mc:Choice xmlns:v="urn:schemas-microsoft-com:vml" Requires="v">
                <p:oleObj spid="_x0000_s4105" name="VISIO" r:id="rId4" imgW="4835520" imgH="4264200" progId="Visio.Drawing.6">
                  <p:embed/>
                </p:oleObj>
              </mc:Choice>
              <mc:Fallback>
                <p:oleObj name="VISIO" r:id="rId4" imgW="4835520" imgH="42642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1700808"/>
                        <a:ext cx="4835525"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3253" name="Text Box 5"/>
          <p:cNvSpPr txBox="1">
            <a:spLocks noChangeArrowheads="1"/>
          </p:cNvSpPr>
          <p:nvPr/>
        </p:nvSpPr>
        <p:spPr bwMode="auto">
          <a:xfrm>
            <a:off x="827088" y="2275483"/>
            <a:ext cx="3276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t>选取一个顶点</a:t>
            </a:r>
            <a:r>
              <a:rPr lang="en-US" altLang="zh-CN" sz="2000"/>
              <a:t>w </a:t>
            </a:r>
            <a:r>
              <a:rPr lang="zh-CN" altLang="en-US" sz="2000"/>
              <a:t>不在</a:t>
            </a:r>
            <a:r>
              <a:rPr lang="en-US" altLang="zh-CN" sz="2000"/>
              <a:t>U</a:t>
            </a:r>
            <a:r>
              <a:rPr lang="zh-CN" altLang="en-US" sz="2000"/>
              <a:t>中</a:t>
            </a:r>
            <a:r>
              <a:rPr lang="en-US" altLang="zh-CN" sz="2000"/>
              <a:t>,</a:t>
            </a:r>
            <a:r>
              <a:rPr lang="zh-CN" altLang="en-US" sz="2000"/>
              <a:t>且其到</a:t>
            </a:r>
            <a:r>
              <a:rPr lang="en-US" altLang="zh-CN" sz="2000"/>
              <a:t>U</a:t>
            </a:r>
            <a:r>
              <a:rPr lang="zh-CN" altLang="en-US" sz="2000"/>
              <a:t>中某个顶点</a:t>
            </a:r>
            <a:r>
              <a:rPr lang="en-US" altLang="zh-CN" sz="2000"/>
              <a:t>v</a:t>
            </a:r>
            <a:r>
              <a:rPr lang="zh-CN" altLang="en-US" sz="2000"/>
              <a:t>的边</a:t>
            </a:r>
            <a:r>
              <a:rPr lang="en-US" altLang="zh-CN" sz="2000"/>
              <a:t>(v,w)</a:t>
            </a:r>
            <a:r>
              <a:rPr lang="zh-CN" altLang="en-US" sz="2000"/>
              <a:t>的权最小</a:t>
            </a:r>
            <a:r>
              <a:rPr lang="en-US" altLang="zh-CN" sz="2000"/>
              <a:t>,</a:t>
            </a:r>
            <a:r>
              <a:rPr lang="zh-CN" altLang="en-US" sz="2000"/>
              <a:t>此时</a:t>
            </a:r>
            <a:endParaRPr lang="zh-CN" altLang="en-US" sz="2000">
              <a:solidFill>
                <a:schemeClr val="accent2"/>
              </a:solidFill>
            </a:endParaRPr>
          </a:p>
          <a:p>
            <a:pPr eaLnBrk="0" hangingPunct="0">
              <a:spcBef>
                <a:spcPct val="50000"/>
              </a:spcBef>
            </a:pPr>
            <a:r>
              <a:rPr lang="en-US" altLang="zh-CN" sz="2000"/>
              <a:t>U={1,3} T= {(1,3)}</a:t>
            </a:r>
          </a:p>
        </p:txBody>
      </p:sp>
    </p:spTree>
    <p:extLst>
      <p:ext uri="{BB962C8B-B14F-4D97-AF65-F5344CB8AC3E}">
        <p14:creationId xmlns:p14="http://schemas.microsoft.com/office/powerpoint/2010/main" val="7207360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AutoShape 2"/>
          <p:cNvSpPr>
            <a:spLocks noGrp="1" noChangeArrowheads="1"/>
          </p:cNvSpPr>
          <p:nvPr>
            <p:ph type="title"/>
          </p:nvPr>
        </p:nvSpPr>
        <p:spPr/>
        <p:txBody>
          <a:bodyPr/>
          <a:lstStyle/>
          <a:p>
            <a:r>
              <a:rPr lang="en-US" altLang="zh-CN" dirty="0"/>
              <a:t>Prim</a:t>
            </a:r>
            <a:r>
              <a:rPr lang="zh-CN" altLang="en-US" dirty="0"/>
              <a:t>算法</a:t>
            </a:r>
            <a:endParaRPr lang="en-US" altLang="zh-CN" dirty="0"/>
          </a:p>
        </p:txBody>
      </p:sp>
      <p:graphicFrame>
        <p:nvGraphicFramePr>
          <p:cNvPr id="694276" name="Object 4"/>
          <p:cNvGraphicFramePr>
            <a:graphicFrameLocks noChangeAspect="1"/>
          </p:cNvGraphicFramePr>
          <p:nvPr>
            <p:extLst>
              <p:ext uri="{D42A27DB-BD31-4B8C-83A1-F6EECF244321}">
                <p14:modId xmlns:p14="http://schemas.microsoft.com/office/powerpoint/2010/main" val="3291810306"/>
              </p:ext>
            </p:extLst>
          </p:nvPr>
        </p:nvGraphicFramePr>
        <p:xfrm>
          <a:off x="4067175" y="1628800"/>
          <a:ext cx="4835525" cy="4264025"/>
        </p:xfrm>
        <a:graphic>
          <a:graphicData uri="http://schemas.openxmlformats.org/presentationml/2006/ole">
            <mc:AlternateContent xmlns:mc="http://schemas.openxmlformats.org/markup-compatibility/2006">
              <mc:Choice xmlns:v="urn:schemas-microsoft-com:vml" Requires="v">
                <p:oleObj spid="_x0000_s5129" name="VISIO" r:id="rId3" imgW="4835520" imgH="4264200" progId="Visio.Drawing.6">
                  <p:embed/>
                </p:oleObj>
              </mc:Choice>
              <mc:Fallback>
                <p:oleObj name="VISIO" r:id="rId3" imgW="4835520" imgH="4264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1628800"/>
                        <a:ext cx="4835525"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4277" name="Text Box 5"/>
          <p:cNvSpPr txBox="1">
            <a:spLocks noChangeArrowheads="1"/>
          </p:cNvSpPr>
          <p:nvPr/>
        </p:nvSpPr>
        <p:spPr bwMode="auto">
          <a:xfrm>
            <a:off x="684213" y="1987575"/>
            <a:ext cx="39624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t>如此循环往复</a:t>
            </a:r>
            <a:r>
              <a:rPr lang="en-US" altLang="zh-CN" sz="2000"/>
              <a:t>:</a:t>
            </a:r>
          </a:p>
          <a:p>
            <a:pPr eaLnBrk="0" hangingPunct="0">
              <a:spcBef>
                <a:spcPct val="50000"/>
              </a:spcBef>
            </a:pPr>
            <a:r>
              <a:rPr lang="en-US" altLang="zh-CN" sz="2000"/>
              <a:t>V= {1,3,4} E’= {(1,3),(3,4)}</a:t>
            </a:r>
          </a:p>
          <a:p>
            <a:pPr eaLnBrk="0" hangingPunct="0">
              <a:spcBef>
                <a:spcPct val="50000"/>
              </a:spcBef>
            </a:pPr>
            <a:r>
              <a:rPr lang="en-US" altLang="zh-CN" sz="2000"/>
              <a:t>V={1,3,4,5} E’={(1,3),(3,4),(4,5)}</a:t>
            </a:r>
          </a:p>
          <a:p>
            <a:pPr eaLnBrk="0" hangingPunct="0">
              <a:spcBef>
                <a:spcPct val="50000"/>
              </a:spcBef>
            </a:pPr>
            <a:r>
              <a:rPr lang="en-US" altLang="zh-CN" sz="2000"/>
              <a:t>….</a:t>
            </a:r>
          </a:p>
          <a:p>
            <a:pPr eaLnBrk="0" hangingPunct="0">
              <a:spcBef>
                <a:spcPct val="50000"/>
              </a:spcBef>
            </a:pPr>
            <a:r>
              <a:rPr lang="en-US" altLang="zh-CN" sz="2000"/>
              <a:t>V={1,3,4,5,2,6}</a:t>
            </a:r>
          </a:p>
          <a:p>
            <a:pPr eaLnBrk="0" hangingPunct="0">
              <a:spcBef>
                <a:spcPct val="50000"/>
              </a:spcBef>
            </a:pPr>
            <a:r>
              <a:rPr lang="en-US" altLang="zh-CN" sz="2000"/>
              <a:t>E’={(1,3),(3,4),(4,5),(5,2),(2,6)}</a:t>
            </a:r>
          </a:p>
        </p:txBody>
      </p:sp>
    </p:spTree>
    <p:extLst>
      <p:ext uri="{BB962C8B-B14F-4D97-AF65-F5344CB8AC3E}">
        <p14:creationId xmlns:p14="http://schemas.microsoft.com/office/powerpoint/2010/main" val="217542995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AutoShape 2"/>
          <p:cNvSpPr>
            <a:spLocks noGrp="1" noChangeArrowheads="1"/>
          </p:cNvSpPr>
          <p:nvPr>
            <p:ph type="title"/>
          </p:nvPr>
        </p:nvSpPr>
        <p:spPr/>
        <p:txBody>
          <a:bodyPr/>
          <a:lstStyle/>
          <a:p>
            <a:r>
              <a:rPr lang="en-US" altLang="zh-CN" dirty="0"/>
              <a:t>Prim</a:t>
            </a:r>
            <a:r>
              <a:rPr lang="zh-CN" altLang="en-US" dirty="0"/>
              <a:t>算法</a:t>
            </a:r>
            <a:endParaRPr lang="en-US" altLang="zh-CN" dirty="0"/>
          </a:p>
        </p:txBody>
      </p:sp>
      <p:graphicFrame>
        <p:nvGraphicFramePr>
          <p:cNvPr id="695300" name="Object 4"/>
          <p:cNvGraphicFramePr>
            <a:graphicFrameLocks noChangeAspect="1"/>
          </p:cNvGraphicFramePr>
          <p:nvPr>
            <p:extLst>
              <p:ext uri="{D42A27DB-BD31-4B8C-83A1-F6EECF244321}">
                <p14:modId xmlns:p14="http://schemas.microsoft.com/office/powerpoint/2010/main" val="873707104"/>
              </p:ext>
            </p:extLst>
          </p:nvPr>
        </p:nvGraphicFramePr>
        <p:xfrm>
          <a:off x="3996110" y="1556792"/>
          <a:ext cx="4835525" cy="4264025"/>
        </p:xfrm>
        <a:graphic>
          <a:graphicData uri="http://schemas.openxmlformats.org/presentationml/2006/ole">
            <mc:AlternateContent xmlns:mc="http://schemas.openxmlformats.org/markup-compatibility/2006">
              <mc:Choice xmlns:v="urn:schemas-microsoft-com:vml" Requires="v">
                <p:oleObj spid="_x0000_s6153" name="VISIO" r:id="rId3" imgW="4835520" imgH="4264200" progId="Visio.Drawing.6">
                  <p:embed/>
                </p:oleObj>
              </mc:Choice>
              <mc:Fallback>
                <p:oleObj name="VISIO" r:id="rId3" imgW="4835520" imgH="4264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6110" y="1556792"/>
                        <a:ext cx="4835525"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5301" name="Text Box 5"/>
          <p:cNvSpPr txBox="1">
            <a:spLocks noChangeArrowheads="1"/>
          </p:cNvSpPr>
          <p:nvPr/>
        </p:nvSpPr>
        <p:spPr bwMode="auto">
          <a:xfrm>
            <a:off x="611560" y="1699667"/>
            <a:ext cx="39624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t>最终得到</a:t>
            </a:r>
            <a:r>
              <a:rPr lang="en-US" altLang="zh-CN" sz="2000"/>
              <a:t>:</a:t>
            </a:r>
          </a:p>
          <a:p>
            <a:pPr eaLnBrk="0" hangingPunct="0">
              <a:spcBef>
                <a:spcPct val="50000"/>
              </a:spcBef>
            </a:pPr>
            <a:r>
              <a:rPr lang="en-US" altLang="zh-CN" sz="2000"/>
              <a:t>V={1,3,4,5,2,6}</a:t>
            </a:r>
          </a:p>
          <a:p>
            <a:pPr eaLnBrk="0" hangingPunct="0">
              <a:spcBef>
                <a:spcPct val="50000"/>
              </a:spcBef>
            </a:pPr>
            <a:r>
              <a:rPr lang="en-US" altLang="zh-CN" sz="2000"/>
              <a:t>E’={(1,3),(3,4),(4,5),(5,2),(2,6)} </a:t>
            </a:r>
          </a:p>
          <a:p>
            <a:pPr eaLnBrk="0" hangingPunct="0">
              <a:spcBef>
                <a:spcPct val="50000"/>
              </a:spcBef>
            </a:pPr>
            <a:endParaRPr lang="en-US" altLang="zh-CN" sz="2000"/>
          </a:p>
          <a:p>
            <a:pPr eaLnBrk="0" hangingPunct="0">
              <a:spcBef>
                <a:spcPct val="50000"/>
              </a:spcBef>
            </a:pPr>
            <a:r>
              <a:rPr lang="zh-CN" altLang="en-US" sz="2000"/>
              <a:t>此时最小代价为</a:t>
            </a:r>
            <a:r>
              <a:rPr lang="en-US" altLang="zh-CN" sz="2000"/>
              <a:t>:</a:t>
            </a:r>
          </a:p>
          <a:p>
            <a:pPr eaLnBrk="0" hangingPunct="0">
              <a:spcBef>
                <a:spcPct val="50000"/>
              </a:spcBef>
            </a:pPr>
            <a:r>
              <a:rPr lang="en-US" altLang="zh-CN" sz="2000"/>
              <a:t> 1 + 3 + 4 + 1 + 1 = 10</a:t>
            </a:r>
          </a:p>
        </p:txBody>
      </p:sp>
    </p:spTree>
    <p:extLst>
      <p:ext uri="{BB962C8B-B14F-4D97-AF65-F5344CB8AC3E}">
        <p14:creationId xmlns:p14="http://schemas.microsoft.com/office/powerpoint/2010/main" val="178871884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AutoShape 2"/>
          <p:cNvSpPr>
            <a:spLocks noGrp="1" noChangeArrowheads="1"/>
          </p:cNvSpPr>
          <p:nvPr>
            <p:ph type="title"/>
          </p:nvPr>
        </p:nvSpPr>
        <p:spPr/>
        <p:txBody>
          <a:bodyPr/>
          <a:lstStyle/>
          <a:p>
            <a:r>
              <a:rPr lang="en-US" altLang="zh-CN" dirty="0" err="1"/>
              <a:t>Kruskal</a:t>
            </a:r>
            <a:r>
              <a:rPr lang="zh-CN" altLang="en-US" dirty="0"/>
              <a:t>算法</a:t>
            </a:r>
            <a:endParaRPr lang="en-US" altLang="zh-CN" dirty="0"/>
          </a:p>
        </p:txBody>
      </p:sp>
      <p:graphicFrame>
        <p:nvGraphicFramePr>
          <p:cNvPr id="697348" name="Object 4"/>
          <p:cNvGraphicFramePr>
            <a:graphicFrameLocks noGrp="1" noChangeAspect="1"/>
          </p:cNvGraphicFramePr>
          <p:nvPr>
            <p:ph idx="1"/>
            <p:extLst>
              <p:ext uri="{D42A27DB-BD31-4B8C-83A1-F6EECF244321}">
                <p14:modId xmlns:p14="http://schemas.microsoft.com/office/powerpoint/2010/main" val="2506739154"/>
              </p:ext>
            </p:extLst>
          </p:nvPr>
        </p:nvGraphicFramePr>
        <p:xfrm>
          <a:off x="2555776" y="2060848"/>
          <a:ext cx="4222750" cy="3724275"/>
        </p:xfrm>
        <a:graphic>
          <a:graphicData uri="http://schemas.openxmlformats.org/presentationml/2006/ole">
            <mc:AlternateContent xmlns:mc="http://schemas.openxmlformats.org/markup-compatibility/2006">
              <mc:Choice xmlns:v="urn:schemas-microsoft-com:vml" Requires="v">
                <p:oleObj spid="_x0000_s7177" name="VISIO" r:id="rId3" imgW="4835520" imgH="4264200" progId="Visio.Drawing.6">
                  <p:embed/>
                </p:oleObj>
              </mc:Choice>
              <mc:Fallback>
                <p:oleObj name="VISIO" r:id="rId3" imgW="4835520" imgH="4264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060848"/>
                        <a:ext cx="422275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35414226"/>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AutoShape 2"/>
          <p:cNvSpPr>
            <a:spLocks noGrp="1" noChangeArrowheads="1"/>
          </p:cNvSpPr>
          <p:nvPr>
            <p:ph type="title"/>
          </p:nvPr>
        </p:nvSpPr>
        <p:spPr/>
        <p:txBody>
          <a:bodyPr/>
          <a:lstStyle/>
          <a:p>
            <a:r>
              <a:rPr lang="en-US" altLang="zh-CN" dirty="0" err="1"/>
              <a:t>Kruskal</a:t>
            </a:r>
            <a:r>
              <a:rPr lang="zh-CN" altLang="en-US" dirty="0"/>
              <a:t>算法</a:t>
            </a:r>
            <a:endParaRPr lang="en-US" altLang="zh-CN" dirty="0"/>
          </a:p>
        </p:txBody>
      </p:sp>
      <p:graphicFrame>
        <p:nvGraphicFramePr>
          <p:cNvPr id="698372" name="Object 4"/>
          <p:cNvGraphicFramePr>
            <a:graphicFrameLocks noChangeAspect="1"/>
          </p:cNvGraphicFramePr>
          <p:nvPr>
            <p:extLst>
              <p:ext uri="{D42A27DB-BD31-4B8C-83A1-F6EECF244321}">
                <p14:modId xmlns:p14="http://schemas.microsoft.com/office/powerpoint/2010/main" val="2657541930"/>
              </p:ext>
            </p:extLst>
          </p:nvPr>
        </p:nvGraphicFramePr>
        <p:xfrm>
          <a:off x="4116760" y="1628800"/>
          <a:ext cx="4648200" cy="4114800"/>
        </p:xfrm>
        <a:graphic>
          <a:graphicData uri="http://schemas.openxmlformats.org/presentationml/2006/ole">
            <mc:AlternateContent xmlns:mc="http://schemas.openxmlformats.org/markup-compatibility/2006">
              <mc:Choice xmlns:v="urn:schemas-microsoft-com:vml" Requires="v">
                <p:oleObj spid="_x0000_s8201" name="VISIO" r:id="rId3" imgW="4835520" imgH="4264200" progId="Visio.Drawing.6">
                  <p:embed/>
                </p:oleObj>
              </mc:Choice>
              <mc:Fallback>
                <p:oleObj name="VISIO" r:id="rId3" imgW="4835520" imgH="4264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760" y="1628800"/>
                        <a:ext cx="464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8373" name="Text Box 5"/>
          <p:cNvSpPr txBox="1">
            <a:spLocks noChangeArrowheads="1"/>
          </p:cNvSpPr>
          <p:nvPr/>
        </p:nvSpPr>
        <p:spPr bwMode="auto">
          <a:xfrm>
            <a:off x="611560" y="2001863"/>
            <a:ext cx="32004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t>初始时</a:t>
            </a:r>
            <a:r>
              <a:rPr lang="en-US" altLang="zh-CN" sz="2000"/>
              <a:t>,</a:t>
            </a:r>
            <a:r>
              <a:rPr lang="zh-CN" altLang="en-US" sz="2000"/>
              <a:t>为</a:t>
            </a:r>
            <a:r>
              <a:rPr lang="en-US" altLang="zh-CN" sz="2000"/>
              <a:t>6</a:t>
            </a:r>
            <a:r>
              <a:rPr lang="zh-CN" altLang="en-US" sz="2000"/>
              <a:t>个顶点构成的森林</a:t>
            </a:r>
            <a:r>
              <a:rPr lang="en-US" altLang="zh-CN" sz="2000"/>
              <a:t>F= {{1},{2},{3},{4},{5},{6}}</a:t>
            </a:r>
          </a:p>
          <a:p>
            <a:pPr eaLnBrk="0" hangingPunct="0">
              <a:spcBef>
                <a:spcPct val="50000"/>
              </a:spcBef>
            </a:pPr>
            <a:endParaRPr lang="en-US" altLang="zh-CN" sz="2000"/>
          </a:p>
          <a:p>
            <a:pPr eaLnBrk="0" hangingPunct="0">
              <a:spcBef>
                <a:spcPct val="50000"/>
              </a:spcBef>
            </a:pPr>
            <a:r>
              <a:rPr lang="zh-CN" altLang="en-US" sz="2000"/>
              <a:t>所有边都在堆中</a:t>
            </a:r>
          </a:p>
          <a:p>
            <a:pPr eaLnBrk="0" hangingPunct="0">
              <a:spcBef>
                <a:spcPct val="50000"/>
              </a:spcBef>
            </a:pPr>
            <a:endParaRPr lang="zh-CN" altLang="en-US" sz="2000"/>
          </a:p>
          <a:p>
            <a:pPr eaLnBrk="0" hangingPunct="0">
              <a:spcBef>
                <a:spcPct val="50000"/>
              </a:spcBef>
            </a:pPr>
            <a:endParaRPr lang="en-US" altLang="zh-CN" sz="2000"/>
          </a:p>
        </p:txBody>
      </p:sp>
    </p:spTree>
    <p:extLst>
      <p:ext uri="{BB962C8B-B14F-4D97-AF65-F5344CB8AC3E}">
        <p14:creationId xmlns:p14="http://schemas.microsoft.com/office/powerpoint/2010/main" val="227136962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AutoShape 2"/>
          <p:cNvSpPr>
            <a:spLocks noGrp="1" noChangeArrowheads="1"/>
          </p:cNvSpPr>
          <p:nvPr>
            <p:ph type="title"/>
          </p:nvPr>
        </p:nvSpPr>
        <p:spPr/>
        <p:txBody>
          <a:bodyPr/>
          <a:lstStyle/>
          <a:p>
            <a:r>
              <a:rPr lang="en-US" altLang="zh-CN" dirty="0" err="1"/>
              <a:t>Kruskal</a:t>
            </a:r>
            <a:r>
              <a:rPr lang="zh-CN" altLang="en-US" dirty="0"/>
              <a:t>算法</a:t>
            </a:r>
            <a:endParaRPr lang="en-US" altLang="zh-CN" dirty="0"/>
          </a:p>
        </p:txBody>
      </p:sp>
      <p:graphicFrame>
        <p:nvGraphicFramePr>
          <p:cNvPr id="699396" name="Object 4"/>
          <p:cNvGraphicFramePr>
            <a:graphicFrameLocks noChangeAspect="1"/>
          </p:cNvGraphicFramePr>
          <p:nvPr>
            <p:extLst>
              <p:ext uri="{D42A27DB-BD31-4B8C-83A1-F6EECF244321}">
                <p14:modId xmlns:p14="http://schemas.microsoft.com/office/powerpoint/2010/main" val="3877119782"/>
              </p:ext>
            </p:extLst>
          </p:nvPr>
        </p:nvGraphicFramePr>
        <p:xfrm>
          <a:off x="4197152" y="1700808"/>
          <a:ext cx="4648200" cy="4114800"/>
        </p:xfrm>
        <a:graphic>
          <a:graphicData uri="http://schemas.openxmlformats.org/presentationml/2006/ole">
            <mc:AlternateContent xmlns:mc="http://schemas.openxmlformats.org/markup-compatibility/2006">
              <mc:Choice xmlns:v="urn:schemas-microsoft-com:vml" Requires="v">
                <p:oleObj spid="_x0000_s9225" name="VISIO" r:id="rId3" imgW="4835520" imgH="4264200" progId="Visio.Drawing.6">
                  <p:embed/>
                </p:oleObj>
              </mc:Choice>
              <mc:Fallback>
                <p:oleObj name="VISIO" r:id="rId3" imgW="4835520" imgH="4264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7152" y="1700808"/>
                        <a:ext cx="464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9397" name="Text Box 5"/>
          <p:cNvSpPr txBox="1">
            <a:spLocks noChangeArrowheads="1"/>
          </p:cNvSpPr>
          <p:nvPr/>
        </p:nvSpPr>
        <p:spPr bwMode="auto">
          <a:xfrm>
            <a:off x="539552" y="1997671"/>
            <a:ext cx="32004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t>选出最低代价边 </a:t>
            </a:r>
            <a:r>
              <a:rPr lang="en-US" altLang="zh-CN" sz="2000"/>
              <a:t>(2,5)</a:t>
            </a:r>
          </a:p>
          <a:p>
            <a:pPr eaLnBrk="0" hangingPunct="0">
              <a:spcBef>
                <a:spcPct val="50000"/>
              </a:spcBef>
            </a:pPr>
            <a:r>
              <a:rPr lang="en-US" altLang="zh-CN" sz="2000"/>
              <a:t>Find(2) = 2, Find (5) = 5</a:t>
            </a:r>
          </a:p>
          <a:p>
            <a:pPr eaLnBrk="0" hangingPunct="0">
              <a:spcBef>
                <a:spcPct val="50000"/>
              </a:spcBef>
            </a:pPr>
            <a:r>
              <a:rPr lang="en-US" altLang="zh-CN" sz="2000"/>
              <a:t>Union(2,5)</a:t>
            </a:r>
          </a:p>
          <a:p>
            <a:pPr eaLnBrk="0" hangingPunct="0">
              <a:spcBef>
                <a:spcPct val="50000"/>
              </a:spcBef>
            </a:pPr>
            <a:r>
              <a:rPr lang="en-US" altLang="zh-CN" sz="2000"/>
              <a:t>F= {{1},{2,5},{3},{4},{6}}</a:t>
            </a:r>
          </a:p>
          <a:p>
            <a:pPr eaLnBrk="0" hangingPunct="0">
              <a:spcBef>
                <a:spcPct val="50000"/>
              </a:spcBef>
            </a:pPr>
            <a:endParaRPr lang="en-US" altLang="zh-CN" sz="2000"/>
          </a:p>
          <a:p>
            <a:pPr eaLnBrk="0" hangingPunct="0">
              <a:spcBef>
                <a:spcPct val="50000"/>
              </a:spcBef>
            </a:pPr>
            <a:endParaRPr lang="en-US" altLang="zh-CN" sz="2000"/>
          </a:p>
          <a:p>
            <a:pPr eaLnBrk="0" hangingPunct="0">
              <a:spcBef>
                <a:spcPct val="50000"/>
              </a:spcBef>
            </a:pPr>
            <a:endParaRPr lang="en-US" altLang="zh-CN" sz="2000"/>
          </a:p>
          <a:p>
            <a:pPr eaLnBrk="0" hangingPunct="0">
              <a:spcBef>
                <a:spcPct val="50000"/>
              </a:spcBef>
            </a:pPr>
            <a:endParaRPr lang="en-US" altLang="zh-CN" sz="2000"/>
          </a:p>
        </p:txBody>
      </p:sp>
      <p:sp>
        <p:nvSpPr>
          <p:cNvPr id="699398" name="Line 6"/>
          <p:cNvSpPr>
            <a:spLocks noChangeShapeType="1"/>
          </p:cNvSpPr>
          <p:nvPr/>
        </p:nvSpPr>
        <p:spPr bwMode="auto">
          <a:xfrm>
            <a:off x="4663877" y="3901083"/>
            <a:ext cx="15240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9399" name="Text Box 7"/>
          <p:cNvSpPr txBox="1">
            <a:spLocks noChangeArrowheads="1"/>
          </p:cNvSpPr>
          <p:nvPr/>
        </p:nvSpPr>
        <p:spPr bwMode="auto">
          <a:xfrm>
            <a:off x="5425877" y="4220171"/>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1</a:t>
            </a:r>
          </a:p>
        </p:txBody>
      </p:sp>
    </p:spTree>
    <p:extLst>
      <p:ext uri="{BB962C8B-B14F-4D97-AF65-F5344CB8AC3E}">
        <p14:creationId xmlns:p14="http://schemas.microsoft.com/office/powerpoint/2010/main" val="1964159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a:t>习题</a:t>
            </a:r>
          </a:p>
        </p:txBody>
      </p:sp>
      <p:sp>
        <p:nvSpPr>
          <p:cNvPr id="130051" name="Rectangle 3"/>
          <p:cNvSpPr>
            <a:spLocks noGrp="1" noChangeArrowheads="1"/>
          </p:cNvSpPr>
          <p:nvPr>
            <p:ph type="body" idx="1"/>
          </p:nvPr>
        </p:nvSpPr>
        <p:spPr/>
        <p:txBody>
          <a:bodyPr/>
          <a:lstStyle/>
          <a:p>
            <a:r>
              <a:rPr lang="zh-CN" altLang="en-US"/>
              <a:t>中缀表达式</a:t>
            </a:r>
            <a:r>
              <a:rPr lang="en-US" altLang="zh-CN"/>
              <a:t>A-(B+C)*D/E</a:t>
            </a:r>
            <a:r>
              <a:rPr lang="zh-CN" altLang="en-US"/>
              <a:t>的后缀形式是</a:t>
            </a:r>
            <a:r>
              <a:rPr lang="en-US" altLang="zh-CN"/>
              <a:t>_________________</a:t>
            </a:r>
            <a:r>
              <a:rPr lang="zh-CN" altLang="en-US"/>
              <a:t>。</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AutoShape 2"/>
          <p:cNvSpPr>
            <a:spLocks noGrp="1" noChangeArrowheads="1"/>
          </p:cNvSpPr>
          <p:nvPr>
            <p:ph type="title"/>
          </p:nvPr>
        </p:nvSpPr>
        <p:spPr/>
        <p:txBody>
          <a:bodyPr/>
          <a:lstStyle/>
          <a:p>
            <a:r>
              <a:rPr lang="en-US" altLang="zh-CN" dirty="0" err="1"/>
              <a:t>Kruskal</a:t>
            </a:r>
            <a:r>
              <a:rPr lang="zh-CN" altLang="en-US" dirty="0"/>
              <a:t>算法</a:t>
            </a:r>
            <a:endParaRPr lang="en-US" altLang="zh-CN" dirty="0"/>
          </a:p>
        </p:txBody>
      </p:sp>
      <p:graphicFrame>
        <p:nvGraphicFramePr>
          <p:cNvPr id="700420" name="Object 4"/>
          <p:cNvGraphicFramePr>
            <a:graphicFrameLocks noChangeAspect="1"/>
          </p:cNvGraphicFramePr>
          <p:nvPr>
            <p:extLst>
              <p:ext uri="{D42A27DB-BD31-4B8C-83A1-F6EECF244321}">
                <p14:modId xmlns:p14="http://schemas.microsoft.com/office/powerpoint/2010/main" val="2600460437"/>
              </p:ext>
            </p:extLst>
          </p:nvPr>
        </p:nvGraphicFramePr>
        <p:xfrm>
          <a:off x="4197152" y="1700808"/>
          <a:ext cx="4648200" cy="4114800"/>
        </p:xfrm>
        <a:graphic>
          <a:graphicData uri="http://schemas.openxmlformats.org/presentationml/2006/ole">
            <mc:AlternateContent xmlns:mc="http://schemas.openxmlformats.org/markup-compatibility/2006">
              <mc:Choice xmlns:v="urn:schemas-microsoft-com:vml" Requires="v">
                <p:oleObj spid="_x0000_s10249" name="VISIO" r:id="rId3" imgW="4835520" imgH="4264200" progId="Visio.Drawing.6">
                  <p:embed/>
                </p:oleObj>
              </mc:Choice>
              <mc:Fallback>
                <p:oleObj name="VISIO" r:id="rId3" imgW="4835520" imgH="4264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7152" y="1700808"/>
                        <a:ext cx="464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0421" name="Text Box 5"/>
          <p:cNvSpPr txBox="1">
            <a:spLocks noChangeArrowheads="1"/>
          </p:cNvSpPr>
          <p:nvPr/>
        </p:nvSpPr>
        <p:spPr bwMode="auto">
          <a:xfrm>
            <a:off x="539552" y="1997671"/>
            <a:ext cx="32004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t>选择最低代价边 </a:t>
            </a:r>
            <a:r>
              <a:rPr lang="en-US" altLang="zh-CN" sz="2000"/>
              <a:t>(2,6)</a:t>
            </a:r>
          </a:p>
          <a:p>
            <a:pPr eaLnBrk="0" hangingPunct="0">
              <a:spcBef>
                <a:spcPct val="50000"/>
              </a:spcBef>
            </a:pPr>
            <a:r>
              <a:rPr lang="en-US" altLang="zh-CN" sz="2000"/>
              <a:t>Find(2) = 2, Find (6) = 6</a:t>
            </a:r>
          </a:p>
          <a:p>
            <a:pPr eaLnBrk="0" hangingPunct="0">
              <a:spcBef>
                <a:spcPct val="50000"/>
              </a:spcBef>
            </a:pPr>
            <a:r>
              <a:rPr lang="en-US" altLang="zh-CN" sz="2000"/>
              <a:t>Union(2,6)</a:t>
            </a:r>
          </a:p>
          <a:p>
            <a:pPr eaLnBrk="0" hangingPunct="0">
              <a:spcBef>
                <a:spcPct val="50000"/>
              </a:spcBef>
            </a:pPr>
            <a:r>
              <a:rPr lang="en-US" altLang="zh-CN" sz="2000"/>
              <a:t>F= {{1},{2,5,6},{3},{4}}</a:t>
            </a:r>
          </a:p>
          <a:p>
            <a:pPr eaLnBrk="0" hangingPunct="0">
              <a:spcBef>
                <a:spcPct val="50000"/>
              </a:spcBef>
            </a:pPr>
            <a:endParaRPr lang="en-US" altLang="zh-CN" sz="2000"/>
          </a:p>
          <a:p>
            <a:pPr eaLnBrk="0" hangingPunct="0">
              <a:spcBef>
                <a:spcPct val="50000"/>
              </a:spcBef>
            </a:pPr>
            <a:endParaRPr lang="en-US" altLang="zh-CN" sz="2000"/>
          </a:p>
          <a:p>
            <a:pPr eaLnBrk="0" hangingPunct="0">
              <a:spcBef>
                <a:spcPct val="50000"/>
              </a:spcBef>
            </a:pPr>
            <a:endParaRPr lang="en-US" altLang="zh-CN" sz="2000"/>
          </a:p>
        </p:txBody>
      </p:sp>
      <p:sp>
        <p:nvSpPr>
          <p:cNvPr id="700422" name="Line 6"/>
          <p:cNvSpPr>
            <a:spLocks noChangeShapeType="1"/>
          </p:cNvSpPr>
          <p:nvPr/>
        </p:nvSpPr>
        <p:spPr bwMode="auto">
          <a:xfrm>
            <a:off x="4654352" y="3820121"/>
            <a:ext cx="15240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0423" name="Text Box 7"/>
          <p:cNvSpPr txBox="1">
            <a:spLocks noChangeArrowheads="1"/>
          </p:cNvSpPr>
          <p:nvPr/>
        </p:nvSpPr>
        <p:spPr bwMode="auto">
          <a:xfrm>
            <a:off x="5416352" y="4139208"/>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1</a:t>
            </a:r>
          </a:p>
        </p:txBody>
      </p:sp>
      <p:sp>
        <p:nvSpPr>
          <p:cNvPr id="700424" name="Line 8"/>
          <p:cNvSpPr>
            <a:spLocks noChangeShapeType="1"/>
          </p:cNvSpPr>
          <p:nvPr/>
        </p:nvSpPr>
        <p:spPr bwMode="auto">
          <a:xfrm flipV="1">
            <a:off x="4501952" y="3986808"/>
            <a:ext cx="0" cy="1204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0425" name="Line 9"/>
          <p:cNvSpPr>
            <a:spLocks noChangeShapeType="1"/>
          </p:cNvSpPr>
          <p:nvPr/>
        </p:nvSpPr>
        <p:spPr bwMode="auto">
          <a:xfrm>
            <a:off x="4501952" y="3820121"/>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0426" name="Text Box 10"/>
          <p:cNvSpPr txBox="1">
            <a:spLocks noChangeArrowheads="1"/>
          </p:cNvSpPr>
          <p:nvPr/>
        </p:nvSpPr>
        <p:spPr bwMode="auto">
          <a:xfrm>
            <a:off x="4044752" y="4474171"/>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1</a:t>
            </a:r>
          </a:p>
        </p:txBody>
      </p:sp>
    </p:spTree>
    <p:extLst>
      <p:ext uri="{BB962C8B-B14F-4D97-AF65-F5344CB8AC3E}">
        <p14:creationId xmlns:p14="http://schemas.microsoft.com/office/powerpoint/2010/main" val="135490080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AutoShape 2"/>
          <p:cNvSpPr>
            <a:spLocks noGrp="1" noChangeArrowheads="1"/>
          </p:cNvSpPr>
          <p:nvPr>
            <p:ph type="title"/>
          </p:nvPr>
        </p:nvSpPr>
        <p:spPr/>
        <p:txBody>
          <a:bodyPr/>
          <a:lstStyle/>
          <a:p>
            <a:r>
              <a:rPr lang="en-US" altLang="zh-CN" dirty="0" err="1"/>
              <a:t>Kruskal</a:t>
            </a:r>
            <a:r>
              <a:rPr lang="zh-CN" altLang="en-US" dirty="0"/>
              <a:t>算法</a:t>
            </a:r>
            <a:endParaRPr lang="en-US" altLang="zh-CN" dirty="0"/>
          </a:p>
        </p:txBody>
      </p:sp>
      <p:graphicFrame>
        <p:nvGraphicFramePr>
          <p:cNvPr id="701444" name="Object 4"/>
          <p:cNvGraphicFramePr>
            <a:graphicFrameLocks noChangeAspect="1"/>
          </p:cNvGraphicFramePr>
          <p:nvPr>
            <p:extLst>
              <p:ext uri="{D42A27DB-BD31-4B8C-83A1-F6EECF244321}">
                <p14:modId xmlns:p14="http://schemas.microsoft.com/office/powerpoint/2010/main" val="1239032351"/>
              </p:ext>
            </p:extLst>
          </p:nvPr>
        </p:nvGraphicFramePr>
        <p:xfrm>
          <a:off x="4125144" y="1700808"/>
          <a:ext cx="4648200" cy="4114800"/>
        </p:xfrm>
        <a:graphic>
          <a:graphicData uri="http://schemas.openxmlformats.org/presentationml/2006/ole">
            <mc:AlternateContent xmlns:mc="http://schemas.openxmlformats.org/markup-compatibility/2006">
              <mc:Choice xmlns:v="urn:schemas-microsoft-com:vml" Requires="v">
                <p:oleObj spid="_x0000_s11273" name="VISIO" r:id="rId3" imgW="4835520" imgH="4264200" progId="Visio.Drawing.6">
                  <p:embed/>
                </p:oleObj>
              </mc:Choice>
              <mc:Fallback>
                <p:oleObj name="VISIO" r:id="rId3" imgW="4835520" imgH="4264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5144" y="1700808"/>
                        <a:ext cx="464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1445" name="Text Box 5"/>
          <p:cNvSpPr txBox="1">
            <a:spLocks noChangeArrowheads="1"/>
          </p:cNvSpPr>
          <p:nvPr/>
        </p:nvSpPr>
        <p:spPr bwMode="auto">
          <a:xfrm>
            <a:off x="467544" y="1997671"/>
            <a:ext cx="3200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t>选择最低代价边 </a:t>
            </a:r>
            <a:r>
              <a:rPr lang="en-US" altLang="zh-CN" sz="2000"/>
              <a:t>(1,3)</a:t>
            </a:r>
          </a:p>
          <a:p>
            <a:pPr eaLnBrk="0" hangingPunct="0">
              <a:spcBef>
                <a:spcPct val="50000"/>
              </a:spcBef>
            </a:pPr>
            <a:r>
              <a:rPr lang="en-US" altLang="zh-CN" sz="2000"/>
              <a:t>Find(1) = 1, Find (3) = 3</a:t>
            </a:r>
          </a:p>
          <a:p>
            <a:pPr eaLnBrk="0" hangingPunct="0">
              <a:spcBef>
                <a:spcPct val="50000"/>
              </a:spcBef>
            </a:pPr>
            <a:r>
              <a:rPr lang="en-US" altLang="zh-CN" sz="2000"/>
              <a:t>Union(1,3)</a:t>
            </a:r>
          </a:p>
          <a:p>
            <a:pPr eaLnBrk="0" hangingPunct="0">
              <a:spcBef>
                <a:spcPct val="50000"/>
              </a:spcBef>
            </a:pPr>
            <a:r>
              <a:rPr lang="en-US" altLang="zh-CN" sz="2000"/>
              <a:t>F= {{1,3},{2,5,6},{4}}</a:t>
            </a:r>
          </a:p>
          <a:p>
            <a:pPr eaLnBrk="0" hangingPunct="0">
              <a:spcBef>
                <a:spcPct val="50000"/>
              </a:spcBef>
            </a:pPr>
            <a:endParaRPr lang="en-US" altLang="zh-CN" sz="2000"/>
          </a:p>
        </p:txBody>
      </p:sp>
      <p:sp>
        <p:nvSpPr>
          <p:cNvPr id="701446" name="Line 6"/>
          <p:cNvSpPr>
            <a:spLocks noChangeShapeType="1"/>
          </p:cNvSpPr>
          <p:nvPr/>
        </p:nvSpPr>
        <p:spPr bwMode="auto">
          <a:xfrm>
            <a:off x="4582344" y="3820121"/>
            <a:ext cx="15240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1447" name="Text Box 7"/>
          <p:cNvSpPr txBox="1">
            <a:spLocks noChangeArrowheads="1"/>
          </p:cNvSpPr>
          <p:nvPr/>
        </p:nvSpPr>
        <p:spPr bwMode="auto">
          <a:xfrm>
            <a:off x="5344344" y="4139208"/>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1</a:t>
            </a:r>
          </a:p>
        </p:txBody>
      </p:sp>
      <p:sp>
        <p:nvSpPr>
          <p:cNvPr id="701448" name="Line 8"/>
          <p:cNvSpPr>
            <a:spLocks noChangeShapeType="1"/>
          </p:cNvSpPr>
          <p:nvPr/>
        </p:nvSpPr>
        <p:spPr bwMode="auto">
          <a:xfrm flipV="1">
            <a:off x="4429944" y="3986808"/>
            <a:ext cx="0" cy="1204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1449" name="Line 9"/>
          <p:cNvSpPr>
            <a:spLocks noChangeShapeType="1"/>
          </p:cNvSpPr>
          <p:nvPr/>
        </p:nvSpPr>
        <p:spPr bwMode="auto">
          <a:xfrm>
            <a:off x="4429944" y="3820121"/>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1450" name="Text Box 10"/>
          <p:cNvSpPr txBox="1">
            <a:spLocks noChangeArrowheads="1"/>
          </p:cNvSpPr>
          <p:nvPr/>
        </p:nvSpPr>
        <p:spPr bwMode="auto">
          <a:xfrm>
            <a:off x="3972744" y="4474171"/>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1</a:t>
            </a:r>
          </a:p>
        </p:txBody>
      </p:sp>
      <p:sp>
        <p:nvSpPr>
          <p:cNvPr id="701451" name="Line 11"/>
          <p:cNvSpPr>
            <a:spLocks noChangeShapeType="1"/>
          </p:cNvSpPr>
          <p:nvPr/>
        </p:nvSpPr>
        <p:spPr bwMode="auto">
          <a:xfrm>
            <a:off x="6334944" y="2386608"/>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1452" name="Text Box 12"/>
          <p:cNvSpPr txBox="1">
            <a:spLocks noChangeArrowheads="1"/>
          </p:cNvSpPr>
          <p:nvPr/>
        </p:nvSpPr>
        <p:spPr bwMode="auto">
          <a:xfrm>
            <a:off x="5953944" y="2615208"/>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1</a:t>
            </a:r>
          </a:p>
        </p:txBody>
      </p:sp>
    </p:spTree>
    <p:extLst>
      <p:ext uri="{BB962C8B-B14F-4D97-AF65-F5344CB8AC3E}">
        <p14:creationId xmlns:p14="http://schemas.microsoft.com/office/powerpoint/2010/main" val="226413795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AutoShape 2"/>
          <p:cNvSpPr>
            <a:spLocks noGrp="1" noChangeArrowheads="1"/>
          </p:cNvSpPr>
          <p:nvPr>
            <p:ph type="title"/>
          </p:nvPr>
        </p:nvSpPr>
        <p:spPr/>
        <p:txBody>
          <a:bodyPr/>
          <a:lstStyle/>
          <a:p>
            <a:r>
              <a:rPr lang="en-US" altLang="zh-CN" dirty="0" err="1"/>
              <a:t>Kruskal</a:t>
            </a:r>
            <a:r>
              <a:rPr lang="zh-CN" altLang="en-US" dirty="0"/>
              <a:t>算法</a:t>
            </a:r>
            <a:endParaRPr lang="en-US" altLang="zh-CN" dirty="0"/>
          </a:p>
        </p:txBody>
      </p:sp>
      <p:graphicFrame>
        <p:nvGraphicFramePr>
          <p:cNvPr id="708621" name="Object 13"/>
          <p:cNvGraphicFramePr>
            <a:graphicFrameLocks noChangeAspect="1"/>
          </p:cNvGraphicFramePr>
          <p:nvPr>
            <p:extLst>
              <p:ext uri="{D42A27DB-BD31-4B8C-83A1-F6EECF244321}">
                <p14:modId xmlns:p14="http://schemas.microsoft.com/office/powerpoint/2010/main" val="988586306"/>
              </p:ext>
            </p:extLst>
          </p:nvPr>
        </p:nvGraphicFramePr>
        <p:xfrm>
          <a:off x="4269160" y="1628800"/>
          <a:ext cx="4648200" cy="4114800"/>
        </p:xfrm>
        <a:graphic>
          <a:graphicData uri="http://schemas.openxmlformats.org/presentationml/2006/ole">
            <mc:AlternateContent xmlns:mc="http://schemas.openxmlformats.org/markup-compatibility/2006">
              <mc:Choice xmlns:v="urn:schemas-microsoft-com:vml" Requires="v">
                <p:oleObj spid="_x0000_s12297" name="VISIO" r:id="rId3" imgW="4835520" imgH="4264200" progId="Visio.Drawing.6">
                  <p:embed/>
                </p:oleObj>
              </mc:Choice>
              <mc:Fallback>
                <p:oleObj name="VISIO" r:id="rId3" imgW="4835520" imgH="4264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160" y="1628800"/>
                        <a:ext cx="464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8622" name="Text Box 14"/>
          <p:cNvSpPr txBox="1">
            <a:spLocks noChangeArrowheads="1"/>
          </p:cNvSpPr>
          <p:nvPr/>
        </p:nvSpPr>
        <p:spPr bwMode="auto">
          <a:xfrm>
            <a:off x="611560" y="2001862"/>
            <a:ext cx="32004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t>选择最低代价边 </a:t>
            </a:r>
            <a:r>
              <a:rPr lang="en-US" altLang="zh-CN" sz="2000"/>
              <a:t>(3,4)</a:t>
            </a:r>
          </a:p>
          <a:p>
            <a:pPr eaLnBrk="0" hangingPunct="0">
              <a:spcBef>
                <a:spcPct val="50000"/>
              </a:spcBef>
            </a:pPr>
            <a:r>
              <a:rPr lang="en-US" altLang="zh-CN" sz="2000"/>
              <a:t>Find(3) = 1, Find (4) = 4</a:t>
            </a:r>
          </a:p>
          <a:p>
            <a:pPr eaLnBrk="0" hangingPunct="0">
              <a:spcBef>
                <a:spcPct val="50000"/>
              </a:spcBef>
            </a:pPr>
            <a:r>
              <a:rPr lang="en-US" altLang="zh-CN" sz="2000"/>
              <a:t>Union(1,4)</a:t>
            </a:r>
          </a:p>
          <a:p>
            <a:pPr eaLnBrk="0" hangingPunct="0">
              <a:spcBef>
                <a:spcPct val="50000"/>
              </a:spcBef>
            </a:pPr>
            <a:r>
              <a:rPr lang="en-US" altLang="zh-CN" sz="2000"/>
              <a:t>F= {{1,3,4},{2,5,6}}</a:t>
            </a:r>
          </a:p>
          <a:p>
            <a:pPr eaLnBrk="0" hangingPunct="0">
              <a:spcBef>
                <a:spcPct val="50000"/>
              </a:spcBef>
            </a:pPr>
            <a:endParaRPr lang="en-US" altLang="zh-CN" sz="2000"/>
          </a:p>
          <a:p>
            <a:pPr eaLnBrk="0" hangingPunct="0">
              <a:spcBef>
                <a:spcPct val="50000"/>
              </a:spcBef>
            </a:pPr>
            <a:endParaRPr lang="en-US" altLang="zh-CN" sz="2000"/>
          </a:p>
          <a:p>
            <a:pPr eaLnBrk="0" hangingPunct="0">
              <a:spcBef>
                <a:spcPct val="50000"/>
              </a:spcBef>
            </a:pPr>
            <a:endParaRPr lang="en-US" altLang="zh-CN" sz="2000"/>
          </a:p>
        </p:txBody>
      </p:sp>
      <p:sp>
        <p:nvSpPr>
          <p:cNvPr id="708623" name="Line 15"/>
          <p:cNvSpPr>
            <a:spLocks noChangeShapeType="1"/>
          </p:cNvSpPr>
          <p:nvPr/>
        </p:nvSpPr>
        <p:spPr bwMode="auto">
          <a:xfrm>
            <a:off x="4726360" y="3824312"/>
            <a:ext cx="15240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24" name="Text Box 16"/>
          <p:cNvSpPr txBox="1">
            <a:spLocks noChangeArrowheads="1"/>
          </p:cNvSpPr>
          <p:nvPr/>
        </p:nvSpPr>
        <p:spPr bwMode="auto">
          <a:xfrm>
            <a:off x="5488360" y="4143400"/>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1</a:t>
            </a:r>
          </a:p>
        </p:txBody>
      </p:sp>
      <p:sp>
        <p:nvSpPr>
          <p:cNvPr id="708625" name="Line 17"/>
          <p:cNvSpPr>
            <a:spLocks noChangeShapeType="1"/>
          </p:cNvSpPr>
          <p:nvPr/>
        </p:nvSpPr>
        <p:spPr bwMode="auto">
          <a:xfrm flipV="1">
            <a:off x="4573960" y="3991000"/>
            <a:ext cx="0" cy="1204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26" name="Line 18"/>
          <p:cNvSpPr>
            <a:spLocks noChangeShapeType="1"/>
          </p:cNvSpPr>
          <p:nvPr/>
        </p:nvSpPr>
        <p:spPr bwMode="auto">
          <a:xfrm>
            <a:off x="4573960" y="3824312"/>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27" name="Text Box 19"/>
          <p:cNvSpPr txBox="1">
            <a:spLocks noChangeArrowheads="1"/>
          </p:cNvSpPr>
          <p:nvPr/>
        </p:nvSpPr>
        <p:spPr bwMode="auto">
          <a:xfrm>
            <a:off x="4116760" y="4478362"/>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1</a:t>
            </a:r>
          </a:p>
        </p:txBody>
      </p:sp>
      <p:sp>
        <p:nvSpPr>
          <p:cNvPr id="708628" name="Line 20"/>
          <p:cNvSpPr>
            <a:spLocks noChangeShapeType="1"/>
          </p:cNvSpPr>
          <p:nvPr/>
        </p:nvSpPr>
        <p:spPr bwMode="auto">
          <a:xfrm>
            <a:off x="6478960" y="2314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29" name="Text Box 21"/>
          <p:cNvSpPr txBox="1">
            <a:spLocks noChangeArrowheads="1"/>
          </p:cNvSpPr>
          <p:nvPr/>
        </p:nvSpPr>
        <p:spPr bwMode="auto">
          <a:xfrm>
            <a:off x="6097960" y="2619400"/>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1</a:t>
            </a:r>
          </a:p>
        </p:txBody>
      </p:sp>
      <p:sp>
        <p:nvSpPr>
          <p:cNvPr id="708630" name="Line 22"/>
          <p:cNvSpPr>
            <a:spLocks noChangeShapeType="1"/>
          </p:cNvSpPr>
          <p:nvPr/>
        </p:nvSpPr>
        <p:spPr bwMode="auto">
          <a:xfrm>
            <a:off x="6783760" y="35338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8631" name="Text Box 23"/>
          <p:cNvSpPr txBox="1">
            <a:spLocks noChangeArrowheads="1"/>
          </p:cNvSpPr>
          <p:nvPr/>
        </p:nvSpPr>
        <p:spPr bwMode="auto">
          <a:xfrm>
            <a:off x="7088560" y="3167087"/>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3</a:t>
            </a:r>
          </a:p>
        </p:txBody>
      </p:sp>
    </p:spTree>
    <p:extLst>
      <p:ext uri="{BB962C8B-B14F-4D97-AF65-F5344CB8AC3E}">
        <p14:creationId xmlns:p14="http://schemas.microsoft.com/office/powerpoint/2010/main" val="19994124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AutoShape 2"/>
          <p:cNvSpPr>
            <a:spLocks noGrp="1" noChangeArrowheads="1"/>
          </p:cNvSpPr>
          <p:nvPr>
            <p:ph type="title"/>
          </p:nvPr>
        </p:nvSpPr>
        <p:spPr/>
        <p:txBody>
          <a:bodyPr/>
          <a:lstStyle/>
          <a:p>
            <a:r>
              <a:rPr lang="en-US" altLang="zh-CN" dirty="0" err="1"/>
              <a:t>Kruskal</a:t>
            </a:r>
            <a:r>
              <a:rPr lang="zh-CN" altLang="en-US" dirty="0"/>
              <a:t>算法</a:t>
            </a:r>
            <a:endParaRPr lang="en-US" altLang="zh-CN" dirty="0"/>
          </a:p>
        </p:txBody>
      </p:sp>
      <p:graphicFrame>
        <p:nvGraphicFramePr>
          <p:cNvPr id="710660" name="Object 4"/>
          <p:cNvGraphicFramePr>
            <a:graphicFrameLocks noChangeAspect="1"/>
          </p:cNvGraphicFramePr>
          <p:nvPr>
            <p:extLst>
              <p:ext uri="{D42A27DB-BD31-4B8C-83A1-F6EECF244321}">
                <p14:modId xmlns:p14="http://schemas.microsoft.com/office/powerpoint/2010/main" val="4187085831"/>
              </p:ext>
            </p:extLst>
          </p:nvPr>
        </p:nvGraphicFramePr>
        <p:xfrm>
          <a:off x="4197152" y="1628800"/>
          <a:ext cx="4648200" cy="4114800"/>
        </p:xfrm>
        <a:graphic>
          <a:graphicData uri="http://schemas.openxmlformats.org/presentationml/2006/ole">
            <mc:AlternateContent xmlns:mc="http://schemas.openxmlformats.org/markup-compatibility/2006">
              <mc:Choice xmlns:v="urn:schemas-microsoft-com:vml" Requires="v">
                <p:oleObj spid="_x0000_s13321" name="VISIO" r:id="rId3" imgW="4835520" imgH="4264200" progId="Visio.Drawing.6">
                  <p:embed/>
                </p:oleObj>
              </mc:Choice>
              <mc:Fallback>
                <p:oleObj name="VISIO" r:id="rId3" imgW="4835520" imgH="4264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7152" y="1628800"/>
                        <a:ext cx="464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0661" name="Text Box 5"/>
          <p:cNvSpPr txBox="1">
            <a:spLocks noChangeArrowheads="1"/>
          </p:cNvSpPr>
          <p:nvPr/>
        </p:nvSpPr>
        <p:spPr bwMode="auto">
          <a:xfrm>
            <a:off x="539552" y="1628800"/>
            <a:ext cx="32004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t>选择最低代价边 </a:t>
            </a:r>
            <a:r>
              <a:rPr lang="en-US" altLang="zh-CN" sz="2000"/>
              <a:t>(4,5)</a:t>
            </a:r>
          </a:p>
          <a:p>
            <a:pPr eaLnBrk="0" hangingPunct="0">
              <a:spcBef>
                <a:spcPct val="50000"/>
              </a:spcBef>
            </a:pPr>
            <a:r>
              <a:rPr lang="en-US" altLang="zh-CN" sz="2000"/>
              <a:t>Find(4) = 1, Find (5) = 2</a:t>
            </a:r>
          </a:p>
          <a:p>
            <a:pPr eaLnBrk="0" hangingPunct="0">
              <a:spcBef>
                <a:spcPct val="50000"/>
              </a:spcBef>
            </a:pPr>
            <a:r>
              <a:rPr lang="en-US" altLang="zh-CN" sz="2000"/>
              <a:t>Union(1,2)</a:t>
            </a:r>
          </a:p>
          <a:p>
            <a:pPr eaLnBrk="0" hangingPunct="0">
              <a:spcBef>
                <a:spcPct val="50000"/>
              </a:spcBef>
            </a:pPr>
            <a:r>
              <a:rPr lang="en-US" altLang="zh-CN" sz="2000"/>
              <a:t>F= {{1,3,4,2,5,6}}</a:t>
            </a:r>
          </a:p>
          <a:p>
            <a:pPr eaLnBrk="0" hangingPunct="0">
              <a:spcBef>
                <a:spcPct val="50000"/>
              </a:spcBef>
            </a:pPr>
            <a:r>
              <a:rPr lang="zh-CN" altLang="en-US" sz="2000"/>
              <a:t>最后总代价 </a:t>
            </a:r>
            <a:r>
              <a:rPr lang="en-US" altLang="zh-CN" sz="2000"/>
              <a:t>= 10</a:t>
            </a:r>
          </a:p>
          <a:p>
            <a:pPr eaLnBrk="0" hangingPunct="0">
              <a:spcBef>
                <a:spcPct val="50000"/>
              </a:spcBef>
            </a:pPr>
            <a:r>
              <a:rPr lang="zh-CN" altLang="en-US" sz="2000"/>
              <a:t>在本例中</a:t>
            </a:r>
            <a:r>
              <a:rPr lang="en-US" altLang="zh-CN" sz="2000"/>
              <a:t>,</a:t>
            </a:r>
            <a:r>
              <a:rPr lang="zh-CN" altLang="en-US" sz="2000"/>
              <a:t>最小支撑树是唯一的</a:t>
            </a:r>
            <a:r>
              <a:rPr lang="en-US" altLang="zh-CN" sz="2000"/>
              <a:t>,</a:t>
            </a:r>
            <a:r>
              <a:rPr lang="zh-CN" altLang="en-US" sz="2000"/>
              <a:t>但并不是所有情况都这样</a:t>
            </a:r>
          </a:p>
        </p:txBody>
      </p:sp>
      <p:sp>
        <p:nvSpPr>
          <p:cNvPr id="710662" name="Line 6"/>
          <p:cNvSpPr>
            <a:spLocks noChangeShapeType="1"/>
          </p:cNvSpPr>
          <p:nvPr/>
        </p:nvSpPr>
        <p:spPr bwMode="auto">
          <a:xfrm>
            <a:off x="4654352" y="3824313"/>
            <a:ext cx="15240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63" name="Text Box 7"/>
          <p:cNvSpPr txBox="1">
            <a:spLocks noChangeArrowheads="1"/>
          </p:cNvSpPr>
          <p:nvPr/>
        </p:nvSpPr>
        <p:spPr bwMode="auto">
          <a:xfrm>
            <a:off x="5416352" y="4143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1</a:t>
            </a:r>
          </a:p>
        </p:txBody>
      </p:sp>
      <p:sp>
        <p:nvSpPr>
          <p:cNvPr id="710664" name="Line 8"/>
          <p:cNvSpPr>
            <a:spLocks noChangeShapeType="1"/>
          </p:cNvSpPr>
          <p:nvPr/>
        </p:nvSpPr>
        <p:spPr bwMode="auto">
          <a:xfrm flipV="1">
            <a:off x="4501952" y="3991000"/>
            <a:ext cx="0" cy="1204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65" name="Line 9"/>
          <p:cNvSpPr>
            <a:spLocks noChangeShapeType="1"/>
          </p:cNvSpPr>
          <p:nvPr/>
        </p:nvSpPr>
        <p:spPr bwMode="auto">
          <a:xfrm>
            <a:off x="4501952" y="3824313"/>
            <a:ext cx="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66" name="Text Box 10"/>
          <p:cNvSpPr txBox="1">
            <a:spLocks noChangeArrowheads="1"/>
          </p:cNvSpPr>
          <p:nvPr/>
        </p:nvSpPr>
        <p:spPr bwMode="auto">
          <a:xfrm>
            <a:off x="4044752" y="4478363"/>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1</a:t>
            </a:r>
          </a:p>
        </p:txBody>
      </p:sp>
      <p:sp>
        <p:nvSpPr>
          <p:cNvPr id="710667" name="Line 11"/>
          <p:cNvSpPr>
            <a:spLocks noChangeShapeType="1"/>
          </p:cNvSpPr>
          <p:nvPr/>
        </p:nvSpPr>
        <p:spPr bwMode="auto">
          <a:xfrm>
            <a:off x="6406952" y="2314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68" name="Text Box 12"/>
          <p:cNvSpPr txBox="1">
            <a:spLocks noChangeArrowheads="1"/>
          </p:cNvSpPr>
          <p:nvPr/>
        </p:nvSpPr>
        <p:spPr bwMode="auto">
          <a:xfrm>
            <a:off x="6025952" y="26194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1</a:t>
            </a:r>
          </a:p>
        </p:txBody>
      </p:sp>
      <p:sp>
        <p:nvSpPr>
          <p:cNvPr id="710669" name="Line 13"/>
          <p:cNvSpPr>
            <a:spLocks noChangeShapeType="1"/>
          </p:cNvSpPr>
          <p:nvPr/>
        </p:nvSpPr>
        <p:spPr bwMode="auto">
          <a:xfrm>
            <a:off x="6711752" y="35338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70" name="Text Box 14"/>
          <p:cNvSpPr txBox="1">
            <a:spLocks noChangeArrowheads="1"/>
          </p:cNvSpPr>
          <p:nvPr/>
        </p:nvSpPr>
        <p:spPr bwMode="auto">
          <a:xfrm>
            <a:off x="7016552" y="316708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3</a:t>
            </a:r>
          </a:p>
        </p:txBody>
      </p:sp>
      <p:sp>
        <p:nvSpPr>
          <p:cNvPr id="710671" name="Line 15"/>
          <p:cNvSpPr>
            <a:spLocks noChangeShapeType="1"/>
          </p:cNvSpPr>
          <p:nvPr/>
        </p:nvSpPr>
        <p:spPr bwMode="auto">
          <a:xfrm flipH="1">
            <a:off x="6711752" y="3824313"/>
            <a:ext cx="1371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672" name="Text Box 16"/>
          <p:cNvSpPr txBox="1">
            <a:spLocks noChangeArrowheads="1"/>
          </p:cNvSpPr>
          <p:nvPr/>
        </p:nvSpPr>
        <p:spPr bwMode="auto">
          <a:xfrm>
            <a:off x="7016552" y="4294213"/>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a:latin typeface="Courier New" panose="02070309020205020404" pitchFamily="49" charset="0"/>
              </a:rPr>
              <a:t>4</a:t>
            </a:r>
          </a:p>
        </p:txBody>
      </p:sp>
    </p:spTree>
    <p:extLst>
      <p:ext uri="{BB962C8B-B14F-4D97-AF65-F5344CB8AC3E}">
        <p14:creationId xmlns:p14="http://schemas.microsoft.com/office/powerpoint/2010/main" val="341987927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AutoShape 2"/>
          <p:cNvSpPr>
            <a:spLocks noGrp="1" noChangeArrowheads="1"/>
          </p:cNvSpPr>
          <p:nvPr>
            <p:ph type="title"/>
          </p:nvPr>
        </p:nvSpPr>
        <p:spPr/>
        <p:txBody>
          <a:bodyPr/>
          <a:lstStyle/>
          <a:p>
            <a:r>
              <a:rPr lang="zh-CN" altLang="en-US" dirty="0"/>
              <a:t>最短路径</a:t>
            </a:r>
            <a:endParaRPr lang="en-US" altLang="zh-CN" dirty="0"/>
          </a:p>
        </p:txBody>
      </p:sp>
      <p:sp>
        <p:nvSpPr>
          <p:cNvPr id="716803" name="Rectangle 3"/>
          <p:cNvSpPr>
            <a:spLocks noGrp="1" noChangeArrowheads="1"/>
          </p:cNvSpPr>
          <p:nvPr>
            <p:ph type="body" idx="1"/>
          </p:nvPr>
        </p:nvSpPr>
        <p:spPr/>
        <p:txBody>
          <a:bodyPr/>
          <a:lstStyle/>
          <a:p>
            <a:r>
              <a:rPr lang="zh-CN" altLang="en-US"/>
              <a:t>路径长度</a:t>
            </a:r>
            <a:r>
              <a:rPr lang="en-US" altLang="zh-CN"/>
              <a:t>(Path Length):</a:t>
            </a:r>
          </a:p>
          <a:p>
            <a:pPr lvl="1"/>
            <a:r>
              <a:rPr lang="zh-CN" altLang="en-US"/>
              <a:t>构成路径的边的数目</a:t>
            </a:r>
          </a:p>
          <a:p>
            <a:r>
              <a:rPr lang="zh-CN" altLang="en-US"/>
              <a:t>路径权值</a:t>
            </a:r>
            <a:r>
              <a:rPr lang="en-US" altLang="zh-CN"/>
              <a:t>(Path Costs/Weights):</a:t>
            </a:r>
          </a:p>
          <a:p>
            <a:pPr lvl="1"/>
            <a:r>
              <a:rPr lang="zh-CN" altLang="en-US"/>
              <a:t>构成路径的边上权值之和</a:t>
            </a:r>
          </a:p>
          <a:p>
            <a:pPr lvl="1"/>
            <a:r>
              <a:rPr lang="zh-CN" altLang="en-US"/>
              <a:t>对于不带权有向图而言</a:t>
            </a:r>
            <a:r>
              <a:rPr lang="en-US" altLang="zh-CN"/>
              <a:t>,</a:t>
            </a:r>
            <a:r>
              <a:rPr lang="zh-CN" altLang="en-US"/>
              <a:t>路径权值即路径长度</a:t>
            </a:r>
          </a:p>
          <a:p>
            <a:pPr lvl="1"/>
            <a:endParaRPr lang="en-US" altLang="zh-CN"/>
          </a:p>
        </p:txBody>
      </p:sp>
    </p:spTree>
    <p:extLst>
      <p:ext uri="{BB962C8B-B14F-4D97-AF65-F5344CB8AC3E}">
        <p14:creationId xmlns:p14="http://schemas.microsoft.com/office/powerpoint/2010/main" val="359531084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AutoShape 2"/>
          <p:cNvSpPr>
            <a:spLocks noGrp="1" noChangeArrowheads="1"/>
          </p:cNvSpPr>
          <p:nvPr>
            <p:ph type="title"/>
          </p:nvPr>
        </p:nvSpPr>
        <p:spPr/>
        <p:txBody>
          <a:bodyPr/>
          <a:lstStyle/>
          <a:p>
            <a:r>
              <a:rPr lang="zh-CN" altLang="en-US" dirty="0"/>
              <a:t>最短路径</a:t>
            </a:r>
            <a:endParaRPr lang="en-US" altLang="zh-CN" dirty="0"/>
          </a:p>
        </p:txBody>
      </p:sp>
      <p:sp>
        <p:nvSpPr>
          <p:cNvPr id="717827" name="Rectangle 3"/>
          <p:cNvSpPr>
            <a:spLocks noGrp="1" noChangeArrowheads="1"/>
          </p:cNvSpPr>
          <p:nvPr>
            <p:ph type="body" idx="1"/>
          </p:nvPr>
        </p:nvSpPr>
        <p:spPr/>
        <p:txBody>
          <a:bodyPr/>
          <a:lstStyle/>
          <a:p>
            <a:r>
              <a:rPr lang="zh-CN" altLang="en-US"/>
              <a:t>最短路径问题</a:t>
            </a:r>
            <a:r>
              <a:rPr lang="en-US" altLang="zh-CN"/>
              <a:t>:</a:t>
            </a:r>
          </a:p>
          <a:p>
            <a:pPr lvl="1"/>
            <a:r>
              <a:rPr lang="zh-CN" altLang="en-US"/>
              <a:t>单源最短路径问题</a:t>
            </a:r>
            <a:r>
              <a:rPr lang="en-US" altLang="zh-CN"/>
              <a:t>(single-source shortest path)</a:t>
            </a:r>
          </a:p>
          <a:p>
            <a:pPr lvl="2"/>
            <a:r>
              <a:rPr lang="zh-CN" altLang="en-US"/>
              <a:t>有向图中任一顶点</a:t>
            </a:r>
            <a:r>
              <a:rPr lang="en-US" altLang="zh-CN"/>
              <a:t>s</a:t>
            </a:r>
            <a:r>
              <a:rPr lang="zh-CN" altLang="en-US"/>
              <a:t>到其他所有顶点路径权值最小的路径</a:t>
            </a:r>
          </a:p>
          <a:p>
            <a:pPr lvl="2"/>
            <a:r>
              <a:rPr lang="zh-CN" altLang="en-US"/>
              <a:t>不带权图</a:t>
            </a:r>
            <a:r>
              <a:rPr lang="en-US" altLang="zh-CN"/>
              <a:t>:	</a:t>
            </a:r>
            <a:r>
              <a:rPr lang="zh-CN" altLang="en-US"/>
              <a:t>宽度优先遍历算法</a:t>
            </a:r>
          </a:p>
          <a:p>
            <a:pPr lvl="2"/>
            <a:r>
              <a:rPr lang="zh-CN" altLang="en-US"/>
              <a:t>带权图</a:t>
            </a:r>
            <a:r>
              <a:rPr lang="en-US" altLang="zh-CN"/>
              <a:t>:	Dijkstra</a:t>
            </a:r>
            <a:r>
              <a:rPr lang="zh-CN" altLang="en-US"/>
              <a:t>算法</a:t>
            </a:r>
          </a:p>
          <a:p>
            <a:pPr lvl="1"/>
            <a:r>
              <a:rPr lang="zh-CN" altLang="en-US"/>
              <a:t>每对顶点间最短路径问题</a:t>
            </a:r>
            <a:r>
              <a:rPr lang="en-US" altLang="zh-CN"/>
              <a:t>(all-pairs shortest paths)</a:t>
            </a:r>
          </a:p>
          <a:p>
            <a:pPr lvl="2"/>
            <a:r>
              <a:rPr lang="zh-CN" altLang="en-US"/>
              <a:t>有向图中任意两顶点间路径权值最小的路径</a:t>
            </a:r>
          </a:p>
          <a:p>
            <a:pPr lvl="2"/>
            <a:r>
              <a:rPr lang="en-US" altLang="zh-CN"/>
              <a:t>n(n-1)/2</a:t>
            </a:r>
            <a:r>
              <a:rPr lang="zh-CN" altLang="en-US"/>
              <a:t>次</a:t>
            </a:r>
            <a:r>
              <a:rPr lang="en-US" altLang="zh-CN"/>
              <a:t>Dijkstra</a:t>
            </a:r>
            <a:r>
              <a:rPr lang="zh-CN" altLang="en-US"/>
              <a:t>算法</a:t>
            </a:r>
            <a:r>
              <a:rPr lang="en-US" altLang="zh-CN"/>
              <a:t>: </a:t>
            </a:r>
            <a:r>
              <a:rPr lang="zh-CN" altLang="en-US"/>
              <a:t>稀疏网的较好选择</a:t>
            </a:r>
          </a:p>
          <a:p>
            <a:pPr lvl="2"/>
            <a:r>
              <a:rPr lang="en-US" altLang="zh-CN"/>
              <a:t>Floyd</a:t>
            </a:r>
            <a:r>
              <a:rPr lang="zh-CN" altLang="en-US"/>
              <a:t>算法</a:t>
            </a:r>
            <a:r>
              <a:rPr lang="en-US" altLang="zh-CN"/>
              <a:t>,</a:t>
            </a:r>
            <a:r>
              <a:rPr lang="zh-CN" altLang="en-US"/>
              <a:t>涉及求传递闭包问题 </a:t>
            </a:r>
            <a:r>
              <a:rPr lang="en-US" altLang="zh-CN"/>
              <a:t>: </a:t>
            </a:r>
            <a:r>
              <a:rPr lang="zh-CN" altLang="en-US"/>
              <a:t>稠密网的较好选择</a:t>
            </a:r>
          </a:p>
        </p:txBody>
      </p:sp>
    </p:spTree>
    <p:extLst>
      <p:ext uri="{BB962C8B-B14F-4D97-AF65-F5344CB8AC3E}">
        <p14:creationId xmlns:p14="http://schemas.microsoft.com/office/powerpoint/2010/main" val="3877449894"/>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AutoShape 2"/>
          <p:cNvSpPr>
            <a:spLocks noGrp="1" noChangeArrowheads="1"/>
          </p:cNvSpPr>
          <p:nvPr>
            <p:ph type="title"/>
          </p:nvPr>
        </p:nvSpPr>
        <p:spPr/>
        <p:txBody>
          <a:bodyPr/>
          <a:lstStyle/>
          <a:p>
            <a:r>
              <a:rPr lang="zh-CN" altLang="en-US" dirty="0"/>
              <a:t>最短路径</a:t>
            </a:r>
            <a:endParaRPr lang="en-US" altLang="zh-CN" dirty="0"/>
          </a:p>
        </p:txBody>
      </p:sp>
      <p:sp>
        <p:nvSpPr>
          <p:cNvPr id="718851" name="Rectangle 3"/>
          <p:cNvSpPr>
            <a:spLocks noGrp="1" noChangeArrowheads="1"/>
          </p:cNvSpPr>
          <p:nvPr>
            <p:ph type="body" idx="1"/>
          </p:nvPr>
        </p:nvSpPr>
        <p:spPr/>
        <p:txBody>
          <a:bodyPr/>
          <a:lstStyle/>
          <a:p>
            <a:r>
              <a:rPr lang="zh-CN" altLang="en-US" dirty="0"/>
              <a:t>最短路径问题</a:t>
            </a:r>
            <a:r>
              <a:rPr lang="en-US" altLang="zh-CN" dirty="0"/>
              <a:t>:</a:t>
            </a:r>
          </a:p>
          <a:p>
            <a:pPr lvl="1"/>
            <a:r>
              <a:rPr lang="zh-CN" altLang="en-US" dirty="0"/>
              <a:t>我们着重研究前一个</a:t>
            </a:r>
            <a:r>
              <a:rPr lang="zh-CN" altLang="en-US" dirty="0" smtClean="0"/>
              <a:t>问题，尤其是带权图的最短路径</a:t>
            </a:r>
            <a:endParaRPr lang="zh-CN" altLang="en-US" dirty="0"/>
          </a:p>
          <a:p>
            <a:pPr lvl="1"/>
            <a:r>
              <a:rPr lang="zh-CN" altLang="en-US" dirty="0"/>
              <a:t>需要考虑的因素</a:t>
            </a:r>
            <a:r>
              <a:rPr lang="en-US" altLang="zh-CN" dirty="0"/>
              <a:t>:</a:t>
            </a:r>
          </a:p>
          <a:p>
            <a:pPr lvl="2"/>
            <a:r>
              <a:rPr lang="zh-CN" altLang="en-US" dirty="0"/>
              <a:t>带权 </a:t>
            </a:r>
            <a:r>
              <a:rPr lang="en-US" altLang="zh-CN" dirty="0"/>
              <a:t>vs. </a:t>
            </a:r>
            <a:r>
              <a:rPr lang="zh-CN" altLang="en-US" dirty="0"/>
              <a:t>不带权</a:t>
            </a:r>
          </a:p>
          <a:p>
            <a:pPr lvl="2"/>
            <a:r>
              <a:rPr lang="zh-CN" altLang="en-US" dirty="0"/>
              <a:t>有回路 </a:t>
            </a:r>
            <a:r>
              <a:rPr lang="en-US" altLang="zh-CN" dirty="0"/>
              <a:t>vs. </a:t>
            </a:r>
            <a:r>
              <a:rPr lang="zh-CN" altLang="en-US" dirty="0"/>
              <a:t>无回路</a:t>
            </a:r>
          </a:p>
          <a:p>
            <a:pPr lvl="2"/>
            <a:r>
              <a:rPr lang="zh-CN" altLang="en-US" dirty="0"/>
              <a:t>权仅为正值 </a:t>
            </a:r>
            <a:r>
              <a:rPr lang="en-US" altLang="zh-CN" dirty="0"/>
              <a:t>vs. </a:t>
            </a:r>
            <a:r>
              <a:rPr lang="zh-CN" altLang="en-US" dirty="0"/>
              <a:t>权为任意值</a:t>
            </a:r>
          </a:p>
          <a:p>
            <a:pPr lvl="2"/>
            <a:r>
              <a:rPr lang="en-US" altLang="zh-CN" dirty="0"/>
              <a:t>……</a:t>
            </a:r>
          </a:p>
        </p:txBody>
      </p:sp>
    </p:spTree>
    <p:extLst>
      <p:ext uri="{BB962C8B-B14F-4D97-AF65-F5344CB8AC3E}">
        <p14:creationId xmlns:p14="http://schemas.microsoft.com/office/powerpoint/2010/main" val="247485397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AutoShape 2"/>
          <p:cNvSpPr>
            <a:spLocks noGrp="1" noChangeArrowheads="1"/>
          </p:cNvSpPr>
          <p:nvPr>
            <p:ph type="title"/>
          </p:nvPr>
        </p:nvSpPr>
        <p:spPr/>
        <p:txBody>
          <a:bodyPr/>
          <a:lstStyle/>
          <a:p>
            <a:r>
              <a:rPr lang="en-US" altLang="zh-CN" dirty="0" err="1"/>
              <a:t>Dijkstra</a:t>
            </a:r>
            <a:r>
              <a:rPr lang="zh-CN" altLang="en-US" dirty="0"/>
              <a:t>算法</a:t>
            </a:r>
            <a:endParaRPr lang="en-US" altLang="zh-CN" dirty="0"/>
          </a:p>
        </p:txBody>
      </p:sp>
      <p:sp>
        <p:nvSpPr>
          <p:cNvPr id="742404" name="Oval 4"/>
          <p:cNvSpPr>
            <a:spLocks noChangeArrowheads="1"/>
          </p:cNvSpPr>
          <p:nvPr/>
        </p:nvSpPr>
        <p:spPr bwMode="auto">
          <a:xfrm>
            <a:off x="3352800" y="2544019"/>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1</a:t>
            </a:r>
          </a:p>
        </p:txBody>
      </p:sp>
      <p:sp>
        <p:nvSpPr>
          <p:cNvPr id="742405" name="Oval 5"/>
          <p:cNvSpPr>
            <a:spLocks noChangeArrowheads="1"/>
          </p:cNvSpPr>
          <p:nvPr/>
        </p:nvSpPr>
        <p:spPr bwMode="auto">
          <a:xfrm>
            <a:off x="5410200" y="4830019"/>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7</a:t>
            </a:r>
          </a:p>
        </p:txBody>
      </p:sp>
      <p:sp>
        <p:nvSpPr>
          <p:cNvPr id="742406" name="Oval 6"/>
          <p:cNvSpPr>
            <a:spLocks noChangeArrowheads="1"/>
          </p:cNvSpPr>
          <p:nvPr/>
        </p:nvSpPr>
        <p:spPr bwMode="auto">
          <a:xfrm>
            <a:off x="3352800" y="4830019"/>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6</a:t>
            </a:r>
          </a:p>
        </p:txBody>
      </p:sp>
      <p:cxnSp>
        <p:nvCxnSpPr>
          <p:cNvPr id="742407" name="AutoShape 7"/>
          <p:cNvCxnSpPr>
            <a:cxnSpLocks noChangeShapeType="1"/>
            <a:stCxn id="742405" idx="2"/>
            <a:endCxn id="742406" idx="6"/>
          </p:cNvCxnSpPr>
          <p:nvPr/>
        </p:nvCxnSpPr>
        <p:spPr bwMode="auto">
          <a:xfrm flipH="1">
            <a:off x="3810000" y="5058619"/>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2408" name="AutoShape 8"/>
          <p:cNvCxnSpPr>
            <a:cxnSpLocks noChangeShapeType="1"/>
            <a:stCxn id="742420" idx="2"/>
            <a:endCxn id="742417" idx="6"/>
          </p:cNvCxnSpPr>
          <p:nvPr/>
        </p:nvCxnSpPr>
        <p:spPr bwMode="auto">
          <a:xfrm flipH="1">
            <a:off x="2819400" y="3915619"/>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2409" name="AutoShape 9"/>
          <p:cNvCxnSpPr>
            <a:cxnSpLocks noChangeShapeType="1"/>
            <a:stCxn id="742404" idx="6"/>
            <a:endCxn id="742410" idx="2"/>
          </p:cNvCxnSpPr>
          <p:nvPr/>
        </p:nvCxnSpPr>
        <p:spPr bwMode="auto">
          <a:xfrm>
            <a:off x="3810000" y="2772619"/>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2410" name="Oval 10"/>
          <p:cNvSpPr>
            <a:spLocks noChangeArrowheads="1"/>
          </p:cNvSpPr>
          <p:nvPr/>
        </p:nvSpPr>
        <p:spPr bwMode="auto">
          <a:xfrm>
            <a:off x="5410200" y="2544019"/>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2</a:t>
            </a:r>
          </a:p>
        </p:txBody>
      </p:sp>
      <p:sp>
        <p:nvSpPr>
          <p:cNvPr id="742411" name="Oval 11"/>
          <p:cNvSpPr>
            <a:spLocks noChangeArrowheads="1"/>
          </p:cNvSpPr>
          <p:nvPr/>
        </p:nvSpPr>
        <p:spPr bwMode="auto">
          <a:xfrm>
            <a:off x="6324600" y="3687019"/>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5</a:t>
            </a:r>
          </a:p>
        </p:txBody>
      </p:sp>
      <p:cxnSp>
        <p:nvCxnSpPr>
          <p:cNvPr id="742412" name="AutoShape 12"/>
          <p:cNvCxnSpPr>
            <a:cxnSpLocks noChangeShapeType="1"/>
            <a:stCxn id="742411" idx="2"/>
            <a:endCxn id="742420" idx="6"/>
          </p:cNvCxnSpPr>
          <p:nvPr/>
        </p:nvCxnSpPr>
        <p:spPr bwMode="auto">
          <a:xfrm flipH="1">
            <a:off x="4876800" y="3915619"/>
            <a:ext cx="1447800" cy="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2413" name="AutoShape 13"/>
          <p:cNvCxnSpPr>
            <a:cxnSpLocks noChangeShapeType="1"/>
            <a:stCxn id="742411" idx="1"/>
            <a:endCxn id="742410" idx="5"/>
          </p:cNvCxnSpPr>
          <p:nvPr/>
        </p:nvCxnSpPr>
        <p:spPr bwMode="auto">
          <a:xfrm flipH="1" flipV="1">
            <a:off x="5800725" y="2934544"/>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2414" name="AutoShape 14"/>
          <p:cNvCxnSpPr>
            <a:cxnSpLocks noChangeShapeType="1"/>
            <a:stCxn id="742405" idx="7"/>
            <a:endCxn id="742411" idx="3"/>
          </p:cNvCxnSpPr>
          <p:nvPr/>
        </p:nvCxnSpPr>
        <p:spPr bwMode="auto">
          <a:xfrm flipV="1">
            <a:off x="5800725" y="4077544"/>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2415" name="AutoShape 15"/>
          <p:cNvCxnSpPr>
            <a:cxnSpLocks noChangeShapeType="1"/>
            <a:stCxn id="742404" idx="5"/>
            <a:endCxn id="742420" idx="1"/>
          </p:cNvCxnSpPr>
          <p:nvPr/>
        </p:nvCxnSpPr>
        <p:spPr bwMode="auto">
          <a:xfrm>
            <a:off x="3743325" y="2934544"/>
            <a:ext cx="7429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2416" name="AutoShape 16"/>
          <p:cNvCxnSpPr>
            <a:cxnSpLocks noChangeShapeType="1"/>
            <a:stCxn id="742410" idx="3"/>
            <a:endCxn id="742420" idx="7"/>
          </p:cNvCxnSpPr>
          <p:nvPr/>
        </p:nvCxnSpPr>
        <p:spPr bwMode="auto">
          <a:xfrm flipH="1">
            <a:off x="4810125" y="2934544"/>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2417" name="Oval 17"/>
          <p:cNvSpPr>
            <a:spLocks noChangeArrowheads="1"/>
          </p:cNvSpPr>
          <p:nvPr/>
        </p:nvSpPr>
        <p:spPr bwMode="auto">
          <a:xfrm>
            <a:off x="2362200" y="3687019"/>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3</a:t>
            </a:r>
          </a:p>
        </p:txBody>
      </p:sp>
      <p:cxnSp>
        <p:nvCxnSpPr>
          <p:cNvPr id="742418" name="AutoShape 18"/>
          <p:cNvCxnSpPr>
            <a:cxnSpLocks noChangeShapeType="1"/>
            <a:stCxn id="742417" idx="7"/>
            <a:endCxn id="742404" idx="3"/>
          </p:cNvCxnSpPr>
          <p:nvPr/>
        </p:nvCxnSpPr>
        <p:spPr bwMode="auto">
          <a:xfrm flipV="1">
            <a:off x="2752725" y="2934544"/>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2419" name="AutoShape 19"/>
          <p:cNvCxnSpPr>
            <a:cxnSpLocks noChangeShapeType="1"/>
            <a:stCxn id="742406" idx="1"/>
            <a:endCxn id="742417" idx="5"/>
          </p:cNvCxnSpPr>
          <p:nvPr/>
        </p:nvCxnSpPr>
        <p:spPr bwMode="auto">
          <a:xfrm flipH="1" flipV="1">
            <a:off x="2752725" y="4077544"/>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2420" name="Oval 20"/>
          <p:cNvSpPr>
            <a:spLocks noChangeArrowheads="1"/>
          </p:cNvSpPr>
          <p:nvPr/>
        </p:nvSpPr>
        <p:spPr bwMode="auto">
          <a:xfrm>
            <a:off x="4419600" y="3687019"/>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4</a:t>
            </a:r>
          </a:p>
        </p:txBody>
      </p:sp>
      <p:cxnSp>
        <p:nvCxnSpPr>
          <p:cNvPr id="742421" name="AutoShape 21"/>
          <p:cNvCxnSpPr>
            <a:cxnSpLocks noChangeShapeType="1"/>
            <a:stCxn id="742405" idx="1"/>
            <a:endCxn id="742420" idx="5"/>
          </p:cNvCxnSpPr>
          <p:nvPr/>
        </p:nvCxnSpPr>
        <p:spPr bwMode="auto">
          <a:xfrm flipH="1" flipV="1">
            <a:off x="4810125" y="4077544"/>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2422" name="AutoShape 22"/>
          <p:cNvCxnSpPr>
            <a:cxnSpLocks noChangeShapeType="1"/>
            <a:stCxn id="742406" idx="7"/>
            <a:endCxn id="742420" idx="3"/>
          </p:cNvCxnSpPr>
          <p:nvPr/>
        </p:nvCxnSpPr>
        <p:spPr bwMode="auto">
          <a:xfrm flipV="1">
            <a:off x="3743325" y="4077544"/>
            <a:ext cx="7429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2423" name="Text Box 23"/>
          <p:cNvSpPr txBox="1">
            <a:spLocks noChangeArrowheads="1"/>
          </p:cNvSpPr>
          <p:nvPr/>
        </p:nvSpPr>
        <p:spPr bwMode="auto">
          <a:xfrm>
            <a:off x="2757488" y="3183781"/>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2424" name="Text Box 24"/>
          <p:cNvSpPr txBox="1">
            <a:spLocks noChangeArrowheads="1"/>
          </p:cNvSpPr>
          <p:nvPr/>
        </p:nvSpPr>
        <p:spPr bwMode="auto">
          <a:xfrm>
            <a:off x="4067175" y="3169494"/>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2425" name="Text Box 25"/>
          <p:cNvSpPr txBox="1">
            <a:spLocks noChangeArrowheads="1"/>
          </p:cNvSpPr>
          <p:nvPr/>
        </p:nvSpPr>
        <p:spPr bwMode="auto">
          <a:xfrm>
            <a:off x="4495800" y="254401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2426" name="Text Box 26"/>
          <p:cNvSpPr txBox="1">
            <a:spLocks noChangeArrowheads="1"/>
          </p:cNvSpPr>
          <p:nvPr/>
        </p:nvSpPr>
        <p:spPr bwMode="auto">
          <a:xfrm>
            <a:off x="5973763" y="316949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10</a:t>
            </a:r>
          </a:p>
        </p:txBody>
      </p:sp>
      <p:sp>
        <p:nvSpPr>
          <p:cNvPr id="742427" name="Text Box 27"/>
          <p:cNvSpPr txBox="1">
            <a:spLocks noChangeArrowheads="1"/>
          </p:cNvSpPr>
          <p:nvPr/>
        </p:nvSpPr>
        <p:spPr bwMode="auto">
          <a:xfrm>
            <a:off x="4922838" y="3169494"/>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3</a:t>
            </a:r>
          </a:p>
        </p:txBody>
      </p:sp>
      <p:sp>
        <p:nvSpPr>
          <p:cNvPr id="742428" name="Text Box 28"/>
          <p:cNvSpPr txBox="1">
            <a:spLocks noChangeArrowheads="1"/>
          </p:cNvSpPr>
          <p:nvPr/>
        </p:nvSpPr>
        <p:spPr bwMode="auto">
          <a:xfrm>
            <a:off x="6172200" y="4326781"/>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6</a:t>
            </a:r>
          </a:p>
        </p:txBody>
      </p:sp>
      <p:sp>
        <p:nvSpPr>
          <p:cNvPr id="742429" name="Text Box 29"/>
          <p:cNvSpPr txBox="1">
            <a:spLocks noChangeArrowheads="1"/>
          </p:cNvSpPr>
          <p:nvPr/>
        </p:nvSpPr>
        <p:spPr bwMode="auto">
          <a:xfrm>
            <a:off x="5181600" y="4326781"/>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2430" name="Text Box 30"/>
          <p:cNvSpPr txBox="1">
            <a:spLocks noChangeArrowheads="1"/>
          </p:cNvSpPr>
          <p:nvPr/>
        </p:nvSpPr>
        <p:spPr bwMode="auto">
          <a:xfrm>
            <a:off x="5486400" y="368701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2431" name="Text Box 31"/>
          <p:cNvSpPr txBox="1">
            <a:spLocks noChangeArrowheads="1"/>
          </p:cNvSpPr>
          <p:nvPr/>
        </p:nvSpPr>
        <p:spPr bwMode="auto">
          <a:xfrm>
            <a:off x="3429000" y="368701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2432" name="Text Box 32"/>
          <p:cNvSpPr txBox="1">
            <a:spLocks noChangeArrowheads="1"/>
          </p:cNvSpPr>
          <p:nvPr/>
        </p:nvSpPr>
        <p:spPr bwMode="auto">
          <a:xfrm>
            <a:off x="3886200" y="4326781"/>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8</a:t>
            </a:r>
          </a:p>
        </p:txBody>
      </p:sp>
      <p:sp>
        <p:nvSpPr>
          <p:cNvPr id="742433" name="Text Box 33"/>
          <p:cNvSpPr txBox="1">
            <a:spLocks noChangeArrowheads="1"/>
          </p:cNvSpPr>
          <p:nvPr/>
        </p:nvSpPr>
        <p:spPr bwMode="auto">
          <a:xfrm>
            <a:off x="2819400" y="4326781"/>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5</a:t>
            </a:r>
          </a:p>
        </p:txBody>
      </p:sp>
      <p:sp>
        <p:nvSpPr>
          <p:cNvPr id="742434" name="Text Box 34"/>
          <p:cNvSpPr txBox="1">
            <a:spLocks noChangeArrowheads="1"/>
          </p:cNvSpPr>
          <p:nvPr/>
        </p:nvSpPr>
        <p:spPr bwMode="auto">
          <a:xfrm>
            <a:off x="4572000" y="483001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2435" name="Text Box 35"/>
          <p:cNvSpPr txBox="1">
            <a:spLocks noChangeArrowheads="1"/>
          </p:cNvSpPr>
          <p:nvPr/>
        </p:nvSpPr>
        <p:spPr bwMode="auto">
          <a:xfrm>
            <a:off x="3429000" y="2132856"/>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rPr>
              <a:t>0</a:t>
            </a:r>
          </a:p>
        </p:txBody>
      </p:sp>
      <p:sp>
        <p:nvSpPr>
          <p:cNvPr id="742436" name="Text Box 36"/>
          <p:cNvSpPr txBox="1">
            <a:spLocks noChangeArrowheads="1"/>
          </p:cNvSpPr>
          <p:nvPr/>
        </p:nvSpPr>
        <p:spPr bwMode="auto">
          <a:xfrm>
            <a:off x="5486400" y="2153494"/>
            <a:ext cx="347663"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2437" name="Text Box 37"/>
          <p:cNvSpPr txBox="1">
            <a:spLocks noChangeArrowheads="1"/>
          </p:cNvSpPr>
          <p:nvPr/>
        </p:nvSpPr>
        <p:spPr bwMode="auto">
          <a:xfrm>
            <a:off x="1981200" y="3763219"/>
            <a:ext cx="347663"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2438" name="Text Box 38"/>
          <p:cNvSpPr txBox="1">
            <a:spLocks noChangeArrowheads="1"/>
          </p:cNvSpPr>
          <p:nvPr/>
        </p:nvSpPr>
        <p:spPr bwMode="auto">
          <a:xfrm>
            <a:off x="6858000" y="3687019"/>
            <a:ext cx="347663"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2439" name="Text Box 39"/>
          <p:cNvSpPr txBox="1">
            <a:spLocks noChangeArrowheads="1"/>
          </p:cNvSpPr>
          <p:nvPr/>
        </p:nvSpPr>
        <p:spPr bwMode="auto">
          <a:xfrm>
            <a:off x="4495800" y="4220419"/>
            <a:ext cx="347663"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2440" name="Text Box 40"/>
          <p:cNvSpPr txBox="1">
            <a:spLocks noChangeArrowheads="1"/>
          </p:cNvSpPr>
          <p:nvPr/>
        </p:nvSpPr>
        <p:spPr bwMode="auto">
          <a:xfrm>
            <a:off x="3429000" y="5363419"/>
            <a:ext cx="347663"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2441" name="Text Box 41"/>
          <p:cNvSpPr txBox="1">
            <a:spLocks noChangeArrowheads="1"/>
          </p:cNvSpPr>
          <p:nvPr/>
        </p:nvSpPr>
        <p:spPr bwMode="auto">
          <a:xfrm>
            <a:off x="5486400" y="5363419"/>
            <a:ext cx="347663"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2442" name="Text Box 42"/>
          <p:cNvSpPr txBox="1">
            <a:spLocks noChangeArrowheads="1"/>
          </p:cNvSpPr>
          <p:nvPr/>
        </p:nvSpPr>
        <p:spPr bwMode="auto">
          <a:xfrm>
            <a:off x="838200" y="2231281"/>
            <a:ext cx="2133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t>Cost(</a:t>
            </a:r>
            <a:r>
              <a:rPr lang="zh-CN" altLang="en-US" sz="2000"/>
              <a:t>起始顶点</a:t>
            </a:r>
            <a:r>
              <a:rPr lang="en-US" altLang="zh-CN" sz="2000"/>
              <a:t>)</a:t>
            </a:r>
          </a:p>
          <a:p>
            <a:pPr eaLnBrk="0" hangingPunct="0">
              <a:spcBef>
                <a:spcPct val="50000"/>
              </a:spcBef>
            </a:pPr>
            <a:r>
              <a:rPr lang="en-US" altLang="zh-CN" sz="2000"/>
              <a:t> = 0</a:t>
            </a:r>
          </a:p>
        </p:txBody>
      </p:sp>
      <p:sp>
        <p:nvSpPr>
          <p:cNvPr id="742443" name="Line 43"/>
          <p:cNvSpPr>
            <a:spLocks noChangeShapeType="1"/>
          </p:cNvSpPr>
          <p:nvPr/>
        </p:nvSpPr>
        <p:spPr bwMode="auto">
          <a:xfrm>
            <a:off x="3048000" y="2467819"/>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2444" name="Text Box 44"/>
          <p:cNvSpPr txBox="1">
            <a:spLocks noChangeArrowheads="1"/>
          </p:cNvSpPr>
          <p:nvPr/>
        </p:nvSpPr>
        <p:spPr bwMode="auto">
          <a:xfrm>
            <a:off x="6324600" y="2239219"/>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t>Cost(</a:t>
            </a:r>
            <a:r>
              <a:rPr lang="zh-CN" altLang="en-US" sz="2000"/>
              <a:t>所有其他顶点</a:t>
            </a:r>
            <a:r>
              <a:rPr lang="en-US" altLang="zh-CN" sz="2000"/>
              <a:t>) = </a:t>
            </a:r>
          </a:p>
        </p:txBody>
      </p:sp>
      <p:sp>
        <p:nvSpPr>
          <p:cNvPr id="742445" name="Text Box 45"/>
          <p:cNvSpPr txBox="1">
            <a:spLocks noChangeArrowheads="1"/>
          </p:cNvSpPr>
          <p:nvPr/>
        </p:nvSpPr>
        <p:spPr bwMode="auto">
          <a:xfrm>
            <a:off x="7092950" y="2593231"/>
            <a:ext cx="347663" cy="3667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Tree>
    <p:extLst>
      <p:ext uri="{BB962C8B-B14F-4D97-AF65-F5344CB8AC3E}">
        <p14:creationId xmlns:p14="http://schemas.microsoft.com/office/powerpoint/2010/main" val="292518697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AutoShape 2"/>
          <p:cNvSpPr>
            <a:spLocks noGrp="1" noChangeArrowheads="1"/>
          </p:cNvSpPr>
          <p:nvPr>
            <p:ph type="title"/>
          </p:nvPr>
        </p:nvSpPr>
        <p:spPr/>
        <p:txBody>
          <a:bodyPr/>
          <a:lstStyle/>
          <a:p>
            <a:r>
              <a:rPr lang="en-US" altLang="zh-CN" dirty="0" err="1"/>
              <a:t>Dijkstra</a:t>
            </a:r>
            <a:r>
              <a:rPr lang="zh-CN" altLang="en-US" dirty="0"/>
              <a:t>算法</a:t>
            </a:r>
            <a:endParaRPr lang="en-US" altLang="zh-CN" dirty="0"/>
          </a:p>
        </p:txBody>
      </p:sp>
      <p:sp>
        <p:nvSpPr>
          <p:cNvPr id="744451" name="Oval 3"/>
          <p:cNvSpPr>
            <a:spLocks noChangeArrowheads="1"/>
          </p:cNvSpPr>
          <p:nvPr/>
        </p:nvSpPr>
        <p:spPr bwMode="auto">
          <a:xfrm>
            <a:off x="3779838" y="2400002"/>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1</a:t>
            </a:r>
          </a:p>
        </p:txBody>
      </p:sp>
      <p:sp>
        <p:nvSpPr>
          <p:cNvPr id="744452" name="Oval 4"/>
          <p:cNvSpPr>
            <a:spLocks noChangeArrowheads="1"/>
          </p:cNvSpPr>
          <p:nvPr/>
        </p:nvSpPr>
        <p:spPr bwMode="auto">
          <a:xfrm>
            <a:off x="5837238" y="4686002"/>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7</a:t>
            </a:r>
          </a:p>
        </p:txBody>
      </p:sp>
      <p:sp>
        <p:nvSpPr>
          <p:cNvPr id="744453" name="Oval 5"/>
          <p:cNvSpPr>
            <a:spLocks noChangeArrowheads="1"/>
          </p:cNvSpPr>
          <p:nvPr/>
        </p:nvSpPr>
        <p:spPr bwMode="auto">
          <a:xfrm>
            <a:off x="3779838" y="4686002"/>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6</a:t>
            </a:r>
          </a:p>
        </p:txBody>
      </p:sp>
      <p:cxnSp>
        <p:nvCxnSpPr>
          <p:cNvPr id="744454" name="AutoShape 6"/>
          <p:cNvCxnSpPr>
            <a:cxnSpLocks noChangeShapeType="1"/>
            <a:stCxn id="744452" idx="2"/>
            <a:endCxn id="744453" idx="6"/>
          </p:cNvCxnSpPr>
          <p:nvPr/>
        </p:nvCxnSpPr>
        <p:spPr bwMode="auto">
          <a:xfrm flipH="1">
            <a:off x="4237038" y="4914602"/>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4455" name="AutoShape 7"/>
          <p:cNvCxnSpPr>
            <a:cxnSpLocks noChangeShapeType="1"/>
            <a:stCxn id="744467" idx="2"/>
            <a:endCxn id="744464" idx="6"/>
          </p:cNvCxnSpPr>
          <p:nvPr/>
        </p:nvCxnSpPr>
        <p:spPr bwMode="auto">
          <a:xfrm flipH="1">
            <a:off x="3246438" y="3771602"/>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4456" name="AutoShape 8"/>
          <p:cNvCxnSpPr>
            <a:cxnSpLocks noChangeShapeType="1"/>
          </p:cNvCxnSpPr>
          <p:nvPr/>
        </p:nvCxnSpPr>
        <p:spPr bwMode="auto">
          <a:xfrm>
            <a:off x="4237038" y="2628602"/>
            <a:ext cx="1600200" cy="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4457" name="Oval 9"/>
          <p:cNvSpPr>
            <a:spLocks noChangeArrowheads="1"/>
          </p:cNvSpPr>
          <p:nvPr/>
        </p:nvSpPr>
        <p:spPr bwMode="auto">
          <a:xfrm>
            <a:off x="5837238" y="2400002"/>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2</a:t>
            </a:r>
          </a:p>
        </p:txBody>
      </p:sp>
      <p:sp>
        <p:nvSpPr>
          <p:cNvPr id="744458" name="Oval 10"/>
          <p:cNvSpPr>
            <a:spLocks noChangeArrowheads="1"/>
          </p:cNvSpPr>
          <p:nvPr/>
        </p:nvSpPr>
        <p:spPr bwMode="auto">
          <a:xfrm>
            <a:off x="6751638" y="3543002"/>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5</a:t>
            </a:r>
          </a:p>
        </p:txBody>
      </p:sp>
      <p:cxnSp>
        <p:nvCxnSpPr>
          <p:cNvPr id="744459" name="AutoShape 11"/>
          <p:cNvCxnSpPr>
            <a:cxnSpLocks noChangeShapeType="1"/>
            <a:stCxn id="744458" idx="2"/>
            <a:endCxn id="744467" idx="6"/>
          </p:cNvCxnSpPr>
          <p:nvPr/>
        </p:nvCxnSpPr>
        <p:spPr bwMode="auto">
          <a:xfrm flipH="1">
            <a:off x="5303838" y="3771602"/>
            <a:ext cx="1447800" cy="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4460" name="AutoShape 12"/>
          <p:cNvCxnSpPr>
            <a:cxnSpLocks noChangeShapeType="1"/>
            <a:stCxn id="744458" idx="1"/>
            <a:endCxn id="744457" idx="5"/>
          </p:cNvCxnSpPr>
          <p:nvPr/>
        </p:nvCxnSpPr>
        <p:spPr bwMode="auto">
          <a:xfrm flipH="1" flipV="1">
            <a:off x="6227763" y="2790527"/>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4461" name="AutoShape 13"/>
          <p:cNvCxnSpPr>
            <a:cxnSpLocks noChangeShapeType="1"/>
            <a:stCxn id="744452" idx="7"/>
            <a:endCxn id="744458" idx="3"/>
          </p:cNvCxnSpPr>
          <p:nvPr/>
        </p:nvCxnSpPr>
        <p:spPr bwMode="auto">
          <a:xfrm flipV="1">
            <a:off x="6227763" y="3933527"/>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4462" name="AutoShape 14"/>
          <p:cNvCxnSpPr>
            <a:cxnSpLocks noChangeShapeType="1"/>
            <a:stCxn id="744451" idx="5"/>
            <a:endCxn id="744467" idx="1"/>
          </p:cNvCxnSpPr>
          <p:nvPr/>
        </p:nvCxnSpPr>
        <p:spPr bwMode="auto">
          <a:xfrm>
            <a:off x="4170363" y="2790527"/>
            <a:ext cx="742950" cy="81915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4463" name="AutoShape 15"/>
          <p:cNvCxnSpPr>
            <a:cxnSpLocks noChangeShapeType="1"/>
            <a:stCxn id="744457" idx="3"/>
            <a:endCxn id="744467" idx="7"/>
          </p:cNvCxnSpPr>
          <p:nvPr/>
        </p:nvCxnSpPr>
        <p:spPr bwMode="auto">
          <a:xfrm flipH="1">
            <a:off x="5237163" y="2790527"/>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4464" name="Oval 16"/>
          <p:cNvSpPr>
            <a:spLocks noChangeArrowheads="1"/>
          </p:cNvSpPr>
          <p:nvPr/>
        </p:nvSpPr>
        <p:spPr bwMode="auto">
          <a:xfrm>
            <a:off x="2789238" y="3543002"/>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3</a:t>
            </a:r>
          </a:p>
        </p:txBody>
      </p:sp>
      <p:cxnSp>
        <p:nvCxnSpPr>
          <p:cNvPr id="744465" name="AutoShape 17"/>
          <p:cNvCxnSpPr>
            <a:cxnSpLocks noChangeShapeType="1"/>
            <a:stCxn id="744464" idx="7"/>
            <a:endCxn id="744451" idx="3"/>
          </p:cNvCxnSpPr>
          <p:nvPr/>
        </p:nvCxnSpPr>
        <p:spPr bwMode="auto">
          <a:xfrm flipV="1">
            <a:off x="3179763" y="2790527"/>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4466" name="AutoShape 18"/>
          <p:cNvCxnSpPr>
            <a:cxnSpLocks noChangeShapeType="1"/>
            <a:stCxn id="744453" idx="1"/>
            <a:endCxn id="744464" idx="5"/>
          </p:cNvCxnSpPr>
          <p:nvPr/>
        </p:nvCxnSpPr>
        <p:spPr bwMode="auto">
          <a:xfrm flipH="1" flipV="1">
            <a:off x="3179763" y="3933527"/>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4467" name="Oval 19"/>
          <p:cNvSpPr>
            <a:spLocks noChangeArrowheads="1"/>
          </p:cNvSpPr>
          <p:nvPr/>
        </p:nvSpPr>
        <p:spPr bwMode="auto">
          <a:xfrm>
            <a:off x="4846638" y="3543002"/>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4</a:t>
            </a:r>
          </a:p>
        </p:txBody>
      </p:sp>
      <p:cxnSp>
        <p:nvCxnSpPr>
          <p:cNvPr id="744468" name="AutoShape 20"/>
          <p:cNvCxnSpPr>
            <a:cxnSpLocks noChangeShapeType="1"/>
            <a:stCxn id="744452" idx="1"/>
            <a:endCxn id="744467" idx="5"/>
          </p:cNvCxnSpPr>
          <p:nvPr/>
        </p:nvCxnSpPr>
        <p:spPr bwMode="auto">
          <a:xfrm flipH="1" flipV="1">
            <a:off x="5237163" y="3933527"/>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4469" name="AutoShape 21"/>
          <p:cNvCxnSpPr>
            <a:cxnSpLocks noChangeShapeType="1"/>
            <a:stCxn id="744453" idx="7"/>
            <a:endCxn id="744467" idx="3"/>
          </p:cNvCxnSpPr>
          <p:nvPr/>
        </p:nvCxnSpPr>
        <p:spPr bwMode="auto">
          <a:xfrm flipV="1">
            <a:off x="4170363" y="3933527"/>
            <a:ext cx="7429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4470" name="Text Box 22"/>
          <p:cNvSpPr txBox="1">
            <a:spLocks noChangeArrowheads="1"/>
          </p:cNvSpPr>
          <p:nvPr/>
        </p:nvSpPr>
        <p:spPr bwMode="auto">
          <a:xfrm>
            <a:off x="3184525" y="3039765"/>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4471" name="Text Box 23"/>
          <p:cNvSpPr txBox="1">
            <a:spLocks noChangeArrowheads="1"/>
          </p:cNvSpPr>
          <p:nvPr/>
        </p:nvSpPr>
        <p:spPr bwMode="auto">
          <a:xfrm>
            <a:off x="4494213" y="3025477"/>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4472" name="Text Box 24"/>
          <p:cNvSpPr txBox="1">
            <a:spLocks noChangeArrowheads="1"/>
          </p:cNvSpPr>
          <p:nvPr/>
        </p:nvSpPr>
        <p:spPr bwMode="auto">
          <a:xfrm>
            <a:off x="4922838" y="2400002"/>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4473" name="Text Box 25"/>
          <p:cNvSpPr txBox="1">
            <a:spLocks noChangeArrowheads="1"/>
          </p:cNvSpPr>
          <p:nvPr/>
        </p:nvSpPr>
        <p:spPr bwMode="auto">
          <a:xfrm>
            <a:off x="6400800" y="3025477"/>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10</a:t>
            </a:r>
          </a:p>
        </p:txBody>
      </p:sp>
      <p:sp>
        <p:nvSpPr>
          <p:cNvPr id="744474" name="Text Box 26"/>
          <p:cNvSpPr txBox="1">
            <a:spLocks noChangeArrowheads="1"/>
          </p:cNvSpPr>
          <p:nvPr/>
        </p:nvSpPr>
        <p:spPr bwMode="auto">
          <a:xfrm>
            <a:off x="5349875" y="3025477"/>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3</a:t>
            </a:r>
          </a:p>
        </p:txBody>
      </p:sp>
      <p:sp>
        <p:nvSpPr>
          <p:cNvPr id="744475" name="Text Box 27"/>
          <p:cNvSpPr txBox="1">
            <a:spLocks noChangeArrowheads="1"/>
          </p:cNvSpPr>
          <p:nvPr/>
        </p:nvSpPr>
        <p:spPr bwMode="auto">
          <a:xfrm>
            <a:off x="6599238" y="4182765"/>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6</a:t>
            </a:r>
          </a:p>
        </p:txBody>
      </p:sp>
      <p:sp>
        <p:nvSpPr>
          <p:cNvPr id="744476" name="Text Box 28"/>
          <p:cNvSpPr txBox="1">
            <a:spLocks noChangeArrowheads="1"/>
          </p:cNvSpPr>
          <p:nvPr/>
        </p:nvSpPr>
        <p:spPr bwMode="auto">
          <a:xfrm>
            <a:off x="5608638" y="4182765"/>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4477" name="Text Box 29"/>
          <p:cNvSpPr txBox="1">
            <a:spLocks noChangeArrowheads="1"/>
          </p:cNvSpPr>
          <p:nvPr/>
        </p:nvSpPr>
        <p:spPr bwMode="auto">
          <a:xfrm>
            <a:off x="5913438" y="3543002"/>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4478" name="Text Box 30"/>
          <p:cNvSpPr txBox="1">
            <a:spLocks noChangeArrowheads="1"/>
          </p:cNvSpPr>
          <p:nvPr/>
        </p:nvSpPr>
        <p:spPr bwMode="auto">
          <a:xfrm>
            <a:off x="3856038" y="3543002"/>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4479" name="Text Box 31"/>
          <p:cNvSpPr txBox="1">
            <a:spLocks noChangeArrowheads="1"/>
          </p:cNvSpPr>
          <p:nvPr/>
        </p:nvSpPr>
        <p:spPr bwMode="auto">
          <a:xfrm>
            <a:off x="4313238" y="4182765"/>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8</a:t>
            </a:r>
          </a:p>
        </p:txBody>
      </p:sp>
      <p:sp>
        <p:nvSpPr>
          <p:cNvPr id="744480" name="Text Box 32"/>
          <p:cNvSpPr txBox="1">
            <a:spLocks noChangeArrowheads="1"/>
          </p:cNvSpPr>
          <p:nvPr/>
        </p:nvSpPr>
        <p:spPr bwMode="auto">
          <a:xfrm>
            <a:off x="3246438" y="4182765"/>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5</a:t>
            </a:r>
          </a:p>
        </p:txBody>
      </p:sp>
      <p:sp>
        <p:nvSpPr>
          <p:cNvPr id="744481" name="Text Box 33"/>
          <p:cNvSpPr txBox="1">
            <a:spLocks noChangeArrowheads="1"/>
          </p:cNvSpPr>
          <p:nvPr/>
        </p:nvSpPr>
        <p:spPr bwMode="auto">
          <a:xfrm>
            <a:off x="4999038" y="4686002"/>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4482" name="Text Box 34"/>
          <p:cNvSpPr txBox="1">
            <a:spLocks noChangeArrowheads="1"/>
          </p:cNvSpPr>
          <p:nvPr/>
        </p:nvSpPr>
        <p:spPr bwMode="auto">
          <a:xfrm>
            <a:off x="3856038" y="1988840"/>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rPr>
              <a:t>0</a:t>
            </a:r>
          </a:p>
        </p:txBody>
      </p:sp>
      <p:sp>
        <p:nvSpPr>
          <p:cNvPr id="744483" name="Text Box 35"/>
          <p:cNvSpPr txBox="1">
            <a:spLocks noChangeArrowheads="1"/>
          </p:cNvSpPr>
          <p:nvPr/>
        </p:nvSpPr>
        <p:spPr bwMode="auto">
          <a:xfrm>
            <a:off x="5913438" y="2019002"/>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2</a:t>
            </a:r>
            <a:endParaRPr lang="en-US" altLang="zh-CN">
              <a:latin typeface="Courier New" panose="02070309020205020404" pitchFamily="49" charset="0"/>
            </a:endParaRPr>
          </a:p>
        </p:txBody>
      </p:sp>
      <p:sp>
        <p:nvSpPr>
          <p:cNvPr id="744484" name="Text Box 36"/>
          <p:cNvSpPr txBox="1">
            <a:spLocks noChangeArrowheads="1"/>
          </p:cNvSpPr>
          <p:nvPr/>
        </p:nvSpPr>
        <p:spPr bwMode="auto">
          <a:xfrm>
            <a:off x="2408238" y="3619202"/>
            <a:ext cx="347662"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4485" name="Text Box 37"/>
          <p:cNvSpPr txBox="1">
            <a:spLocks noChangeArrowheads="1"/>
          </p:cNvSpPr>
          <p:nvPr/>
        </p:nvSpPr>
        <p:spPr bwMode="auto">
          <a:xfrm>
            <a:off x="7285038" y="3543002"/>
            <a:ext cx="347662"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4486" name="Text Box 38"/>
          <p:cNvSpPr txBox="1">
            <a:spLocks noChangeArrowheads="1"/>
          </p:cNvSpPr>
          <p:nvPr/>
        </p:nvSpPr>
        <p:spPr bwMode="auto">
          <a:xfrm>
            <a:off x="4922838" y="4085927"/>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1</a:t>
            </a:r>
            <a:endParaRPr lang="en-US" altLang="zh-CN">
              <a:latin typeface="Courier New" panose="02070309020205020404" pitchFamily="49" charset="0"/>
            </a:endParaRPr>
          </a:p>
        </p:txBody>
      </p:sp>
      <p:sp>
        <p:nvSpPr>
          <p:cNvPr id="744487" name="Line 39"/>
          <p:cNvSpPr>
            <a:spLocks noChangeShapeType="1"/>
          </p:cNvSpPr>
          <p:nvPr/>
        </p:nvSpPr>
        <p:spPr bwMode="auto">
          <a:xfrm flipH="1" flipV="1">
            <a:off x="4084638" y="2933402"/>
            <a:ext cx="6858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4488" name="Line 40"/>
          <p:cNvSpPr>
            <a:spLocks noChangeShapeType="1"/>
          </p:cNvSpPr>
          <p:nvPr/>
        </p:nvSpPr>
        <p:spPr bwMode="auto">
          <a:xfrm flipH="1" flipV="1">
            <a:off x="4389438" y="2704802"/>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4489" name="Text Box 41"/>
          <p:cNvSpPr txBox="1">
            <a:spLocks noChangeArrowheads="1"/>
          </p:cNvSpPr>
          <p:nvPr/>
        </p:nvSpPr>
        <p:spPr bwMode="auto">
          <a:xfrm>
            <a:off x="3856038" y="5219402"/>
            <a:ext cx="347662"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4490" name="Text Box 42"/>
          <p:cNvSpPr txBox="1">
            <a:spLocks noChangeArrowheads="1"/>
          </p:cNvSpPr>
          <p:nvPr/>
        </p:nvSpPr>
        <p:spPr bwMode="auto">
          <a:xfrm>
            <a:off x="5913438" y="5219402"/>
            <a:ext cx="347662"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4491" name="Text Box 43"/>
          <p:cNvSpPr txBox="1">
            <a:spLocks noChangeArrowheads="1"/>
          </p:cNvSpPr>
          <p:nvPr/>
        </p:nvSpPr>
        <p:spPr bwMode="auto">
          <a:xfrm>
            <a:off x="808038" y="4686002"/>
            <a:ext cx="1524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t>Cost(v</a:t>
            </a:r>
            <a:r>
              <a:rPr lang="en-US" altLang="zh-CN" sz="2000" baseline="-25000"/>
              <a:t>2</a:t>
            </a:r>
            <a:r>
              <a:rPr lang="en-US" altLang="zh-CN" sz="2000"/>
              <a:t>) = 2</a:t>
            </a:r>
          </a:p>
          <a:p>
            <a:pPr eaLnBrk="0" hangingPunct="0">
              <a:spcBef>
                <a:spcPct val="50000"/>
              </a:spcBef>
            </a:pPr>
            <a:r>
              <a:rPr lang="en-US" altLang="zh-CN" sz="2000"/>
              <a:t>Cost(v</a:t>
            </a:r>
            <a:r>
              <a:rPr lang="en-US" altLang="zh-CN" sz="2000" baseline="-25000"/>
              <a:t>4</a:t>
            </a:r>
            <a:r>
              <a:rPr lang="en-US" altLang="zh-CN" sz="2000"/>
              <a:t>) = 1</a:t>
            </a:r>
          </a:p>
        </p:txBody>
      </p:sp>
    </p:spTree>
    <p:extLst>
      <p:ext uri="{BB962C8B-B14F-4D97-AF65-F5344CB8AC3E}">
        <p14:creationId xmlns:p14="http://schemas.microsoft.com/office/powerpoint/2010/main" val="419373880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AutoShape 2"/>
          <p:cNvSpPr>
            <a:spLocks noGrp="1" noChangeArrowheads="1"/>
          </p:cNvSpPr>
          <p:nvPr>
            <p:ph type="title"/>
          </p:nvPr>
        </p:nvSpPr>
        <p:spPr/>
        <p:txBody>
          <a:bodyPr/>
          <a:lstStyle/>
          <a:p>
            <a:r>
              <a:rPr lang="en-US" altLang="zh-CN" dirty="0" err="1"/>
              <a:t>Dijkstra</a:t>
            </a:r>
            <a:r>
              <a:rPr lang="zh-CN" altLang="en-US" dirty="0"/>
              <a:t>算法</a:t>
            </a:r>
            <a:endParaRPr lang="en-US" altLang="zh-CN" dirty="0"/>
          </a:p>
        </p:txBody>
      </p:sp>
      <p:grpSp>
        <p:nvGrpSpPr>
          <p:cNvPr id="745476" name="Group 4"/>
          <p:cNvGrpSpPr>
            <a:grpSpLocks/>
          </p:cNvGrpSpPr>
          <p:nvPr/>
        </p:nvGrpSpPr>
        <p:grpSpPr bwMode="auto">
          <a:xfrm>
            <a:off x="1763688" y="1844824"/>
            <a:ext cx="5224463" cy="3597275"/>
            <a:chOff x="1248" y="1277"/>
            <a:chExt cx="3291" cy="2266"/>
          </a:xfrm>
        </p:grpSpPr>
        <p:sp>
          <p:nvSpPr>
            <p:cNvPr id="745477" name="Oval 5"/>
            <p:cNvSpPr>
              <a:spLocks noChangeArrowheads="1"/>
            </p:cNvSpPr>
            <p:nvPr/>
          </p:nvSpPr>
          <p:spPr bwMode="auto">
            <a:xfrm>
              <a:off x="2112" y="1536"/>
              <a:ext cx="288" cy="288"/>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1</a:t>
              </a:r>
            </a:p>
          </p:txBody>
        </p:sp>
        <p:sp>
          <p:nvSpPr>
            <p:cNvPr id="745478" name="Oval 6"/>
            <p:cNvSpPr>
              <a:spLocks noChangeArrowheads="1"/>
            </p:cNvSpPr>
            <p:nvPr/>
          </p:nvSpPr>
          <p:spPr bwMode="auto">
            <a:xfrm>
              <a:off x="3408" y="2976"/>
              <a:ext cx="288" cy="288"/>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7</a:t>
              </a:r>
            </a:p>
          </p:txBody>
        </p:sp>
        <p:sp>
          <p:nvSpPr>
            <p:cNvPr id="745479" name="Oval 7"/>
            <p:cNvSpPr>
              <a:spLocks noChangeArrowheads="1"/>
            </p:cNvSpPr>
            <p:nvPr/>
          </p:nvSpPr>
          <p:spPr bwMode="auto">
            <a:xfrm>
              <a:off x="2112" y="2976"/>
              <a:ext cx="288" cy="288"/>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6</a:t>
              </a:r>
            </a:p>
          </p:txBody>
        </p:sp>
        <p:cxnSp>
          <p:nvCxnSpPr>
            <p:cNvPr id="745480" name="AutoShape 8"/>
            <p:cNvCxnSpPr>
              <a:cxnSpLocks noChangeShapeType="1"/>
              <a:stCxn id="745478" idx="2"/>
              <a:endCxn id="745479" idx="6"/>
            </p:cNvCxnSpPr>
            <p:nvPr/>
          </p:nvCxnSpPr>
          <p:spPr bwMode="auto">
            <a:xfrm flipH="1">
              <a:off x="2400" y="3120"/>
              <a:ext cx="1008"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5481" name="AutoShape 9"/>
            <p:cNvCxnSpPr>
              <a:cxnSpLocks noChangeShapeType="1"/>
              <a:stCxn id="745493" idx="2"/>
              <a:endCxn id="745490" idx="6"/>
            </p:cNvCxnSpPr>
            <p:nvPr/>
          </p:nvCxnSpPr>
          <p:spPr bwMode="auto">
            <a:xfrm flipH="1">
              <a:off x="1776" y="2400"/>
              <a:ext cx="1008"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5482" name="AutoShape 10"/>
            <p:cNvCxnSpPr>
              <a:cxnSpLocks noChangeShapeType="1"/>
              <a:stCxn id="745477" idx="6"/>
              <a:endCxn id="745483" idx="2"/>
            </p:cNvCxnSpPr>
            <p:nvPr/>
          </p:nvCxnSpPr>
          <p:spPr bwMode="auto">
            <a:xfrm>
              <a:off x="2400" y="1680"/>
              <a:ext cx="1008"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5483" name="Oval 11"/>
            <p:cNvSpPr>
              <a:spLocks noChangeArrowheads="1"/>
            </p:cNvSpPr>
            <p:nvPr/>
          </p:nvSpPr>
          <p:spPr bwMode="auto">
            <a:xfrm>
              <a:off x="3408" y="1536"/>
              <a:ext cx="288" cy="288"/>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2</a:t>
              </a:r>
            </a:p>
          </p:txBody>
        </p:sp>
        <p:sp>
          <p:nvSpPr>
            <p:cNvPr id="745484" name="Oval 12"/>
            <p:cNvSpPr>
              <a:spLocks noChangeArrowheads="1"/>
            </p:cNvSpPr>
            <p:nvPr/>
          </p:nvSpPr>
          <p:spPr bwMode="auto">
            <a:xfrm>
              <a:off x="3984" y="2256"/>
              <a:ext cx="288" cy="288"/>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5</a:t>
              </a:r>
            </a:p>
          </p:txBody>
        </p:sp>
        <p:cxnSp>
          <p:nvCxnSpPr>
            <p:cNvPr id="745485" name="AutoShape 13"/>
            <p:cNvCxnSpPr>
              <a:cxnSpLocks noChangeShapeType="1"/>
              <a:stCxn id="745484" idx="2"/>
              <a:endCxn id="745493" idx="6"/>
            </p:cNvCxnSpPr>
            <p:nvPr/>
          </p:nvCxnSpPr>
          <p:spPr bwMode="auto">
            <a:xfrm flipH="1">
              <a:off x="3072" y="2400"/>
              <a:ext cx="912" cy="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5486" name="AutoShape 14"/>
            <p:cNvCxnSpPr>
              <a:cxnSpLocks noChangeShapeType="1"/>
              <a:stCxn id="745484" idx="1"/>
              <a:endCxn id="745483" idx="5"/>
            </p:cNvCxnSpPr>
            <p:nvPr/>
          </p:nvCxnSpPr>
          <p:spPr bwMode="auto">
            <a:xfrm flipH="1" flipV="1">
              <a:off x="3654" y="1782"/>
              <a:ext cx="372" cy="516"/>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5487" name="AutoShape 15"/>
            <p:cNvCxnSpPr>
              <a:cxnSpLocks noChangeShapeType="1"/>
              <a:stCxn id="745478" idx="7"/>
              <a:endCxn id="745484" idx="3"/>
            </p:cNvCxnSpPr>
            <p:nvPr/>
          </p:nvCxnSpPr>
          <p:spPr bwMode="auto">
            <a:xfrm flipV="1">
              <a:off x="3654" y="2502"/>
              <a:ext cx="372" cy="516"/>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5488" name="AutoShape 16"/>
            <p:cNvCxnSpPr>
              <a:cxnSpLocks noChangeShapeType="1"/>
              <a:stCxn id="745477" idx="5"/>
              <a:endCxn id="745493" idx="1"/>
            </p:cNvCxnSpPr>
            <p:nvPr/>
          </p:nvCxnSpPr>
          <p:spPr bwMode="auto">
            <a:xfrm>
              <a:off x="2358" y="1782"/>
              <a:ext cx="468" cy="516"/>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5489" name="AutoShape 17"/>
            <p:cNvCxnSpPr>
              <a:cxnSpLocks noChangeShapeType="1"/>
              <a:stCxn id="745483" idx="3"/>
              <a:endCxn id="745493" idx="7"/>
            </p:cNvCxnSpPr>
            <p:nvPr/>
          </p:nvCxnSpPr>
          <p:spPr bwMode="auto">
            <a:xfrm flipH="1">
              <a:off x="3030" y="1782"/>
              <a:ext cx="420" cy="516"/>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5490" name="Oval 18"/>
            <p:cNvSpPr>
              <a:spLocks noChangeArrowheads="1"/>
            </p:cNvSpPr>
            <p:nvPr/>
          </p:nvSpPr>
          <p:spPr bwMode="auto">
            <a:xfrm>
              <a:off x="1488" y="2256"/>
              <a:ext cx="288" cy="288"/>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3</a:t>
              </a:r>
            </a:p>
          </p:txBody>
        </p:sp>
        <p:cxnSp>
          <p:nvCxnSpPr>
            <p:cNvPr id="745491" name="AutoShape 19"/>
            <p:cNvCxnSpPr>
              <a:cxnSpLocks noChangeShapeType="1"/>
              <a:stCxn id="745490" idx="7"/>
              <a:endCxn id="745477" idx="3"/>
            </p:cNvCxnSpPr>
            <p:nvPr/>
          </p:nvCxnSpPr>
          <p:spPr bwMode="auto">
            <a:xfrm flipV="1">
              <a:off x="1734" y="1782"/>
              <a:ext cx="420" cy="516"/>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5492" name="AutoShape 20"/>
            <p:cNvCxnSpPr>
              <a:cxnSpLocks noChangeShapeType="1"/>
              <a:stCxn id="745479" idx="1"/>
              <a:endCxn id="745490" idx="5"/>
            </p:cNvCxnSpPr>
            <p:nvPr/>
          </p:nvCxnSpPr>
          <p:spPr bwMode="auto">
            <a:xfrm flipH="1" flipV="1">
              <a:off x="1734" y="2502"/>
              <a:ext cx="420" cy="516"/>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5493" name="Oval 21"/>
            <p:cNvSpPr>
              <a:spLocks noChangeArrowheads="1"/>
            </p:cNvSpPr>
            <p:nvPr/>
          </p:nvSpPr>
          <p:spPr bwMode="auto">
            <a:xfrm>
              <a:off x="2784" y="2256"/>
              <a:ext cx="288" cy="288"/>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4</a:t>
              </a:r>
            </a:p>
          </p:txBody>
        </p:sp>
        <p:cxnSp>
          <p:nvCxnSpPr>
            <p:cNvPr id="745494" name="AutoShape 22"/>
            <p:cNvCxnSpPr>
              <a:cxnSpLocks noChangeShapeType="1"/>
              <a:stCxn id="745478" idx="1"/>
              <a:endCxn id="745493" idx="5"/>
            </p:cNvCxnSpPr>
            <p:nvPr/>
          </p:nvCxnSpPr>
          <p:spPr bwMode="auto">
            <a:xfrm flipH="1" flipV="1">
              <a:off x="3030" y="2502"/>
              <a:ext cx="420" cy="516"/>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5495" name="AutoShape 23"/>
            <p:cNvCxnSpPr>
              <a:cxnSpLocks noChangeShapeType="1"/>
              <a:stCxn id="745479" idx="7"/>
              <a:endCxn id="745493" idx="3"/>
            </p:cNvCxnSpPr>
            <p:nvPr/>
          </p:nvCxnSpPr>
          <p:spPr bwMode="auto">
            <a:xfrm flipV="1">
              <a:off x="2358" y="2502"/>
              <a:ext cx="468" cy="516"/>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5496" name="Text Box 24"/>
            <p:cNvSpPr txBox="1">
              <a:spLocks noChangeArrowheads="1"/>
            </p:cNvSpPr>
            <p:nvPr/>
          </p:nvSpPr>
          <p:spPr bwMode="auto">
            <a:xfrm>
              <a:off x="1737" y="1939"/>
              <a:ext cx="17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5497" name="Text Box 25"/>
            <p:cNvSpPr txBox="1">
              <a:spLocks noChangeArrowheads="1"/>
            </p:cNvSpPr>
            <p:nvPr/>
          </p:nvSpPr>
          <p:spPr bwMode="auto">
            <a:xfrm>
              <a:off x="2562" y="1930"/>
              <a:ext cx="17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5498" name="Text Box 26"/>
            <p:cNvSpPr txBox="1">
              <a:spLocks noChangeArrowheads="1"/>
            </p:cNvSpPr>
            <p:nvPr/>
          </p:nvSpPr>
          <p:spPr bwMode="auto">
            <a:xfrm>
              <a:off x="2832" y="1536"/>
              <a:ext cx="17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5499" name="Text Box 27"/>
            <p:cNvSpPr txBox="1">
              <a:spLocks noChangeArrowheads="1"/>
            </p:cNvSpPr>
            <p:nvPr/>
          </p:nvSpPr>
          <p:spPr bwMode="auto">
            <a:xfrm>
              <a:off x="3763" y="1930"/>
              <a:ext cx="2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10</a:t>
              </a:r>
            </a:p>
          </p:txBody>
        </p:sp>
        <p:sp>
          <p:nvSpPr>
            <p:cNvPr id="745500" name="Text Box 28"/>
            <p:cNvSpPr txBox="1">
              <a:spLocks noChangeArrowheads="1"/>
            </p:cNvSpPr>
            <p:nvPr/>
          </p:nvSpPr>
          <p:spPr bwMode="auto">
            <a:xfrm>
              <a:off x="3101" y="1930"/>
              <a:ext cx="17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3</a:t>
              </a:r>
            </a:p>
          </p:txBody>
        </p:sp>
        <p:sp>
          <p:nvSpPr>
            <p:cNvPr id="745501" name="Text Box 29"/>
            <p:cNvSpPr txBox="1">
              <a:spLocks noChangeArrowheads="1"/>
            </p:cNvSpPr>
            <p:nvPr/>
          </p:nvSpPr>
          <p:spPr bwMode="auto">
            <a:xfrm>
              <a:off x="3888" y="2659"/>
              <a:ext cx="17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6</a:t>
              </a:r>
            </a:p>
          </p:txBody>
        </p:sp>
        <p:sp>
          <p:nvSpPr>
            <p:cNvPr id="745502" name="Text Box 30"/>
            <p:cNvSpPr txBox="1">
              <a:spLocks noChangeArrowheads="1"/>
            </p:cNvSpPr>
            <p:nvPr/>
          </p:nvSpPr>
          <p:spPr bwMode="auto">
            <a:xfrm>
              <a:off x="3264" y="2659"/>
              <a:ext cx="17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5503" name="Text Box 31"/>
            <p:cNvSpPr txBox="1">
              <a:spLocks noChangeArrowheads="1"/>
            </p:cNvSpPr>
            <p:nvPr/>
          </p:nvSpPr>
          <p:spPr bwMode="auto">
            <a:xfrm>
              <a:off x="3456" y="2256"/>
              <a:ext cx="17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5504" name="Text Box 32"/>
            <p:cNvSpPr txBox="1">
              <a:spLocks noChangeArrowheads="1"/>
            </p:cNvSpPr>
            <p:nvPr/>
          </p:nvSpPr>
          <p:spPr bwMode="auto">
            <a:xfrm>
              <a:off x="2160" y="2256"/>
              <a:ext cx="17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5505" name="Text Box 33"/>
            <p:cNvSpPr txBox="1">
              <a:spLocks noChangeArrowheads="1"/>
            </p:cNvSpPr>
            <p:nvPr/>
          </p:nvSpPr>
          <p:spPr bwMode="auto">
            <a:xfrm>
              <a:off x="2448" y="2659"/>
              <a:ext cx="17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8</a:t>
              </a:r>
            </a:p>
          </p:txBody>
        </p:sp>
        <p:sp>
          <p:nvSpPr>
            <p:cNvPr id="745506" name="Text Box 34"/>
            <p:cNvSpPr txBox="1">
              <a:spLocks noChangeArrowheads="1"/>
            </p:cNvSpPr>
            <p:nvPr/>
          </p:nvSpPr>
          <p:spPr bwMode="auto">
            <a:xfrm>
              <a:off x="1776" y="2659"/>
              <a:ext cx="17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5</a:t>
              </a:r>
            </a:p>
          </p:txBody>
        </p:sp>
        <p:sp>
          <p:nvSpPr>
            <p:cNvPr id="745507" name="Text Box 35"/>
            <p:cNvSpPr txBox="1">
              <a:spLocks noChangeArrowheads="1"/>
            </p:cNvSpPr>
            <p:nvPr/>
          </p:nvSpPr>
          <p:spPr bwMode="auto">
            <a:xfrm>
              <a:off x="2880" y="2976"/>
              <a:ext cx="17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5508" name="Text Box 36"/>
            <p:cNvSpPr txBox="1">
              <a:spLocks noChangeArrowheads="1"/>
            </p:cNvSpPr>
            <p:nvPr/>
          </p:nvSpPr>
          <p:spPr bwMode="auto">
            <a:xfrm>
              <a:off x="2160" y="1277"/>
              <a:ext cx="202" cy="23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rPr>
                <a:t>0</a:t>
              </a:r>
            </a:p>
          </p:txBody>
        </p:sp>
        <p:sp>
          <p:nvSpPr>
            <p:cNvPr id="745509" name="Text Box 37"/>
            <p:cNvSpPr txBox="1">
              <a:spLocks noChangeArrowheads="1"/>
            </p:cNvSpPr>
            <p:nvPr/>
          </p:nvSpPr>
          <p:spPr bwMode="auto">
            <a:xfrm>
              <a:off x="3456" y="1296"/>
              <a:ext cx="202" cy="23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2</a:t>
              </a:r>
              <a:endParaRPr lang="en-US" altLang="zh-CN">
                <a:latin typeface="Courier New" panose="02070309020205020404" pitchFamily="49" charset="0"/>
              </a:endParaRPr>
            </a:p>
          </p:txBody>
        </p:sp>
        <p:sp>
          <p:nvSpPr>
            <p:cNvPr id="745510" name="Text Box 38"/>
            <p:cNvSpPr txBox="1">
              <a:spLocks noChangeArrowheads="1"/>
            </p:cNvSpPr>
            <p:nvPr/>
          </p:nvSpPr>
          <p:spPr bwMode="auto">
            <a:xfrm>
              <a:off x="1248" y="2304"/>
              <a:ext cx="219" cy="23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5511" name="Text Box 39"/>
            <p:cNvSpPr txBox="1">
              <a:spLocks noChangeArrowheads="1"/>
            </p:cNvSpPr>
            <p:nvPr/>
          </p:nvSpPr>
          <p:spPr bwMode="auto">
            <a:xfrm>
              <a:off x="4320" y="2256"/>
              <a:ext cx="219" cy="23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5512" name="Text Box 40"/>
            <p:cNvSpPr txBox="1">
              <a:spLocks noChangeArrowheads="1"/>
            </p:cNvSpPr>
            <p:nvPr/>
          </p:nvSpPr>
          <p:spPr bwMode="auto">
            <a:xfrm>
              <a:off x="2832" y="2598"/>
              <a:ext cx="202" cy="23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1</a:t>
              </a:r>
              <a:endParaRPr lang="en-US" altLang="zh-CN">
                <a:latin typeface="Courier New" panose="02070309020205020404" pitchFamily="49" charset="0"/>
              </a:endParaRPr>
            </a:p>
          </p:txBody>
        </p:sp>
        <p:sp>
          <p:nvSpPr>
            <p:cNvPr id="745513" name="Text Box 41"/>
            <p:cNvSpPr txBox="1">
              <a:spLocks noChangeArrowheads="1"/>
            </p:cNvSpPr>
            <p:nvPr/>
          </p:nvSpPr>
          <p:spPr bwMode="auto">
            <a:xfrm>
              <a:off x="2160" y="3312"/>
              <a:ext cx="219" cy="23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5514" name="Text Box 42"/>
            <p:cNvSpPr txBox="1">
              <a:spLocks noChangeArrowheads="1"/>
            </p:cNvSpPr>
            <p:nvPr/>
          </p:nvSpPr>
          <p:spPr bwMode="auto">
            <a:xfrm>
              <a:off x="3456" y="3312"/>
              <a:ext cx="219" cy="23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a:t>
              </a:r>
              <a:endParaRPr lang="en-US" altLang="zh-CN">
                <a:latin typeface="Courier New" panose="02070309020205020404" pitchFamily="49" charset="0"/>
              </a:endParaRPr>
            </a:p>
          </p:txBody>
        </p:sp>
        <p:sp>
          <p:nvSpPr>
            <p:cNvPr id="745515" name="Line 43"/>
            <p:cNvSpPr>
              <a:spLocks noChangeShapeType="1"/>
            </p:cNvSpPr>
            <p:nvPr/>
          </p:nvSpPr>
          <p:spPr bwMode="auto">
            <a:xfrm flipH="1" flipV="1">
              <a:off x="2304" y="1872"/>
              <a:ext cx="432" cy="43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5516" name="Line 44"/>
            <p:cNvSpPr>
              <a:spLocks noChangeShapeType="1"/>
            </p:cNvSpPr>
            <p:nvPr/>
          </p:nvSpPr>
          <p:spPr bwMode="auto">
            <a:xfrm flipH="1" flipV="1">
              <a:off x="2496" y="1728"/>
              <a:ext cx="864"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19848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a:t>练习</a:t>
            </a:r>
          </a:p>
        </p:txBody>
      </p:sp>
      <p:sp>
        <p:nvSpPr>
          <p:cNvPr id="131075" name="Rectangle 3"/>
          <p:cNvSpPr>
            <a:spLocks noGrp="1" noChangeArrowheads="1"/>
          </p:cNvSpPr>
          <p:nvPr>
            <p:ph type="body" idx="1"/>
          </p:nvPr>
        </p:nvSpPr>
        <p:spPr/>
        <p:txBody>
          <a:bodyPr/>
          <a:lstStyle/>
          <a:p>
            <a:r>
              <a:rPr lang="zh-CN" altLang="en-US"/>
              <a:t>中缀表达式</a:t>
            </a:r>
            <a:r>
              <a:rPr lang="en-US" altLang="zh-CN"/>
              <a:t>a * ( b + c ) / d</a:t>
            </a:r>
            <a:r>
              <a:rPr lang="zh-CN" altLang="en-US"/>
              <a:t>转为后缀表达式是</a:t>
            </a:r>
            <a:r>
              <a:rPr lang="en-US" altLang="zh-CN"/>
              <a:t>————</a:t>
            </a:r>
            <a:r>
              <a:rPr lang="zh-CN" altLang="en-US"/>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AutoShape 2"/>
          <p:cNvSpPr>
            <a:spLocks noGrp="1" noChangeArrowheads="1"/>
          </p:cNvSpPr>
          <p:nvPr>
            <p:ph type="title"/>
          </p:nvPr>
        </p:nvSpPr>
        <p:spPr/>
        <p:txBody>
          <a:bodyPr/>
          <a:lstStyle/>
          <a:p>
            <a:r>
              <a:rPr lang="en-US" altLang="zh-CN" dirty="0" err="1"/>
              <a:t>Dijkstra</a:t>
            </a:r>
            <a:r>
              <a:rPr lang="zh-CN" altLang="en-US" dirty="0"/>
              <a:t>算法</a:t>
            </a:r>
            <a:endParaRPr lang="en-US" altLang="zh-CN" dirty="0"/>
          </a:p>
        </p:txBody>
      </p:sp>
      <p:sp>
        <p:nvSpPr>
          <p:cNvPr id="746499" name="Oval 3"/>
          <p:cNvSpPr>
            <a:spLocks noChangeArrowheads="1"/>
          </p:cNvSpPr>
          <p:nvPr/>
        </p:nvSpPr>
        <p:spPr bwMode="auto">
          <a:xfrm>
            <a:off x="3947592" y="1895946"/>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1</a:t>
            </a:r>
          </a:p>
        </p:txBody>
      </p:sp>
      <p:sp>
        <p:nvSpPr>
          <p:cNvPr id="746500" name="Oval 4"/>
          <p:cNvSpPr>
            <a:spLocks noChangeArrowheads="1"/>
          </p:cNvSpPr>
          <p:nvPr/>
        </p:nvSpPr>
        <p:spPr bwMode="auto">
          <a:xfrm>
            <a:off x="6004992" y="4181946"/>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7</a:t>
            </a:r>
          </a:p>
        </p:txBody>
      </p:sp>
      <p:sp>
        <p:nvSpPr>
          <p:cNvPr id="746501" name="Oval 5"/>
          <p:cNvSpPr>
            <a:spLocks noChangeArrowheads="1"/>
          </p:cNvSpPr>
          <p:nvPr/>
        </p:nvSpPr>
        <p:spPr bwMode="auto">
          <a:xfrm>
            <a:off x="3947592" y="4181946"/>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6</a:t>
            </a:r>
          </a:p>
        </p:txBody>
      </p:sp>
      <p:cxnSp>
        <p:nvCxnSpPr>
          <p:cNvPr id="746502" name="AutoShape 6"/>
          <p:cNvCxnSpPr>
            <a:cxnSpLocks noChangeShapeType="1"/>
            <a:stCxn id="746500" idx="2"/>
            <a:endCxn id="746501" idx="6"/>
          </p:cNvCxnSpPr>
          <p:nvPr/>
        </p:nvCxnSpPr>
        <p:spPr bwMode="auto">
          <a:xfrm flipH="1">
            <a:off x="4404792" y="4410546"/>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03" name="AutoShape 7"/>
          <p:cNvCxnSpPr>
            <a:cxnSpLocks noChangeShapeType="1"/>
            <a:stCxn id="746515" idx="2"/>
            <a:endCxn id="746512" idx="6"/>
          </p:cNvCxnSpPr>
          <p:nvPr/>
        </p:nvCxnSpPr>
        <p:spPr bwMode="auto">
          <a:xfrm flipH="1">
            <a:off x="3414192" y="3267546"/>
            <a:ext cx="1600200" cy="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04" name="AutoShape 8"/>
          <p:cNvCxnSpPr>
            <a:cxnSpLocks noChangeShapeType="1"/>
            <a:stCxn id="746499" idx="6"/>
            <a:endCxn id="746505" idx="2"/>
          </p:cNvCxnSpPr>
          <p:nvPr/>
        </p:nvCxnSpPr>
        <p:spPr bwMode="auto">
          <a:xfrm>
            <a:off x="4404792" y="2124546"/>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6505" name="Oval 9"/>
          <p:cNvSpPr>
            <a:spLocks noChangeArrowheads="1"/>
          </p:cNvSpPr>
          <p:nvPr/>
        </p:nvSpPr>
        <p:spPr bwMode="auto">
          <a:xfrm>
            <a:off x="6004992" y="1895946"/>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2</a:t>
            </a:r>
          </a:p>
        </p:txBody>
      </p:sp>
      <p:sp>
        <p:nvSpPr>
          <p:cNvPr id="746506" name="Oval 10"/>
          <p:cNvSpPr>
            <a:spLocks noChangeArrowheads="1"/>
          </p:cNvSpPr>
          <p:nvPr/>
        </p:nvSpPr>
        <p:spPr bwMode="auto">
          <a:xfrm>
            <a:off x="6919392" y="3038946"/>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5</a:t>
            </a:r>
          </a:p>
        </p:txBody>
      </p:sp>
      <p:cxnSp>
        <p:nvCxnSpPr>
          <p:cNvPr id="746507" name="AutoShape 11"/>
          <p:cNvCxnSpPr>
            <a:cxnSpLocks noChangeShapeType="1"/>
          </p:cNvCxnSpPr>
          <p:nvPr/>
        </p:nvCxnSpPr>
        <p:spPr bwMode="auto">
          <a:xfrm flipH="1">
            <a:off x="5471592" y="3267546"/>
            <a:ext cx="1447800" cy="0"/>
          </a:xfrm>
          <a:prstGeom prst="straightConnector1">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08" name="AutoShape 12"/>
          <p:cNvCxnSpPr>
            <a:cxnSpLocks noChangeShapeType="1"/>
            <a:stCxn id="746506" idx="1"/>
            <a:endCxn id="746505" idx="5"/>
          </p:cNvCxnSpPr>
          <p:nvPr/>
        </p:nvCxnSpPr>
        <p:spPr bwMode="auto">
          <a:xfrm flipH="1" flipV="1">
            <a:off x="6395517" y="2286471"/>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09" name="AutoShape 13"/>
          <p:cNvCxnSpPr>
            <a:cxnSpLocks noChangeShapeType="1"/>
            <a:stCxn id="746500" idx="7"/>
            <a:endCxn id="746506" idx="3"/>
          </p:cNvCxnSpPr>
          <p:nvPr/>
        </p:nvCxnSpPr>
        <p:spPr bwMode="auto">
          <a:xfrm flipV="1">
            <a:off x="6395517" y="3429471"/>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10" name="AutoShape 14"/>
          <p:cNvCxnSpPr>
            <a:cxnSpLocks noChangeShapeType="1"/>
            <a:stCxn id="746499" idx="5"/>
            <a:endCxn id="746515" idx="1"/>
          </p:cNvCxnSpPr>
          <p:nvPr/>
        </p:nvCxnSpPr>
        <p:spPr bwMode="auto">
          <a:xfrm>
            <a:off x="4338117" y="2286471"/>
            <a:ext cx="7429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11" name="AutoShape 15"/>
          <p:cNvCxnSpPr>
            <a:cxnSpLocks noChangeShapeType="1"/>
            <a:stCxn id="746505" idx="3"/>
            <a:endCxn id="746515" idx="7"/>
          </p:cNvCxnSpPr>
          <p:nvPr/>
        </p:nvCxnSpPr>
        <p:spPr bwMode="auto">
          <a:xfrm flipH="1">
            <a:off x="5404917" y="2286471"/>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6512" name="Oval 16"/>
          <p:cNvSpPr>
            <a:spLocks noChangeArrowheads="1"/>
          </p:cNvSpPr>
          <p:nvPr/>
        </p:nvSpPr>
        <p:spPr bwMode="auto">
          <a:xfrm>
            <a:off x="2956992" y="3038946"/>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3</a:t>
            </a:r>
          </a:p>
        </p:txBody>
      </p:sp>
      <p:cxnSp>
        <p:nvCxnSpPr>
          <p:cNvPr id="746513" name="AutoShape 17"/>
          <p:cNvCxnSpPr>
            <a:cxnSpLocks noChangeShapeType="1"/>
            <a:stCxn id="746512" idx="7"/>
            <a:endCxn id="746499" idx="3"/>
          </p:cNvCxnSpPr>
          <p:nvPr/>
        </p:nvCxnSpPr>
        <p:spPr bwMode="auto">
          <a:xfrm flipV="1">
            <a:off x="3347517" y="2286471"/>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14" name="AutoShape 18"/>
          <p:cNvCxnSpPr>
            <a:cxnSpLocks noChangeShapeType="1"/>
            <a:stCxn id="746501" idx="1"/>
            <a:endCxn id="746512" idx="5"/>
          </p:cNvCxnSpPr>
          <p:nvPr/>
        </p:nvCxnSpPr>
        <p:spPr bwMode="auto">
          <a:xfrm flipH="1" flipV="1">
            <a:off x="3347517" y="3429471"/>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6515" name="Oval 19"/>
          <p:cNvSpPr>
            <a:spLocks noChangeArrowheads="1"/>
          </p:cNvSpPr>
          <p:nvPr/>
        </p:nvSpPr>
        <p:spPr bwMode="auto">
          <a:xfrm>
            <a:off x="5014392" y="3038946"/>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4</a:t>
            </a:r>
          </a:p>
        </p:txBody>
      </p:sp>
      <p:cxnSp>
        <p:nvCxnSpPr>
          <p:cNvPr id="746516" name="AutoShape 20"/>
          <p:cNvCxnSpPr>
            <a:cxnSpLocks noChangeShapeType="1"/>
            <a:stCxn id="746500" idx="1"/>
            <a:endCxn id="746515" idx="5"/>
          </p:cNvCxnSpPr>
          <p:nvPr/>
        </p:nvCxnSpPr>
        <p:spPr bwMode="auto">
          <a:xfrm flipH="1" flipV="1">
            <a:off x="5404917" y="3429471"/>
            <a:ext cx="666750" cy="819150"/>
          </a:xfrm>
          <a:prstGeom prst="straightConnector1">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6517" name="AutoShape 21"/>
          <p:cNvCxnSpPr>
            <a:cxnSpLocks noChangeShapeType="1"/>
            <a:stCxn id="746501" idx="7"/>
            <a:endCxn id="746515" idx="3"/>
          </p:cNvCxnSpPr>
          <p:nvPr/>
        </p:nvCxnSpPr>
        <p:spPr bwMode="auto">
          <a:xfrm flipV="1">
            <a:off x="4338117" y="3429471"/>
            <a:ext cx="742950" cy="819150"/>
          </a:xfrm>
          <a:prstGeom prst="straightConnector1">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6518" name="Text Box 22"/>
          <p:cNvSpPr txBox="1">
            <a:spLocks noChangeArrowheads="1"/>
          </p:cNvSpPr>
          <p:nvPr/>
        </p:nvSpPr>
        <p:spPr bwMode="auto">
          <a:xfrm>
            <a:off x="3352280" y="253570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6519" name="Text Box 23"/>
          <p:cNvSpPr txBox="1">
            <a:spLocks noChangeArrowheads="1"/>
          </p:cNvSpPr>
          <p:nvPr/>
        </p:nvSpPr>
        <p:spPr bwMode="auto">
          <a:xfrm>
            <a:off x="4661967" y="2521421"/>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6520" name="Text Box 24"/>
          <p:cNvSpPr txBox="1">
            <a:spLocks noChangeArrowheads="1"/>
          </p:cNvSpPr>
          <p:nvPr/>
        </p:nvSpPr>
        <p:spPr bwMode="auto">
          <a:xfrm>
            <a:off x="5090592" y="1895946"/>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6521" name="Text Box 25"/>
          <p:cNvSpPr txBox="1">
            <a:spLocks noChangeArrowheads="1"/>
          </p:cNvSpPr>
          <p:nvPr/>
        </p:nvSpPr>
        <p:spPr bwMode="auto">
          <a:xfrm>
            <a:off x="6568555" y="2521421"/>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10</a:t>
            </a:r>
          </a:p>
        </p:txBody>
      </p:sp>
      <p:sp>
        <p:nvSpPr>
          <p:cNvPr id="746522" name="Text Box 26"/>
          <p:cNvSpPr txBox="1">
            <a:spLocks noChangeArrowheads="1"/>
          </p:cNvSpPr>
          <p:nvPr/>
        </p:nvSpPr>
        <p:spPr bwMode="auto">
          <a:xfrm>
            <a:off x="5517630" y="2521421"/>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3</a:t>
            </a:r>
          </a:p>
        </p:txBody>
      </p:sp>
      <p:sp>
        <p:nvSpPr>
          <p:cNvPr id="746523" name="Text Box 27"/>
          <p:cNvSpPr txBox="1">
            <a:spLocks noChangeArrowheads="1"/>
          </p:cNvSpPr>
          <p:nvPr/>
        </p:nvSpPr>
        <p:spPr bwMode="auto">
          <a:xfrm>
            <a:off x="6766992" y="367870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6</a:t>
            </a:r>
          </a:p>
        </p:txBody>
      </p:sp>
      <p:sp>
        <p:nvSpPr>
          <p:cNvPr id="746524" name="Text Box 28"/>
          <p:cNvSpPr txBox="1">
            <a:spLocks noChangeArrowheads="1"/>
          </p:cNvSpPr>
          <p:nvPr/>
        </p:nvSpPr>
        <p:spPr bwMode="auto">
          <a:xfrm>
            <a:off x="5776392" y="367870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6525" name="Text Box 29"/>
          <p:cNvSpPr txBox="1">
            <a:spLocks noChangeArrowheads="1"/>
          </p:cNvSpPr>
          <p:nvPr/>
        </p:nvSpPr>
        <p:spPr bwMode="auto">
          <a:xfrm>
            <a:off x="6081192" y="3038946"/>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6526" name="Text Box 30"/>
          <p:cNvSpPr txBox="1">
            <a:spLocks noChangeArrowheads="1"/>
          </p:cNvSpPr>
          <p:nvPr/>
        </p:nvSpPr>
        <p:spPr bwMode="auto">
          <a:xfrm>
            <a:off x="4023792" y="3038946"/>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6527" name="Text Box 31"/>
          <p:cNvSpPr txBox="1">
            <a:spLocks noChangeArrowheads="1"/>
          </p:cNvSpPr>
          <p:nvPr/>
        </p:nvSpPr>
        <p:spPr bwMode="auto">
          <a:xfrm>
            <a:off x="4480992" y="367870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8</a:t>
            </a:r>
          </a:p>
        </p:txBody>
      </p:sp>
      <p:sp>
        <p:nvSpPr>
          <p:cNvPr id="746528" name="Text Box 32"/>
          <p:cNvSpPr txBox="1">
            <a:spLocks noChangeArrowheads="1"/>
          </p:cNvSpPr>
          <p:nvPr/>
        </p:nvSpPr>
        <p:spPr bwMode="auto">
          <a:xfrm>
            <a:off x="3414192" y="367870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5</a:t>
            </a:r>
          </a:p>
        </p:txBody>
      </p:sp>
      <p:sp>
        <p:nvSpPr>
          <p:cNvPr id="746529" name="Text Box 33"/>
          <p:cNvSpPr txBox="1">
            <a:spLocks noChangeArrowheads="1"/>
          </p:cNvSpPr>
          <p:nvPr/>
        </p:nvSpPr>
        <p:spPr bwMode="auto">
          <a:xfrm>
            <a:off x="5166792" y="4181946"/>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6530" name="Text Box 34"/>
          <p:cNvSpPr txBox="1">
            <a:spLocks noChangeArrowheads="1"/>
          </p:cNvSpPr>
          <p:nvPr/>
        </p:nvSpPr>
        <p:spPr bwMode="auto">
          <a:xfrm>
            <a:off x="4023792" y="1484784"/>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rPr>
              <a:t>0</a:t>
            </a:r>
          </a:p>
        </p:txBody>
      </p:sp>
      <p:sp>
        <p:nvSpPr>
          <p:cNvPr id="746531" name="Text Box 35"/>
          <p:cNvSpPr txBox="1">
            <a:spLocks noChangeArrowheads="1"/>
          </p:cNvSpPr>
          <p:nvPr/>
        </p:nvSpPr>
        <p:spPr bwMode="auto">
          <a:xfrm>
            <a:off x="6081192" y="1514946"/>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2</a:t>
            </a:r>
            <a:endParaRPr lang="en-US" altLang="zh-CN">
              <a:latin typeface="Courier New" panose="02070309020205020404" pitchFamily="49" charset="0"/>
            </a:endParaRPr>
          </a:p>
        </p:txBody>
      </p:sp>
      <p:sp>
        <p:nvSpPr>
          <p:cNvPr id="746532" name="Text Box 36"/>
          <p:cNvSpPr txBox="1">
            <a:spLocks noChangeArrowheads="1"/>
          </p:cNvSpPr>
          <p:nvPr/>
        </p:nvSpPr>
        <p:spPr bwMode="auto">
          <a:xfrm>
            <a:off x="2575992" y="3124671"/>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3</a:t>
            </a:r>
            <a:endParaRPr lang="en-US" altLang="zh-CN">
              <a:latin typeface="Courier New" panose="02070309020205020404" pitchFamily="49" charset="0"/>
            </a:endParaRPr>
          </a:p>
        </p:txBody>
      </p:sp>
      <p:sp>
        <p:nvSpPr>
          <p:cNvPr id="746533" name="Text Box 37"/>
          <p:cNvSpPr txBox="1">
            <a:spLocks noChangeArrowheads="1"/>
          </p:cNvSpPr>
          <p:nvPr/>
        </p:nvSpPr>
        <p:spPr bwMode="auto">
          <a:xfrm>
            <a:off x="7452792" y="3048471"/>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3</a:t>
            </a:r>
            <a:endParaRPr lang="en-US" altLang="zh-CN">
              <a:latin typeface="Courier New" panose="02070309020205020404" pitchFamily="49" charset="0"/>
            </a:endParaRPr>
          </a:p>
        </p:txBody>
      </p:sp>
      <p:sp>
        <p:nvSpPr>
          <p:cNvPr id="746534" name="Text Box 38"/>
          <p:cNvSpPr txBox="1">
            <a:spLocks noChangeArrowheads="1"/>
          </p:cNvSpPr>
          <p:nvPr/>
        </p:nvSpPr>
        <p:spPr bwMode="auto">
          <a:xfrm>
            <a:off x="5090592" y="3581871"/>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1</a:t>
            </a:r>
            <a:endParaRPr lang="en-US" altLang="zh-CN">
              <a:latin typeface="Courier New" panose="02070309020205020404" pitchFamily="49" charset="0"/>
            </a:endParaRPr>
          </a:p>
        </p:txBody>
      </p:sp>
      <p:sp>
        <p:nvSpPr>
          <p:cNvPr id="746535" name="Text Box 39"/>
          <p:cNvSpPr txBox="1">
            <a:spLocks noChangeArrowheads="1"/>
          </p:cNvSpPr>
          <p:nvPr/>
        </p:nvSpPr>
        <p:spPr bwMode="auto">
          <a:xfrm>
            <a:off x="4023792" y="4715346"/>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9</a:t>
            </a:r>
            <a:endParaRPr lang="en-US" altLang="zh-CN">
              <a:latin typeface="Courier New" panose="02070309020205020404" pitchFamily="49" charset="0"/>
            </a:endParaRPr>
          </a:p>
        </p:txBody>
      </p:sp>
      <p:sp>
        <p:nvSpPr>
          <p:cNvPr id="746536" name="Text Box 40"/>
          <p:cNvSpPr txBox="1">
            <a:spLocks noChangeArrowheads="1"/>
          </p:cNvSpPr>
          <p:nvPr/>
        </p:nvSpPr>
        <p:spPr bwMode="auto">
          <a:xfrm>
            <a:off x="6081192" y="4715346"/>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5</a:t>
            </a:r>
            <a:endParaRPr lang="en-US" altLang="zh-CN">
              <a:latin typeface="Courier New" panose="02070309020205020404" pitchFamily="49" charset="0"/>
            </a:endParaRPr>
          </a:p>
        </p:txBody>
      </p:sp>
      <p:sp>
        <p:nvSpPr>
          <p:cNvPr id="746537" name="Line 41"/>
          <p:cNvSpPr>
            <a:spLocks noChangeShapeType="1"/>
          </p:cNvSpPr>
          <p:nvPr/>
        </p:nvSpPr>
        <p:spPr bwMode="auto">
          <a:xfrm flipH="1" flipV="1">
            <a:off x="4252392" y="2429346"/>
            <a:ext cx="6858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6538" name="Line 42"/>
          <p:cNvSpPr>
            <a:spLocks noChangeShapeType="1"/>
          </p:cNvSpPr>
          <p:nvPr/>
        </p:nvSpPr>
        <p:spPr bwMode="auto">
          <a:xfrm flipH="1" flipV="1">
            <a:off x="4557192" y="2200746"/>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6539" name="Line 43"/>
          <p:cNvSpPr>
            <a:spLocks noChangeShapeType="1"/>
          </p:cNvSpPr>
          <p:nvPr/>
        </p:nvSpPr>
        <p:spPr bwMode="auto">
          <a:xfrm flipH="1" flipV="1">
            <a:off x="5471592" y="3419946"/>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6540" name="Line 44"/>
          <p:cNvSpPr>
            <a:spLocks noChangeShapeType="1"/>
          </p:cNvSpPr>
          <p:nvPr/>
        </p:nvSpPr>
        <p:spPr bwMode="auto">
          <a:xfrm flipH="1" flipV="1">
            <a:off x="5395392" y="3572346"/>
            <a:ext cx="5334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6541" name="Line 45"/>
          <p:cNvSpPr>
            <a:spLocks noChangeShapeType="1"/>
          </p:cNvSpPr>
          <p:nvPr/>
        </p:nvSpPr>
        <p:spPr bwMode="auto">
          <a:xfrm flipV="1">
            <a:off x="4557192" y="3572346"/>
            <a:ext cx="53340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6542" name="Line 46"/>
          <p:cNvSpPr>
            <a:spLocks noChangeShapeType="1"/>
          </p:cNvSpPr>
          <p:nvPr/>
        </p:nvSpPr>
        <p:spPr bwMode="auto">
          <a:xfrm flipV="1">
            <a:off x="3490392" y="3419946"/>
            <a:ext cx="14478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6543" name="Text Box 47"/>
          <p:cNvSpPr txBox="1">
            <a:spLocks noChangeArrowheads="1"/>
          </p:cNvSpPr>
          <p:nvPr/>
        </p:nvSpPr>
        <p:spPr bwMode="auto">
          <a:xfrm>
            <a:off x="899592" y="4181946"/>
            <a:ext cx="2438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a:t>Cost(v</a:t>
            </a:r>
            <a:r>
              <a:rPr lang="en-US" altLang="zh-CN" sz="2000" baseline="-25000"/>
              <a:t>3</a:t>
            </a:r>
            <a:r>
              <a:rPr lang="en-US" altLang="zh-CN" sz="2000"/>
              <a:t>) = 1 + 2 = 3 Cost(v</a:t>
            </a:r>
            <a:r>
              <a:rPr lang="en-US" altLang="zh-CN" sz="2000" baseline="-25000"/>
              <a:t>5</a:t>
            </a:r>
            <a:r>
              <a:rPr lang="en-US" altLang="zh-CN" sz="2000"/>
              <a:t>) = 1 + 2 = 3 Cost(v</a:t>
            </a:r>
            <a:r>
              <a:rPr lang="en-US" altLang="zh-CN" sz="2000" baseline="-25000"/>
              <a:t>6</a:t>
            </a:r>
            <a:r>
              <a:rPr lang="en-US" altLang="zh-CN" sz="2000"/>
              <a:t>) = 1 + 8 = 9 Cost(v</a:t>
            </a:r>
            <a:r>
              <a:rPr lang="en-US" altLang="zh-CN" sz="2000" baseline="-25000"/>
              <a:t>7</a:t>
            </a:r>
            <a:r>
              <a:rPr lang="en-US" altLang="zh-CN" sz="2000"/>
              <a:t>) = 1 + 4 = 5</a:t>
            </a:r>
          </a:p>
        </p:txBody>
      </p:sp>
    </p:spTree>
    <p:extLst>
      <p:ext uri="{BB962C8B-B14F-4D97-AF65-F5344CB8AC3E}">
        <p14:creationId xmlns:p14="http://schemas.microsoft.com/office/powerpoint/2010/main" val="119609762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AutoShape 2"/>
          <p:cNvSpPr>
            <a:spLocks noGrp="1" noChangeArrowheads="1"/>
          </p:cNvSpPr>
          <p:nvPr>
            <p:ph type="title"/>
          </p:nvPr>
        </p:nvSpPr>
        <p:spPr/>
        <p:txBody>
          <a:bodyPr/>
          <a:lstStyle/>
          <a:p>
            <a:r>
              <a:rPr lang="en-US" altLang="zh-CN" dirty="0" err="1"/>
              <a:t>Dijkstra</a:t>
            </a:r>
            <a:r>
              <a:rPr lang="zh-CN" altLang="en-US" dirty="0"/>
              <a:t>算法</a:t>
            </a:r>
            <a:endParaRPr lang="en-US" altLang="zh-CN" dirty="0"/>
          </a:p>
        </p:txBody>
      </p:sp>
      <p:sp>
        <p:nvSpPr>
          <p:cNvPr id="747523" name="Oval 3"/>
          <p:cNvSpPr>
            <a:spLocks noChangeArrowheads="1"/>
          </p:cNvSpPr>
          <p:nvPr/>
        </p:nvSpPr>
        <p:spPr bwMode="auto">
          <a:xfrm>
            <a:off x="4861297" y="2565549"/>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1</a:t>
            </a:r>
          </a:p>
        </p:txBody>
      </p:sp>
      <p:sp>
        <p:nvSpPr>
          <p:cNvPr id="747524" name="Oval 4"/>
          <p:cNvSpPr>
            <a:spLocks noChangeArrowheads="1"/>
          </p:cNvSpPr>
          <p:nvPr/>
        </p:nvSpPr>
        <p:spPr bwMode="auto">
          <a:xfrm>
            <a:off x="6918697" y="4851549"/>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7</a:t>
            </a:r>
          </a:p>
        </p:txBody>
      </p:sp>
      <p:sp>
        <p:nvSpPr>
          <p:cNvPr id="747525" name="Oval 5"/>
          <p:cNvSpPr>
            <a:spLocks noChangeArrowheads="1"/>
          </p:cNvSpPr>
          <p:nvPr/>
        </p:nvSpPr>
        <p:spPr bwMode="auto">
          <a:xfrm>
            <a:off x="4861297" y="4851549"/>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6</a:t>
            </a:r>
          </a:p>
        </p:txBody>
      </p:sp>
      <p:cxnSp>
        <p:nvCxnSpPr>
          <p:cNvPr id="747526" name="AutoShape 6"/>
          <p:cNvCxnSpPr>
            <a:cxnSpLocks noChangeShapeType="1"/>
            <a:stCxn id="747524" idx="2"/>
            <a:endCxn id="747525" idx="6"/>
          </p:cNvCxnSpPr>
          <p:nvPr/>
        </p:nvCxnSpPr>
        <p:spPr bwMode="auto">
          <a:xfrm flipH="1">
            <a:off x="5318497" y="5080149"/>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527" name="AutoShape 7"/>
          <p:cNvCxnSpPr>
            <a:cxnSpLocks noChangeShapeType="1"/>
            <a:stCxn id="747539" idx="2"/>
            <a:endCxn id="747536" idx="6"/>
          </p:cNvCxnSpPr>
          <p:nvPr/>
        </p:nvCxnSpPr>
        <p:spPr bwMode="auto">
          <a:xfrm flipH="1">
            <a:off x="4327897" y="3937149"/>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528" name="AutoShape 8"/>
          <p:cNvCxnSpPr>
            <a:cxnSpLocks noChangeShapeType="1"/>
            <a:stCxn id="747523" idx="6"/>
            <a:endCxn id="747529" idx="2"/>
          </p:cNvCxnSpPr>
          <p:nvPr/>
        </p:nvCxnSpPr>
        <p:spPr bwMode="auto">
          <a:xfrm>
            <a:off x="5318497" y="2794149"/>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529" name="Oval 9"/>
          <p:cNvSpPr>
            <a:spLocks noChangeArrowheads="1"/>
          </p:cNvSpPr>
          <p:nvPr/>
        </p:nvSpPr>
        <p:spPr bwMode="auto">
          <a:xfrm>
            <a:off x="6918697" y="2565549"/>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2</a:t>
            </a:r>
          </a:p>
        </p:txBody>
      </p:sp>
      <p:sp>
        <p:nvSpPr>
          <p:cNvPr id="747530" name="Oval 10"/>
          <p:cNvSpPr>
            <a:spLocks noChangeArrowheads="1"/>
          </p:cNvSpPr>
          <p:nvPr/>
        </p:nvSpPr>
        <p:spPr bwMode="auto">
          <a:xfrm>
            <a:off x="7833097" y="3708549"/>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5</a:t>
            </a:r>
          </a:p>
        </p:txBody>
      </p:sp>
      <p:cxnSp>
        <p:nvCxnSpPr>
          <p:cNvPr id="747531" name="AutoShape 11"/>
          <p:cNvCxnSpPr>
            <a:cxnSpLocks noChangeShapeType="1"/>
            <a:stCxn id="747530" idx="2"/>
            <a:endCxn id="747539" idx="6"/>
          </p:cNvCxnSpPr>
          <p:nvPr/>
        </p:nvCxnSpPr>
        <p:spPr bwMode="auto">
          <a:xfrm flipH="1">
            <a:off x="6385297" y="3937149"/>
            <a:ext cx="1447800" cy="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532" name="AutoShape 12"/>
          <p:cNvCxnSpPr>
            <a:cxnSpLocks noChangeShapeType="1"/>
            <a:stCxn id="747530" idx="1"/>
            <a:endCxn id="747529" idx="5"/>
          </p:cNvCxnSpPr>
          <p:nvPr/>
        </p:nvCxnSpPr>
        <p:spPr bwMode="auto">
          <a:xfrm flipH="1" flipV="1">
            <a:off x="7309222" y="2956074"/>
            <a:ext cx="590550" cy="819150"/>
          </a:xfrm>
          <a:prstGeom prst="straightConnector1">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533" name="AutoShape 13"/>
          <p:cNvCxnSpPr>
            <a:cxnSpLocks noChangeShapeType="1"/>
            <a:stCxn id="747524" idx="7"/>
            <a:endCxn id="747530" idx="3"/>
          </p:cNvCxnSpPr>
          <p:nvPr/>
        </p:nvCxnSpPr>
        <p:spPr bwMode="auto">
          <a:xfrm flipV="1">
            <a:off x="7309222" y="4099074"/>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534" name="AutoShape 14"/>
          <p:cNvCxnSpPr>
            <a:cxnSpLocks noChangeShapeType="1"/>
            <a:stCxn id="747523" idx="5"/>
            <a:endCxn id="747539" idx="1"/>
          </p:cNvCxnSpPr>
          <p:nvPr/>
        </p:nvCxnSpPr>
        <p:spPr bwMode="auto">
          <a:xfrm>
            <a:off x="5251822" y="2956074"/>
            <a:ext cx="7429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535" name="AutoShape 15"/>
          <p:cNvCxnSpPr>
            <a:cxnSpLocks noChangeShapeType="1"/>
            <a:stCxn id="747529" idx="3"/>
            <a:endCxn id="747539" idx="7"/>
          </p:cNvCxnSpPr>
          <p:nvPr/>
        </p:nvCxnSpPr>
        <p:spPr bwMode="auto">
          <a:xfrm flipH="1">
            <a:off x="6318622" y="2956074"/>
            <a:ext cx="666750" cy="81915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536" name="Oval 16"/>
          <p:cNvSpPr>
            <a:spLocks noChangeArrowheads="1"/>
          </p:cNvSpPr>
          <p:nvPr/>
        </p:nvSpPr>
        <p:spPr bwMode="auto">
          <a:xfrm>
            <a:off x="3870697" y="3708549"/>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3</a:t>
            </a:r>
          </a:p>
        </p:txBody>
      </p:sp>
      <p:cxnSp>
        <p:nvCxnSpPr>
          <p:cNvPr id="747537" name="AutoShape 17"/>
          <p:cNvCxnSpPr>
            <a:cxnSpLocks noChangeShapeType="1"/>
            <a:stCxn id="747536" idx="7"/>
            <a:endCxn id="747523" idx="3"/>
          </p:cNvCxnSpPr>
          <p:nvPr/>
        </p:nvCxnSpPr>
        <p:spPr bwMode="auto">
          <a:xfrm flipV="1">
            <a:off x="4261222" y="2956074"/>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538" name="AutoShape 18"/>
          <p:cNvCxnSpPr>
            <a:cxnSpLocks noChangeShapeType="1"/>
            <a:stCxn id="747525" idx="1"/>
            <a:endCxn id="747536" idx="5"/>
          </p:cNvCxnSpPr>
          <p:nvPr/>
        </p:nvCxnSpPr>
        <p:spPr bwMode="auto">
          <a:xfrm flipH="1" flipV="1">
            <a:off x="4261222" y="4099074"/>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539" name="Oval 19"/>
          <p:cNvSpPr>
            <a:spLocks noChangeArrowheads="1"/>
          </p:cNvSpPr>
          <p:nvPr/>
        </p:nvSpPr>
        <p:spPr bwMode="auto">
          <a:xfrm>
            <a:off x="5928097" y="3708549"/>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4</a:t>
            </a:r>
          </a:p>
        </p:txBody>
      </p:sp>
      <p:cxnSp>
        <p:nvCxnSpPr>
          <p:cNvPr id="747540" name="AutoShape 20"/>
          <p:cNvCxnSpPr>
            <a:cxnSpLocks noChangeShapeType="1"/>
            <a:stCxn id="747524" idx="1"/>
            <a:endCxn id="747539" idx="5"/>
          </p:cNvCxnSpPr>
          <p:nvPr/>
        </p:nvCxnSpPr>
        <p:spPr bwMode="auto">
          <a:xfrm flipH="1" flipV="1">
            <a:off x="6318622" y="4099074"/>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7541" name="AutoShape 21"/>
          <p:cNvCxnSpPr>
            <a:cxnSpLocks noChangeShapeType="1"/>
            <a:stCxn id="747525" idx="7"/>
            <a:endCxn id="747539" idx="3"/>
          </p:cNvCxnSpPr>
          <p:nvPr/>
        </p:nvCxnSpPr>
        <p:spPr bwMode="auto">
          <a:xfrm flipV="1">
            <a:off x="5251822" y="4099074"/>
            <a:ext cx="7429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7542" name="Text Box 22"/>
          <p:cNvSpPr txBox="1">
            <a:spLocks noChangeArrowheads="1"/>
          </p:cNvSpPr>
          <p:nvPr/>
        </p:nvSpPr>
        <p:spPr bwMode="auto">
          <a:xfrm>
            <a:off x="4265985" y="3205311"/>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7543" name="Text Box 23"/>
          <p:cNvSpPr txBox="1">
            <a:spLocks noChangeArrowheads="1"/>
          </p:cNvSpPr>
          <p:nvPr/>
        </p:nvSpPr>
        <p:spPr bwMode="auto">
          <a:xfrm>
            <a:off x="5575672" y="3191024"/>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7544" name="Text Box 24"/>
          <p:cNvSpPr txBox="1">
            <a:spLocks noChangeArrowheads="1"/>
          </p:cNvSpPr>
          <p:nvPr/>
        </p:nvSpPr>
        <p:spPr bwMode="auto">
          <a:xfrm>
            <a:off x="6004297" y="256554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7545" name="Text Box 25"/>
          <p:cNvSpPr txBox="1">
            <a:spLocks noChangeArrowheads="1"/>
          </p:cNvSpPr>
          <p:nvPr/>
        </p:nvSpPr>
        <p:spPr bwMode="auto">
          <a:xfrm>
            <a:off x="7482260" y="319102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10</a:t>
            </a:r>
          </a:p>
        </p:txBody>
      </p:sp>
      <p:sp>
        <p:nvSpPr>
          <p:cNvPr id="747546" name="Text Box 26"/>
          <p:cNvSpPr txBox="1">
            <a:spLocks noChangeArrowheads="1"/>
          </p:cNvSpPr>
          <p:nvPr/>
        </p:nvSpPr>
        <p:spPr bwMode="auto">
          <a:xfrm>
            <a:off x="6431335" y="3191024"/>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3</a:t>
            </a:r>
          </a:p>
        </p:txBody>
      </p:sp>
      <p:sp>
        <p:nvSpPr>
          <p:cNvPr id="747547" name="Text Box 27"/>
          <p:cNvSpPr txBox="1">
            <a:spLocks noChangeArrowheads="1"/>
          </p:cNvSpPr>
          <p:nvPr/>
        </p:nvSpPr>
        <p:spPr bwMode="auto">
          <a:xfrm>
            <a:off x="7680697" y="4348311"/>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6</a:t>
            </a:r>
          </a:p>
        </p:txBody>
      </p:sp>
      <p:sp>
        <p:nvSpPr>
          <p:cNvPr id="747548" name="Text Box 28"/>
          <p:cNvSpPr txBox="1">
            <a:spLocks noChangeArrowheads="1"/>
          </p:cNvSpPr>
          <p:nvPr/>
        </p:nvSpPr>
        <p:spPr bwMode="auto">
          <a:xfrm>
            <a:off x="6690097" y="4348311"/>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7549" name="Text Box 29"/>
          <p:cNvSpPr txBox="1">
            <a:spLocks noChangeArrowheads="1"/>
          </p:cNvSpPr>
          <p:nvPr/>
        </p:nvSpPr>
        <p:spPr bwMode="auto">
          <a:xfrm>
            <a:off x="6994897" y="370854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7550" name="Text Box 30"/>
          <p:cNvSpPr txBox="1">
            <a:spLocks noChangeArrowheads="1"/>
          </p:cNvSpPr>
          <p:nvPr/>
        </p:nvSpPr>
        <p:spPr bwMode="auto">
          <a:xfrm>
            <a:off x="4937497" y="370854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7551" name="Text Box 31"/>
          <p:cNvSpPr txBox="1">
            <a:spLocks noChangeArrowheads="1"/>
          </p:cNvSpPr>
          <p:nvPr/>
        </p:nvSpPr>
        <p:spPr bwMode="auto">
          <a:xfrm>
            <a:off x="5394697" y="4348311"/>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8</a:t>
            </a:r>
          </a:p>
        </p:txBody>
      </p:sp>
      <p:sp>
        <p:nvSpPr>
          <p:cNvPr id="747552" name="Text Box 32"/>
          <p:cNvSpPr txBox="1">
            <a:spLocks noChangeArrowheads="1"/>
          </p:cNvSpPr>
          <p:nvPr/>
        </p:nvSpPr>
        <p:spPr bwMode="auto">
          <a:xfrm>
            <a:off x="4327897" y="4348311"/>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5</a:t>
            </a:r>
          </a:p>
        </p:txBody>
      </p:sp>
      <p:sp>
        <p:nvSpPr>
          <p:cNvPr id="747553" name="Text Box 33"/>
          <p:cNvSpPr txBox="1">
            <a:spLocks noChangeArrowheads="1"/>
          </p:cNvSpPr>
          <p:nvPr/>
        </p:nvSpPr>
        <p:spPr bwMode="auto">
          <a:xfrm>
            <a:off x="6080497" y="485154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7554" name="Text Box 34"/>
          <p:cNvSpPr txBox="1">
            <a:spLocks noChangeArrowheads="1"/>
          </p:cNvSpPr>
          <p:nvPr/>
        </p:nvSpPr>
        <p:spPr bwMode="auto">
          <a:xfrm>
            <a:off x="3489697" y="3794274"/>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3</a:t>
            </a:r>
            <a:endParaRPr lang="en-US" altLang="zh-CN">
              <a:latin typeface="Courier New" panose="02070309020205020404" pitchFamily="49" charset="0"/>
            </a:endParaRPr>
          </a:p>
        </p:txBody>
      </p:sp>
      <p:sp>
        <p:nvSpPr>
          <p:cNvPr id="747555" name="Text Box 35"/>
          <p:cNvSpPr txBox="1">
            <a:spLocks noChangeArrowheads="1"/>
          </p:cNvSpPr>
          <p:nvPr/>
        </p:nvSpPr>
        <p:spPr bwMode="auto">
          <a:xfrm>
            <a:off x="8366497" y="3718074"/>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3</a:t>
            </a:r>
            <a:endParaRPr lang="en-US" altLang="zh-CN">
              <a:latin typeface="Courier New" panose="02070309020205020404" pitchFamily="49" charset="0"/>
            </a:endParaRPr>
          </a:p>
        </p:txBody>
      </p:sp>
      <p:sp>
        <p:nvSpPr>
          <p:cNvPr id="747556" name="Text Box 36"/>
          <p:cNvSpPr txBox="1">
            <a:spLocks noChangeArrowheads="1"/>
          </p:cNvSpPr>
          <p:nvPr/>
        </p:nvSpPr>
        <p:spPr bwMode="auto">
          <a:xfrm>
            <a:off x="6004297" y="4251474"/>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1</a:t>
            </a:r>
            <a:endParaRPr lang="en-US" altLang="zh-CN">
              <a:latin typeface="Courier New" panose="02070309020205020404" pitchFamily="49" charset="0"/>
            </a:endParaRPr>
          </a:p>
        </p:txBody>
      </p:sp>
      <p:sp>
        <p:nvSpPr>
          <p:cNvPr id="747557" name="Line 37"/>
          <p:cNvSpPr>
            <a:spLocks noChangeShapeType="1"/>
          </p:cNvSpPr>
          <p:nvPr/>
        </p:nvSpPr>
        <p:spPr bwMode="auto">
          <a:xfrm flipH="1" flipV="1">
            <a:off x="5166097" y="3098949"/>
            <a:ext cx="6858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58" name="Line 38"/>
          <p:cNvSpPr>
            <a:spLocks noChangeShapeType="1"/>
          </p:cNvSpPr>
          <p:nvPr/>
        </p:nvSpPr>
        <p:spPr bwMode="auto">
          <a:xfrm flipH="1" flipV="1">
            <a:off x="5470897" y="2870349"/>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59" name="Line 39"/>
          <p:cNvSpPr>
            <a:spLocks noChangeShapeType="1"/>
          </p:cNvSpPr>
          <p:nvPr/>
        </p:nvSpPr>
        <p:spPr bwMode="auto">
          <a:xfrm flipH="1" flipV="1">
            <a:off x="6385297" y="4089549"/>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60" name="Line 40"/>
          <p:cNvSpPr>
            <a:spLocks noChangeShapeType="1"/>
          </p:cNvSpPr>
          <p:nvPr/>
        </p:nvSpPr>
        <p:spPr bwMode="auto">
          <a:xfrm flipH="1" flipV="1">
            <a:off x="6309097" y="4241949"/>
            <a:ext cx="5334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61" name="Line 41"/>
          <p:cNvSpPr>
            <a:spLocks noChangeShapeType="1"/>
          </p:cNvSpPr>
          <p:nvPr/>
        </p:nvSpPr>
        <p:spPr bwMode="auto">
          <a:xfrm flipV="1">
            <a:off x="5470897" y="4241949"/>
            <a:ext cx="53340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62" name="Line 42"/>
          <p:cNvSpPr>
            <a:spLocks noChangeShapeType="1"/>
          </p:cNvSpPr>
          <p:nvPr/>
        </p:nvSpPr>
        <p:spPr bwMode="auto">
          <a:xfrm flipV="1">
            <a:off x="4404097" y="4089549"/>
            <a:ext cx="14478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63" name="Text Box 43"/>
          <p:cNvSpPr txBox="1">
            <a:spLocks noChangeArrowheads="1"/>
          </p:cNvSpPr>
          <p:nvPr/>
        </p:nvSpPr>
        <p:spPr bwMode="auto">
          <a:xfrm>
            <a:off x="4937497" y="5384949"/>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9</a:t>
            </a:r>
            <a:endParaRPr lang="en-US" altLang="zh-CN">
              <a:latin typeface="Courier New" panose="02070309020205020404" pitchFamily="49" charset="0"/>
            </a:endParaRPr>
          </a:p>
        </p:txBody>
      </p:sp>
      <p:sp>
        <p:nvSpPr>
          <p:cNvPr id="747564" name="Text Box 44"/>
          <p:cNvSpPr txBox="1">
            <a:spLocks noChangeArrowheads="1"/>
          </p:cNvSpPr>
          <p:nvPr/>
        </p:nvSpPr>
        <p:spPr bwMode="auto">
          <a:xfrm>
            <a:off x="6994897" y="5384949"/>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5</a:t>
            </a:r>
            <a:endParaRPr lang="en-US" altLang="zh-CN">
              <a:latin typeface="Courier New" panose="02070309020205020404" pitchFamily="49" charset="0"/>
            </a:endParaRPr>
          </a:p>
        </p:txBody>
      </p:sp>
      <p:sp>
        <p:nvSpPr>
          <p:cNvPr id="747607" name="Text Box 87"/>
          <p:cNvSpPr txBox="1">
            <a:spLocks noChangeArrowheads="1"/>
          </p:cNvSpPr>
          <p:nvPr/>
        </p:nvSpPr>
        <p:spPr bwMode="auto">
          <a:xfrm>
            <a:off x="611560" y="1844824"/>
            <a:ext cx="2743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a:t>注意 </a:t>
            </a:r>
            <a:r>
              <a:rPr lang="en-US" altLang="zh-CN" sz="2000"/>
              <a:t>: cost(v</a:t>
            </a:r>
            <a:r>
              <a:rPr lang="en-US" altLang="zh-CN" sz="2000" baseline="-25000"/>
              <a:t>4</a:t>
            </a:r>
            <a:r>
              <a:rPr lang="en-US" altLang="zh-CN" sz="2000"/>
              <a:t>)</a:t>
            </a:r>
            <a:r>
              <a:rPr lang="zh-CN" altLang="en-US" sz="2000"/>
              <a:t>没有被修改是因为</a:t>
            </a:r>
            <a:r>
              <a:rPr lang="en-US" altLang="zh-CN"/>
              <a:t>v4</a:t>
            </a:r>
            <a:r>
              <a:rPr lang="zh-CN" altLang="en-US" sz="2000"/>
              <a:t>已经在</a:t>
            </a:r>
            <a:r>
              <a:rPr lang="en-US" altLang="zh-CN" sz="2000"/>
              <a:t>U</a:t>
            </a:r>
            <a:r>
              <a:rPr lang="zh-CN" altLang="en-US" sz="2000"/>
              <a:t>中了</a:t>
            </a:r>
            <a:r>
              <a:rPr lang="en-US" altLang="zh-CN" sz="2000"/>
              <a:t>, </a:t>
            </a:r>
            <a:r>
              <a:rPr lang="zh-CN" altLang="en-US" sz="2000"/>
              <a:t>而</a:t>
            </a:r>
            <a:r>
              <a:rPr lang="en-US" altLang="zh-CN" sz="2000"/>
              <a:t>cost(v</a:t>
            </a:r>
            <a:r>
              <a:rPr lang="en-US" altLang="zh-CN" sz="2000" baseline="-25000"/>
              <a:t>5</a:t>
            </a:r>
            <a:r>
              <a:rPr lang="en-US" altLang="zh-CN" sz="2000"/>
              <a:t>)</a:t>
            </a:r>
            <a:r>
              <a:rPr lang="zh-CN" altLang="en-US" sz="2000"/>
              <a:t>也没有被修改</a:t>
            </a:r>
            <a:r>
              <a:rPr lang="en-US" altLang="zh-CN" sz="2000"/>
              <a:t>,</a:t>
            </a:r>
            <a:r>
              <a:rPr lang="zh-CN" altLang="en-US" sz="2000"/>
              <a:t>则是因为新的计算值并没有比原来更大</a:t>
            </a:r>
          </a:p>
        </p:txBody>
      </p:sp>
      <p:sp>
        <p:nvSpPr>
          <p:cNvPr id="747608" name="Text Box 88"/>
          <p:cNvSpPr txBox="1">
            <a:spLocks noChangeArrowheads="1"/>
          </p:cNvSpPr>
          <p:nvPr/>
        </p:nvSpPr>
        <p:spPr bwMode="auto">
          <a:xfrm>
            <a:off x="4962897" y="2101999"/>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rPr>
              <a:t>0</a:t>
            </a:r>
          </a:p>
        </p:txBody>
      </p:sp>
      <p:sp>
        <p:nvSpPr>
          <p:cNvPr id="747609" name="Text Box 89"/>
          <p:cNvSpPr txBox="1">
            <a:spLocks noChangeArrowheads="1"/>
          </p:cNvSpPr>
          <p:nvPr/>
        </p:nvSpPr>
        <p:spPr bwMode="auto">
          <a:xfrm>
            <a:off x="7020297" y="2132161"/>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2</a:t>
            </a:r>
            <a:endParaRPr lang="en-US" altLang="zh-CN">
              <a:latin typeface="Courier New" panose="02070309020205020404" pitchFamily="49" charset="0"/>
            </a:endParaRPr>
          </a:p>
        </p:txBody>
      </p:sp>
    </p:spTree>
    <p:extLst>
      <p:ext uri="{BB962C8B-B14F-4D97-AF65-F5344CB8AC3E}">
        <p14:creationId xmlns:p14="http://schemas.microsoft.com/office/powerpoint/2010/main" val="294286526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AutoShape 2"/>
          <p:cNvSpPr>
            <a:spLocks noGrp="1" noChangeArrowheads="1"/>
          </p:cNvSpPr>
          <p:nvPr>
            <p:ph type="title"/>
          </p:nvPr>
        </p:nvSpPr>
        <p:spPr/>
        <p:txBody>
          <a:bodyPr/>
          <a:lstStyle/>
          <a:p>
            <a:r>
              <a:rPr lang="en-US" altLang="zh-CN" dirty="0" err="1"/>
              <a:t>Dijkstra</a:t>
            </a:r>
            <a:r>
              <a:rPr lang="zh-CN" altLang="en-US" dirty="0"/>
              <a:t>算法</a:t>
            </a:r>
            <a:endParaRPr lang="en-US" altLang="zh-CN" dirty="0"/>
          </a:p>
        </p:txBody>
      </p:sp>
      <p:sp>
        <p:nvSpPr>
          <p:cNvPr id="748547" name="Oval 3"/>
          <p:cNvSpPr>
            <a:spLocks noChangeArrowheads="1"/>
          </p:cNvSpPr>
          <p:nvPr/>
        </p:nvSpPr>
        <p:spPr bwMode="auto">
          <a:xfrm>
            <a:off x="3132138" y="2462932"/>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1</a:t>
            </a:r>
          </a:p>
        </p:txBody>
      </p:sp>
      <p:sp>
        <p:nvSpPr>
          <p:cNvPr id="748548" name="Oval 4"/>
          <p:cNvSpPr>
            <a:spLocks noChangeArrowheads="1"/>
          </p:cNvSpPr>
          <p:nvPr/>
        </p:nvSpPr>
        <p:spPr bwMode="auto">
          <a:xfrm>
            <a:off x="5189538" y="4748932"/>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7</a:t>
            </a:r>
          </a:p>
        </p:txBody>
      </p:sp>
      <p:sp>
        <p:nvSpPr>
          <p:cNvPr id="748549" name="Oval 5"/>
          <p:cNvSpPr>
            <a:spLocks noChangeArrowheads="1"/>
          </p:cNvSpPr>
          <p:nvPr/>
        </p:nvSpPr>
        <p:spPr bwMode="auto">
          <a:xfrm>
            <a:off x="3132138" y="4748932"/>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6</a:t>
            </a:r>
          </a:p>
        </p:txBody>
      </p:sp>
      <p:cxnSp>
        <p:nvCxnSpPr>
          <p:cNvPr id="748550" name="AutoShape 6"/>
          <p:cNvCxnSpPr>
            <a:cxnSpLocks noChangeShapeType="1"/>
            <a:stCxn id="748548" idx="2"/>
            <a:endCxn id="748549" idx="6"/>
          </p:cNvCxnSpPr>
          <p:nvPr/>
        </p:nvCxnSpPr>
        <p:spPr bwMode="auto">
          <a:xfrm flipH="1">
            <a:off x="3589338" y="4977532"/>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51" name="AutoShape 7"/>
          <p:cNvCxnSpPr>
            <a:cxnSpLocks noChangeShapeType="1"/>
            <a:stCxn id="748563" idx="2"/>
            <a:endCxn id="748560" idx="6"/>
          </p:cNvCxnSpPr>
          <p:nvPr/>
        </p:nvCxnSpPr>
        <p:spPr bwMode="auto">
          <a:xfrm flipH="1">
            <a:off x="2598738" y="3834532"/>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52" name="AutoShape 8"/>
          <p:cNvCxnSpPr>
            <a:cxnSpLocks noChangeShapeType="1"/>
            <a:stCxn id="748547" idx="6"/>
            <a:endCxn id="748553" idx="2"/>
          </p:cNvCxnSpPr>
          <p:nvPr/>
        </p:nvCxnSpPr>
        <p:spPr bwMode="auto">
          <a:xfrm>
            <a:off x="3589338" y="2691532"/>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8553" name="Oval 9"/>
          <p:cNvSpPr>
            <a:spLocks noChangeArrowheads="1"/>
          </p:cNvSpPr>
          <p:nvPr/>
        </p:nvSpPr>
        <p:spPr bwMode="auto">
          <a:xfrm>
            <a:off x="5189538" y="2462932"/>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2</a:t>
            </a:r>
          </a:p>
        </p:txBody>
      </p:sp>
      <p:sp>
        <p:nvSpPr>
          <p:cNvPr id="748554" name="Oval 10"/>
          <p:cNvSpPr>
            <a:spLocks noChangeArrowheads="1"/>
          </p:cNvSpPr>
          <p:nvPr/>
        </p:nvSpPr>
        <p:spPr bwMode="auto">
          <a:xfrm>
            <a:off x="6103938" y="3605932"/>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5</a:t>
            </a:r>
          </a:p>
        </p:txBody>
      </p:sp>
      <p:cxnSp>
        <p:nvCxnSpPr>
          <p:cNvPr id="748555" name="AutoShape 11"/>
          <p:cNvCxnSpPr>
            <a:cxnSpLocks noChangeShapeType="1"/>
            <a:stCxn id="748554" idx="2"/>
            <a:endCxn id="748563" idx="6"/>
          </p:cNvCxnSpPr>
          <p:nvPr/>
        </p:nvCxnSpPr>
        <p:spPr bwMode="auto">
          <a:xfrm flipH="1">
            <a:off x="4656138" y="3834532"/>
            <a:ext cx="1447800" cy="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56" name="AutoShape 12"/>
          <p:cNvCxnSpPr>
            <a:cxnSpLocks noChangeShapeType="1"/>
            <a:stCxn id="748554" idx="1"/>
            <a:endCxn id="748553" idx="5"/>
          </p:cNvCxnSpPr>
          <p:nvPr/>
        </p:nvCxnSpPr>
        <p:spPr bwMode="auto">
          <a:xfrm flipH="1" flipV="1">
            <a:off x="5580063" y="2853457"/>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57" name="AutoShape 13"/>
          <p:cNvCxnSpPr>
            <a:cxnSpLocks noChangeShapeType="1"/>
            <a:stCxn id="748548" idx="7"/>
            <a:endCxn id="748554" idx="3"/>
          </p:cNvCxnSpPr>
          <p:nvPr/>
        </p:nvCxnSpPr>
        <p:spPr bwMode="auto">
          <a:xfrm flipV="1">
            <a:off x="5580063" y="3996457"/>
            <a:ext cx="590550" cy="819150"/>
          </a:xfrm>
          <a:prstGeom prst="straightConnector1">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58" name="AutoShape 14"/>
          <p:cNvCxnSpPr>
            <a:cxnSpLocks noChangeShapeType="1"/>
            <a:stCxn id="748547" idx="5"/>
            <a:endCxn id="748563" idx="1"/>
          </p:cNvCxnSpPr>
          <p:nvPr/>
        </p:nvCxnSpPr>
        <p:spPr bwMode="auto">
          <a:xfrm>
            <a:off x="3522663" y="2853457"/>
            <a:ext cx="7429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59" name="AutoShape 15"/>
          <p:cNvCxnSpPr>
            <a:cxnSpLocks noChangeShapeType="1"/>
            <a:stCxn id="748553" idx="3"/>
            <a:endCxn id="748563" idx="7"/>
          </p:cNvCxnSpPr>
          <p:nvPr/>
        </p:nvCxnSpPr>
        <p:spPr bwMode="auto">
          <a:xfrm flipH="1">
            <a:off x="4589463" y="2853457"/>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8560" name="Oval 16"/>
          <p:cNvSpPr>
            <a:spLocks noChangeArrowheads="1"/>
          </p:cNvSpPr>
          <p:nvPr/>
        </p:nvSpPr>
        <p:spPr bwMode="auto">
          <a:xfrm>
            <a:off x="2141538" y="3605932"/>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3</a:t>
            </a:r>
          </a:p>
        </p:txBody>
      </p:sp>
      <p:cxnSp>
        <p:nvCxnSpPr>
          <p:cNvPr id="748561" name="AutoShape 17"/>
          <p:cNvCxnSpPr>
            <a:cxnSpLocks noChangeShapeType="1"/>
            <a:stCxn id="748560" idx="7"/>
            <a:endCxn id="748547" idx="3"/>
          </p:cNvCxnSpPr>
          <p:nvPr/>
        </p:nvCxnSpPr>
        <p:spPr bwMode="auto">
          <a:xfrm flipV="1">
            <a:off x="2532063" y="2853457"/>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62" name="AutoShape 18"/>
          <p:cNvCxnSpPr>
            <a:cxnSpLocks noChangeShapeType="1"/>
            <a:stCxn id="748549" idx="1"/>
            <a:endCxn id="748560" idx="5"/>
          </p:cNvCxnSpPr>
          <p:nvPr/>
        </p:nvCxnSpPr>
        <p:spPr bwMode="auto">
          <a:xfrm flipH="1" flipV="1">
            <a:off x="2532063" y="3996457"/>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8563" name="Oval 19"/>
          <p:cNvSpPr>
            <a:spLocks noChangeArrowheads="1"/>
          </p:cNvSpPr>
          <p:nvPr/>
        </p:nvSpPr>
        <p:spPr bwMode="auto">
          <a:xfrm>
            <a:off x="4198938" y="3605932"/>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4</a:t>
            </a:r>
          </a:p>
        </p:txBody>
      </p:sp>
      <p:cxnSp>
        <p:nvCxnSpPr>
          <p:cNvPr id="748564" name="AutoShape 20"/>
          <p:cNvCxnSpPr>
            <a:cxnSpLocks noChangeShapeType="1"/>
            <a:stCxn id="748548" idx="1"/>
            <a:endCxn id="748563" idx="5"/>
          </p:cNvCxnSpPr>
          <p:nvPr/>
        </p:nvCxnSpPr>
        <p:spPr bwMode="auto">
          <a:xfrm flipH="1" flipV="1">
            <a:off x="4589463" y="3996457"/>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565" name="AutoShape 21"/>
          <p:cNvCxnSpPr>
            <a:cxnSpLocks noChangeShapeType="1"/>
            <a:stCxn id="748549" idx="7"/>
            <a:endCxn id="748563" idx="3"/>
          </p:cNvCxnSpPr>
          <p:nvPr/>
        </p:nvCxnSpPr>
        <p:spPr bwMode="auto">
          <a:xfrm flipV="1">
            <a:off x="3522663" y="3996457"/>
            <a:ext cx="7429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8566" name="Text Box 22"/>
          <p:cNvSpPr txBox="1">
            <a:spLocks noChangeArrowheads="1"/>
          </p:cNvSpPr>
          <p:nvPr/>
        </p:nvSpPr>
        <p:spPr bwMode="auto">
          <a:xfrm>
            <a:off x="2536825" y="3102695"/>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8567" name="Text Box 23"/>
          <p:cNvSpPr txBox="1">
            <a:spLocks noChangeArrowheads="1"/>
          </p:cNvSpPr>
          <p:nvPr/>
        </p:nvSpPr>
        <p:spPr bwMode="auto">
          <a:xfrm>
            <a:off x="3846513" y="3088407"/>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8568" name="Text Box 24"/>
          <p:cNvSpPr txBox="1">
            <a:spLocks noChangeArrowheads="1"/>
          </p:cNvSpPr>
          <p:nvPr/>
        </p:nvSpPr>
        <p:spPr bwMode="auto">
          <a:xfrm>
            <a:off x="4275138" y="2462932"/>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8569" name="Text Box 25"/>
          <p:cNvSpPr txBox="1">
            <a:spLocks noChangeArrowheads="1"/>
          </p:cNvSpPr>
          <p:nvPr/>
        </p:nvSpPr>
        <p:spPr bwMode="auto">
          <a:xfrm>
            <a:off x="5753100" y="3088407"/>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10</a:t>
            </a:r>
          </a:p>
        </p:txBody>
      </p:sp>
      <p:sp>
        <p:nvSpPr>
          <p:cNvPr id="748570" name="Text Box 26"/>
          <p:cNvSpPr txBox="1">
            <a:spLocks noChangeArrowheads="1"/>
          </p:cNvSpPr>
          <p:nvPr/>
        </p:nvSpPr>
        <p:spPr bwMode="auto">
          <a:xfrm>
            <a:off x="4702175" y="3088407"/>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3</a:t>
            </a:r>
          </a:p>
        </p:txBody>
      </p:sp>
      <p:sp>
        <p:nvSpPr>
          <p:cNvPr id="748571" name="Text Box 27"/>
          <p:cNvSpPr txBox="1">
            <a:spLocks noChangeArrowheads="1"/>
          </p:cNvSpPr>
          <p:nvPr/>
        </p:nvSpPr>
        <p:spPr bwMode="auto">
          <a:xfrm>
            <a:off x="5951538" y="4245695"/>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6</a:t>
            </a:r>
          </a:p>
        </p:txBody>
      </p:sp>
      <p:sp>
        <p:nvSpPr>
          <p:cNvPr id="748572" name="Text Box 28"/>
          <p:cNvSpPr txBox="1">
            <a:spLocks noChangeArrowheads="1"/>
          </p:cNvSpPr>
          <p:nvPr/>
        </p:nvSpPr>
        <p:spPr bwMode="auto">
          <a:xfrm>
            <a:off x="4960938" y="4245695"/>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8573" name="Text Box 29"/>
          <p:cNvSpPr txBox="1">
            <a:spLocks noChangeArrowheads="1"/>
          </p:cNvSpPr>
          <p:nvPr/>
        </p:nvSpPr>
        <p:spPr bwMode="auto">
          <a:xfrm>
            <a:off x="5265738" y="3605932"/>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8574" name="Text Box 30"/>
          <p:cNvSpPr txBox="1">
            <a:spLocks noChangeArrowheads="1"/>
          </p:cNvSpPr>
          <p:nvPr/>
        </p:nvSpPr>
        <p:spPr bwMode="auto">
          <a:xfrm>
            <a:off x="3208338" y="3605932"/>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8575" name="Text Box 31"/>
          <p:cNvSpPr txBox="1">
            <a:spLocks noChangeArrowheads="1"/>
          </p:cNvSpPr>
          <p:nvPr/>
        </p:nvSpPr>
        <p:spPr bwMode="auto">
          <a:xfrm>
            <a:off x="3665538" y="4245695"/>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8</a:t>
            </a:r>
          </a:p>
        </p:txBody>
      </p:sp>
      <p:sp>
        <p:nvSpPr>
          <p:cNvPr id="748576" name="Text Box 32"/>
          <p:cNvSpPr txBox="1">
            <a:spLocks noChangeArrowheads="1"/>
          </p:cNvSpPr>
          <p:nvPr/>
        </p:nvSpPr>
        <p:spPr bwMode="auto">
          <a:xfrm>
            <a:off x="2598738" y="4245695"/>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5</a:t>
            </a:r>
          </a:p>
        </p:txBody>
      </p:sp>
      <p:sp>
        <p:nvSpPr>
          <p:cNvPr id="748577" name="Text Box 33"/>
          <p:cNvSpPr txBox="1">
            <a:spLocks noChangeArrowheads="1"/>
          </p:cNvSpPr>
          <p:nvPr/>
        </p:nvSpPr>
        <p:spPr bwMode="auto">
          <a:xfrm>
            <a:off x="4351338" y="4748932"/>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8578" name="Text Box 34"/>
          <p:cNvSpPr txBox="1">
            <a:spLocks noChangeArrowheads="1"/>
          </p:cNvSpPr>
          <p:nvPr/>
        </p:nvSpPr>
        <p:spPr bwMode="auto">
          <a:xfrm>
            <a:off x="1760538" y="3691657"/>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3</a:t>
            </a:r>
            <a:endParaRPr lang="en-US" altLang="zh-CN">
              <a:latin typeface="Courier New" panose="02070309020205020404" pitchFamily="49" charset="0"/>
            </a:endParaRPr>
          </a:p>
        </p:txBody>
      </p:sp>
      <p:sp>
        <p:nvSpPr>
          <p:cNvPr id="748579" name="Text Box 35"/>
          <p:cNvSpPr txBox="1">
            <a:spLocks noChangeArrowheads="1"/>
          </p:cNvSpPr>
          <p:nvPr/>
        </p:nvSpPr>
        <p:spPr bwMode="auto">
          <a:xfrm>
            <a:off x="6637338" y="3615457"/>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3</a:t>
            </a:r>
            <a:endParaRPr lang="en-US" altLang="zh-CN">
              <a:latin typeface="Courier New" panose="02070309020205020404" pitchFamily="49" charset="0"/>
            </a:endParaRPr>
          </a:p>
        </p:txBody>
      </p:sp>
      <p:sp>
        <p:nvSpPr>
          <p:cNvPr id="748580" name="Text Box 36"/>
          <p:cNvSpPr txBox="1">
            <a:spLocks noChangeArrowheads="1"/>
          </p:cNvSpPr>
          <p:nvPr/>
        </p:nvSpPr>
        <p:spPr bwMode="auto">
          <a:xfrm>
            <a:off x="4275138" y="4148857"/>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1</a:t>
            </a:r>
            <a:endParaRPr lang="en-US" altLang="zh-CN">
              <a:latin typeface="Courier New" panose="02070309020205020404" pitchFamily="49" charset="0"/>
            </a:endParaRPr>
          </a:p>
        </p:txBody>
      </p:sp>
      <p:sp>
        <p:nvSpPr>
          <p:cNvPr id="748581" name="Line 37"/>
          <p:cNvSpPr>
            <a:spLocks noChangeShapeType="1"/>
          </p:cNvSpPr>
          <p:nvPr/>
        </p:nvSpPr>
        <p:spPr bwMode="auto">
          <a:xfrm flipH="1" flipV="1">
            <a:off x="3436938" y="2996332"/>
            <a:ext cx="6858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582" name="Line 38"/>
          <p:cNvSpPr>
            <a:spLocks noChangeShapeType="1"/>
          </p:cNvSpPr>
          <p:nvPr/>
        </p:nvSpPr>
        <p:spPr bwMode="auto">
          <a:xfrm flipH="1" flipV="1">
            <a:off x="3741738" y="2767732"/>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583" name="Line 39"/>
          <p:cNvSpPr>
            <a:spLocks noChangeShapeType="1"/>
          </p:cNvSpPr>
          <p:nvPr/>
        </p:nvSpPr>
        <p:spPr bwMode="auto">
          <a:xfrm flipH="1" flipV="1">
            <a:off x="4656138" y="3986932"/>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584" name="Line 40"/>
          <p:cNvSpPr>
            <a:spLocks noChangeShapeType="1"/>
          </p:cNvSpPr>
          <p:nvPr/>
        </p:nvSpPr>
        <p:spPr bwMode="auto">
          <a:xfrm flipH="1" flipV="1">
            <a:off x="4579938" y="4139332"/>
            <a:ext cx="5334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585" name="Line 41"/>
          <p:cNvSpPr>
            <a:spLocks noChangeShapeType="1"/>
          </p:cNvSpPr>
          <p:nvPr/>
        </p:nvSpPr>
        <p:spPr bwMode="auto">
          <a:xfrm flipV="1">
            <a:off x="3741738" y="4139332"/>
            <a:ext cx="53340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586" name="Line 42"/>
          <p:cNvSpPr>
            <a:spLocks noChangeShapeType="1"/>
          </p:cNvSpPr>
          <p:nvPr/>
        </p:nvSpPr>
        <p:spPr bwMode="auto">
          <a:xfrm flipV="1">
            <a:off x="2674938" y="3986932"/>
            <a:ext cx="14478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8587" name="Text Box 43"/>
          <p:cNvSpPr txBox="1">
            <a:spLocks noChangeArrowheads="1"/>
          </p:cNvSpPr>
          <p:nvPr/>
        </p:nvSpPr>
        <p:spPr bwMode="auto">
          <a:xfrm>
            <a:off x="3208338" y="5312420"/>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9</a:t>
            </a:r>
            <a:endParaRPr lang="en-US" altLang="zh-CN">
              <a:latin typeface="Courier New" panose="02070309020205020404" pitchFamily="49" charset="0"/>
            </a:endParaRPr>
          </a:p>
        </p:txBody>
      </p:sp>
      <p:sp>
        <p:nvSpPr>
          <p:cNvPr id="748588" name="Text Box 44"/>
          <p:cNvSpPr txBox="1">
            <a:spLocks noChangeArrowheads="1"/>
          </p:cNvSpPr>
          <p:nvPr/>
        </p:nvSpPr>
        <p:spPr bwMode="auto">
          <a:xfrm>
            <a:off x="5265738" y="5312420"/>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5</a:t>
            </a:r>
            <a:endParaRPr lang="en-US" altLang="zh-CN">
              <a:latin typeface="Courier New" panose="02070309020205020404" pitchFamily="49" charset="0"/>
            </a:endParaRPr>
          </a:p>
        </p:txBody>
      </p:sp>
      <p:sp>
        <p:nvSpPr>
          <p:cNvPr id="748589" name="Text Box 45"/>
          <p:cNvSpPr txBox="1">
            <a:spLocks noChangeArrowheads="1"/>
          </p:cNvSpPr>
          <p:nvPr/>
        </p:nvSpPr>
        <p:spPr bwMode="auto">
          <a:xfrm>
            <a:off x="3203575" y="1958107"/>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rPr>
              <a:t>0</a:t>
            </a:r>
          </a:p>
        </p:txBody>
      </p:sp>
      <p:sp>
        <p:nvSpPr>
          <p:cNvPr id="748590" name="Text Box 46"/>
          <p:cNvSpPr txBox="1">
            <a:spLocks noChangeArrowheads="1"/>
          </p:cNvSpPr>
          <p:nvPr/>
        </p:nvSpPr>
        <p:spPr bwMode="auto">
          <a:xfrm>
            <a:off x="5260975" y="1916832"/>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2</a:t>
            </a:r>
            <a:endParaRPr lang="en-US" altLang="zh-CN">
              <a:latin typeface="Courier New" panose="02070309020205020404" pitchFamily="49" charset="0"/>
            </a:endParaRPr>
          </a:p>
        </p:txBody>
      </p:sp>
    </p:spTree>
    <p:extLst>
      <p:ext uri="{BB962C8B-B14F-4D97-AF65-F5344CB8AC3E}">
        <p14:creationId xmlns:p14="http://schemas.microsoft.com/office/powerpoint/2010/main" val="38726675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AutoShape 2"/>
          <p:cNvSpPr>
            <a:spLocks noGrp="1" noChangeArrowheads="1"/>
          </p:cNvSpPr>
          <p:nvPr>
            <p:ph type="title"/>
          </p:nvPr>
        </p:nvSpPr>
        <p:spPr/>
        <p:txBody>
          <a:bodyPr/>
          <a:lstStyle/>
          <a:p>
            <a:r>
              <a:rPr lang="en-US" altLang="zh-CN" dirty="0" err="1"/>
              <a:t>Dijkstra</a:t>
            </a:r>
            <a:r>
              <a:rPr lang="zh-CN" altLang="en-US" dirty="0"/>
              <a:t>算法</a:t>
            </a:r>
            <a:endParaRPr lang="en-US" altLang="zh-CN" dirty="0"/>
          </a:p>
        </p:txBody>
      </p:sp>
      <p:sp>
        <p:nvSpPr>
          <p:cNvPr id="749571" name="Oval 3"/>
          <p:cNvSpPr>
            <a:spLocks noChangeArrowheads="1"/>
          </p:cNvSpPr>
          <p:nvPr/>
        </p:nvSpPr>
        <p:spPr bwMode="auto">
          <a:xfrm>
            <a:off x="3348038" y="2263924"/>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1</a:t>
            </a:r>
          </a:p>
        </p:txBody>
      </p:sp>
      <p:sp>
        <p:nvSpPr>
          <p:cNvPr id="749572" name="Oval 4"/>
          <p:cNvSpPr>
            <a:spLocks noChangeArrowheads="1"/>
          </p:cNvSpPr>
          <p:nvPr/>
        </p:nvSpPr>
        <p:spPr bwMode="auto">
          <a:xfrm>
            <a:off x="5405438" y="4549924"/>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7</a:t>
            </a:r>
          </a:p>
        </p:txBody>
      </p:sp>
      <p:sp>
        <p:nvSpPr>
          <p:cNvPr id="749573" name="Oval 5"/>
          <p:cNvSpPr>
            <a:spLocks noChangeArrowheads="1"/>
          </p:cNvSpPr>
          <p:nvPr/>
        </p:nvSpPr>
        <p:spPr bwMode="auto">
          <a:xfrm>
            <a:off x="3348038" y="4549924"/>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6</a:t>
            </a:r>
          </a:p>
        </p:txBody>
      </p:sp>
      <p:cxnSp>
        <p:nvCxnSpPr>
          <p:cNvPr id="749574" name="AutoShape 6"/>
          <p:cNvCxnSpPr>
            <a:cxnSpLocks noChangeShapeType="1"/>
            <a:stCxn id="749572" idx="2"/>
            <a:endCxn id="749573" idx="6"/>
          </p:cNvCxnSpPr>
          <p:nvPr/>
        </p:nvCxnSpPr>
        <p:spPr bwMode="auto">
          <a:xfrm flipH="1">
            <a:off x="3805238" y="4778524"/>
            <a:ext cx="1600200" cy="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575" name="AutoShape 7"/>
          <p:cNvCxnSpPr>
            <a:cxnSpLocks noChangeShapeType="1"/>
            <a:stCxn id="749587" idx="2"/>
            <a:endCxn id="749584" idx="6"/>
          </p:cNvCxnSpPr>
          <p:nvPr/>
        </p:nvCxnSpPr>
        <p:spPr bwMode="auto">
          <a:xfrm flipH="1">
            <a:off x="2814638" y="3635524"/>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576" name="AutoShape 8"/>
          <p:cNvCxnSpPr>
            <a:cxnSpLocks noChangeShapeType="1"/>
            <a:stCxn id="749571" idx="6"/>
            <a:endCxn id="749577" idx="2"/>
          </p:cNvCxnSpPr>
          <p:nvPr/>
        </p:nvCxnSpPr>
        <p:spPr bwMode="auto">
          <a:xfrm>
            <a:off x="3805238" y="2492524"/>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9577" name="Oval 9"/>
          <p:cNvSpPr>
            <a:spLocks noChangeArrowheads="1"/>
          </p:cNvSpPr>
          <p:nvPr/>
        </p:nvSpPr>
        <p:spPr bwMode="auto">
          <a:xfrm>
            <a:off x="5405438" y="2263924"/>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2</a:t>
            </a:r>
          </a:p>
        </p:txBody>
      </p:sp>
      <p:sp>
        <p:nvSpPr>
          <p:cNvPr id="749578" name="Oval 10"/>
          <p:cNvSpPr>
            <a:spLocks noChangeArrowheads="1"/>
          </p:cNvSpPr>
          <p:nvPr/>
        </p:nvSpPr>
        <p:spPr bwMode="auto">
          <a:xfrm>
            <a:off x="6319838" y="3406924"/>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5</a:t>
            </a:r>
          </a:p>
        </p:txBody>
      </p:sp>
      <p:cxnSp>
        <p:nvCxnSpPr>
          <p:cNvPr id="749579" name="AutoShape 11"/>
          <p:cNvCxnSpPr>
            <a:cxnSpLocks noChangeShapeType="1"/>
            <a:stCxn id="749578" idx="2"/>
            <a:endCxn id="749587" idx="6"/>
          </p:cNvCxnSpPr>
          <p:nvPr/>
        </p:nvCxnSpPr>
        <p:spPr bwMode="auto">
          <a:xfrm flipH="1">
            <a:off x="4872038" y="3635524"/>
            <a:ext cx="1447800" cy="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580" name="AutoShape 12"/>
          <p:cNvCxnSpPr>
            <a:cxnSpLocks noChangeShapeType="1"/>
            <a:stCxn id="749578" idx="1"/>
            <a:endCxn id="749577" idx="5"/>
          </p:cNvCxnSpPr>
          <p:nvPr/>
        </p:nvCxnSpPr>
        <p:spPr bwMode="auto">
          <a:xfrm flipH="1" flipV="1">
            <a:off x="5795963" y="2654449"/>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581" name="AutoShape 13"/>
          <p:cNvCxnSpPr>
            <a:cxnSpLocks noChangeShapeType="1"/>
            <a:stCxn id="749572" idx="7"/>
            <a:endCxn id="749578" idx="3"/>
          </p:cNvCxnSpPr>
          <p:nvPr/>
        </p:nvCxnSpPr>
        <p:spPr bwMode="auto">
          <a:xfrm flipV="1">
            <a:off x="5795963" y="3797449"/>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582" name="AutoShape 14"/>
          <p:cNvCxnSpPr>
            <a:cxnSpLocks noChangeShapeType="1"/>
            <a:stCxn id="749571" idx="5"/>
            <a:endCxn id="749587" idx="1"/>
          </p:cNvCxnSpPr>
          <p:nvPr/>
        </p:nvCxnSpPr>
        <p:spPr bwMode="auto">
          <a:xfrm>
            <a:off x="3738563" y="2654449"/>
            <a:ext cx="7429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583" name="AutoShape 15"/>
          <p:cNvCxnSpPr>
            <a:cxnSpLocks noChangeShapeType="1"/>
            <a:stCxn id="749577" idx="3"/>
            <a:endCxn id="749587" idx="7"/>
          </p:cNvCxnSpPr>
          <p:nvPr/>
        </p:nvCxnSpPr>
        <p:spPr bwMode="auto">
          <a:xfrm flipH="1">
            <a:off x="4805363" y="2654449"/>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9584" name="Oval 16"/>
          <p:cNvSpPr>
            <a:spLocks noChangeArrowheads="1"/>
          </p:cNvSpPr>
          <p:nvPr/>
        </p:nvSpPr>
        <p:spPr bwMode="auto">
          <a:xfrm>
            <a:off x="2357438" y="3406924"/>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3</a:t>
            </a:r>
          </a:p>
        </p:txBody>
      </p:sp>
      <p:cxnSp>
        <p:nvCxnSpPr>
          <p:cNvPr id="749585" name="AutoShape 17"/>
          <p:cNvCxnSpPr>
            <a:cxnSpLocks noChangeShapeType="1"/>
            <a:stCxn id="749584" idx="7"/>
            <a:endCxn id="749571" idx="3"/>
          </p:cNvCxnSpPr>
          <p:nvPr/>
        </p:nvCxnSpPr>
        <p:spPr bwMode="auto">
          <a:xfrm flipV="1">
            <a:off x="2747963" y="2654449"/>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586" name="AutoShape 18"/>
          <p:cNvCxnSpPr>
            <a:cxnSpLocks noChangeShapeType="1"/>
            <a:stCxn id="749573" idx="1"/>
            <a:endCxn id="749584" idx="5"/>
          </p:cNvCxnSpPr>
          <p:nvPr/>
        </p:nvCxnSpPr>
        <p:spPr bwMode="auto">
          <a:xfrm flipH="1" flipV="1">
            <a:off x="2747963" y="3797449"/>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9587" name="Oval 19"/>
          <p:cNvSpPr>
            <a:spLocks noChangeArrowheads="1"/>
          </p:cNvSpPr>
          <p:nvPr/>
        </p:nvSpPr>
        <p:spPr bwMode="auto">
          <a:xfrm>
            <a:off x="4414838" y="3406924"/>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4</a:t>
            </a:r>
          </a:p>
        </p:txBody>
      </p:sp>
      <p:cxnSp>
        <p:nvCxnSpPr>
          <p:cNvPr id="749588" name="AutoShape 20"/>
          <p:cNvCxnSpPr>
            <a:cxnSpLocks noChangeShapeType="1"/>
            <a:stCxn id="749572" idx="1"/>
            <a:endCxn id="749587" idx="5"/>
          </p:cNvCxnSpPr>
          <p:nvPr/>
        </p:nvCxnSpPr>
        <p:spPr bwMode="auto">
          <a:xfrm flipH="1" flipV="1">
            <a:off x="4805363" y="3797449"/>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589" name="AutoShape 21"/>
          <p:cNvCxnSpPr>
            <a:cxnSpLocks noChangeShapeType="1"/>
            <a:stCxn id="749573" idx="7"/>
            <a:endCxn id="749587" idx="3"/>
          </p:cNvCxnSpPr>
          <p:nvPr/>
        </p:nvCxnSpPr>
        <p:spPr bwMode="auto">
          <a:xfrm flipV="1">
            <a:off x="3738563" y="3797449"/>
            <a:ext cx="7429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9590" name="Text Box 22"/>
          <p:cNvSpPr txBox="1">
            <a:spLocks noChangeArrowheads="1"/>
          </p:cNvSpPr>
          <p:nvPr/>
        </p:nvSpPr>
        <p:spPr bwMode="auto">
          <a:xfrm>
            <a:off x="2752725" y="2903686"/>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9591" name="Text Box 23"/>
          <p:cNvSpPr txBox="1">
            <a:spLocks noChangeArrowheads="1"/>
          </p:cNvSpPr>
          <p:nvPr/>
        </p:nvSpPr>
        <p:spPr bwMode="auto">
          <a:xfrm>
            <a:off x="4062413" y="288939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9592" name="Text Box 24"/>
          <p:cNvSpPr txBox="1">
            <a:spLocks noChangeArrowheads="1"/>
          </p:cNvSpPr>
          <p:nvPr/>
        </p:nvSpPr>
        <p:spPr bwMode="auto">
          <a:xfrm>
            <a:off x="4491038" y="2263924"/>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9593" name="Text Box 25"/>
          <p:cNvSpPr txBox="1">
            <a:spLocks noChangeArrowheads="1"/>
          </p:cNvSpPr>
          <p:nvPr/>
        </p:nvSpPr>
        <p:spPr bwMode="auto">
          <a:xfrm>
            <a:off x="5969000" y="2889399"/>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10</a:t>
            </a:r>
          </a:p>
        </p:txBody>
      </p:sp>
      <p:sp>
        <p:nvSpPr>
          <p:cNvPr id="749594" name="Text Box 26"/>
          <p:cNvSpPr txBox="1">
            <a:spLocks noChangeArrowheads="1"/>
          </p:cNvSpPr>
          <p:nvPr/>
        </p:nvSpPr>
        <p:spPr bwMode="auto">
          <a:xfrm>
            <a:off x="4918075" y="2889399"/>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3</a:t>
            </a:r>
          </a:p>
        </p:txBody>
      </p:sp>
      <p:sp>
        <p:nvSpPr>
          <p:cNvPr id="749595" name="Text Box 27"/>
          <p:cNvSpPr txBox="1">
            <a:spLocks noChangeArrowheads="1"/>
          </p:cNvSpPr>
          <p:nvPr/>
        </p:nvSpPr>
        <p:spPr bwMode="auto">
          <a:xfrm>
            <a:off x="6167438" y="4046686"/>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6</a:t>
            </a:r>
          </a:p>
        </p:txBody>
      </p:sp>
      <p:sp>
        <p:nvSpPr>
          <p:cNvPr id="749596" name="Text Box 28"/>
          <p:cNvSpPr txBox="1">
            <a:spLocks noChangeArrowheads="1"/>
          </p:cNvSpPr>
          <p:nvPr/>
        </p:nvSpPr>
        <p:spPr bwMode="auto">
          <a:xfrm>
            <a:off x="5176838" y="4046686"/>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49597" name="Text Box 29"/>
          <p:cNvSpPr txBox="1">
            <a:spLocks noChangeArrowheads="1"/>
          </p:cNvSpPr>
          <p:nvPr/>
        </p:nvSpPr>
        <p:spPr bwMode="auto">
          <a:xfrm>
            <a:off x="5481638" y="3406924"/>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9598" name="Text Box 30"/>
          <p:cNvSpPr txBox="1">
            <a:spLocks noChangeArrowheads="1"/>
          </p:cNvSpPr>
          <p:nvPr/>
        </p:nvSpPr>
        <p:spPr bwMode="auto">
          <a:xfrm>
            <a:off x="3424238" y="3406924"/>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49599" name="Text Box 31"/>
          <p:cNvSpPr txBox="1">
            <a:spLocks noChangeArrowheads="1"/>
          </p:cNvSpPr>
          <p:nvPr/>
        </p:nvSpPr>
        <p:spPr bwMode="auto">
          <a:xfrm>
            <a:off x="3881438" y="4046686"/>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8</a:t>
            </a:r>
          </a:p>
        </p:txBody>
      </p:sp>
      <p:sp>
        <p:nvSpPr>
          <p:cNvPr id="749600" name="Text Box 32"/>
          <p:cNvSpPr txBox="1">
            <a:spLocks noChangeArrowheads="1"/>
          </p:cNvSpPr>
          <p:nvPr/>
        </p:nvSpPr>
        <p:spPr bwMode="auto">
          <a:xfrm>
            <a:off x="2814638" y="4046686"/>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5</a:t>
            </a:r>
          </a:p>
        </p:txBody>
      </p:sp>
      <p:sp>
        <p:nvSpPr>
          <p:cNvPr id="749601" name="Text Box 33"/>
          <p:cNvSpPr txBox="1">
            <a:spLocks noChangeArrowheads="1"/>
          </p:cNvSpPr>
          <p:nvPr/>
        </p:nvSpPr>
        <p:spPr bwMode="auto">
          <a:xfrm>
            <a:off x="4567238" y="4549924"/>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49602" name="Text Box 34"/>
          <p:cNvSpPr txBox="1">
            <a:spLocks noChangeArrowheads="1"/>
          </p:cNvSpPr>
          <p:nvPr/>
        </p:nvSpPr>
        <p:spPr bwMode="auto">
          <a:xfrm>
            <a:off x="1976438" y="3492649"/>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3</a:t>
            </a:r>
            <a:endParaRPr lang="en-US" altLang="zh-CN">
              <a:latin typeface="Courier New" panose="02070309020205020404" pitchFamily="49" charset="0"/>
            </a:endParaRPr>
          </a:p>
        </p:txBody>
      </p:sp>
      <p:sp>
        <p:nvSpPr>
          <p:cNvPr id="749603" name="Text Box 35"/>
          <p:cNvSpPr txBox="1">
            <a:spLocks noChangeArrowheads="1"/>
          </p:cNvSpPr>
          <p:nvPr/>
        </p:nvSpPr>
        <p:spPr bwMode="auto">
          <a:xfrm>
            <a:off x="6853238" y="3416449"/>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3</a:t>
            </a:r>
            <a:endParaRPr lang="en-US" altLang="zh-CN">
              <a:latin typeface="Courier New" panose="02070309020205020404" pitchFamily="49" charset="0"/>
            </a:endParaRPr>
          </a:p>
        </p:txBody>
      </p:sp>
      <p:sp>
        <p:nvSpPr>
          <p:cNvPr id="749604" name="Text Box 36"/>
          <p:cNvSpPr txBox="1">
            <a:spLocks noChangeArrowheads="1"/>
          </p:cNvSpPr>
          <p:nvPr/>
        </p:nvSpPr>
        <p:spPr bwMode="auto">
          <a:xfrm>
            <a:off x="4491038" y="3949849"/>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1</a:t>
            </a:r>
            <a:endParaRPr lang="en-US" altLang="zh-CN">
              <a:latin typeface="Courier New" panose="02070309020205020404" pitchFamily="49" charset="0"/>
            </a:endParaRPr>
          </a:p>
        </p:txBody>
      </p:sp>
      <p:sp>
        <p:nvSpPr>
          <p:cNvPr id="749605" name="Line 37"/>
          <p:cNvSpPr>
            <a:spLocks noChangeShapeType="1"/>
          </p:cNvSpPr>
          <p:nvPr/>
        </p:nvSpPr>
        <p:spPr bwMode="auto">
          <a:xfrm flipH="1" flipV="1">
            <a:off x="3652838" y="2797324"/>
            <a:ext cx="6858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9606" name="Line 38"/>
          <p:cNvSpPr>
            <a:spLocks noChangeShapeType="1"/>
          </p:cNvSpPr>
          <p:nvPr/>
        </p:nvSpPr>
        <p:spPr bwMode="auto">
          <a:xfrm flipH="1" flipV="1">
            <a:off x="3957638" y="2568724"/>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9607" name="Line 39"/>
          <p:cNvSpPr>
            <a:spLocks noChangeShapeType="1"/>
          </p:cNvSpPr>
          <p:nvPr/>
        </p:nvSpPr>
        <p:spPr bwMode="auto">
          <a:xfrm flipH="1" flipV="1">
            <a:off x="4872038" y="3787924"/>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9608" name="Line 40"/>
          <p:cNvSpPr>
            <a:spLocks noChangeShapeType="1"/>
          </p:cNvSpPr>
          <p:nvPr/>
        </p:nvSpPr>
        <p:spPr bwMode="auto">
          <a:xfrm flipH="1" flipV="1">
            <a:off x="4795838" y="3940324"/>
            <a:ext cx="5334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9609" name="Line 41"/>
          <p:cNvSpPr>
            <a:spLocks noChangeShapeType="1"/>
          </p:cNvSpPr>
          <p:nvPr/>
        </p:nvSpPr>
        <p:spPr bwMode="auto">
          <a:xfrm flipH="1" flipV="1">
            <a:off x="2967038" y="3864124"/>
            <a:ext cx="533400" cy="609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9610" name="Line 42"/>
          <p:cNvSpPr>
            <a:spLocks noChangeShapeType="1"/>
          </p:cNvSpPr>
          <p:nvPr/>
        </p:nvSpPr>
        <p:spPr bwMode="auto">
          <a:xfrm flipV="1">
            <a:off x="2890838" y="3787924"/>
            <a:ext cx="14478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9611" name="Text Box 43"/>
          <p:cNvSpPr txBox="1">
            <a:spLocks noChangeArrowheads="1"/>
          </p:cNvSpPr>
          <p:nvPr/>
        </p:nvSpPr>
        <p:spPr bwMode="auto">
          <a:xfrm>
            <a:off x="3424238" y="5083324"/>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8</a:t>
            </a:r>
            <a:endParaRPr lang="en-US" altLang="zh-CN">
              <a:latin typeface="Courier New" panose="02070309020205020404" pitchFamily="49" charset="0"/>
            </a:endParaRPr>
          </a:p>
        </p:txBody>
      </p:sp>
      <p:sp>
        <p:nvSpPr>
          <p:cNvPr id="749612" name="Text Box 44"/>
          <p:cNvSpPr txBox="1">
            <a:spLocks noChangeArrowheads="1"/>
          </p:cNvSpPr>
          <p:nvPr/>
        </p:nvSpPr>
        <p:spPr bwMode="auto">
          <a:xfrm>
            <a:off x="5481638" y="5083324"/>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5</a:t>
            </a:r>
            <a:endParaRPr lang="en-US" altLang="zh-CN">
              <a:latin typeface="Courier New" panose="02070309020205020404" pitchFamily="49" charset="0"/>
            </a:endParaRPr>
          </a:p>
        </p:txBody>
      </p:sp>
      <p:sp>
        <p:nvSpPr>
          <p:cNvPr id="749613" name="Text Box 45"/>
          <p:cNvSpPr txBox="1">
            <a:spLocks noChangeArrowheads="1"/>
          </p:cNvSpPr>
          <p:nvPr/>
        </p:nvSpPr>
        <p:spPr bwMode="auto">
          <a:xfrm>
            <a:off x="3414713" y="1886099"/>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rPr>
              <a:t>0</a:t>
            </a:r>
          </a:p>
        </p:txBody>
      </p:sp>
      <p:sp>
        <p:nvSpPr>
          <p:cNvPr id="749614" name="Text Box 46"/>
          <p:cNvSpPr txBox="1">
            <a:spLocks noChangeArrowheads="1"/>
          </p:cNvSpPr>
          <p:nvPr/>
        </p:nvSpPr>
        <p:spPr bwMode="auto">
          <a:xfrm>
            <a:off x="5472113" y="1844824"/>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2</a:t>
            </a:r>
            <a:endParaRPr lang="en-US" altLang="zh-CN">
              <a:latin typeface="Courier New" panose="02070309020205020404" pitchFamily="49" charset="0"/>
            </a:endParaRPr>
          </a:p>
        </p:txBody>
      </p:sp>
    </p:spTree>
    <p:extLst>
      <p:ext uri="{BB962C8B-B14F-4D97-AF65-F5344CB8AC3E}">
        <p14:creationId xmlns:p14="http://schemas.microsoft.com/office/powerpoint/2010/main" val="1585941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6" name="AutoShape 4"/>
          <p:cNvSpPr>
            <a:spLocks noGrp="1" noChangeArrowheads="1"/>
          </p:cNvSpPr>
          <p:nvPr>
            <p:ph type="title"/>
          </p:nvPr>
        </p:nvSpPr>
        <p:spPr/>
        <p:txBody>
          <a:bodyPr/>
          <a:lstStyle/>
          <a:p>
            <a:r>
              <a:rPr lang="en-US" altLang="zh-CN" dirty="0" err="1"/>
              <a:t>Dijkstra</a:t>
            </a:r>
            <a:r>
              <a:rPr lang="zh-CN" altLang="en-US" dirty="0"/>
              <a:t>算法</a:t>
            </a:r>
            <a:endParaRPr lang="en-US" altLang="zh-CN" dirty="0"/>
          </a:p>
        </p:txBody>
      </p:sp>
      <p:sp>
        <p:nvSpPr>
          <p:cNvPr id="750597" name="Oval 5"/>
          <p:cNvSpPr>
            <a:spLocks noChangeArrowheads="1"/>
          </p:cNvSpPr>
          <p:nvPr/>
        </p:nvSpPr>
        <p:spPr bwMode="auto">
          <a:xfrm>
            <a:off x="3207296" y="2119338"/>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1</a:t>
            </a:r>
          </a:p>
        </p:txBody>
      </p:sp>
      <p:sp>
        <p:nvSpPr>
          <p:cNvPr id="750598" name="Oval 6"/>
          <p:cNvSpPr>
            <a:spLocks noChangeArrowheads="1"/>
          </p:cNvSpPr>
          <p:nvPr/>
        </p:nvSpPr>
        <p:spPr bwMode="auto">
          <a:xfrm>
            <a:off x="5264696" y="4405338"/>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7</a:t>
            </a:r>
          </a:p>
        </p:txBody>
      </p:sp>
      <p:sp>
        <p:nvSpPr>
          <p:cNvPr id="750599" name="Oval 7"/>
          <p:cNvSpPr>
            <a:spLocks noChangeArrowheads="1"/>
          </p:cNvSpPr>
          <p:nvPr/>
        </p:nvSpPr>
        <p:spPr bwMode="auto">
          <a:xfrm>
            <a:off x="3207296" y="4405338"/>
            <a:ext cx="457200" cy="457200"/>
          </a:xfrm>
          <a:prstGeom prst="ellipse">
            <a:avLst/>
          </a:prstGeom>
          <a:noFill/>
          <a:ln w="9525">
            <a:solidFill>
              <a:srgbClr val="0000FF"/>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6</a:t>
            </a:r>
          </a:p>
        </p:txBody>
      </p:sp>
      <p:cxnSp>
        <p:nvCxnSpPr>
          <p:cNvPr id="750600" name="AutoShape 8"/>
          <p:cNvCxnSpPr>
            <a:cxnSpLocks noChangeShapeType="1"/>
            <a:stCxn id="750598" idx="2"/>
            <a:endCxn id="750599" idx="6"/>
          </p:cNvCxnSpPr>
          <p:nvPr/>
        </p:nvCxnSpPr>
        <p:spPr bwMode="auto">
          <a:xfrm flipH="1">
            <a:off x="3664496" y="4633938"/>
            <a:ext cx="1600200" cy="0"/>
          </a:xfrm>
          <a:prstGeom prst="straightConnector1">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0601" name="AutoShape 9"/>
          <p:cNvCxnSpPr>
            <a:cxnSpLocks noChangeShapeType="1"/>
            <a:stCxn id="750613" idx="2"/>
            <a:endCxn id="750610" idx="6"/>
          </p:cNvCxnSpPr>
          <p:nvPr/>
        </p:nvCxnSpPr>
        <p:spPr bwMode="auto">
          <a:xfrm flipH="1">
            <a:off x="2673896" y="3490938"/>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0602" name="AutoShape 10"/>
          <p:cNvCxnSpPr>
            <a:cxnSpLocks noChangeShapeType="1"/>
            <a:stCxn id="750597" idx="6"/>
            <a:endCxn id="750603" idx="2"/>
          </p:cNvCxnSpPr>
          <p:nvPr/>
        </p:nvCxnSpPr>
        <p:spPr bwMode="auto">
          <a:xfrm>
            <a:off x="3664496" y="2347938"/>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0603" name="Oval 11"/>
          <p:cNvSpPr>
            <a:spLocks noChangeArrowheads="1"/>
          </p:cNvSpPr>
          <p:nvPr/>
        </p:nvSpPr>
        <p:spPr bwMode="auto">
          <a:xfrm>
            <a:off x="5264696" y="2119338"/>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2</a:t>
            </a:r>
          </a:p>
        </p:txBody>
      </p:sp>
      <p:sp>
        <p:nvSpPr>
          <p:cNvPr id="750604" name="Oval 12"/>
          <p:cNvSpPr>
            <a:spLocks noChangeArrowheads="1"/>
          </p:cNvSpPr>
          <p:nvPr/>
        </p:nvSpPr>
        <p:spPr bwMode="auto">
          <a:xfrm>
            <a:off x="6179096" y="3262338"/>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5</a:t>
            </a:r>
          </a:p>
        </p:txBody>
      </p:sp>
      <p:cxnSp>
        <p:nvCxnSpPr>
          <p:cNvPr id="750605" name="AutoShape 13"/>
          <p:cNvCxnSpPr>
            <a:cxnSpLocks noChangeShapeType="1"/>
            <a:stCxn id="750604" idx="2"/>
            <a:endCxn id="750613" idx="6"/>
          </p:cNvCxnSpPr>
          <p:nvPr/>
        </p:nvCxnSpPr>
        <p:spPr bwMode="auto">
          <a:xfrm flipH="1">
            <a:off x="4731296" y="3490938"/>
            <a:ext cx="1447800" cy="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0606" name="AutoShape 14"/>
          <p:cNvCxnSpPr>
            <a:cxnSpLocks noChangeShapeType="1"/>
            <a:stCxn id="750604" idx="1"/>
            <a:endCxn id="750603" idx="5"/>
          </p:cNvCxnSpPr>
          <p:nvPr/>
        </p:nvCxnSpPr>
        <p:spPr bwMode="auto">
          <a:xfrm flipH="1" flipV="1">
            <a:off x="5655221" y="2509863"/>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0607" name="AutoShape 15"/>
          <p:cNvCxnSpPr>
            <a:cxnSpLocks noChangeShapeType="1"/>
            <a:stCxn id="750598" idx="7"/>
            <a:endCxn id="750604" idx="3"/>
          </p:cNvCxnSpPr>
          <p:nvPr/>
        </p:nvCxnSpPr>
        <p:spPr bwMode="auto">
          <a:xfrm flipV="1">
            <a:off x="5655221" y="3652863"/>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0608" name="AutoShape 16"/>
          <p:cNvCxnSpPr>
            <a:cxnSpLocks noChangeShapeType="1"/>
            <a:stCxn id="750597" idx="5"/>
            <a:endCxn id="750613" idx="1"/>
          </p:cNvCxnSpPr>
          <p:nvPr/>
        </p:nvCxnSpPr>
        <p:spPr bwMode="auto">
          <a:xfrm>
            <a:off x="3597821" y="2509863"/>
            <a:ext cx="7429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0609" name="AutoShape 17"/>
          <p:cNvCxnSpPr>
            <a:cxnSpLocks noChangeShapeType="1"/>
            <a:stCxn id="750603" idx="3"/>
            <a:endCxn id="750613" idx="7"/>
          </p:cNvCxnSpPr>
          <p:nvPr/>
        </p:nvCxnSpPr>
        <p:spPr bwMode="auto">
          <a:xfrm flipH="1">
            <a:off x="4664621" y="2509863"/>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0610" name="Oval 18"/>
          <p:cNvSpPr>
            <a:spLocks noChangeArrowheads="1"/>
          </p:cNvSpPr>
          <p:nvPr/>
        </p:nvSpPr>
        <p:spPr bwMode="auto">
          <a:xfrm>
            <a:off x="2216696" y="3262338"/>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3</a:t>
            </a:r>
          </a:p>
        </p:txBody>
      </p:sp>
      <p:cxnSp>
        <p:nvCxnSpPr>
          <p:cNvPr id="750611" name="AutoShape 19"/>
          <p:cNvCxnSpPr>
            <a:cxnSpLocks noChangeShapeType="1"/>
            <a:stCxn id="750610" idx="7"/>
            <a:endCxn id="750597" idx="3"/>
          </p:cNvCxnSpPr>
          <p:nvPr/>
        </p:nvCxnSpPr>
        <p:spPr bwMode="auto">
          <a:xfrm flipV="1">
            <a:off x="2607221" y="2509863"/>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0612" name="AutoShape 20"/>
          <p:cNvCxnSpPr>
            <a:cxnSpLocks noChangeShapeType="1"/>
            <a:stCxn id="750599" idx="1"/>
            <a:endCxn id="750610" idx="5"/>
          </p:cNvCxnSpPr>
          <p:nvPr/>
        </p:nvCxnSpPr>
        <p:spPr bwMode="auto">
          <a:xfrm flipH="1" flipV="1">
            <a:off x="2607221" y="3652863"/>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0613" name="Oval 21"/>
          <p:cNvSpPr>
            <a:spLocks noChangeArrowheads="1"/>
          </p:cNvSpPr>
          <p:nvPr/>
        </p:nvSpPr>
        <p:spPr bwMode="auto">
          <a:xfrm>
            <a:off x="4274096" y="3262338"/>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4</a:t>
            </a:r>
          </a:p>
        </p:txBody>
      </p:sp>
      <p:cxnSp>
        <p:nvCxnSpPr>
          <p:cNvPr id="750614" name="AutoShape 22"/>
          <p:cNvCxnSpPr>
            <a:cxnSpLocks noChangeShapeType="1"/>
            <a:stCxn id="750598" idx="1"/>
            <a:endCxn id="750613" idx="5"/>
          </p:cNvCxnSpPr>
          <p:nvPr/>
        </p:nvCxnSpPr>
        <p:spPr bwMode="auto">
          <a:xfrm flipH="1" flipV="1">
            <a:off x="4664621" y="3652863"/>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0615" name="AutoShape 23"/>
          <p:cNvCxnSpPr>
            <a:cxnSpLocks noChangeShapeType="1"/>
            <a:stCxn id="750599" idx="7"/>
            <a:endCxn id="750613" idx="3"/>
          </p:cNvCxnSpPr>
          <p:nvPr/>
        </p:nvCxnSpPr>
        <p:spPr bwMode="auto">
          <a:xfrm flipV="1">
            <a:off x="3597821" y="3652863"/>
            <a:ext cx="7429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0616" name="Text Box 24"/>
          <p:cNvSpPr txBox="1">
            <a:spLocks noChangeArrowheads="1"/>
          </p:cNvSpPr>
          <p:nvPr/>
        </p:nvSpPr>
        <p:spPr bwMode="auto">
          <a:xfrm>
            <a:off x="2611983" y="2759100"/>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50617" name="Text Box 25"/>
          <p:cNvSpPr txBox="1">
            <a:spLocks noChangeArrowheads="1"/>
          </p:cNvSpPr>
          <p:nvPr/>
        </p:nvSpPr>
        <p:spPr bwMode="auto">
          <a:xfrm>
            <a:off x="3921671" y="2744813"/>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50618" name="Text Box 26"/>
          <p:cNvSpPr txBox="1">
            <a:spLocks noChangeArrowheads="1"/>
          </p:cNvSpPr>
          <p:nvPr/>
        </p:nvSpPr>
        <p:spPr bwMode="auto">
          <a:xfrm>
            <a:off x="4350296" y="2119338"/>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50619" name="Text Box 27"/>
          <p:cNvSpPr txBox="1">
            <a:spLocks noChangeArrowheads="1"/>
          </p:cNvSpPr>
          <p:nvPr/>
        </p:nvSpPr>
        <p:spPr bwMode="auto">
          <a:xfrm>
            <a:off x="5828258" y="2744813"/>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10</a:t>
            </a:r>
          </a:p>
        </p:txBody>
      </p:sp>
      <p:sp>
        <p:nvSpPr>
          <p:cNvPr id="750620" name="Text Box 28"/>
          <p:cNvSpPr txBox="1">
            <a:spLocks noChangeArrowheads="1"/>
          </p:cNvSpPr>
          <p:nvPr/>
        </p:nvSpPr>
        <p:spPr bwMode="auto">
          <a:xfrm>
            <a:off x="4777333" y="2744813"/>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3</a:t>
            </a:r>
          </a:p>
        </p:txBody>
      </p:sp>
      <p:sp>
        <p:nvSpPr>
          <p:cNvPr id="750621" name="Text Box 29"/>
          <p:cNvSpPr txBox="1">
            <a:spLocks noChangeArrowheads="1"/>
          </p:cNvSpPr>
          <p:nvPr/>
        </p:nvSpPr>
        <p:spPr bwMode="auto">
          <a:xfrm>
            <a:off x="6026696" y="3902100"/>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6</a:t>
            </a:r>
          </a:p>
        </p:txBody>
      </p:sp>
      <p:sp>
        <p:nvSpPr>
          <p:cNvPr id="750622" name="Text Box 30"/>
          <p:cNvSpPr txBox="1">
            <a:spLocks noChangeArrowheads="1"/>
          </p:cNvSpPr>
          <p:nvPr/>
        </p:nvSpPr>
        <p:spPr bwMode="auto">
          <a:xfrm>
            <a:off x="5036096" y="3902100"/>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50623" name="Text Box 31"/>
          <p:cNvSpPr txBox="1">
            <a:spLocks noChangeArrowheads="1"/>
          </p:cNvSpPr>
          <p:nvPr/>
        </p:nvSpPr>
        <p:spPr bwMode="auto">
          <a:xfrm>
            <a:off x="5340896" y="3262338"/>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50624" name="Text Box 32"/>
          <p:cNvSpPr txBox="1">
            <a:spLocks noChangeArrowheads="1"/>
          </p:cNvSpPr>
          <p:nvPr/>
        </p:nvSpPr>
        <p:spPr bwMode="auto">
          <a:xfrm>
            <a:off x="3283496" y="3262338"/>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50625" name="Text Box 33"/>
          <p:cNvSpPr txBox="1">
            <a:spLocks noChangeArrowheads="1"/>
          </p:cNvSpPr>
          <p:nvPr/>
        </p:nvSpPr>
        <p:spPr bwMode="auto">
          <a:xfrm>
            <a:off x="3740696" y="3902100"/>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8</a:t>
            </a:r>
          </a:p>
        </p:txBody>
      </p:sp>
      <p:sp>
        <p:nvSpPr>
          <p:cNvPr id="750626" name="Text Box 34"/>
          <p:cNvSpPr txBox="1">
            <a:spLocks noChangeArrowheads="1"/>
          </p:cNvSpPr>
          <p:nvPr/>
        </p:nvSpPr>
        <p:spPr bwMode="auto">
          <a:xfrm>
            <a:off x="2673896" y="3902100"/>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5</a:t>
            </a:r>
          </a:p>
        </p:txBody>
      </p:sp>
      <p:sp>
        <p:nvSpPr>
          <p:cNvPr id="750627" name="Text Box 35"/>
          <p:cNvSpPr txBox="1">
            <a:spLocks noChangeArrowheads="1"/>
          </p:cNvSpPr>
          <p:nvPr/>
        </p:nvSpPr>
        <p:spPr bwMode="auto">
          <a:xfrm>
            <a:off x="4426496" y="4405338"/>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50628" name="Text Box 36"/>
          <p:cNvSpPr txBox="1">
            <a:spLocks noChangeArrowheads="1"/>
          </p:cNvSpPr>
          <p:nvPr/>
        </p:nvSpPr>
        <p:spPr bwMode="auto">
          <a:xfrm>
            <a:off x="1835696" y="3348063"/>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3</a:t>
            </a:r>
            <a:endParaRPr lang="en-US" altLang="zh-CN">
              <a:latin typeface="Courier New" panose="02070309020205020404" pitchFamily="49" charset="0"/>
            </a:endParaRPr>
          </a:p>
        </p:txBody>
      </p:sp>
      <p:sp>
        <p:nvSpPr>
          <p:cNvPr id="750629" name="Text Box 37"/>
          <p:cNvSpPr txBox="1">
            <a:spLocks noChangeArrowheads="1"/>
          </p:cNvSpPr>
          <p:nvPr/>
        </p:nvSpPr>
        <p:spPr bwMode="auto">
          <a:xfrm>
            <a:off x="6712496" y="3271863"/>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3</a:t>
            </a:r>
            <a:endParaRPr lang="en-US" altLang="zh-CN">
              <a:latin typeface="Courier New" panose="02070309020205020404" pitchFamily="49" charset="0"/>
            </a:endParaRPr>
          </a:p>
        </p:txBody>
      </p:sp>
      <p:sp>
        <p:nvSpPr>
          <p:cNvPr id="750630" name="Text Box 38"/>
          <p:cNvSpPr txBox="1">
            <a:spLocks noChangeArrowheads="1"/>
          </p:cNvSpPr>
          <p:nvPr/>
        </p:nvSpPr>
        <p:spPr bwMode="auto">
          <a:xfrm>
            <a:off x="4350296" y="3805263"/>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1</a:t>
            </a:r>
            <a:endParaRPr lang="en-US" altLang="zh-CN">
              <a:latin typeface="Courier New" panose="02070309020205020404" pitchFamily="49" charset="0"/>
            </a:endParaRPr>
          </a:p>
        </p:txBody>
      </p:sp>
      <p:sp>
        <p:nvSpPr>
          <p:cNvPr id="750631" name="Line 39"/>
          <p:cNvSpPr>
            <a:spLocks noChangeShapeType="1"/>
          </p:cNvSpPr>
          <p:nvPr/>
        </p:nvSpPr>
        <p:spPr bwMode="auto">
          <a:xfrm flipH="1" flipV="1">
            <a:off x="3512096" y="2652738"/>
            <a:ext cx="6858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0632" name="Line 40"/>
          <p:cNvSpPr>
            <a:spLocks noChangeShapeType="1"/>
          </p:cNvSpPr>
          <p:nvPr/>
        </p:nvSpPr>
        <p:spPr bwMode="auto">
          <a:xfrm flipH="1" flipV="1">
            <a:off x="3816896" y="2424138"/>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0633" name="Line 41"/>
          <p:cNvSpPr>
            <a:spLocks noChangeShapeType="1"/>
          </p:cNvSpPr>
          <p:nvPr/>
        </p:nvSpPr>
        <p:spPr bwMode="auto">
          <a:xfrm flipH="1" flipV="1">
            <a:off x="4731296" y="3643338"/>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0634" name="Line 42"/>
          <p:cNvSpPr>
            <a:spLocks noChangeShapeType="1"/>
          </p:cNvSpPr>
          <p:nvPr/>
        </p:nvSpPr>
        <p:spPr bwMode="auto">
          <a:xfrm flipH="1" flipV="1">
            <a:off x="4655096" y="3795738"/>
            <a:ext cx="5334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0635" name="Line 43"/>
          <p:cNvSpPr>
            <a:spLocks noChangeShapeType="1"/>
          </p:cNvSpPr>
          <p:nvPr/>
        </p:nvSpPr>
        <p:spPr bwMode="auto">
          <a:xfrm flipV="1">
            <a:off x="3816896" y="4786338"/>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0636" name="Line 44"/>
          <p:cNvSpPr>
            <a:spLocks noChangeShapeType="1"/>
          </p:cNvSpPr>
          <p:nvPr/>
        </p:nvSpPr>
        <p:spPr bwMode="auto">
          <a:xfrm flipV="1">
            <a:off x="2750096" y="3643338"/>
            <a:ext cx="14478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0638" name="Text Box 46"/>
          <p:cNvSpPr txBox="1">
            <a:spLocks noChangeArrowheads="1"/>
          </p:cNvSpPr>
          <p:nvPr/>
        </p:nvSpPr>
        <p:spPr bwMode="auto">
          <a:xfrm>
            <a:off x="3316833" y="4867300"/>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6</a:t>
            </a:r>
            <a:endParaRPr lang="en-US" altLang="zh-CN">
              <a:latin typeface="Courier New" panose="02070309020205020404" pitchFamily="49" charset="0"/>
            </a:endParaRPr>
          </a:p>
        </p:txBody>
      </p:sp>
      <p:sp>
        <p:nvSpPr>
          <p:cNvPr id="750639" name="Text Box 47"/>
          <p:cNvSpPr txBox="1">
            <a:spLocks noChangeArrowheads="1"/>
          </p:cNvSpPr>
          <p:nvPr/>
        </p:nvSpPr>
        <p:spPr bwMode="auto">
          <a:xfrm>
            <a:off x="5374233" y="4867300"/>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5</a:t>
            </a:r>
            <a:endParaRPr lang="en-US" altLang="zh-CN">
              <a:latin typeface="Courier New" panose="02070309020205020404" pitchFamily="49" charset="0"/>
            </a:endParaRPr>
          </a:p>
        </p:txBody>
      </p:sp>
      <p:sp>
        <p:nvSpPr>
          <p:cNvPr id="750640" name="Text Box 48"/>
          <p:cNvSpPr txBox="1">
            <a:spLocks noChangeArrowheads="1"/>
          </p:cNvSpPr>
          <p:nvPr/>
        </p:nvSpPr>
        <p:spPr bwMode="auto">
          <a:xfrm>
            <a:off x="3307308" y="1670075"/>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rPr>
              <a:t>0</a:t>
            </a:r>
          </a:p>
        </p:txBody>
      </p:sp>
      <p:sp>
        <p:nvSpPr>
          <p:cNvPr id="750641" name="Text Box 49"/>
          <p:cNvSpPr txBox="1">
            <a:spLocks noChangeArrowheads="1"/>
          </p:cNvSpPr>
          <p:nvPr/>
        </p:nvSpPr>
        <p:spPr bwMode="auto">
          <a:xfrm>
            <a:off x="5364708" y="1628800"/>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2</a:t>
            </a:r>
            <a:endParaRPr lang="en-US" altLang="zh-CN">
              <a:latin typeface="Courier New" panose="02070309020205020404" pitchFamily="49" charset="0"/>
            </a:endParaRPr>
          </a:p>
        </p:txBody>
      </p:sp>
    </p:spTree>
    <p:extLst>
      <p:ext uri="{BB962C8B-B14F-4D97-AF65-F5344CB8AC3E}">
        <p14:creationId xmlns:p14="http://schemas.microsoft.com/office/powerpoint/2010/main" val="127238693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AutoShape 2"/>
          <p:cNvSpPr>
            <a:spLocks noGrp="1" noChangeArrowheads="1"/>
          </p:cNvSpPr>
          <p:nvPr>
            <p:ph type="title"/>
          </p:nvPr>
        </p:nvSpPr>
        <p:spPr/>
        <p:txBody>
          <a:bodyPr/>
          <a:lstStyle/>
          <a:p>
            <a:r>
              <a:rPr lang="en-US" altLang="zh-CN" dirty="0" err="1"/>
              <a:t>Dijkstra</a:t>
            </a:r>
            <a:r>
              <a:rPr lang="zh-CN" altLang="en-US" dirty="0"/>
              <a:t>算法</a:t>
            </a:r>
            <a:endParaRPr lang="en-US" altLang="zh-CN" dirty="0"/>
          </a:p>
        </p:txBody>
      </p:sp>
      <p:sp>
        <p:nvSpPr>
          <p:cNvPr id="752644" name="Oval 4"/>
          <p:cNvSpPr>
            <a:spLocks noChangeArrowheads="1"/>
          </p:cNvSpPr>
          <p:nvPr/>
        </p:nvSpPr>
        <p:spPr bwMode="auto">
          <a:xfrm>
            <a:off x="3141663" y="2327994"/>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1</a:t>
            </a:r>
          </a:p>
        </p:txBody>
      </p:sp>
      <p:sp>
        <p:nvSpPr>
          <p:cNvPr id="752645" name="Oval 5"/>
          <p:cNvSpPr>
            <a:spLocks noChangeArrowheads="1"/>
          </p:cNvSpPr>
          <p:nvPr/>
        </p:nvSpPr>
        <p:spPr bwMode="auto">
          <a:xfrm>
            <a:off x="5199063" y="4613994"/>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7</a:t>
            </a:r>
          </a:p>
        </p:txBody>
      </p:sp>
      <p:sp>
        <p:nvSpPr>
          <p:cNvPr id="752646" name="Oval 6"/>
          <p:cNvSpPr>
            <a:spLocks noChangeArrowheads="1"/>
          </p:cNvSpPr>
          <p:nvPr/>
        </p:nvSpPr>
        <p:spPr bwMode="auto">
          <a:xfrm>
            <a:off x="3141663" y="4613994"/>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6</a:t>
            </a:r>
          </a:p>
        </p:txBody>
      </p:sp>
      <p:cxnSp>
        <p:nvCxnSpPr>
          <p:cNvPr id="752647" name="AutoShape 7"/>
          <p:cNvCxnSpPr>
            <a:cxnSpLocks noChangeShapeType="1"/>
            <a:stCxn id="752645" idx="2"/>
            <a:endCxn id="752646" idx="6"/>
          </p:cNvCxnSpPr>
          <p:nvPr/>
        </p:nvCxnSpPr>
        <p:spPr bwMode="auto">
          <a:xfrm flipH="1">
            <a:off x="3598863" y="4842594"/>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2648" name="AutoShape 8"/>
          <p:cNvCxnSpPr>
            <a:cxnSpLocks noChangeShapeType="1"/>
            <a:stCxn id="752660" idx="2"/>
            <a:endCxn id="752657" idx="6"/>
          </p:cNvCxnSpPr>
          <p:nvPr/>
        </p:nvCxnSpPr>
        <p:spPr bwMode="auto">
          <a:xfrm flipH="1">
            <a:off x="2608263" y="3699594"/>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2649" name="AutoShape 9"/>
          <p:cNvCxnSpPr>
            <a:cxnSpLocks noChangeShapeType="1"/>
            <a:stCxn id="752644" idx="6"/>
            <a:endCxn id="752650" idx="2"/>
          </p:cNvCxnSpPr>
          <p:nvPr/>
        </p:nvCxnSpPr>
        <p:spPr bwMode="auto">
          <a:xfrm>
            <a:off x="3598863" y="2556594"/>
            <a:ext cx="1600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2650" name="Oval 10"/>
          <p:cNvSpPr>
            <a:spLocks noChangeArrowheads="1"/>
          </p:cNvSpPr>
          <p:nvPr/>
        </p:nvSpPr>
        <p:spPr bwMode="auto">
          <a:xfrm>
            <a:off x="5199063" y="2327994"/>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2</a:t>
            </a:r>
          </a:p>
        </p:txBody>
      </p:sp>
      <p:sp>
        <p:nvSpPr>
          <p:cNvPr id="752651" name="Oval 11"/>
          <p:cNvSpPr>
            <a:spLocks noChangeArrowheads="1"/>
          </p:cNvSpPr>
          <p:nvPr/>
        </p:nvSpPr>
        <p:spPr bwMode="auto">
          <a:xfrm>
            <a:off x="6113463" y="3470994"/>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5</a:t>
            </a:r>
          </a:p>
        </p:txBody>
      </p:sp>
      <p:cxnSp>
        <p:nvCxnSpPr>
          <p:cNvPr id="752652" name="AutoShape 12"/>
          <p:cNvCxnSpPr>
            <a:cxnSpLocks noChangeShapeType="1"/>
            <a:stCxn id="752651" idx="2"/>
            <a:endCxn id="752660" idx="6"/>
          </p:cNvCxnSpPr>
          <p:nvPr/>
        </p:nvCxnSpPr>
        <p:spPr bwMode="auto">
          <a:xfrm flipH="1">
            <a:off x="4665663" y="3699594"/>
            <a:ext cx="1447800" cy="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2653" name="AutoShape 13"/>
          <p:cNvCxnSpPr>
            <a:cxnSpLocks noChangeShapeType="1"/>
            <a:stCxn id="752651" idx="1"/>
            <a:endCxn id="752650" idx="5"/>
          </p:cNvCxnSpPr>
          <p:nvPr/>
        </p:nvCxnSpPr>
        <p:spPr bwMode="auto">
          <a:xfrm flipH="1" flipV="1">
            <a:off x="5589588" y="2718519"/>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2654" name="AutoShape 14"/>
          <p:cNvCxnSpPr>
            <a:cxnSpLocks noChangeShapeType="1"/>
            <a:stCxn id="752645" idx="7"/>
            <a:endCxn id="752651" idx="3"/>
          </p:cNvCxnSpPr>
          <p:nvPr/>
        </p:nvCxnSpPr>
        <p:spPr bwMode="auto">
          <a:xfrm flipV="1">
            <a:off x="5589588" y="3861519"/>
            <a:ext cx="5905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2655" name="AutoShape 15"/>
          <p:cNvCxnSpPr>
            <a:cxnSpLocks noChangeShapeType="1"/>
            <a:stCxn id="752644" idx="5"/>
            <a:endCxn id="752660" idx="1"/>
          </p:cNvCxnSpPr>
          <p:nvPr/>
        </p:nvCxnSpPr>
        <p:spPr bwMode="auto">
          <a:xfrm>
            <a:off x="3532188" y="2718519"/>
            <a:ext cx="7429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2656" name="AutoShape 16"/>
          <p:cNvCxnSpPr>
            <a:cxnSpLocks noChangeShapeType="1"/>
            <a:stCxn id="752650" idx="3"/>
            <a:endCxn id="752660" idx="7"/>
          </p:cNvCxnSpPr>
          <p:nvPr/>
        </p:nvCxnSpPr>
        <p:spPr bwMode="auto">
          <a:xfrm flipH="1">
            <a:off x="4598988" y="2718519"/>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2657" name="Oval 17"/>
          <p:cNvSpPr>
            <a:spLocks noChangeArrowheads="1"/>
          </p:cNvSpPr>
          <p:nvPr/>
        </p:nvSpPr>
        <p:spPr bwMode="auto">
          <a:xfrm>
            <a:off x="2151063" y="3470994"/>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3</a:t>
            </a:r>
          </a:p>
        </p:txBody>
      </p:sp>
      <p:cxnSp>
        <p:nvCxnSpPr>
          <p:cNvPr id="752658" name="AutoShape 18"/>
          <p:cNvCxnSpPr>
            <a:cxnSpLocks noChangeShapeType="1"/>
            <a:stCxn id="752657" idx="7"/>
            <a:endCxn id="752644" idx="3"/>
          </p:cNvCxnSpPr>
          <p:nvPr/>
        </p:nvCxnSpPr>
        <p:spPr bwMode="auto">
          <a:xfrm flipV="1">
            <a:off x="2541588" y="2718519"/>
            <a:ext cx="666750" cy="81915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2659" name="AutoShape 19"/>
          <p:cNvCxnSpPr>
            <a:cxnSpLocks noChangeShapeType="1"/>
            <a:stCxn id="752646" idx="1"/>
            <a:endCxn id="752657" idx="5"/>
          </p:cNvCxnSpPr>
          <p:nvPr/>
        </p:nvCxnSpPr>
        <p:spPr bwMode="auto">
          <a:xfrm flipH="1" flipV="1">
            <a:off x="2541588" y="3861519"/>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2660" name="Oval 20"/>
          <p:cNvSpPr>
            <a:spLocks noChangeArrowheads="1"/>
          </p:cNvSpPr>
          <p:nvPr/>
        </p:nvSpPr>
        <p:spPr bwMode="auto">
          <a:xfrm>
            <a:off x="4208463" y="3470994"/>
            <a:ext cx="457200" cy="457200"/>
          </a:xfrm>
          <a:prstGeom prst="ellipse">
            <a:avLst/>
          </a:prstGeom>
          <a:solidFill>
            <a:srgbClr val="DDDDDD"/>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latin typeface="Times New Roman" panose="02020603050405020304" pitchFamily="18" charset="0"/>
              </a:rPr>
              <a:t>v</a:t>
            </a:r>
            <a:r>
              <a:rPr lang="en-US" altLang="zh-CN" baseline="-25000">
                <a:latin typeface="Times New Roman" panose="02020603050405020304" pitchFamily="18" charset="0"/>
              </a:rPr>
              <a:t>4</a:t>
            </a:r>
          </a:p>
        </p:txBody>
      </p:sp>
      <p:cxnSp>
        <p:nvCxnSpPr>
          <p:cNvPr id="752661" name="AutoShape 21"/>
          <p:cNvCxnSpPr>
            <a:cxnSpLocks noChangeShapeType="1"/>
            <a:stCxn id="752645" idx="1"/>
            <a:endCxn id="752660" idx="5"/>
          </p:cNvCxnSpPr>
          <p:nvPr/>
        </p:nvCxnSpPr>
        <p:spPr bwMode="auto">
          <a:xfrm flipH="1" flipV="1">
            <a:off x="4598988" y="3861519"/>
            <a:ext cx="6667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2662" name="AutoShape 22"/>
          <p:cNvCxnSpPr>
            <a:cxnSpLocks noChangeShapeType="1"/>
            <a:stCxn id="752646" idx="7"/>
            <a:endCxn id="752660" idx="3"/>
          </p:cNvCxnSpPr>
          <p:nvPr/>
        </p:nvCxnSpPr>
        <p:spPr bwMode="auto">
          <a:xfrm flipV="1">
            <a:off x="3532188" y="3861519"/>
            <a:ext cx="742950" cy="81915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2663" name="Text Box 23"/>
          <p:cNvSpPr txBox="1">
            <a:spLocks noChangeArrowheads="1"/>
          </p:cNvSpPr>
          <p:nvPr/>
        </p:nvSpPr>
        <p:spPr bwMode="auto">
          <a:xfrm>
            <a:off x="2546350" y="2967757"/>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52664" name="Text Box 24"/>
          <p:cNvSpPr txBox="1">
            <a:spLocks noChangeArrowheads="1"/>
          </p:cNvSpPr>
          <p:nvPr/>
        </p:nvSpPr>
        <p:spPr bwMode="auto">
          <a:xfrm>
            <a:off x="3856038" y="2953469"/>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52665" name="Text Box 25"/>
          <p:cNvSpPr txBox="1">
            <a:spLocks noChangeArrowheads="1"/>
          </p:cNvSpPr>
          <p:nvPr/>
        </p:nvSpPr>
        <p:spPr bwMode="auto">
          <a:xfrm>
            <a:off x="4284663" y="2327994"/>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52666" name="Text Box 26"/>
          <p:cNvSpPr txBox="1">
            <a:spLocks noChangeArrowheads="1"/>
          </p:cNvSpPr>
          <p:nvPr/>
        </p:nvSpPr>
        <p:spPr bwMode="auto">
          <a:xfrm>
            <a:off x="5762625" y="2953469"/>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10</a:t>
            </a:r>
          </a:p>
        </p:txBody>
      </p:sp>
      <p:sp>
        <p:nvSpPr>
          <p:cNvPr id="752667" name="Text Box 27"/>
          <p:cNvSpPr txBox="1">
            <a:spLocks noChangeArrowheads="1"/>
          </p:cNvSpPr>
          <p:nvPr/>
        </p:nvSpPr>
        <p:spPr bwMode="auto">
          <a:xfrm>
            <a:off x="4711700" y="2953469"/>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3</a:t>
            </a:r>
          </a:p>
        </p:txBody>
      </p:sp>
      <p:sp>
        <p:nvSpPr>
          <p:cNvPr id="752668" name="Text Box 28"/>
          <p:cNvSpPr txBox="1">
            <a:spLocks noChangeArrowheads="1"/>
          </p:cNvSpPr>
          <p:nvPr/>
        </p:nvSpPr>
        <p:spPr bwMode="auto">
          <a:xfrm>
            <a:off x="5961063" y="4110757"/>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6</a:t>
            </a:r>
          </a:p>
        </p:txBody>
      </p:sp>
      <p:sp>
        <p:nvSpPr>
          <p:cNvPr id="752669" name="Text Box 29"/>
          <p:cNvSpPr txBox="1">
            <a:spLocks noChangeArrowheads="1"/>
          </p:cNvSpPr>
          <p:nvPr/>
        </p:nvSpPr>
        <p:spPr bwMode="auto">
          <a:xfrm>
            <a:off x="4970463" y="4110757"/>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4</a:t>
            </a:r>
          </a:p>
        </p:txBody>
      </p:sp>
      <p:sp>
        <p:nvSpPr>
          <p:cNvPr id="752670" name="Text Box 30"/>
          <p:cNvSpPr txBox="1">
            <a:spLocks noChangeArrowheads="1"/>
          </p:cNvSpPr>
          <p:nvPr/>
        </p:nvSpPr>
        <p:spPr bwMode="auto">
          <a:xfrm>
            <a:off x="5275263" y="3470994"/>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52671" name="Text Box 31"/>
          <p:cNvSpPr txBox="1">
            <a:spLocks noChangeArrowheads="1"/>
          </p:cNvSpPr>
          <p:nvPr/>
        </p:nvSpPr>
        <p:spPr bwMode="auto">
          <a:xfrm>
            <a:off x="3217863" y="3470994"/>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2</a:t>
            </a:r>
          </a:p>
        </p:txBody>
      </p:sp>
      <p:sp>
        <p:nvSpPr>
          <p:cNvPr id="752672" name="Text Box 32"/>
          <p:cNvSpPr txBox="1">
            <a:spLocks noChangeArrowheads="1"/>
          </p:cNvSpPr>
          <p:nvPr/>
        </p:nvSpPr>
        <p:spPr bwMode="auto">
          <a:xfrm>
            <a:off x="3675063" y="4110757"/>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8</a:t>
            </a:r>
          </a:p>
        </p:txBody>
      </p:sp>
      <p:sp>
        <p:nvSpPr>
          <p:cNvPr id="752673" name="Text Box 33"/>
          <p:cNvSpPr txBox="1">
            <a:spLocks noChangeArrowheads="1"/>
          </p:cNvSpPr>
          <p:nvPr/>
        </p:nvSpPr>
        <p:spPr bwMode="auto">
          <a:xfrm>
            <a:off x="2608263" y="4110757"/>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5</a:t>
            </a:r>
          </a:p>
        </p:txBody>
      </p:sp>
      <p:sp>
        <p:nvSpPr>
          <p:cNvPr id="752674" name="Text Box 34"/>
          <p:cNvSpPr txBox="1">
            <a:spLocks noChangeArrowheads="1"/>
          </p:cNvSpPr>
          <p:nvPr/>
        </p:nvSpPr>
        <p:spPr bwMode="auto">
          <a:xfrm>
            <a:off x="4360863" y="4613994"/>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zh-CN" sz="1200" b="1">
                <a:latin typeface="Courier New" panose="02070309020205020404" pitchFamily="49" charset="0"/>
              </a:rPr>
              <a:t>1</a:t>
            </a:r>
          </a:p>
        </p:txBody>
      </p:sp>
      <p:sp>
        <p:nvSpPr>
          <p:cNvPr id="752675" name="Text Box 35"/>
          <p:cNvSpPr txBox="1">
            <a:spLocks noChangeArrowheads="1"/>
          </p:cNvSpPr>
          <p:nvPr/>
        </p:nvSpPr>
        <p:spPr bwMode="auto">
          <a:xfrm>
            <a:off x="3217863" y="1916832"/>
            <a:ext cx="320675" cy="3667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rPr>
              <a:t>0</a:t>
            </a:r>
          </a:p>
        </p:txBody>
      </p:sp>
      <p:sp>
        <p:nvSpPr>
          <p:cNvPr id="752676" name="Text Box 36"/>
          <p:cNvSpPr txBox="1">
            <a:spLocks noChangeArrowheads="1"/>
          </p:cNvSpPr>
          <p:nvPr/>
        </p:nvSpPr>
        <p:spPr bwMode="auto">
          <a:xfrm>
            <a:off x="5275263" y="1946994"/>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2</a:t>
            </a:r>
            <a:endParaRPr lang="en-US" altLang="zh-CN">
              <a:latin typeface="Courier New" panose="02070309020205020404" pitchFamily="49" charset="0"/>
            </a:endParaRPr>
          </a:p>
        </p:txBody>
      </p:sp>
      <p:sp>
        <p:nvSpPr>
          <p:cNvPr id="752677" name="Text Box 37"/>
          <p:cNvSpPr txBox="1">
            <a:spLocks noChangeArrowheads="1"/>
          </p:cNvSpPr>
          <p:nvPr/>
        </p:nvSpPr>
        <p:spPr bwMode="auto">
          <a:xfrm>
            <a:off x="1770063" y="3556719"/>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3</a:t>
            </a:r>
            <a:endParaRPr lang="en-US" altLang="zh-CN">
              <a:latin typeface="Courier New" panose="02070309020205020404" pitchFamily="49" charset="0"/>
            </a:endParaRPr>
          </a:p>
        </p:txBody>
      </p:sp>
      <p:sp>
        <p:nvSpPr>
          <p:cNvPr id="752678" name="Text Box 38"/>
          <p:cNvSpPr txBox="1">
            <a:spLocks noChangeArrowheads="1"/>
          </p:cNvSpPr>
          <p:nvPr/>
        </p:nvSpPr>
        <p:spPr bwMode="auto">
          <a:xfrm>
            <a:off x="6646863" y="3480519"/>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3</a:t>
            </a:r>
            <a:endParaRPr lang="en-US" altLang="zh-CN">
              <a:latin typeface="Courier New" panose="02070309020205020404" pitchFamily="49" charset="0"/>
            </a:endParaRPr>
          </a:p>
        </p:txBody>
      </p:sp>
      <p:sp>
        <p:nvSpPr>
          <p:cNvPr id="752679" name="Text Box 39"/>
          <p:cNvSpPr txBox="1">
            <a:spLocks noChangeArrowheads="1"/>
          </p:cNvSpPr>
          <p:nvPr/>
        </p:nvSpPr>
        <p:spPr bwMode="auto">
          <a:xfrm>
            <a:off x="4284663" y="4013919"/>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1</a:t>
            </a:r>
            <a:endParaRPr lang="en-US" altLang="zh-CN">
              <a:latin typeface="Courier New" panose="02070309020205020404" pitchFamily="49" charset="0"/>
            </a:endParaRPr>
          </a:p>
        </p:txBody>
      </p:sp>
      <p:sp>
        <p:nvSpPr>
          <p:cNvPr id="752680" name="Line 40"/>
          <p:cNvSpPr>
            <a:spLocks noChangeShapeType="1"/>
          </p:cNvSpPr>
          <p:nvPr/>
        </p:nvSpPr>
        <p:spPr bwMode="auto">
          <a:xfrm flipH="1" flipV="1">
            <a:off x="3446463" y="2861394"/>
            <a:ext cx="6858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2681" name="Line 41"/>
          <p:cNvSpPr>
            <a:spLocks noChangeShapeType="1"/>
          </p:cNvSpPr>
          <p:nvPr/>
        </p:nvSpPr>
        <p:spPr bwMode="auto">
          <a:xfrm flipH="1" flipV="1">
            <a:off x="3751263" y="2632794"/>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2682" name="Line 42"/>
          <p:cNvSpPr>
            <a:spLocks noChangeShapeType="1"/>
          </p:cNvSpPr>
          <p:nvPr/>
        </p:nvSpPr>
        <p:spPr bwMode="auto">
          <a:xfrm flipH="1" flipV="1">
            <a:off x="4665663" y="3851994"/>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2683" name="Line 43"/>
          <p:cNvSpPr>
            <a:spLocks noChangeShapeType="1"/>
          </p:cNvSpPr>
          <p:nvPr/>
        </p:nvSpPr>
        <p:spPr bwMode="auto">
          <a:xfrm flipH="1" flipV="1">
            <a:off x="4589463" y="4004394"/>
            <a:ext cx="5334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2684" name="Line 44"/>
          <p:cNvSpPr>
            <a:spLocks noChangeShapeType="1"/>
          </p:cNvSpPr>
          <p:nvPr/>
        </p:nvSpPr>
        <p:spPr bwMode="auto">
          <a:xfrm flipV="1">
            <a:off x="3751263" y="4994994"/>
            <a:ext cx="13716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2685" name="Line 45"/>
          <p:cNvSpPr>
            <a:spLocks noChangeShapeType="1"/>
          </p:cNvSpPr>
          <p:nvPr/>
        </p:nvSpPr>
        <p:spPr bwMode="auto">
          <a:xfrm flipV="1">
            <a:off x="2684463" y="3851994"/>
            <a:ext cx="144780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2686" name="Text Box 46"/>
          <p:cNvSpPr txBox="1">
            <a:spLocks noChangeArrowheads="1"/>
          </p:cNvSpPr>
          <p:nvPr/>
        </p:nvSpPr>
        <p:spPr bwMode="auto">
          <a:xfrm>
            <a:off x="3217863" y="5147394"/>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6</a:t>
            </a:r>
            <a:endParaRPr lang="en-US" altLang="zh-CN">
              <a:latin typeface="Courier New" panose="02070309020205020404" pitchFamily="49" charset="0"/>
            </a:endParaRPr>
          </a:p>
        </p:txBody>
      </p:sp>
      <p:sp>
        <p:nvSpPr>
          <p:cNvPr id="752687" name="Text Box 47"/>
          <p:cNvSpPr txBox="1">
            <a:spLocks noChangeArrowheads="1"/>
          </p:cNvSpPr>
          <p:nvPr/>
        </p:nvSpPr>
        <p:spPr bwMode="auto">
          <a:xfrm>
            <a:off x="5275263" y="5147394"/>
            <a:ext cx="320675" cy="3667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a:latin typeface="Courier New" panose="02070309020205020404" pitchFamily="49" charset="0"/>
                <a:sym typeface="Symbol" panose="05050102010706020507" pitchFamily="18" charset="2"/>
              </a:rPr>
              <a:t>5</a:t>
            </a:r>
            <a:endParaRPr lang="en-US" altLang="zh-CN">
              <a:latin typeface="Courier New" panose="02070309020205020404" pitchFamily="49" charset="0"/>
            </a:endParaRPr>
          </a:p>
        </p:txBody>
      </p:sp>
    </p:spTree>
    <p:extLst>
      <p:ext uri="{BB962C8B-B14F-4D97-AF65-F5344CB8AC3E}">
        <p14:creationId xmlns:p14="http://schemas.microsoft.com/office/powerpoint/2010/main" val="330516390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AutoShape 2"/>
          <p:cNvSpPr>
            <a:spLocks noGrp="1" noChangeArrowheads="1"/>
          </p:cNvSpPr>
          <p:nvPr>
            <p:ph type="title"/>
          </p:nvPr>
        </p:nvSpPr>
        <p:spPr/>
        <p:txBody>
          <a:bodyPr/>
          <a:lstStyle/>
          <a:p>
            <a:r>
              <a:rPr lang="zh-CN" altLang="en-US" dirty="0"/>
              <a:t>拓扑排序</a:t>
            </a:r>
            <a:endParaRPr lang="en-US" altLang="zh-CN" dirty="0"/>
          </a:p>
        </p:txBody>
      </p:sp>
      <p:sp>
        <p:nvSpPr>
          <p:cNvPr id="766980" name="Freeform 4"/>
          <p:cNvSpPr>
            <a:spLocks/>
          </p:cNvSpPr>
          <p:nvPr/>
        </p:nvSpPr>
        <p:spPr bwMode="auto">
          <a:xfrm>
            <a:off x="5724525" y="1903313"/>
            <a:ext cx="706438" cy="687388"/>
          </a:xfrm>
          <a:custGeom>
            <a:avLst/>
            <a:gdLst>
              <a:gd name="T0" fmla="*/ 0 w 865"/>
              <a:gd name="T1" fmla="*/ 433 h 865"/>
              <a:gd name="T2" fmla="*/ 2 w 865"/>
              <a:gd name="T3" fmla="*/ 375 h 865"/>
              <a:gd name="T4" fmla="*/ 13 w 865"/>
              <a:gd name="T5" fmla="*/ 319 h 865"/>
              <a:gd name="T6" fmla="*/ 33 w 865"/>
              <a:gd name="T7" fmla="*/ 267 h 865"/>
              <a:gd name="T8" fmla="*/ 58 w 865"/>
              <a:gd name="T9" fmla="*/ 215 h 865"/>
              <a:gd name="T10" fmla="*/ 88 w 865"/>
              <a:gd name="T11" fmla="*/ 169 h 865"/>
              <a:gd name="T12" fmla="*/ 125 w 865"/>
              <a:gd name="T13" fmla="*/ 127 h 865"/>
              <a:gd name="T14" fmla="*/ 169 w 865"/>
              <a:gd name="T15" fmla="*/ 88 h 865"/>
              <a:gd name="T16" fmla="*/ 215 w 865"/>
              <a:gd name="T17" fmla="*/ 57 h 865"/>
              <a:gd name="T18" fmla="*/ 265 w 865"/>
              <a:gd name="T19" fmla="*/ 32 h 865"/>
              <a:gd name="T20" fmla="*/ 319 w 865"/>
              <a:gd name="T21" fmla="*/ 13 h 865"/>
              <a:gd name="T22" fmla="*/ 375 w 865"/>
              <a:gd name="T23" fmla="*/ 4 h 865"/>
              <a:gd name="T24" fmla="*/ 432 w 865"/>
              <a:gd name="T25" fmla="*/ 0 h 865"/>
              <a:gd name="T26" fmla="*/ 488 w 865"/>
              <a:gd name="T27" fmla="*/ 4 h 865"/>
              <a:gd name="T28" fmla="*/ 544 w 865"/>
              <a:gd name="T29" fmla="*/ 13 h 865"/>
              <a:gd name="T30" fmla="*/ 598 w 865"/>
              <a:gd name="T31" fmla="*/ 32 h 865"/>
              <a:gd name="T32" fmla="*/ 647 w 865"/>
              <a:gd name="T33" fmla="*/ 57 h 865"/>
              <a:gd name="T34" fmla="*/ 694 w 865"/>
              <a:gd name="T35" fmla="*/ 88 h 865"/>
              <a:gd name="T36" fmla="*/ 738 w 865"/>
              <a:gd name="T37" fmla="*/ 127 h 865"/>
              <a:gd name="T38" fmla="*/ 774 w 865"/>
              <a:gd name="T39" fmla="*/ 169 h 865"/>
              <a:gd name="T40" fmla="*/ 805 w 865"/>
              <a:gd name="T41" fmla="*/ 215 h 865"/>
              <a:gd name="T42" fmla="*/ 830 w 865"/>
              <a:gd name="T43" fmla="*/ 267 h 865"/>
              <a:gd name="T44" fmla="*/ 849 w 865"/>
              <a:gd name="T45" fmla="*/ 319 h 865"/>
              <a:gd name="T46" fmla="*/ 861 w 865"/>
              <a:gd name="T47" fmla="*/ 375 h 865"/>
              <a:gd name="T48" fmla="*/ 865 w 865"/>
              <a:gd name="T49" fmla="*/ 433 h 865"/>
              <a:gd name="T50" fmla="*/ 861 w 865"/>
              <a:gd name="T51" fmla="*/ 488 h 865"/>
              <a:gd name="T52" fmla="*/ 849 w 865"/>
              <a:gd name="T53" fmla="*/ 544 h 865"/>
              <a:gd name="T54" fmla="*/ 830 w 865"/>
              <a:gd name="T55" fmla="*/ 598 h 865"/>
              <a:gd name="T56" fmla="*/ 805 w 865"/>
              <a:gd name="T57" fmla="*/ 648 h 865"/>
              <a:gd name="T58" fmla="*/ 774 w 865"/>
              <a:gd name="T59" fmla="*/ 696 h 865"/>
              <a:gd name="T60" fmla="*/ 738 w 865"/>
              <a:gd name="T61" fmla="*/ 738 h 865"/>
              <a:gd name="T62" fmla="*/ 694 w 865"/>
              <a:gd name="T63" fmla="*/ 775 h 865"/>
              <a:gd name="T64" fmla="*/ 647 w 865"/>
              <a:gd name="T65" fmla="*/ 808 h 865"/>
              <a:gd name="T66" fmla="*/ 598 w 865"/>
              <a:gd name="T67" fmla="*/ 833 h 865"/>
              <a:gd name="T68" fmla="*/ 544 w 865"/>
              <a:gd name="T69" fmla="*/ 850 h 865"/>
              <a:gd name="T70" fmla="*/ 488 w 865"/>
              <a:gd name="T71" fmla="*/ 861 h 865"/>
              <a:gd name="T72" fmla="*/ 432 w 865"/>
              <a:gd name="T73" fmla="*/ 865 h 865"/>
              <a:gd name="T74" fmla="*/ 375 w 865"/>
              <a:gd name="T75" fmla="*/ 861 h 865"/>
              <a:gd name="T76" fmla="*/ 319 w 865"/>
              <a:gd name="T77" fmla="*/ 850 h 865"/>
              <a:gd name="T78" fmla="*/ 265 w 865"/>
              <a:gd name="T79" fmla="*/ 833 h 865"/>
              <a:gd name="T80" fmla="*/ 215 w 865"/>
              <a:gd name="T81" fmla="*/ 808 h 865"/>
              <a:gd name="T82" fmla="*/ 169 w 865"/>
              <a:gd name="T83" fmla="*/ 775 h 865"/>
              <a:gd name="T84" fmla="*/ 125 w 865"/>
              <a:gd name="T85" fmla="*/ 738 h 865"/>
              <a:gd name="T86" fmla="*/ 88 w 865"/>
              <a:gd name="T87" fmla="*/ 696 h 865"/>
              <a:gd name="T88" fmla="*/ 58 w 865"/>
              <a:gd name="T89" fmla="*/ 648 h 865"/>
              <a:gd name="T90" fmla="*/ 33 w 865"/>
              <a:gd name="T91" fmla="*/ 598 h 865"/>
              <a:gd name="T92" fmla="*/ 13 w 865"/>
              <a:gd name="T93" fmla="*/ 544 h 865"/>
              <a:gd name="T94" fmla="*/ 2 w 865"/>
              <a:gd name="T95" fmla="*/ 488 h 865"/>
              <a:gd name="T96" fmla="*/ 0 w 865"/>
              <a:gd name="T97" fmla="*/ 433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5" h="865">
                <a:moveTo>
                  <a:pt x="0" y="433"/>
                </a:moveTo>
                <a:lnTo>
                  <a:pt x="2" y="375"/>
                </a:lnTo>
                <a:lnTo>
                  <a:pt x="13" y="319"/>
                </a:lnTo>
                <a:lnTo>
                  <a:pt x="33" y="267"/>
                </a:lnTo>
                <a:lnTo>
                  <a:pt x="58" y="215"/>
                </a:lnTo>
                <a:lnTo>
                  <a:pt x="88" y="169"/>
                </a:lnTo>
                <a:lnTo>
                  <a:pt x="125" y="127"/>
                </a:lnTo>
                <a:lnTo>
                  <a:pt x="169" y="88"/>
                </a:lnTo>
                <a:lnTo>
                  <a:pt x="215" y="57"/>
                </a:lnTo>
                <a:lnTo>
                  <a:pt x="265" y="32"/>
                </a:lnTo>
                <a:lnTo>
                  <a:pt x="319" y="13"/>
                </a:lnTo>
                <a:lnTo>
                  <a:pt x="375" y="4"/>
                </a:lnTo>
                <a:lnTo>
                  <a:pt x="432" y="0"/>
                </a:lnTo>
                <a:lnTo>
                  <a:pt x="488" y="4"/>
                </a:lnTo>
                <a:lnTo>
                  <a:pt x="544" y="13"/>
                </a:lnTo>
                <a:lnTo>
                  <a:pt x="598" y="32"/>
                </a:lnTo>
                <a:lnTo>
                  <a:pt x="647" y="57"/>
                </a:lnTo>
                <a:lnTo>
                  <a:pt x="694" y="88"/>
                </a:lnTo>
                <a:lnTo>
                  <a:pt x="738" y="127"/>
                </a:lnTo>
                <a:lnTo>
                  <a:pt x="774" y="169"/>
                </a:lnTo>
                <a:lnTo>
                  <a:pt x="805" y="215"/>
                </a:lnTo>
                <a:lnTo>
                  <a:pt x="830" y="267"/>
                </a:lnTo>
                <a:lnTo>
                  <a:pt x="849" y="319"/>
                </a:lnTo>
                <a:lnTo>
                  <a:pt x="861" y="375"/>
                </a:lnTo>
                <a:lnTo>
                  <a:pt x="865" y="433"/>
                </a:lnTo>
                <a:lnTo>
                  <a:pt x="861" y="488"/>
                </a:lnTo>
                <a:lnTo>
                  <a:pt x="849" y="544"/>
                </a:lnTo>
                <a:lnTo>
                  <a:pt x="830" y="598"/>
                </a:lnTo>
                <a:lnTo>
                  <a:pt x="805" y="648"/>
                </a:lnTo>
                <a:lnTo>
                  <a:pt x="774" y="696"/>
                </a:lnTo>
                <a:lnTo>
                  <a:pt x="738" y="738"/>
                </a:lnTo>
                <a:lnTo>
                  <a:pt x="694" y="775"/>
                </a:lnTo>
                <a:lnTo>
                  <a:pt x="647" y="808"/>
                </a:lnTo>
                <a:lnTo>
                  <a:pt x="598" y="833"/>
                </a:lnTo>
                <a:lnTo>
                  <a:pt x="544" y="850"/>
                </a:lnTo>
                <a:lnTo>
                  <a:pt x="488" y="861"/>
                </a:lnTo>
                <a:lnTo>
                  <a:pt x="432" y="865"/>
                </a:lnTo>
                <a:lnTo>
                  <a:pt x="375" y="861"/>
                </a:lnTo>
                <a:lnTo>
                  <a:pt x="319" y="850"/>
                </a:lnTo>
                <a:lnTo>
                  <a:pt x="265" y="833"/>
                </a:lnTo>
                <a:lnTo>
                  <a:pt x="215" y="808"/>
                </a:lnTo>
                <a:lnTo>
                  <a:pt x="169" y="775"/>
                </a:lnTo>
                <a:lnTo>
                  <a:pt x="125" y="738"/>
                </a:lnTo>
                <a:lnTo>
                  <a:pt x="88" y="696"/>
                </a:lnTo>
                <a:lnTo>
                  <a:pt x="58" y="648"/>
                </a:lnTo>
                <a:lnTo>
                  <a:pt x="33" y="598"/>
                </a:lnTo>
                <a:lnTo>
                  <a:pt x="13" y="544"/>
                </a:lnTo>
                <a:lnTo>
                  <a:pt x="2" y="488"/>
                </a:lnTo>
                <a:lnTo>
                  <a:pt x="0" y="433"/>
                </a:lnTo>
                <a:close/>
              </a:path>
            </a:pathLst>
          </a:custGeom>
          <a:solidFill>
            <a:srgbClr val="FFFFFF"/>
          </a:solidFill>
          <a:ln w="19050" cmpd="sng">
            <a:solidFill>
              <a:srgbClr val="000000"/>
            </a:solidFill>
            <a:prstDash val="solid"/>
            <a:round/>
            <a:headEnd/>
            <a:tailEnd/>
          </a:ln>
        </p:spPr>
        <p:txBody>
          <a:bodyPr/>
          <a:lstStyle/>
          <a:p>
            <a:endParaRPr lang="zh-CN" altLang="en-US"/>
          </a:p>
        </p:txBody>
      </p:sp>
      <p:sp>
        <p:nvSpPr>
          <p:cNvPr id="766981" name="Rectangle 5"/>
          <p:cNvSpPr>
            <a:spLocks noChangeArrowheads="1"/>
          </p:cNvSpPr>
          <p:nvPr/>
        </p:nvSpPr>
        <p:spPr bwMode="auto">
          <a:xfrm>
            <a:off x="5886450" y="2109688"/>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eaLnBrk="0" hangingPunct="0"/>
            <a:r>
              <a:rPr lang="en-US" altLang="zh-CN">
                <a:solidFill>
                  <a:srgbClr val="000000"/>
                </a:solidFill>
              </a:rPr>
              <a:t>321</a:t>
            </a:r>
            <a:endParaRPr lang="en-US" altLang="zh-CN" sz="2400">
              <a:latin typeface="Courier New" panose="02070309020205020404" pitchFamily="49" charset="0"/>
            </a:endParaRPr>
          </a:p>
        </p:txBody>
      </p:sp>
      <p:sp>
        <p:nvSpPr>
          <p:cNvPr id="766982" name="Freeform 6"/>
          <p:cNvSpPr>
            <a:spLocks/>
          </p:cNvSpPr>
          <p:nvPr/>
        </p:nvSpPr>
        <p:spPr bwMode="auto">
          <a:xfrm>
            <a:off x="3492500" y="1789013"/>
            <a:ext cx="708025" cy="687388"/>
          </a:xfrm>
          <a:custGeom>
            <a:avLst/>
            <a:gdLst>
              <a:gd name="T0" fmla="*/ 0 w 865"/>
              <a:gd name="T1" fmla="*/ 432 h 865"/>
              <a:gd name="T2" fmla="*/ 4 w 865"/>
              <a:gd name="T3" fmla="*/ 375 h 865"/>
              <a:gd name="T4" fmla="*/ 15 w 865"/>
              <a:gd name="T5" fmla="*/ 319 h 865"/>
              <a:gd name="T6" fmla="*/ 33 w 865"/>
              <a:gd name="T7" fmla="*/ 267 h 865"/>
              <a:gd name="T8" fmla="*/ 58 w 865"/>
              <a:gd name="T9" fmla="*/ 215 h 865"/>
              <a:gd name="T10" fmla="*/ 88 w 865"/>
              <a:gd name="T11" fmla="*/ 169 h 865"/>
              <a:gd name="T12" fmla="*/ 127 w 865"/>
              <a:gd name="T13" fmla="*/ 126 h 865"/>
              <a:gd name="T14" fmla="*/ 169 w 865"/>
              <a:gd name="T15" fmla="*/ 88 h 865"/>
              <a:gd name="T16" fmla="*/ 217 w 865"/>
              <a:gd name="T17" fmla="*/ 57 h 865"/>
              <a:gd name="T18" fmla="*/ 267 w 865"/>
              <a:gd name="T19" fmla="*/ 32 h 865"/>
              <a:gd name="T20" fmla="*/ 321 w 865"/>
              <a:gd name="T21" fmla="*/ 13 h 865"/>
              <a:gd name="T22" fmla="*/ 376 w 865"/>
              <a:gd name="T23" fmla="*/ 3 h 865"/>
              <a:gd name="T24" fmla="*/ 432 w 865"/>
              <a:gd name="T25" fmla="*/ 0 h 865"/>
              <a:gd name="T26" fmla="*/ 488 w 865"/>
              <a:gd name="T27" fmla="*/ 3 h 865"/>
              <a:gd name="T28" fmla="*/ 544 w 865"/>
              <a:gd name="T29" fmla="*/ 13 h 865"/>
              <a:gd name="T30" fmla="*/ 597 w 865"/>
              <a:gd name="T31" fmla="*/ 32 h 865"/>
              <a:gd name="T32" fmla="*/ 649 w 865"/>
              <a:gd name="T33" fmla="*/ 57 h 865"/>
              <a:gd name="T34" fmla="*/ 695 w 865"/>
              <a:gd name="T35" fmla="*/ 88 h 865"/>
              <a:gd name="T36" fmla="*/ 738 w 865"/>
              <a:gd name="T37" fmla="*/ 126 h 865"/>
              <a:gd name="T38" fmla="*/ 776 w 865"/>
              <a:gd name="T39" fmla="*/ 169 h 865"/>
              <a:gd name="T40" fmla="*/ 807 w 865"/>
              <a:gd name="T41" fmla="*/ 215 h 865"/>
              <a:gd name="T42" fmla="*/ 832 w 865"/>
              <a:gd name="T43" fmla="*/ 267 h 865"/>
              <a:gd name="T44" fmla="*/ 849 w 865"/>
              <a:gd name="T45" fmla="*/ 319 h 865"/>
              <a:gd name="T46" fmla="*/ 861 w 865"/>
              <a:gd name="T47" fmla="*/ 375 h 865"/>
              <a:gd name="T48" fmla="*/ 865 w 865"/>
              <a:gd name="T49" fmla="*/ 432 h 865"/>
              <a:gd name="T50" fmla="*/ 861 w 865"/>
              <a:gd name="T51" fmla="*/ 488 h 865"/>
              <a:gd name="T52" fmla="*/ 849 w 865"/>
              <a:gd name="T53" fmla="*/ 544 h 865"/>
              <a:gd name="T54" fmla="*/ 832 w 865"/>
              <a:gd name="T55" fmla="*/ 598 h 865"/>
              <a:gd name="T56" fmla="*/ 807 w 865"/>
              <a:gd name="T57" fmla="*/ 648 h 865"/>
              <a:gd name="T58" fmla="*/ 776 w 865"/>
              <a:gd name="T59" fmla="*/ 696 h 865"/>
              <a:gd name="T60" fmla="*/ 738 w 865"/>
              <a:gd name="T61" fmla="*/ 738 h 865"/>
              <a:gd name="T62" fmla="*/ 695 w 865"/>
              <a:gd name="T63" fmla="*/ 775 h 865"/>
              <a:gd name="T64" fmla="*/ 649 w 865"/>
              <a:gd name="T65" fmla="*/ 807 h 865"/>
              <a:gd name="T66" fmla="*/ 597 w 865"/>
              <a:gd name="T67" fmla="*/ 832 h 865"/>
              <a:gd name="T68" fmla="*/ 544 w 865"/>
              <a:gd name="T69" fmla="*/ 850 h 865"/>
              <a:gd name="T70" fmla="*/ 488 w 865"/>
              <a:gd name="T71" fmla="*/ 861 h 865"/>
              <a:gd name="T72" fmla="*/ 432 w 865"/>
              <a:gd name="T73" fmla="*/ 865 h 865"/>
              <a:gd name="T74" fmla="*/ 376 w 865"/>
              <a:gd name="T75" fmla="*/ 861 h 865"/>
              <a:gd name="T76" fmla="*/ 321 w 865"/>
              <a:gd name="T77" fmla="*/ 850 h 865"/>
              <a:gd name="T78" fmla="*/ 267 w 865"/>
              <a:gd name="T79" fmla="*/ 832 h 865"/>
              <a:gd name="T80" fmla="*/ 217 w 865"/>
              <a:gd name="T81" fmla="*/ 807 h 865"/>
              <a:gd name="T82" fmla="*/ 169 w 865"/>
              <a:gd name="T83" fmla="*/ 775 h 865"/>
              <a:gd name="T84" fmla="*/ 127 w 865"/>
              <a:gd name="T85" fmla="*/ 738 h 865"/>
              <a:gd name="T86" fmla="*/ 88 w 865"/>
              <a:gd name="T87" fmla="*/ 696 h 865"/>
              <a:gd name="T88" fmla="*/ 58 w 865"/>
              <a:gd name="T89" fmla="*/ 648 h 865"/>
              <a:gd name="T90" fmla="*/ 33 w 865"/>
              <a:gd name="T91" fmla="*/ 598 h 865"/>
              <a:gd name="T92" fmla="*/ 15 w 865"/>
              <a:gd name="T93" fmla="*/ 544 h 865"/>
              <a:gd name="T94" fmla="*/ 4 w 865"/>
              <a:gd name="T95" fmla="*/ 488 h 865"/>
              <a:gd name="T96" fmla="*/ 0 w 865"/>
              <a:gd name="T97" fmla="*/ 432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5" h="865">
                <a:moveTo>
                  <a:pt x="0" y="432"/>
                </a:moveTo>
                <a:lnTo>
                  <a:pt x="4" y="375"/>
                </a:lnTo>
                <a:lnTo>
                  <a:pt x="15" y="319"/>
                </a:lnTo>
                <a:lnTo>
                  <a:pt x="33" y="267"/>
                </a:lnTo>
                <a:lnTo>
                  <a:pt x="58" y="215"/>
                </a:lnTo>
                <a:lnTo>
                  <a:pt x="88" y="169"/>
                </a:lnTo>
                <a:lnTo>
                  <a:pt x="127" y="126"/>
                </a:lnTo>
                <a:lnTo>
                  <a:pt x="169" y="88"/>
                </a:lnTo>
                <a:lnTo>
                  <a:pt x="217" y="57"/>
                </a:lnTo>
                <a:lnTo>
                  <a:pt x="267" y="32"/>
                </a:lnTo>
                <a:lnTo>
                  <a:pt x="321" y="13"/>
                </a:lnTo>
                <a:lnTo>
                  <a:pt x="376" y="3"/>
                </a:lnTo>
                <a:lnTo>
                  <a:pt x="432" y="0"/>
                </a:lnTo>
                <a:lnTo>
                  <a:pt x="488" y="3"/>
                </a:lnTo>
                <a:lnTo>
                  <a:pt x="544" y="13"/>
                </a:lnTo>
                <a:lnTo>
                  <a:pt x="597" y="32"/>
                </a:lnTo>
                <a:lnTo>
                  <a:pt x="649" y="57"/>
                </a:lnTo>
                <a:lnTo>
                  <a:pt x="695" y="88"/>
                </a:lnTo>
                <a:lnTo>
                  <a:pt x="738" y="126"/>
                </a:lnTo>
                <a:lnTo>
                  <a:pt x="776" y="169"/>
                </a:lnTo>
                <a:lnTo>
                  <a:pt x="807" y="215"/>
                </a:lnTo>
                <a:lnTo>
                  <a:pt x="832" y="267"/>
                </a:lnTo>
                <a:lnTo>
                  <a:pt x="849" y="319"/>
                </a:lnTo>
                <a:lnTo>
                  <a:pt x="861" y="375"/>
                </a:lnTo>
                <a:lnTo>
                  <a:pt x="865" y="432"/>
                </a:lnTo>
                <a:lnTo>
                  <a:pt x="861" y="488"/>
                </a:lnTo>
                <a:lnTo>
                  <a:pt x="849" y="544"/>
                </a:lnTo>
                <a:lnTo>
                  <a:pt x="832" y="598"/>
                </a:lnTo>
                <a:lnTo>
                  <a:pt x="807" y="648"/>
                </a:lnTo>
                <a:lnTo>
                  <a:pt x="776" y="696"/>
                </a:lnTo>
                <a:lnTo>
                  <a:pt x="738" y="738"/>
                </a:lnTo>
                <a:lnTo>
                  <a:pt x="695" y="775"/>
                </a:lnTo>
                <a:lnTo>
                  <a:pt x="649" y="807"/>
                </a:lnTo>
                <a:lnTo>
                  <a:pt x="597" y="832"/>
                </a:lnTo>
                <a:lnTo>
                  <a:pt x="544" y="850"/>
                </a:lnTo>
                <a:lnTo>
                  <a:pt x="488" y="861"/>
                </a:lnTo>
                <a:lnTo>
                  <a:pt x="432" y="865"/>
                </a:lnTo>
                <a:lnTo>
                  <a:pt x="376" y="861"/>
                </a:lnTo>
                <a:lnTo>
                  <a:pt x="321" y="850"/>
                </a:lnTo>
                <a:lnTo>
                  <a:pt x="267" y="832"/>
                </a:lnTo>
                <a:lnTo>
                  <a:pt x="217" y="807"/>
                </a:lnTo>
                <a:lnTo>
                  <a:pt x="169" y="775"/>
                </a:lnTo>
                <a:lnTo>
                  <a:pt x="127" y="738"/>
                </a:lnTo>
                <a:lnTo>
                  <a:pt x="88" y="696"/>
                </a:lnTo>
                <a:lnTo>
                  <a:pt x="58" y="648"/>
                </a:lnTo>
                <a:lnTo>
                  <a:pt x="33" y="598"/>
                </a:lnTo>
                <a:lnTo>
                  <a:pt x="15" y="544"/>
                </a:lnTo>
                <a:lnTo>
                  <a:pt x="4" y="488"/>
                </a:lnTo>
                <a:lnTo>
                  <a:pt x="0" y="432"/>
                </a:lnTo>
                <a:close/>
              </a:path>
            </a:pathLst>
          </a:custGeom>
          <a:solidFill>
            <a:srgbClr val="FFFFFF"/>
          </a:solidFill>
          <a:ln w="19050" cmpd="sng">
            <a:solidFill>
              <a:srgbClr val="000000"/>
            </a:solidFill>
            <a:prstDash val="solid"/>
            <a:round/>
            <a:headEnd/>
            <a:tailEnd/>
          </a:ln>
        </p:spPr>
        <p:txBody>
          <a:bodyPr/>
          <a:lstStyle/>
          <a:p>
            <a:endParaRPr lang="zh-CN" altLang="en-US"/>
          </a:p>
        </p:txBody>
      </p:sp>
      <p:sp>
        <p:nvSpPr>
          <p:cNvPr id="766983" name="Rectangle 7"/>
          <p:cNvSpPr>
            <a:spLocks noChangeArrowheads="1"/>
          </p:cNvSpPr>
          <p:nvPr/>
        </p:nvSpPr>
        <p:spPr bwMode="auto">
          <a:xfrm>
            <a:off x="3656013" y="1993801"/>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eaLnBrk="0" hangingPunct="0"/>
            <a:r>
              <a:rPr lang="en-US" altLang="zh-CN">
                <a:solidFill>
                  <a:srgbClr val="000000"/>
                </a:solidFill>
              </a:rPr>
              <a:t>143</a:t>
            </a:r>
            <a:endParaRPr lang="en-US" altLang="zh-CN" sz="2400">
              <a:latin typeface="Courier New" panose="02070309020205020404" pitchFamily="49" charset="0"/>
            </a:endParaRPr>
          </a:p>
        </p:txBody>
      </p:sp>
      <p:sp>
        <p:nvSpPr>
          <p:cNvPr id="766984" name="Freeform 8"/>
          <p:cNvSpPr>
            <a:spLocks/>
          </p:cNvSpPr>
          <p:nvPr/>
        </p:nvSpPr>
        <p:spPr bwMode="auto">
          <a:xfrm>
            <a:off x="7496175" y="1615976"/>
            <a:ext cx="708025" cy="687387"/>
          </a:xfrm>
          <a:custGeom>
            <a:avLst/>
            <a:gdLst>
              <a:gd name="T0" fmla="*/ 0 w 864"/>
              <a:gd name="T1" fmla="*/ 433 h 866"/>
              <a:gd name="T2" fmla="*/ 3 w 864"/>
              <a:gd name="T3" fmla="*/ 377 h 866"/>
              <a:gd name="T4" fmla="*/ 15 w 864"/>
              <a:gd name="T5" fmla="*/ 321 h 866"/>
              <a:gd name="T6" fmla="*/ 32 w 864"/>
              <a:gd name="T7" fmla="*/ 268 h 866"/>
              <a:gd name="T8" fmla="*/ 57 w 864"/>
              <a:gd name="T9" fmla="*/ 218 h 866"/>
              <a:gd name="T10" fmla="*/ 88 w 864"/>
              <a:gd name="T11" fmla="*/ 169 h 866"/>
              <a:gd name="T12" fmla="*/ 126 w 864"/>
              <a:gd name="T13" fmla="*/ 127 h 866"/>
              <a:gd name="T14" fmla="*/ 169 w 864"/>
              <a:gd name="T15" fmla="*/ 91 h 866"/>
              <a:gd name="T16" fmla="*/ 217 w 864"/>
              <a:gd name="T17" fmla="*/ 58 h 866"/>
              <a:gd name="T18" fmla="*/ 267 w 864"/>
              <a:gd name="T19" fmla="*/ 33 h 866"/>
              <a:gd name="T20" fmla="*/ 321 w 864"/>
              <a:gd name="T21" fmla="*/ 16 h 866"/>
              <a:gd name="T22" fmla="*/ 376 w 864"/>
              <a:gd name="T23" fmla="*/ 4 h 866"/>
              <a:gd name="T24" fmla="*/ 432 w 864"/>
              <a:gd name="T25" fmla="*/ 0 h 866"/>
              <a:gd name="T26" fmla="*/ 488 w 864"/>
              <a:gd name="T27" fmla="*/ 4 h 866"/>
              <a:gd name="T28" fmla="*/ 543 w 864"/>
              <a:gd name="T29" fmla="*/ 16 h 866"/>
              <a:gd name="T30" fmla="*/ 597 w 864"/>
              <a:gd name="T31" fmla="*/ 33 h 866"/>
              <a:gd name="T32" fmla="*/ 649 w 864"/>
              <a:gd name="T33" fmla="*/ 58 h 866"/>
              <a:gd name="T34" fmla="*/ 695 w 864"/>
              <a:gd name="T35" fmla="*/ 91 h 866"/>
              <a:gd name="T36" fmla="*/ 737 w 864"/>
              <a:gd name="T37" fmla="*/ 127 h 866"/>
              <a:gd name="T38" fmla="*/ 776 w 864"/>
              <a:gd name="T39" fmla="*/ 169 h 866"/>
              <a:gd name="T40" fmla="*/ 807 w 864"/>
              <a:gd name="T41" fmla="*/ 218 h 866"/>
              <a:gd name="T42" fmla="*/ 832 w 864"/>
              <a:gd name="T43" fmla="*/ 268 h 866"/>
              <a:gd name="T44" fmla="*/ 849 w 864"/>
              <a:gd name="T45" fmla="*/ 321 h 866"/>
              <a:gd name="T46" fmla="*/ 860 w 864"/>
              <a:gd name="T47" fmla="*/ 377 h 866"/>
              <a:gd name="T48" fmla="*/ 864 w 864"/>
              <a:gd name="T49" fmla="*/ 433 h 866"/>
              <a:gd name="T50" fmla="*/ 860 w 864"/>
              <a:gd name="T51" fmla="*/ 491 h 866"/>
              <a:gd name="T52" fmla="*/ 849 w 864"/>
              <a:gd name="T53" fmla="*/ 545 h 866"/>
              <a:gd name="T54" fmla="*/ 832 w 864"/>
              <a:gd name="T55" fmla="*/ 598 h 866"/>
              <a:gd name="T56" fmla="*/ 807 w 864"/>
              <a:gd name="T57" fmla="*/ 650 h 866"/>
              <a:gd name="T58" fmla="*/ 776 w 864"/>
              <a:gd name="T59" fmla="*/ 696 h 866"/>
              <a:gd name="T60" fmla="*/ 737 w 864"/>
              <a:gd name="T61" fmla="*/ 739 h 866"/>
              <a:gd name="T62" fmla="*/ 695 w 864"/>
              <a:gd name="T63" fmla="*/ 777 h 866"/>
              <a:gd name="T64" fmla="*/ 649 w 864"/>
              <a:gd name="T65" fmla="*/ 808 h 866"/>
              <a:gd name="T66" fmla="*/ 597 w 864"/>
              <a:gd name="T67" fmla="*/ 833 h 866"/>
              <a:gd name="T68" fmla="*/ 543 w 864"/>
              <a:gd name="T69" fmla="*/ 852 h 866"/>
              <a:gd name="T70" fmla="*/ 488 w 864"/>
              <a:gd name="T71" fmla="*/ 862 h 866"/>
              <a:gd name="T72" fmla="*/ 432 w 864"/>
              <a:gd name="T73" fmla="*/ 866 h 866"/>
              <a:gd name="T74" fmla="*/ 376 w 864"/>
              <a:gd name="T75" fmla="*/ 862 h 866"/>
              <a:gd name="T76" fmla="*/ 321 w 864"/>
              <a:gd name="T77" fmla="*/ 852 h 866"/>
              <a:gd name="T78" fmla="*/ 267 w 864"/>
              <a:gd name="T79" fmla="*/ 833 h 866"/>
              <a:gd name="T80" fmla="*/ 217 w 864"/>
              <a:gd name="T81" fmla="*/ 808 h 866"/>
              <a:gd name="T82" fmla="*/ 169 w 864"/>
              <a:gd name="T83" fmla="*/ 777 h 866"/>
              <a:gd name="T84" fmla="*/ 126 w 864"/>
              <a:gd name="T85" fmla="*/ 739 h 866"/>
              <a:gd name="T86" fmla="*/ 88 w 864"/>
              <a:gd name="T87" fmla="*/ 696 h 866"/>
              <a:gd name="T88" fmla="*/ 57 w 864"/>
              <a:gd name="T89" fmla="*/ 650 h 866"/>
              <a:gd name="T90" fmla="*/ 32 w 864"/>
              <a:gd name="T91" fmla="*/ 598 h 866"/>
              <a:gd name="T92" fmla="*/ 15 w 864"/>
              <a:gd name="T93" fmla="*/ 545 h 866"/>
              <a:gd name="T94" fmla="*/ 3 w 864"/>
              <a:gd name="T95" fmla="*/ 491 h 866"/>
              <a:gd name="T96" fmla="*/ 0 w 864"/>
              <a:gd name="T97" fmla="*/ 433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4" h="866">
                <a:moveTo>
                  <a:pt x="0" y="433"/>
                </a:moveTo>
                <a:lnTo>
                  <a:pt x="3" y="377"/>
                </a:lnTo>
                <a:lnTo>
                  <a:pt x="15" y="321"/>
                </a:lnTo>
                <a:lnTo>
                  <a:pt x="32" y="268"/>
                </a:lnTo>
                <a:lnTo>
                  <a:pt x="57" y="218"/>
                </a:lnTo>
                <a:lnTo>
                  <a:pt x="88" y="169"/>
                </a:lnTo>
                <a:lnTo>
                  <a:pt x="126" y="127"/>
                </a:lnTo>
                <a:lnTo>
                  <a:pt x="169" y="91"/>
                </a:lnTo>
                <a:lnTo>
                  <a:pt x="217" y="58"/>
                </a:lnTo>
                <a:lnTo>
                  <a:pt x="267" y="33"/>
                </a:lnTo>
                <a:lnTo>
                  <a:pt x="321" y="16"/>
                </a:lnTo>
                <a:lnTo>
                  <a:pt x="376" y="4"/>
                </a:lnTo>
                <a:lnTo>
                  <a:pt x="432" y="0"/>
                </a:lnTo>
                <a:lnTo>
                  <a:pt x="488" y="4"/>
                </a:lnTo>
                <a:lnTo>
                  <a:pt x="543" y="16"/>
                </a:lnTo>
                <a:lnTo>
                  <a:pt x="597" y="33"/>
                </a:lnTo>
                <a:lnTo>
                  <a:pt x="649" y="58"/>
                </a:lnTo>
                <a:lnTo>
                  <a:pt x="695" y="91"/>
                </a:lnTo>
                <a:lnTo>
                  <a:pt x="737" y="127"/>
                </a:lnTo>
                <a:lnTo>
                  <a:pt x="776" y="169"/>
                </a:lnTo>
                <a:lnTo>
                  <a:pt x="807" y="218"/>
                </a:lnTo>
                <a:lnTo>
                  <a:pt x="832" y="268"/>
                </a:lnTo>
                <a:lnTo>
                  <a:pt x="849" y="321"/>
                </a:lnTo>
                <a:lnTo>
                  <a:pt x="860" y="377"/>
                </a:lnTo>
                <a:lnTo>
                  <a:pt x="864" y="433"/>
                </a:lnTo>
                <a:lnTo>
                  <a:pt x="860" y="491"/>
                </a:lnTo>
                <a:lnTo>
                  <a:pt x="849" y="545"/>
                </a:lnTo>
                <a:lnTo>
                  <a:pt x="832" y="598"/>
                </a:lnTo>
                <a:lnTo>
                  <a:pt x="807" y="650"/>
                </a:lnTo>
                <a:lnTo>
                  <a:pt x="776" y="696"/>
                </a:lnTo>
                <a:lnTo>
                  <a:pt x="737" y="739"/>
                </a:lnTo>
                <a:lnTo>
                  <a:pt x="695" y="777"/>
                </a:lnTo>
                <a:lnTo>
                  <a:pt x="649" y="808"/>
                </a:lnTo>
                <a:lnTo>
                  <a:pt x="597" y="833"/>
                </a:lnTo>
                <a:lnTo>
                  <a:pt x="543" y="852"/>
                </a:lnTo>
                <a:lnTo>
                  <a:pt x="488" y="862"/>
                </a:lnTo>
                <a:lnTo>
                  <a:pt x="432" y="866"/>
                </a:lnTo>
                <a:lnTo>
                  <a:pt x="376" y="862"/>
                </a:lnTo>
                <a:lnTo>
                  <a:pt x="321" y="852"/>
                </a:lnTo>
                <a:lnTo>
                  <a:pt x="267" y="833"/>
                </a:lnTo>
                <a:lnTo>
                  <a:pt x="217" y="808"/>
                </a:lnTo>
                <a:lnTo>
                  <a:pt x="169" y="777"/>
                </a:lnTo>
                <a:lnTo>
                  <a:pt x="126" y="739"/>
                </a:lnTo>
                <a:lnTo>
                  <a:pt x="88" y="696"/>
                </a:lnTo>
                <a:lnTo>
                  <a:pt x="57" y="650"/>
                </a:lnTo>
                <a:lnTo>
                  <a:pt x="32" y="598"/>
                </a:lnTo>
                <a:lnTo>
                  <a:pt x="15" y="545"/>
                </a:lnTo>
                <a:lnTo>
                  <a:pt x="3" y="491"/>
                </a:lnTo>
                <a:lnTo>
                  <a:pt x="0" y="433"/>
                </a:lnTo>
                <a:close/>
              </a:path>
            </a:pathLst>
          </a:custGeom>
          <a:solidFill>
            <a:srgbClr val="FFFFFF"/>
          </a:solidFill>
          <a:ln w="19050" cmpd="sng">
            <a:solidFill>
              <a:srgbClr val="000000"/>
            </a:solidFill>
            <a:prstDash val="solid"/>
            <a:round/>
            <a:headEnd/>
            <a:tailEnd/>
          </a:ln>
        </p:spPr>
        <p:txBody>
          <a:bodyPr/>
          <a:lstStyle/>
          <a:p>
            <a:endParaRPr lang="zh-CN" altLang="en-US"/>
          </a:p>
        </p:txBody>
      </p:sp>
      <p:sp>
        <p:nvSpPr>
          <p:cNvPr id="766985" name="Rectangle 9"/>
          <p:cNvSpPr>
            <a:spLocks noChangeArrowheads="1"/>
          </p:cNvSpPr>
          <p:nvPr/>
        </p:nvSpPr>
        <p:spPr bwMode="auto">
          <a:xfrm>
            <a:off x="7658100" y="1822351"/>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eaLnBrk="0" hangingPunct="0"/>
            <a:r>
              <a:rPr lang="en-US" altLang="zh-CN">
                <a:solidFill>
                  <a:srgbClr val="000000"/>
                </a:solidFill>
              </a:rPr>
              <a:t>322</a:t>
            </a:r>
            <a:endParaRPr lang="en-US" altLang="zh-CN" sz="2400">
              <a:latin typeface="Courier New" panose="02070309020205020404" pitchFamily="49" charset="0"/>
            </a:endParaRPr>
          </a:p>
        </p:txBody>
      </p:sp>
      <p:sp>
        <p:nvSpPr>
          <p:cNvPr id="766986" name="Freeform 10"/>
          <p:cNvSpPr>
            <a:spLocks/>
          </p:cNvSpPr>
          <p:nvPr/>
        </p:nvSpPr>
        <p:spPr bwMode="auto">
          <a:xfrm>
            <a:off x="4011613" y="1501676"/>
            <a:ext cx="1847850" cy="398462"/>
          </a:xfrm>
          <a:custGeom>
            <a:avLst/>
            <a:gdLst>
              <a:gd name="T0" fmla="*/ 0 w 2260"/>
              <a:gd name="T1" fmla="*/ 452 h 502"/>
              <a:gd name="T2" fmla="*/ 83 w 2260"/>
              <a:gd name="T3" fmla="*/ 377 h 502"/>
              <a:gd name="T4" fmla="*/ 168 w 2260"/>
              <a:gd name="T5" fmla="*/ 310 h 502"/>
              <a:gd name="T6" fmla="*/ 258 w 2260"/>
              <a:gd name="T7" fmla="*/ 246 h 502"/>
              <a:gd name="T8" fmla="*/ 352 w 2260"/>
              <a:gd name="T9" fmla="*/ 190 h 502"/>
              <a:gd name="T10" fmla="*/ 450 w 2260"/>
              <a:gd name="T11" fmla="*/ 142 h 502"/>
              <a:gd name="T12" fmla="*/ 552 w 2260"/>
              <a:gd name="T13" fmla="*/ 100 h 502"/>
              <a:gd name="T14" fmla="*/ 656 w 2260"/>
              <a:gd name="T15" fmla="*/ 65 h 502"/>
              <a:gd name="T16" fmla="*/ 761 w 2260"/>
              <a:gd name="T17" fmla="*/ 38 h 502"/>
              <a:gd name="T18" fmla="*/ 869 w 2260"/>
              <a:gd name="T19" fmla="*/ 17 h 502"/>
              <a:gd name="T20" fmla="*/ 977 w 2260"/>
              <a:gd name="T21" fmla="*/ 4 h 502"/>
              <a:gd name="T22" fmla="*/ 1086 w 2260"/>
              <a:gd name="T23" fmla="*/ 0 h 502"/>
              <a:gd name="T24" fmla="*/ 1196 w 2260"/>
              <a:gd name="T25" fmla="*/ 2 h 502"/>
              <a:gd name="T26" fmla="*/ 1305 w 2260"/>
              <a:gd name="T27" fmla="*/ 11 h 502"/>
              <a:gd name="T28" fmla="*/ 1413 w 2260"/>
              <a:gd name="T29" fmla="*/ 29 h 502"/>
              <a:gd name="T30" fmla="*/ 1520 w 2260"/>
              <a:gd name="T31" fmla="*/ 54 h 502"/>
              <a:gd name="T32" fmla="*/ 1624 w 2260"/>
              <a:gd name="T33" fmla="*/ 86 h 502"/>
              <a:gd name="T34" fmla="*/ 1726 w 2260"/>
              <a:gd name="T35" fmla="*/ 127 h 502"/>
              <a:gd name="T36" fmla="*/ 1826 w 2260"/>
              <a:gd name="T37" fmla="*/ 173 h 502"/>
              <a:gd name="T38" fmla="*/ 1920 w 2260"/>
              <a:gd name="T39" fmla="*/ 227 h 502"/>
              <a:gd name="T40" fmla="*/ 2012 w 2260"/>
              <a:gd name="T41" fmla="*/ 287 h 502"/>
              <a:gd name="T42" fmla="*/ 2101 w 2260"/>
              <a:gd name="T43" fmla="*/ 352 h 502"/>
              <a:gd name="T44" fmla="*/ 2183 w 2260"/>
              <a:gd name="T45" fmla="*/ 425 h 502"/>
              <a:gd name="T46" fmla="*/ 2260 w 2260"/>
              <a:gd name="T47"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60" h="502">
                <a:moveTo>
                  <a:pt x="0" y="452"/>
                </a:moveTo>
                <a:lnTo>
                  <a:pt x="83" y="377"/>
                </a:lnTo>
                <a:lnTo>
                  <a:pt x="168" y="310"/>
                </a:lnTo>
                <a:lnTo>
                  <a:pt x="258" y="246"/>
                </a:lnTo>
                <a:lnTo>
                  <a:pt x="352" y="190"/>
                </a:lnTo>
                <a:lnTo>
                  <a:pt x="450" y="142"/>
                </a:lnTo>
                <a:lnTo>
                  <a:pt x="552" y="100"/>
                </a:lnTo>
                <a:lnTo>
                  <a:pt x="656" y="65"/>
                </a:lnTo>
                <a:lnTo>
                  <a:pt x="761" y="38"/>
                </a:lnTo>
                <a:lnTo>
                  <a:pt x="869" y="17"/>
                </a:lnTo>
                <a:lnTo>
                  <a:pt x="977" y="4"/>
                </a:lnTo>
                <a:lnTo>
                  <a:pt x="1086" y="0"/>
                </a:lnTo>
                <a:lnTo>
                  <a:pt x="1196" y="2"/>
                </a:lnTo>
                <a:lnTo>
                  <a:pt x="1305" y="11"/>
                </a:lnTo>
                <a:lnTo>
                  <a:pt x="1413" y="29"/>
                </a:lnTo>
                <a:lnTo>
                  <a:pt x="1520" y="54"/>
                </a:lnTo>
                <a:lnTo>
                  <a:pt x="1624" y="86"/>
                </a:lnTo>
                <a:lnTo>
                  <a:pt x="1726" y="127"/>
                </a:lnTo>
                <a:lnTo>
                  <a:pt x="1826" y="173"/>
                </a:lnTo>
                <a:lnTo>
                  <a:pt x="1920" y="227"/>
                </a:lnTo>
                <a:lnTo>
                  <a:pt x="2012" y="287"/>
                </a:lnTo>
                <a:lnTo>
                  <a:pt x="2101" y="352"/>
                </a:lnTo>
                <a:lnTo>
                  <a:pt x="2183" y="425"/>
                </a:lnTo>
                <a:lnTo>
                  <a:pt x="2260" y="502"/>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6987" name="Freeform 11"/>
          <p:cNvSpPr>
            <a:spLocks/>
          </p:cNvSpPr>
          <p:nvPr/>
        </p:nvSpPr>
        <p:spPr bwMode="auto">
          <a:xfrm>
            <a:off x="5818188" y="1865213"/>
            <a:ext cx="88900" cy="88900"/>
          </a:xfrm>
          <a:custGeom>
            <a:avLst/>
            <a:gdLst>
              <a:gd name="T0" fmla="*/ 79 w 108"/>
              <a:gd name="T1" fmla="*/ 0 h 111"/>
              <a:gd name="T2" fmla="*/ 108 w 108"/>
              <a:gd name="T3" fmla="*/ 111 h 111"/>
              <a:gd name="T4" fmla="*/ 0 w 108"/>
              <a:gd name="T5" fmla="*/ 69 h 111"/>
              <a:gd name="T6" fmla="*/ 79 w 108"/>
              <a:gd name="T7" fmla="*/ 0 h 111"/>
            </a:gdLst>
            <a:ahLst/>
            <a:cxnLst>
              <a:cxn ang="0">
                <a:pos x="T0" y="T1"/>
              </a:cxn>
              <a:cxn ang="0">
                <a:pos x="T2" y="T3"/>
              </a:cxn>
              <a:cxn ang="0">
                <a:pos x="T4" y="T5"/>
              </a:cxn>
              <a:cxn ang="0">
                <a:pos x="T6" y="T7"/>
              </a:cxn>
            </a:cxnLst>
            <a:rect l="0" t="0" r="r" b="b"/>
            <a:pathLst>
              <a:path w="108" h="111">
                <a:moveTo>
                  <a:pt x="79" y="0"/>
                </a:moveTo>
                <a:lnTo>
                  <a:pt x="108" y="111"/>
                </a:lnTo>
                <a:lnTo>
                  <a:pt x="0" y="69"/>
                </a:lnTo>
                <a:lnTo>
                  <a:pt x="79" y="0"/>
                </a:lnTo>
                <a:close/>
              </a:path>
            </a:pathLst>
          </a:custGeom>
          <a:solidFill>
            <a:srgbClr val="000000"/>
          </a:solidFill>
          <a:ln w="19050" cmpd="sng">
            <a:solidFill>
              <a:srgbClr val="000000"/>
            </a:solidFill>
            <a:round/>
            <a:headEnd/>
            <a:tailEnd/>
          </a:ln>
        </p:spPr>
        <p:txBody>
          <a:bodyPr/>
          <a:lstStyle/>
          <a:p>
            <a:endParaRPr lang="zh-CN" altLang="en-US"/>
          </a:p>
        </p:txBody>
      </p:sp>
      <p:sp>
        <p:nvSpPr>
          <p:cNvPr id="766988" name="Freeform 12"/>
          <p:cNvSpPr>
            <a:spLocks/>
          </p:cNvSpPr>
          <p:nvPr/>
        </p:nvSpPr>
        <p:spPr bwMode="auto">
          <a:xfrm>
            <a:off x="6143625" y="1412776"/>
            <a:ext cx="1466850" cy="504825"/>
          </a:xfrm>
          <a:custGeom>
            <a:avLst/>
            <a:gdLst>
              <a:gd name="T0" fmla="*/ 0 w 1795"/>
              <a:gd name="T1" fmla="*/ 635 h 635"/>
              <a:gd name="T2" fmla="*/ 46 w 1795"/>
              <a:gd name="T3" fmla="*/ 556 h 635"/>
              <a:gd name="T4" fmla="*/ 96 w 1795"/>
              <a:gd name="T5" fmla="*/ 479 h 635"/>
              <a:gd name="T6" fmla="*/ 154 w 1795"/>
              <a:gd name="T7" fmla="*/ 408 h 635"/>
              <a:gd name="T8" fmla="*/ 215 w 1795"/>
              <a:gd name="T9" fmla="*/ 341 h 635"/>
              <a:gd name="T10" fmla="*/ 283 w 1795"/>
              <a:gd name="T11" fmla="*/ 279 h 635"/>
              <a:gd name="T12" fmla="*/ 354 w 1795"/>
              <a:gd name="T13" fmla="*/ 224 h 635"/>
              <a:gd name="T14" fmla="*/ 431 w 1795"/>
              <a:gd name="T15" fmla="*/ 173 h 635"/>
              <a:gd name="T16" fmla="*/ 509 w 1795"/>
              <a:gd name="T17" fmla="*/ 127 h 635"/>
              <a:gd name="T18" fmla="*/ 592 w 1795"/>
              <a:gd name="T19" fmla="*/ 89 h 635"/>
              <a:gd name="T20" fmla="*/ 678 w 1795"/>
              <a:gd name="T21" fmla="*/ 58 h 635"/>
              <a:gd name="T22" fmla="*/ 767 w 1795"/>
              <a:gd name="T23" fmla="*/ 33 h 635"/>
              <a:gd name="T24" fmla="*/ 855 w 1795"/>
              <a:gd name="T25" fmla="*/ 16 h 635"/>
              <a:gd name="T26" fmla="*/ 946 w 1795"/>
              <a:gd name="T27" fmla="*/ 4 h 635"/>
              <a:gd name="T28" fmla="*/ 1038 w 1795"/>
              <a:gd name="T29" fmla="*/ 0 h 635"/>
              <a:gd name="T30" fmla="*/ 1128 w 1795"/>
              <a:gd name="T31" fmla="*/ 4 h 635"/>
              <a:gd name="T32" fmla="*/ 1220 w 1795"/>
              <a:gd name="T33" fmla="*/ 14 h 635"/>
              <a:gd name="T34" fmla="*/ 1309 w 1795"/>
              <a:gd name="T35" fmla="*/ 31 h 635"/>
              <a:gd name="T36" fmla="*/ 1397 w 1795"/>
              <a:gd name="T37" fmla="*/ 56 h 635"/>
              <a:gd name="T38" fmla="*/ 1484 w 1795"/>
              <a:gd name="T39" fmla="*/ 87 h 635"/>
              <a:gd name="T40" fmla="*/ 1566 w 1795"/>
              <a:gd name="T41" fmla="*/ 123 h 635"/>
              <a:gd name="T42" fmla="*/ 1647 w 1795"/>
              <a:gd name="T43" fmla="*/ 168 h 635"/>
              <a:gd name="T44" fmla="*/ 1722 w 1795"/>
              <a:gd name="T45" fmla="*/ 218 h 635"/>
              <a:gd name="T46" fmla="*/ 1795 w 1795"/>
              <a:gd name="T47" fmla="*/ 274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95" h="635">
                <a:moveTo>
                  <a:pt x="0" y="635"/>
                </a:moveTo>
                <a:lnTo>
                  <a:pt x="46" y="556"/>
                </a:lnTo>
                <a:lnTo>
                  <a:pt x="96" y="479"/>
                </a:lnTo>
                <a:lnTo>
                  <a:pt x="154" y="408"/>
                </a:lnTo>
                <a:lnTo>
                  <a:pt x="215" y="341"/>
                </a:lnTo>
                <a:lnTo>
                  <a:pt x="283" y="279"/>
                </a:lnTo>
                <a:lnTo>
                  <a:pt x="354" y="224"/>
                </a:lnTo>
                <a:lnTo>
                  <a:pt x="431" y="173"/>
                </a:lnTo>
                <a:lnTo>
                  <a:pt x="509" y="127"/>
                </a:lnTo>
                <a:lnTo>
                  <a:pt x="592" y="89"/>
                </a:lnTo>
                <a:lnTo>
                  <a:pt x="678" y="58"/>
                </a:lnTo>
                <a:lnTo>
                  <a:pt x="767" y="33"/>
                </a:lnTo>
                <a:lnTo>
                  <a:pt x="855" y="16"/>
                </a:lnTo>
                <a:lnTo>
                  <a:pt x="946" y="4"/>
                </a:lnTo>
                <a:lnTo>
                  <a:pt x="1038" y="0"/>
                </a:lnTo>
                <a:lnTo>
                  <a:pt x="1128" y="4"/>
                </a:lnTo>
                <a:lnTo>
                  <a:pt x="1220" y="14"/>
                </a:lnTo>
                <a:lnTo>
                  <a:pt x="1309" y="31"/>
                </a:lnTo>
                <a:lnTo>
                  <a:pt x="1397" y="56"/>
                </a:lnTo>
                <a:lnTo>
                  <a:pt x="1484" y="87"/>
                </a:lnTo>
                <a:lnTo>
                  <a:pt x="1566" y="123"/>
                </a:lnTo>
                <a:lnTo>
                  <a:pt x="1647" y="168"/>
                </a:lnTo>
                <a:lnTo>
                  <a:pt x="1722" y="218"/>
                </a:lnTo>
                <a:lnTo>
                  <a:pt x="1795" y="274"/>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6989" name="Freeform 13"/>
          <p:cNvSpPr>
            <a:spLocks/>
          </p:cNvSpPr>
          <p:nvPr/>
        </p:nvSpPr>
        <p:spPr bwMode="auto">
          <a:xfrm>
            <a:off x="7572375" y="1593751"/>
            <a:ext cx="92075" cy="85725"/>
          </a:xfrm>
          <a:custGeom>
            <a:avLst/>
            <a:gdLst>
              <a:gd name="T0" fmla="*/ 69 w 111"/>
              <a:gd name="T1" fmla="*/ 0 h 108"/>
              <a:gd name="T2" fmla="*/ 111 w 111"/>
              <a:gd name="T3" fmla="*/ 108 h 108"/>
              <a:gd name="T4" fmla="*/ 0 w 111"/>
              <a:gd name="T5" fmla="*/ 77 h 108"/>
              <a:gd name="T6" fmla="*/ 69 w 111"/>
              <a:gd name="T7" fmla="*/ 0 h 108"/>
            </a:gdLst>
            <a:ahLst/>
            <a:cxnLst>
              <a:cxn ang="0">
                <a:pos x="T0" y="T1"/>
              </a:cxn>
              <a:cxn ang="0">
                <a:pos x="T2" y="T3"/>
              </a:cxn>
              <a:cxn ang="0">
                <a:pos x="T4" y="T5"/>
              </a:cxn>
              <a:cxn ang="0">
                <a:pos x="T6" y="T7"/>
              </a:cxn>
            </a:cxnLst>
            <a:rect l="0" t="0" r="r" b="b"/>
            <a:pathLst>
              <a:path w="111" h="108">
                <a:moveTo>
                  <a:pt x="69" y="0"/>
                </a:moveTo>
                <a:lnTo>
                  <a:pt x="111" y="108"/>
                </a:lnTo>
                <a:lnTo>
                  <a:pt x="0" y="77"/>
                </a:lnTo>
                <a:lnTo>
                  <a:pt x="69" y="0"/>
                </a:lnTo>
                <a:close/>
              </a:path>
            </a:pathLst>
          </a:custGeom>
          <a:solidFill>
            <a:srgbClr val="000000"/>
          </a:solidFill>
          <a:ln w="19050" cmpd="sng">
            <a:solidFill>
              <a:srgbClr val="000000"/>
            </a:solidFill>
            <a:round/>
            <a:headEnd/>
            <a:tailEnd/>
          </a:ln>
        </p:spPr>
        <p:txBody>
          <a:bodyPr/>
          <a:lstStyle/>
          <a:p>
            <a:endParaRPr lang="zh-CN" altLang="en-US"/>
          </a:p>
        </p:txBody>
      </p:sp>
      <p:sp>
        <p:nvSpPr>
          <p:cNvPr id="766990" name="Freeform 14"/>
          <p:cNvSpPr>
            <a:spLocks/>
          </p:cNvSpPr>
          <p:nvPr/>
        </p:nvSpPr>
        <p:spPr bwMode="auto">
          <a:xfrm>
            <a:off x="6581775" y="2590701"/>
            <a:ext cx="706438" cy="685800"/>
          </a:xfrm>
          <a:custGeom>
            <a:avLst/>
            <a:gdLst>
              <a:gd name="T0" fmla="*/ 0 w 864"/>
              <a:gd name="T1" fmla="*/ 433 h 866"/>
              <a:gd name="T2" fmla="*/ 4 w 864"/>
              <a:gd name="T3" fmla="*/ 375 h 866"/>
              <a:gd name="T4" fmla="*/ 15 w 864"/>
              <a:gd name="T5" fmla="*/ 320 h 866"/>
              <a:gd name="T6" fmla="*/ 32 w 864"/>
              <a:gd name="T7" fmla="*/ 268 h 866"/>
              <a:gd name="T8" fmla="*/ 57 w 864"/>
              <a:gd name="T9" fmla="*/ 216 h 866"/>
              <a:gd name="T10" fmla="*/ 88 w 864"/>
              <a:gd name="T11" fmla="*/ 170 h 866"/>
              <a:gd name="T12" fmla="*/ 127 w 864"/>
              <a:gd name="T13" fmla="*/ 127 h 866"/>
              <a:gd name="T14" fmla="*/ 169 w 864"/>
              <a:gd name="T15" fmla="*/ 89 h 866"/>
              <a:gd name="T16" fmla="*/ 217 w 864"/>
              <a:gd name="T17" fmla="*/ 58 h 866"/>
              <a:gd name="T18" fmla="*/ 267 w 864"/>
              <a:gd name="T19" fmla="*/ 33 h 866"/>
              <a:gd name="T20" fmla="*/ 321 w 864"/>
              <a:gd name="T21" fmla="*/ 14 h 866"/>
              <a:gd name="T22" fmla="*/ 376 w 864"/>
              <a:gd name="T23" fmla="*/ 4 h 866"/>
              <a:gd name="T24" fmla="*/ 432 w 864"/>
              <a:gd name="T25" fmla="*/ 0 h 866"/>
              <a:gd name="T26" fmla="*/ 488 w 864"/>
              <a:gd name="T27" fmla="*/ 4 h 866"/>
              <a:gd name="T28" fmla="*/ 544 w 864"/>
              <a:gd name="T29" fmla="*/ 14 h 866"/>
              <a:gd name="T30" fmla="*/ 597 w 864"/>
              <a:gd name="T31" fmla="*/ 33 h 866"/>
              <a:gd name="T32" fmla="*/ 649 w 864"/>
              <a:gd name="T33" fmla="*/ 58 h 866"/>
              <a:gd name="T34" fmla="*/ 695 w 864"/>
              <a:gd name="T35" fmla="*/ 89 h 866"/>
              <a:gd name="T36" fmla="*/ 738 w 864"/>
              <a:gd name="T37" fmla="*/ 127 h 866"/>
              <a:gd name="T38" fmla="*/ 776 w 864"/>
              <a:gd name="T39" fmla="*/ 170 h 866"/>
              <a:gd name="T40" fmla="*/ 807 w 864"/>
              <a:gd name="T41" fmla="*/ 216 h 866"/>
              <a:gd name="T42" fmla="*/ 832 w 864"/>
              <a:gd name="T43" fmla="*/ 268 h 866"/>
              <a:gd name="T44" fmla="*/ 849 w 864"/>
              <a:gd name="T45" fmla="*/ 320 h 866"/>
              <a:gd name="T46" fmla="*/ 861 w 864"/>
              <a:gd name="T47" fmla="*/ 375 h 866"/>
              <a:gd name="T48" fmla="*/ 864 w 864"/>
              <a:gd name="T49" fmla="*/ 433 h 866"/>
              <a:gd name="T50" fmla="*/ 861 w 864"/>
              <a:gd name="T51" fmla="*/ 489 h 866"/>
              <a:gd name="T52" fmla="*/ 849 w 864"/>
              <a:gd name="T53" fmla="*/ 545 h 866"/>
              <a:gd name="T54" fmla="*/ 832 w 864"/>
              <a:gd name="T55" fmla="*/ 598 h 866"/>
              <a:gd name="T56" fmla="*/ 807 w 864"/>
              <a:gd name="T57" fmla="*/ 648 h 866"/>
              <a:gd name="T58" fmla="*/ 776 w 864"/>
              <a:gd name="T59" fmla="*/ 697 h 866"/>
              <a:gd name="T60" fmla="*/ 738 w 864"/>
              <a:gd name="T61" fmla="*/ 739 h 866"/>
              <a:gd name="T62" fmla="*/ 695 w 864"/>
              <a:gd name="T63" fmla="*/ 775 h 866"/>
              <a:gd name="T64" fmla="*/ 649 w 864"/>
              <a:gd name="T65" fmla="*/ 808 h 866"/>
              <a:gd name="T66" fmla="*/ 597 w 864"/>
              <a:gd name="T67" fmla="*/ 833 h 866"/>
              <a:gd name="T68" fmla="*/ 544 w 864"/>
              <a:gd name="T69" fmla="*/ 850 h 866"/>
              <a:gd name="T70" fmla="*/ 488 w 864"/>
              <a:gd name="T71" fmla="*/ 862 h 866"/>
              <a:gd name="T72" fmla="*/ 432 w 864"/>
              <a:gd name="T73" fmla="*/ 866 h 866"/>
              <a:gd name="T74" fmla="*/ 376 w 864"/>
              <a:gd name="T75" fmla="*/ 862 h 866"/>
              <a:gd name="T76" fmla="*/ 321 w 864"/>
              <a:gd name="T77" fmla="*/ 850 h 866"/>
              <a:gd name="T78" fmla="*/ 267 w 864"/>
              <a:gd name="T79" fmla="*/ 833 h 866"/>
              <a:gd name="T80" fmla="*/ 217 w 864"/>
              <a:gd name="T81" fmla="*/ 808 h 866"/>
              <a:gd name="T82" fmla="*/ 169 w 864"/>
              <a:gd name="T83" fmla="*/ 775 h 866"/>
              <a:gd name="T84" fmla="*/ 127 w 864"/>
              <a:gd name="T85" fmla="*/ 739 h 866"/>
              <a:gd name="T86" fmla="*/ 88 w 864"/>
              <a:gd name="T87" fmla="*/ 697 h 866"/>
              <a:gd name="T88" fmla="*/ 57 w 864"/>
              <a:gd name="T89" fmla="*/ 648 h 866"/>
              <a:gd name="T90" fmla="*/ 32 w 864"/>
              <a:gd name="T91" fmla="*/ 598 h 866"/>
              <a:gd name="T92" fmla="*/ 15 w 864"/>
              <a:gd name="T93" fmla="*/ 545 h 866"/>
              <a:gd name="T94" fmla="*/ 4 w 864"/>
              <a:gd name="T95" fmla="*/ 489 h 866"/>
              <a:gd name="T96" fmla="*/ 0 w 864"/>
              <a:gd name="T97" fmla="*/ 433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4" h="866">
                <a:moveTo>
                  <a:pt x="0" y="433"/>
                </a:moveTo>
                <a:lnTo>
                  <a:pt x="4" y="375"/>
                </a:lnTo>
                <a:lnTo>
                  <a:pt x="15" y="320"/>
                </a:lnTo>
                <a:lnTo>
                  <a:pt x="32" y="268"/>
                </a:lnTo>
                <a:lnTo>
                  <a:pt x="57" y="216"/>
                </a:lnTo>
                <a:lnTo>
                  <a:pt x="88" y="170"/>
                </a:lnTo>
                <a:lnTo>
                  <a:pt x="127" y="127"/>
                </a:lnTo>
                <a:lnTo>
                  <a:pt x="169" y="89"/>
                </a:lnTo>
                <a:lnTo>
                  <a:pt x="217" y="58"/>
                </a:lnTo>
                <a:lnTo>
                  <a:pt x="267" y="33"/>
                </a:lnTo>
                <a:lnTo>
                  <a:pt x="321" y="14"/>
                </a:lnTo>
                <a:lnTo>
                  <a:pt x="376" y="4"/>
                </a:lnTo>
                <a:lnTo>
                  <a:pt x="432" y="0"/>
                </a:lnTo>
                <a:lnTo>
                  <a:pt x="488" y="4"/>
                </a:lnTo>
                <a:lnTo>
                  <a:pt x="544" y="14"/>
                </a:lnTo>
                <a:lnTo>
                  <a:pt x="597" y="33"/>
                </a:lnTo>
                <a:lnTo>
                  <a:pt x="649" y="58"/>
                </a:lnTo>
                <a:lnTo>
                  <a:pt x="695" y="89"/>
                </a:lnTo>
                <a:lnTo>
                  <a:pt x="738" y="127"/>
                </a:lnTo>
                <a:lnTo>
                  <a:pt x="776" y="170"/>
                </a:lnTo>
                <a:lnTo>
                  <a:pt x="807" y="216"/>
                </a:lnTo>
                <a:lnTo>
                  <a:pt x="832" y="268"/>
                </a:lnTo>
                <a:lnTo>
                  <a:pt x="849" y="320"/>
                </a:lnTo>
                <a:lnTo>
                  <a:pt x="861" y="375"/>
                </a:lnTo>
                <a:lnTo>
                  <a:pt x="864" y="433"/>
                </a:lnTo>
                <a:lnTo>
                  <a:pt x="861" y="489"/>
                </a:lnTo>
                <a:lnTo>
                  <a:pt x="849" y="545"/>
                </a:lnTo>
                <a:lnTo>
                  <a:pt x="832" y="598"/>
                </a:lnTo>
                <a:lnTo>
                  <a:pt x="807" y="648"/>
                </a:lnTo>
                <a:lnTo>
                  <a:pt x="776" y="697"/>
                </a:lnTo>
                <a:lnTo>
                  <a:pt x="738" y="739"/>
                </a:lnTo>
                <a:lnTo>
                  <a:pt x="695" y="775"/>
                </a:lnTo>
                <a:lnTo>
                  <a:pt x="649" y="808"/>
                </a:lnTo>
                <a:lnTo>
                  <a:pt x="597" y="833"/>
                </a:lnTo>
                <a:lnTo>
                  <a:pt x="544" y="850"/>
                </a:lnTo>
                <a:lnTo>
                  <a:pt x="488" y="862"/>
                </a:lnTo>
                <a:lnTo>
                  <a:pt x="432" y="866"/>
                </a:lnTo>
                <a:lnTo>
                  <a:pt x="376" y="862"/>
                </a:lnTo>
                <a:lnTo>
                  <a:pt x="321" y="850"/>
                </a:lnTo>
                <a:lnTo>
                  <a:pt x="267" y="833"/>
                </a:lnTo>
                <a:lnTo>
                  <a:pt x="217" y="808"/>
                </a:lnTo>
                <a:lnTo>
                  <a:pt x="169" y="775"/>
                </a:lnTo>
                <a:lnTo>
                  <a:pt x="127" y="739"/>
                </a:lnTo>
                <a:lnTo>
                  <a:pt x="88" y="697"/>
                </a:lnTo>
                <a:lnTo>
                  <a:pt x="57" y="648"/>
                </a:lnTo>
                <a:lnTo>
                  <a:pt x="32" y="598"/>
                </a:lnTo>
                <a:lnTo>
                  <a:pt x="15" y="545"/>
                </a:lnTo>
                <a:lnTo>
                  <a:pt x="4" y="489"/>
                </a:lnTo>
                <a:lnTo>
                  <a:pt x="0" y="433"/>
                </a:lnTo>
                <a:close/>
              </a:path>
            </a:pathLst>
          </a:custGeom>
          <a:solidFill>
            <a:srgbClr val="FFFFFF"/>
          </a:solidFill>
          <a:ln w="19050" cmpd="sng">
            <a:solidFill>
              <a:srgbClr val="000000"/>
            </a:solidFill>
            <a:prstDash val="solid"/>
            <a:round/>
            <a:headEnd/>
            <a:tailEnd/>
          </a:ln>
        </p:spPr>
        <p:txBody>
          <a:bodyPr/>
          <a:lstStyle/>
          <a:p>
            <a:endParaRPr lang="zh-CN" altLang="en-US"/>
          </a:p>
        </p:txBody>
      </p:sp>
      <p:sp>
        <p:nvSpPr>
          <p:cNvPr id="766991" name="Rectangle 15"/>
          <p:cNvSpPr>
            <a:spLocks noChangeArrowheads="1"/>
          </p:cNvSpPr>
          <p:nvPr/>
        </p:nvSpPr>
        <p:spPr bwMode="auto">
          <a:xfrm>
            <a:off x="6743700" y="2795488"/>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eaLnBrk="0" hangingPunct="0"/>
            <a:r>
              <a:rPr lang="en-US" altLang="zh-CN">
                <a:solidFill>
                  <a:srgbClr val="000000"/>
                </a:solidFill>
              </a:rPr>
              <a:t>326</a:t>
            </a:r>
            <a:endParaRPr lang="en-US" altLang="zh-CN" sz="2400">
              <a:latin typeface="Courier New" panose="02070309020205020404" pitchFamily="49" charset="0"/>
            </a:endParaRPr>
          </a:p>
        </p:txBody>
      </p:sp>
      <p:sp>
        <p:nvSpPr>
          <p:cNvPr id="766992" name="Freeform 16"/>
          <p:cNvSpPr>
            <a:spLocks/>
          </p:cNvSpPr>
          <p:nvPr/>
        </p:nvSpPr>
        <p:spPr bwMode="auto">
          <a:xfrm>
            <a:off x="6299200" y="1928713"/>
            <a:ext cx="857250" cy="647700"/>
          </a:xfrm>
          <a:custGeom>
            <a:avLst/>
            <a:gdLst>
              <a:gd name="T0" fmla="*/ 0 w 1047"/>
              <a:gd name="T1" fmla="*/ 87 h 816"/>
              <a:gd name="T2" fmla="*/ 65 w 1047"/>
              <a:gd name="T3" fmla="*/ 56 h 816"/>
              <a:gd name="T4" fmla="*/ 133 w 1047"/>
              <a:gd name="T5" fmla="*/ 31 h 816"/>
              <a:gd name="T6" fmla="*/ 202 w 1047"/>
              <a:gd name="T7" fmla="*/ 14 h 816"/>
              <a:gd name="T8" fmla="*/ 271 w 1047"/>
              <a:gd name="T9" fmla="*/ 4 h 816"/>
              <a:gd name="T10" fmla="*/ 344 w 1047"/>
              <a:gd name="T11" fmla="*/ 0 h 816"/>
              <a:gd name="T12" fmla="*/ 415 w 1047"/>
              <a:gd name="T13" fmla="*/ 6 h 816"/>
              <a:gd name="T14" fmla="*/ 484 w 1047"/>
              <a:gd name="T15" fmla="*/ 16 h 816"/>
              <a:gd name="T16" fmla="*/ 553 w 1047"/>
              <a:gd name="T17" fmla="*/ 35 h 816"/>
              <a:gd name="T18" fmla="*/ 621 w 1047"/>
              <a:gd name="T19" fmla="*/ 60 h 816"/>
              <a:gd name="T20" fmla="*/ 684 w 1047"/>
              <a:gd name="T21" fmla="*/ 91 h 816"/>
              <a:gd name="T22" fmla="*/ 746 w 1047"/>
              <a:gd name="T23" fmla="*/ 129 h 816"/>
              <a:gd name="T24" fmla="*/ 801 w 1047"/>
              <a:gd name="T25" fmla="*/ 174 h 816"/>
              <a:gd name="T26" fmla="*/ 853 w 1047"/>
              <a:gd name="T27" fmla="*/ 224 h 816"/>
              <a:gd name="T28" fmla="*/ 899 w 1047"/>
              <a:gd name="T29" fmla="*/ 277 h 816"/>
              <a:gd name="T30" fmla="*/ 942 w 1047"/>
              <a:gd name="T31" fmla="*/ 335 h 816"/>
              <a:gd name="T32" fmla="*/ 976 w 1047"/>
              <a:gd name="T33" fmla="*/ 399 h 816"/>
              <a:gd name="T34" fmla="*/ 1003 w 1047"/>
              <a:gd name="T35" fmla="*/ 464 h 816"/>
              <a:gd name="T36" fmla="*/ 1024 w 1047"/>
              <a:gd name="T37" fmla="*/ 531 h 816"/>
              <a:gd name="T38" fmla="*/ 1040 w 1047"/>
              <a:gd name="T39" fmla="*/ 603 h 816"/>
              <a:gd name="T40" fmla="*/ 1047 w 1047"/>
              <a:gd name="T41" fmla="*/ 674 h 816"/>
              <a:gd name="T42" fmla="*/ 1047 w 1047"/>
              <a:gd name="T43" fmla="*/ 745 h 816"/>
              <a:gd name="T44" fmla="*/ 1040 w 104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7" h="816">
                <a:moveTo>
                  <a:pt x="0" y="87"/>
                </a:moveTo>
                <a:lnTo>
                  <a:pt x="65" y="56"/>
                </a:lnTo>
                <a:lnTo>
                  <a:pt x="133" y="31"/>
                </a:lnTo>
                <a:lnTo>
                  <a:pt x="202" y="14"/>
                </a:lnTo>
                <a:lnTo>
                  <a:pt x="271" y="4"/>
                </a:lnTo>
                <a:lnTo>
                  <a:pt x="344" y="0"/>
                </a:lnTo>
                <a:lnTo>
                  <a:pt x="415" y="6"/>
                </a:lnTo>
                <a:lnTo>
                  <a:pt x="484" y="16"/>
                </a:lnTo>
                <a:lnTo>
                  <a:pt x="553" y="35"/>
                </a:lnTo>
                <a:lnTo>
                  <a:pt x="621" y="60"/>
                </a:lnTo>
                <a:lnTo>
                  <a:pt x="684" y="91"/>
                </a:lnTo>
                <a:lnTo>
                  <a:pt x="746" y="129"/>
                </a:lnTo>
                <a:lnTo>
                  <a:pt x="801" y="174"/>
                </a:lnTo>
                <a:lnTo>
                  <a:pt x="853" y="224"/>
                </a:lnTo>
                <a:lnTo>
                  <a:pt x="899" y="277"/>
                </a:lnTo>
                <a:lnTo>
                  <a:pt x="942" y="335"/>
                </a:lnTo>
                <a:lnTo>
                  <a:pt x="976" y="399"/>
                </a:lnTo>
                <a:lnTo>
                  <a:pt x="1003" y="464"/>
                </a:lnTo>
                <a:lnTo>
                  <a:pt x="1024" y="531"/>
                </a:lnTo>
                <a:lnTo>
                  <a:pt x="1040" y="603"/>
                </a:lnTo>
                <a:lnTo>
                  <a:pt x="1047" y="674"/>
                </a:lnTo>
                <a:lnTo>
                  <a:pt x="1047" y="745"/>
                </a:lnTo>
                <a:lnTo>
                  <a:pt x="1040" y="816"/>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6993" name="Freeform 17"/>
          <p:cNvSpPr>
            <a:spLocks/>
          </p:cNvSpPr>
          <p:nvPr/>
        </p:nvSpPr>
        <p:spPr bwMode="auto">
          <a:xfrm>
            <a:off x="7108825" y="2557363"/>
            <a:ext cx="84138" cy="88900"/>
          </a:xfrm>
          <a:custGeom>
            <a:avLst/>
            <a:gdLst>
              <a:gd name="T0" fmla="*/ 101 w 101"/>
              <a:gd name="T1" fmla="*/ 21 h 111"/>
              <a:gd name="T2" fmla="*/ 28 w 101"/>
              <a:gd name="T3" fmla="*/ 111 h 111"/>
              <a:gd name="T4" fmla="*/ 0 w 101"/>
              <a:gd name="T5" fmla="*/ 0 h 111"/>
              <a:gd name="T6" fmla="*/ 101 w 101"/>
              <a:gd name="T7" fmla="*/ 21 h 111"/>
            </a:gdLst>
            <a:ahLst/>
            <a:cxnLst>
              <a:cxn ang="0">
                <a:pos x="T0" y="T1"/>
              </a:cxn>
              <a:cxn ang="0">
                <a:pos x="T2" y="T3"/>
              </a:cxn>
              <a:cxn ang="0">
                <a:pos x="T4" y="T5"/>
              </a:cxn>
              <a:cxn ang="0">
                <a:pos x="T6" y="T7"/>
              </a:cxn>
            </a:cxnLst>
            <a:rect l="0" t="0" r="r" b="b"/>
            <a:pathLst>
              <a:path w="101" h="111">
                <a:moveTo>
                  <a:pt x="101" y="21"/>
                </a:moveTo>
                <a:lnTo>
                  <a:pt x="28" y="111"/>
                </a:lnTo>
                <a:lnTo>
                  <a:pt x="0" y="0"/>
                </a:lnTo>
                <a:lnTo>
                  <a:pt x="101" y="21"/>
                </a:lnTo>
                <a:close/>
              </a:path>
            </a:pathLst>
          </a:custGeom>
          <a:solidFill>
            <a:srgbClr val="000000"/>
          </a:solidFill>
          <a:ln w="19050" cmpd="sng">
            <a:solidFill>
              <a:srgbClr val="000000"/>
            </a:solidFill>
            <a:round/>
            <a:headEnd/>
            <a:tailEnd/>
          </a:ln>
        </p:spPr>
        <p:txBody>
          <a:bodyPr/>
          <a:lstStyle/>
          <a:p>
            <a:endParaRPr lang="zh-CN" altLang="en-US"/>
          </a:p>
        </p:txBody>
      </p:sp>
      <p:sp>
        <p:nvSpPr>
          <p:cNvPr id="766994" name="Freeform 18"/>
          <p:cNvSpPr>
            <a:spLocks/>
          </p:cNvSpPr>
          <p:nvPr/>
        </p:nvSpPr>
        <p:spPr bwMode="auto">
          <a:xfrm>
            <a:off x="5610225" y="2933601"/>
            <a:ext cx="706438" cy="687387"/>
          </a:xfrm>
          <a:custGeom>
            <a:avLst/>
            <a:gdLst>
              <a:gd name="T0" fmla="*/ 0 w 864"/>
              <a:gd name="T1" fmla="*/ 433 h 866"/>
              <a:gd name="T2" fmla="*/ 2 w 864"/>
              <a:gd name="T3" fmla="*/ 375 h 866"/>
              <a:gd name="T4" fmla="*/ 13 w 864"/>
              <a:gd name="T5" fmla="*/ 319 h 866"/>
              <a:gd name="T6" fmla="*/ 32 w 864"/>
              <a:gd name="T7" fmla="*/ 267 h 866"/>
              <a:gd name="T8" fmla="*/ 57 w 864"/>
              <a:gd name="T9" fmla="*/ 215 h 866"/>
              <a:gd name="T10" fmla="*/ 88 w 864"/>
              <a:gd name="T11" fmla="*/ 169 h 866"/>
              <a:gd name="T12" fmla="*/ 125 w 864"/>
              <a:gd name="T13" fmla="*/ 127 h 866"/>
              <a:gd name="T14" fmla="*/ 169 w 864"/>
              <a:gd name="T15" fmla="*/ 89 h 866"/>
              <a:gd name="T16" fmla="*/ 215 w 864"/>
              <a:gd name="T17" fmla="*/ 58 h 866"/>
              <a:gd name="T18" fmla="*/ 265 w 864"/>
              <a:gd name="T19" fmla="*/ 33 h 866"/>
              <a:gd name="T20" fmla="*/ 319 w 864"/>
              <a:gd name="T21" fmla="*/ 14 h 866"/>
              <a:gd name="T22" fmla="*/ 375 w 864"/>
              <a:gd name="T23" fmla="*/ 4 h 866"/>
              <a:gd name="T24" fmla="*/ 432 w 864"/>
              <a:gd name="T25" fmla="*/ 0 h 866"/>
              <a:gd name="T26" fmla="*/ 488 w 864"/>
              <a:gd name="T27" fmla="*/ 4 h 866"/>
              <a:gd name="T28" fmla="*/ 544 w 864"/>
              <a:gd name="T29" fmla="*/ 14 h 866"/>
              <a:gd name="T30" fmla="*/ 597 w 864"/>
              <a:gd name="T31" fmla="*/ 33 h 866"/>
              <a:gd name="T32" fmla="*/ 647 w 864"/>
              <a:gd name="T33" fmla="*/ 58 h 866"/>
              <a:gd name="T34" fmla="*/ 693 w 864"/>
              <a:gd name="T35" fmla="*/ 89 h 866"/>
              <a:gd name="T36" fmla="*/ 738 w 864"/>
              <a:gd name="T37" fmla="*/ 127 h 866"/>
              <a:gd name="T38" fmla="*/ 774 w 864"/>
              <a:gd name="T39" fmla="*/ 169 h 866"/>
              <a:gd name="T40" fmla="*/ 805 w 864"/>
              <a:gd name="T41" fmla="*/ 215 h 866"/>
              <a:gd name="T42" fmla="*/ 830 w 864"/>
              <a:gd name="T43" fmla="*/ 267 h 866"/>
              <a:gd name="T44" fmla="*/ 849 w 864"/>
              <a:gd name="T45" fmla="*/ 319 h 866"/>
              <a:gd name="T46" fmla="*/ 861 w 864"/>
              <a:gd name="T47" fmla="*/ 375 h 866"/>
              <a:gd name="T48" fmla="*/ 864 w 864"/>
              <a:gd name="T49" fmla="*/ 433 h 866"/>
              <a:gd name="T50" fmla="*/ 861 w 864"/>
              <a:gd name="T51" fmla="*/ 489 h 866"/>
              <a:gd name="T52" fmla="*/ 849 w 864"/>
              <a:gd name="T53" fmla="*/ 544 h 866"/>
              <a:gd name="T54" fmla="*/ 830 w 864"/>
              <a:gd name="T55" fmla="*/ 598 h 866"/>
              <a:gd name="T56" fmla="*/ 805 w 864"/>
              <a:gd name="T57" fmla="*/ 648 h 866"/>
              <a:gd name="T58" fmla="*/ 774 w 864"/>
              <a:gd name="T59" fmla="*/ 696 h 866"/>
              <a:gd name="T60" fmla="*/ 738 w 864"/>
              <a:gd name="T61" fmla="*/ 739 h 866"/>
              <a:gd name="T62" fmla="*/ 693 w 864"/>
              <a:gd name="T63" fmla="*/ 775 h 866"/>
              <a:gd name="T64" fmla="*/ 647 w 864"/>
              <a:gd name="T65" fmla="*/ 808 h 866"/>
              <a:gd name="T66" fmla="*/ 597 w 864"/>
              <a:gd name="T67" fmla="*/ 833 h 866"/>
              <a:gd name="T68" fmla="*/ 544 w 864"/>
              <a:gd name="T69" fmla="*/ 850 h 866"/>
              <a:gd name="T70" fmla="*/ 488 w 864"/>
              <a:gd name="T71" fmla="*/ 862 h 866"/>
              <a:gd name="T72" fmla="*/ 432 w 864"/>
              <a:gd name="T73" fmla="*/ 866 h 866"/>
              <a:gd name="T74" fmla="*/ 375 w 864"/>
              <a:gd name="T75" fmla="*/ 862 h 866"/>
              <a:gd name="T76" fmla="*/ 319 w 864"/>
              <a:gd name="T77" fmla="*/ 850 h 866"/>
              <a:gd name="T78" fmla="*/ 265 w 864"/>
              <a:gd name="T79" fmla="*/ 833 h 866"/>
              <a:gd name="T80" fmla="*/ 215 w 864"/>
              <a:gd name="T81" fmla="*/ 808 h 866"/>
              <a:gd name="T82" fmla="*/ 169 w 864"/>
              <a:gd name="T83" fmla="*/ 775 h 866"/>
              <a:gd name="T84" fmla="*/ 125 w 864"/>
              <a:gd name="T85" fmla="*/ 739 h 866"/>
              <a:gd name="T86" fmla="*/ 88 w 864"/>
              <a:gd name="T87" fmla="*/ 696 h 866"/>
              <a:gd name="T88" fmla="*/ 57 w 864"/>
              <a:gd name="T89" fmla="*/ 648 h 866"/>
              <a:gd name="T90" fmla="*/ 32 w 864"/>
              <a:gd name="T91" fmla="*/ 598 h 866"/>
              <a:gd name="T92" fmla="*/ 13 w 864"/>
              <a:gd name="T93" fmla="*/ 544 h 866"/>
              <a:gd name="T94" fmla="*/ 2 w 864"/>
              <a:gd name="T95" fmla="*/ 489 h 866"/>
              <a:gd name="T96" fmla="*/ 0 w 864"/>
              <a:gd name="T97" fmla="*/ 433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4" h="866">
                <a:moveTo>
                  <a:pt x="0" y="433"/>
                </a:moveTo>
                <a:lnTo>
                  <a:pt x="2" y="375"/>
                </a:lnTo>
                <a:lnTo>
                  <a:pt x="13" y="319"/>
                </a:lnTo>
                <a:lnTo>
                  <a:pt x="32" y="267"/>
                </a:lnTo>
                <a:lnTo>
                  <a:pt x="57" y="215"/>
                </a:lnTo>
                <a:lnTo>
                  <a:pt x="88" y="169"/>
                </a:lnTo>
                <a:lnTo>
                  <a:pt x="125" y="127"/>
                </a:lnTo>
                <a:lnTo>
                  <a:pt x="169" y="89"/>
                </a:lnTo>
                <a:lnTo>
                  <a:pt x="215" y="58"/>
                </a:lnTo>
                <a:lnTo>
                  <a:pt x="265" y="33"/>
                </a:lnTo>
                <a:lnTo>
                  <a:pt x="319" y="14"/>
                </a:lnTo>
                <a:lnTo>
                  <a:pt x="375" y="4"/>
                </a:lnTo>
                <a:lnTo>
                  <a:pt x="432" y="0"/>
                </a:lnTo>
                <a:lnTo>
                  <a:pt x="488" y="4"/>
                </a:lnTo>
                <a:lnTo>
                  <a:pt x="544" y="14"/>
                </a:lnTo>
                <a:lnTo>
                  <a:pt x="597" y="33"/>
                </a:lnTo>
                <a:lnTo>
                  <a:pt x="647" y="58"/>
                </a:lnTo>
                <a:lnTo>
                  <a:pt x="693" y="89"/>
                </a:lnTo>
                <a:lnTo>
                  <a:pt x="738" y="127"/>
                </a:lnTo>
                <a:lnTo>
                  <a:pt x="774" y="169"/>
                </a:lnTo>
                <a:lnTo>
                  <a:pt x="805" y="215"/>
                </a:lnTo>
                <a:lnTo>
                  <a:pt x="830" y="267"/>
                </a:lnTo>
                <a:lnTo>
                  <a:pt x="849" y="319"/>
                </a:lnTo>
                <a:lnTo>
                  <a:pt x="861" y="375"/>
                </a:lnTo>
                <a:lnTo>
                  <a:pt x="864" y="433"/>
                </a:lnTo>
                <a:lnTo>
                  <a:pt x="861" y="489"/>
                </a:lnTo>
                <a:lnTo>
                  <a:pt x="849" y="544"/>
                </a:lnTo>
                <a:lnTo>
                  <a:pt x="830" y="598"/>
                </a:lnTo>
                <a:lnTo>
                  <a:pt x="805" y="648"/>
                </a:lnTo>
                <a:lnTo>
                  <a:pt x="774" y="696"/>
                </a:lnTo>
                <a:lnTo>
                  <a:pt x="738" y="739"/>
                </a:lnTo>
                <a:lnTo>
                  <a:pt x="693" y="775"/>
                </a:lnTo>
                <a:lnTo>
                  <a:pt x="647" y="808"/>
                </a:lnTo>
                <a:lnTo>
                  <a:pt x="597" y="833"/>
                </a:lnTo>
                <a:lnTo>
                  <a:pt x="544" y="850"/>
                </a:lnTo>
                <a:lnTo>
                  <a:pt x="488" y="862"/>
                </a:lnTo>
                <a:lnTo>
                  <a:pt x="432" y="866"/>
                </a:lnTo>
                <a:lnTo>
                  <a:pt x="375" y="862"/>
                </a:lnTo>
                <a:lnTo>
                  <a:pt x="319" y="850"/>
                </a:lnTo>
                <a:lnTo>
                  <a:pt x="265" y="833"/>
                </a:lnTo>
                <a:lnTo>
                  <a:pt x="215" y="808"/>
                </a:lnTo>
                <a:lnTo>
                  <a:pt x="169" y="775"/>
                </a:lnTo>
                <a:lnTo>
                  <a:pt x="125" y="739"/>
                </a:lnTo>
                <a:lnTo>
                  <a:pt x="88" y="696"/>
                </a:lnTo>
                <a:lnTo>
                  <a:pt x="57" y="648"/>
                </a:lnTo>
                <a:lnTo>
                  <a:pt x="32" y="598"/>
                </a:lnTo>
                <a:lnTo>
                  <a:pt x="13" y="544"/>
                </a:lnTo>
                <a:lnTo>
                  <a:pt x="2" y="489"/>
                </a:lnTo>
                <a:lnTo>
                  <a:pt x="0" y="433"/>
                </a:lnTo>
                <a:close/>
              </a:path>
            </a:pathLst>
          </a:custGeom>
          <a:solidFill>
            <a:srgbClr val="FFFFFF"/>
          </a:solidFill>
          <a:ln w="19050" cmpd="sng">
            <a:solidFill>
              <a:srgbClr val="000000"/>
            </a:solidFill>
            <a:prstDash val="solid"/>
            <a:round/>
            <a:headEnd/>
            <a:tailEnd/>
          </a:ln>
        </p:spPr>
        <p:txBody>
          <a:bodyPr/>
          <a:lstStyle/>
          <a:p>
            <a:endParaRPr lang="zh-CN" altLang="en-US"/>
          </a:p>
        </p:txBody>
      </p:sp>
      <p:sp>
        <p:nvSpPr>
          <p:cNvPr id="766995" name="Rectangle 19"/>
          <p:cNvSpPr>
            <a:spLocks noChangeArrowheads="1"/>
          </p:cNvSpPr>
          <p:nvPr/>
        </p:nvSpPr>
        <p:spPr bwMode="auto">
          <a:xfrm>
            <a:off x="5772150" y="3139976"/>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eaLnBrk="0" hangingPunct="0"/>
            <a:r>
              <a:rPr lang="en-US" altLang="zh-CN">
                <a:solidFill>
                  <a:srgbClr val="000000"/>
                </a:solidFill>
              </a:rPr>
              <a:t>341</a:t>
            </a:r>
            <a:endParaRPr lang="en-US" altLang="zh-CN" sz="2400">
              <a:latin typeface="Courier New" panose="02070309020205020404" pitchFamily="49" charset="0"/>
            </a:endParaRPr>
          </a:p>
        </p:txBody>
      </p:sp>
      <p:sp>
        <p:nvSpPr>
          <p:cNvPr id="766996" name="Freeform 20"/>
          <p:cNvSpPr>
            <a:spLocks/>
          </p:cNvSpPr>
          <p:nvPr/>
        </p:nvSpPr>
        <p:spPr bwMode="auto">
          <a:xfrm>
            <a:off x="4119563" y="1931888"/>
            <a:ext cx="1776412" cy="938213"/>
          </a:xfrm>
          <a:custGeom>
            <a:avLst/>
            <a:gdLst>
              <a:gd name="T0" fmla="*/ 0 w 2173"/>
              <a:gd name="T1" fmla="*/ 75 h 1181"/>
              <a:gd name="T2" fmla="*/ 108 w 2173"/>
              <a:gd name="T3" fmla="*/ 46 h 1181"/>
              <a:gd name="T4" fmla="*/ 217 w 2173"/>
              <a:gd name="T5" fmla="*/ 23 h 1181"/>
              <a:gd name="T6" fmla="*/ 329 w 2173"/>
              <a:gd name="T7" fmla="*/ 10 h 1181"/>
              <a:gd name="T8" fmla="*/ 440 w 2173"/>
              <a:gd name="T9" fmla="*/ 0 h 1181"/>
              <a:gd name="T10" fmla="*/ 553 w 2173"/>
              <a:gd name="T11" fmla="*/ 0 h 1181"/>
              <a:gd name="T12" fmla="*/ 665 w 2173"/>
              <a:gd name="T13" fmla="*/ 6 h 1181"/>
              <a:gd name="T14" fmla="*/ 776 w 2173"/>
              <a:gd name="T15" fmla="*/ 20 h 1181"/>
              <a:gd name="T16" fmla="*/ 886 w 2173"/>
              <a:gd name="T17" fmla="*/ 41 h 1181"/>
              <a:gd name="T18" fmla="*/ 995 w 2173"/>
              <a:gd name="T19" fmla="*/ 68 h 1181"/>
              <a:gd name="T20" fmla="*/ 1103 w 2173"/>
              <a:gd name="T21" fmla="*/ 102 h 1181"/>
              <a:gd name="T22" fmla="*/ 1207 w 2173"/>
              <a:gd name="T23" fmla="*/ 143 h 1181"/>
              <a:gd name="T24" fmla="*/ 1309 w 2173"/>
              <a:gd name="T25" fmla="*/ 191 h 1181"/>
              <a:gd name="T26" fmla="*/ 1407 w 2173"/>
              <a:gd name="T27" fmla="*/ 245 h 1181"/>
              <a:gd name="T28" fmla="*/ 1501 w 2173"/>
              <a:gd name="T29" fmla="*/ 304 h 1181"/>
              <a:gd name="T30" fmla="*/ 1593 w 2173"/>
              <a:gd name="T31" fmla="*/ 372 h 1181"/>
              <a:gd name="T32" fmla="*/ 1677 w 2173"/>
              <a:gd name="T33" fmla="*/ 443 h 1181"/>
              <a:gd name="T34" fmla="*/ 1760 w 2173"/>
              <a:gd name="T35" fmla="*/ 520 h 1181"/>
              <a:gd name="T36" fmla="*/ 1837 w 2173"/>
              <a:gd name="T37" fmla="*/ 602 h 1181"/>
              <a:gd name="T38" fmla="*/ 1908 w 2173"/>
              <a:gd name="T39" fmla="*/ 689 h 1181"/>
              <a:gd name="T40" fmla="*/ 1973 w 2173"/>
              <a:gd name="T41" fmla="*/ 779 h 1181"/>
              <a:gd name="T42" fmla="*/ 2033 w 2173"/>
              <a:gd name="T43" fmla="*/ 875 h 1181"/>
              <a:gd name="T44" fmla="*/ 2087 w 2173"/>
              <a:gd name="T45" fmla="*/ 974 h 1181"/>
              <a:gd name="T46" fmla="*/ 2133 w 2173"/>
              <a:gd name="T47" fmla="*/ 1075 h 1181"/>
              <a:gd name="T48" fmla="*/ 2173 w 2173"/>
              <a:gd name="T4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73" h="1181">
                <a:moveTo>
                  <a:pt x="0" y="75"/>
                </a:moveTo>
                <a:lnTo>
                  <a:pt x="108" y="46"/>
                </a:lnTo>
                <a:lnTo>
                  <a:pt x="217" y="23"/>
                </a:lnTo>
                <a:lnTo>
                  <a:pt x="329" y="10"/>
                </a:lnTo>
                <a:lnTo>
                  <a:pt x="440" y="0"/>
                </a:lnTo>
                <a:lnTo>
                  <a:pt x="553" y="0"/>
                </a:lnTo>
                <a:lnTo>
                  <a:pt x="665" y="6"/>
                </a:lnTo>
                <a:lnTo>
                  <a:pt x="776" y="20"/>
                </a:lnTo>
                <a:lnTo>
                  <a:pt x="886" y="41"/>
                </a:lnTo>
                <a:lnTo>
                  <a:pt x="995" y="68"/>
                </a:lnTo>
                <a:lnTo>
                  <a:pt x="1103" y="102"/>
                </a:lnTo>
                <a:lnTo>
                  <a:pt x="1207" y="143"/>
                </a:lnTo>
                <a:lnTo>
                  <a:pt x="1309" y="191"/>
                </a:lnTo>
                <a:lnTo>
                  <a:pt x="1407" y="245"/>
                </a:lnTo>
                <a:lnTo>
                  <a:pt x="1501" y="304"/>
                </a:lnTo>
                <a:lnTo>
                  <a:pt x="1593" y="372"/>
                </a:lnTo>
                <a:lnTo>
                  <a:pt x="1677" y="443"/>
                </a:lnTo>
                <a:lnTo>
                  <a:pt x="1760" y="520"/>
                </a:lnTo>
                <a:lnTo>
                  <a:pt x="1837" y="602"/>
                </a:lnTo>
                <a:lnTo>
                  <a:pt x="1908" y="689"/>
                </a:lnTo>
                <a:lnTo>
                  <a:pt x="1973" y="779"/>
                </a:lnTo>
                <a:lnTo>
                  <a:pt x="2033" y="875"/>
                </a:lnTo>
                <a:lnTo>
                  <a:pt x="2087" y="974"/>
                </a:lnTo>
                <a:lnTo>
                  <a:pt x="2133" y="1075"/>
                </a:lnTo>
                <a:lnTo>
                  <a:pt x="2173" y="1181"/>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6997" name="Freeform 21"/>
          <p:cNvSpPr>
            <a:spLocks/>
          </p:cNvSpPr>
          <p:nvPr/>
        </p:nvSpPr>
        <p:spPr bwMode="auto">
          <a:xfrm>
            <a:off x="5849938" y="2846288"/>
            <a:ext cx="82550" cy="92075"/>
          </a:xfrm>
          <a:custGeom>
            <a:avLst/>
            <a:gdLst>
              <a:gd name="T0" fmla="*/ 100 w 100"/>
              <a:gd name="T1" fmla="*/ 0 h 116"/>
              <a:gd name="T2" fmla="*/ 81 w 100"/>
              <a:gd name="T3" fmla="*/ 116 h 116"/>
              <a:gd name="T4" fmla="*/ 0 w 100"/>
              <a:gd name="T5" fmla="*/ 31 h 116"/>
              <a:gd name="T6" fmla="*/ 100 w 100"/>
              <a:gd name="T7" fmla="*/ 0 h 116"/>
            </a:gdLst>
            <a:ahLst/>
            <a:cxnLst>
              <a:cxn ang="0">
                <a:pos x="T0" y="T1"/>
              </a:cxn>
              <a:cxn ang="0">
                <a:pos x="T2" y="T3"/>
              </a:cxn>
              <a:cxn ang="0">
                <a:pos x="T4" y="T5"/>
              </a:cxn>
              <a:cxn ang="0">
                <a:pos x="T6" y="T7"/>
              </a:cxn>
            </a:cxnLst>
            <a:rect l="0" t="0" r="r" b="b"/>
            <a:pathLst>
              <a:path w="100" h="116">
                <a:moveTo>
                  <a:pt x="100" y="0"/>
                </a:moveTo>
                <a:lnTo>
                  <a:pt x="81" y="116"/>
                </a:lnTo>
                <a:lnTo>
                  <a:pt x="0" y="31"/>
                </a:lnTo>
                <a:lnTo>
                  <a:pt x="100" y="0"/>
                </a:lnTo>
                <a:close/>
              </a:path>
            </a:pathLst>
          </a:custGeom>
          <a:solidFill>
            <a:srgbClr val="000000"/>
          </a:solidFill>
          <a:ln w="19050" cmpd="sng">
            <a:solidFill>
              <a:srgbClr val="000000"/>
            </a:solidFill>
            <a:round/>
            <a:headEnd/>
            <a:tailEnd/>
          </a:ln>
        </p:spPr>
        <p:txBody>
          <a:bodyPr/>
          <a:lstStyle/>
          <a:p>
            <a:endParaRPr lang="zh-CN" altLang="en-US"/>
          </a:p>
        </p:txBody>
      </p:sp>
      <p:sp>
        <p:nvSpPr>
          <p:cNvPr id="766998" name="Freeform 22"/>
          <p:cNvSpPr>
            <a:spLocks/>
          </p:cNvSpPr>
          <p:nvPr/>
        </p:nvSpPr>
        <p:spPr bwMode="auto">
          <a:xfrm>
            <a:off x="4637088" y="2819301"/>
            <a:ext cx="706437" cy="687387"/>
          </a:xfrm>
          <a:custGeom>
            <a:avLst/>
            <a:gdLst>
              <a:gd name="T0" fmla="*/ 0 w 865"/>
              <a:gd name="T1" fmla="*/ 433 h 865"/>
              <a:gd name="T2" fmla="*/ 4 w 865"/>
              <a:gd name="T3" fmla="*/ 375 h 865"/>
              <a:gd name="T4" fmla="*/ 15 w 865"/>
              <a:gd name="T5" fmla="*/ 319 h 865"/>
              <a:gd name="T6" fmla="*/ 33 w 865"/>
              <a:gd name="T7" fmla="*/ 267 h 865"/>
              <a:gd name="T8" fmla="*/ 58 w 865"/>
              <a:gd name="T9" fmla="*/ 215 h 865"/>
              <a:gd name="T10" fmla="*/ 88 w 865"/>
              <a:gd name="T11" fmla="*/ 169 h 865"/>
              <a:gd name="T12" fmla="*/ 127 w 865"/>
              <a:gd name="T13" fmla="*/ 127 h 865"/>
              <a:gd name="T14" fmla="*/ 169 w 865"/>
              <a:gd name="T15" fmla="*/ 88 h 865"/>
              <a:gd name="T16" fmla="*/ 217 w 865"/>
              <a:gd name="T17" fmla="*/ 58 h 865"/>
              <a:gd name="T18" fmla="*/ 267 w 865"/>
              <a:gd name="T19" fmla="*/ 33 h 865"/>
              <a:gd name="T20" fmla="*/ 321 w 865"/>
              <a:gd name="T21" fmla="*/ 13 h 865"/>
              <a:gd name="T22" fmla="*/ 377 w 865"/>
              <a:gd name="T23" fmla="*/ 4 h 865"/>
              <a:gd name="T24" fmla="*/ 432 w 865"/>
              <a:gd name="T25" fmla="*/ 0 h 865"/>
              <a:gd name="T26" fmla="*/ 488 w 865"/>
              <a:gd name="T27" fmla="*/ 4 h 865"/>
              <a:gd name="T28" fmla="*/ 544 w 865"/>
              <a:gd name="T29" fmla="*/ 13 h 865"/>
              <a:gd name="T30" fmla="*/ 598 w 865"/>
              <a:gd name="T31" fmla="*/ 33 h 865"/>
              <a:gd name="T32" fmla="*/ 649 w 865"/>
              <a:gd name="T33" fmla="*/ 58 h 865"/>
              <a:gd name="T34" fmla="*/ 696 w 865"/>
              <a:gd name="T35" fmla="*/ 88 h 865"/>
              <a:gd name="T36" fmla="*/ 738 w 865"/>
              <a:gd name="T37" fmla="*/ 127 h 865"/>
              <a:gd name="T38" fmla="*/ 776 w 865"/>
              <a:gd name="T39" fmla="*/ 169 h 865"/>
              <a:gd name="T40" fmla="*/ 807 w 865"/>
              <a:gd name="T41" fmla="*/ 215 h 865"/>
              <a:gd name="T42" fmla="*/ 832 w 865"/>
              <a:gd name="T43" fmla="*/ 267 h 865"/>
              <a:gd name="T44" fmla="*/ 849 w 865"/>
              <a:gd name="T45" fmla="*/ 319 h 865"/>
              <a:gd name="T46" fmla="*/ 861 w 865"/>
              <a:gd name="T47" fmla="*/ 375 h 865"/>
              <a:gd name="T48" fmla="*/ 865 w 865"/>
              <a:gd name="T49" fmla="*/ 433 h 865"/>
              <a:gd name="T50" fmla="*/ 861 w 865"/>
              <a:gd name="T51" fmla="*/ 488 h 865"/>
              <a:gd name="T52" fmla="*/ 849 w 865"/>
              <a:gd name="T53" fmla="*/ 544 h 865"/>
              <a:gd name="T54" fmla="*/ 832 w 865"/>
              <a:gd name="T55" fmla="*/ 598 h 865"/>
              <a:gd name="T56" fmla="*/ 807 w 865"/>
              <a:gd name="T57" fmla="*/ 648 h 865"/>
              <a:gd name="T58" fmla="*/ 776 w 865"/>
              <a:gd name="T59" fmla="*/ 696 h 865"/>
              <a:gd name="T60" fmla="*/ 738 w 865"/>
              <a:gd name="T61" fmla="*/ 738 h 865"/>
              <a:gd name="T62" fmla="*/ 696 w 865"/>
              <a:gd name="T63" fmla="*/ 775 h 865"/>
              <a:gd name="T64" fmla="*/ 649 w 865"/>
              <a:gd name="T65" fmla="*/ 808 h 865"/>
              <a:gd name="T66" fmla="*/ 598 w 865"/>
              <a:gd name="T67" fmla="*/ 833 h 865"/>
              <a:gd name="T68" fmla="*/ 544 w 865"/>
              <a:gd name="T69" fmla="*/ 850 h 865"/>
              <a:gd name="T70" fmla="*/ 488 w 865"/>
              <a:gd name="T71" fmla="*/ 861 h 865"/>
              <a:gd name="T72" fmla="*/ 432 w 865"/>
              <a:gd name="T73" fmla="*/ 865 h 865"/>
              <a:gd name="T74" fmla="*/ 377 w 865"/>
              <a:gd name="T75" fmla="*/ 861 h 865"/>
              <a:gd name="T76" fmla="*/ 321 w 865"/>
              <a:gd name="T77" fmla="*/ 850 h 865"/>
              <a:gd name="T78" fmla="*/ 267 w 865"/>
              <a:gd name="T79" fmla="*/ 833 h 865"/>
              <a:gd name="T80" fmla="*/ 217 w 865"/>
              <a:gd name="T81" fmla="*/ 808 h 865"/>
              <a:gd name="T82" fmla="*/ 169 w 865"/>
              <a:gd name="T83" fmla="*/ 775 h 865"/>
              <a:gd name="T84" fmla="*/ 127 w 865"/>
              <a:gd name="T85" fmla="*/ 738 h 865"/>
              <a:gd name="T86" fmla="*/ 88 w 865"/>
              <a:gd name="T87" fmla="*/ 696 h 865"/>
              <a:gd name="T88" fmla="*/ 58 w 865"/>
              <a:gd name="T89" fmla="*/ 648 h 865"/>
              <a:gd name="T90" fmla="*/ 33 w 865"/>
              <a:gd name="T91" fmla="*/ 598 h 865"/>
              <a:gd name="T92" fmla="*/ 15 w 865"/>
              <a:gd name="T93" fmla="*/ 544 h 865"/>
              <a:gd name="T94" fmla="*/ 4 w 865"/>
              <a:gd name="T95" fmla="*/ 488 h 865"/>
              <a:gd name="T96" fmla="*/ 0 w 865"/>
              <a:gd name="T97" fmla="*/ 433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5" h="865">
                <a:moveTo>
                  <a:pt x="0" y="433"/>
                </a:moveTo>
                <a:lnTo>
                  <a:pt x="4" y="375"/>
                </a:lnTo>
                <a:lnTo>
                  <a:pt x="15" y="319"/>
                </a:lnTo>
                <a:lnTo>
                  <a:pt x="33" y="267"/>
                </a:lnTo>
                <a:lnTo>
                  <a:pt x="58" y="215"/>
                </a:lnTo>
                <a:lnTo>
                  <a:pt x="88" y="169"/>
                </a:lnTo>
                <a:lnTo>
                  <a:pt x="127" y="127"/>
                </a:lnTo>
                <a:lnTo>
                  <a:pt x="169" y="88"/>
                </a:lnTo>
                <a:lnTo>
                  <a:pt x="217" y="58"/>
                </a:lnTo>
                <a:lnTo>
                  <a:pt x="267" y="33"/>
                </a:lnTo>
                <a:lnTo>
                  <a:pt x="321" y="13"/>
                </a:lnTo>
                <a:lnTo>
                  <a:pt x="377" y="4"/>
                </a:lnTo>
                <a:lnTo>
                  <a:pt x="432" y="0"/>
                </a:lnTo>
                <a:lnTo>
                  <a:pt x="488" y="4"/>
                </a:lnTo>
                <a:lnTo>
                  <a:pt x="544" y="13"/>
                </a:lnTo>
                <a:lnTo>
                  <a:pt x="598" y="33"/>
                </a:lnTo>
                <a:lnTo>
                  <a:pt x="649" y="58"/>
                </a:lnTo>
                <a:lnTo>
                  <a:pt x="696" y="88"/>
                </a:lnTo>
                <a:lnTo>
                  <a:pt x="738" y="127"/>
                </a:lnTo>
                <a:lnTo>
                  <a:pt x="776" y="169"/>
                </a:lnTo>
                <a:lnTo>
                  <a:pt x="807" y="215"/>
                </a:lnTo>
                <a:lnTo>
                  <a:pt x="832" y="267"/>
                </a:lnTo>
                <a:lnTo>
                  <a:pt x="849" y="319"/>
                </a:lnTo>
                <a:lnTo>
                  <a:pt x="861" y="375"/>
                </a:lnTo>
                <a:lnTo>
                  <a:pt x="865" y="433"/>
                </a:lnTo>
                <a:lnTo>
                  <a:pt x="861" y="488"/>
                </a:lnTo>
                <a:lnTo>
                  <a:pt x="849" y="544"/>
                </a:lnTo>
                <a:lnTo>
                  <a:pt x="832" y="598"/>
                </a:lnTo>
                <a:lnTo>
                  <a:pt x="807" y="648"/>
                </a:lnTo>
                <a:lnTo>
                  <a:pt x="776" y="696"/>
                </a:lnTo>
                <a:lnTo>
                  <a:pt x="738" y="738"/>
                </a:lnTo>
                <a:lnTo>
                  <a:pt x="696" y="775"/>
                </a:lnTo>
                <a:lnTo>
                  <a:pt x="649" y="808"/>
                </a:lnTo>
                <a:lnTo>
                  <a:pt x="598" y="833"/>
                </a:lnTo>
                <a:lnTo>
                  <a:pt x="544" y="850"/>
                </a:lnTo>
                <a:lnTo>
                  <a:pt x="488" y="861"/>
                </a:lnTo>
                <a:lnTo>
                  <a:pt x="432" y="865"/>
                </a:lnTo>
                <a:lnTo>
                  <a:pt x="377" y="861"/>
                </a:lnTo>
                <a:lnTo>
                  <a:pt x="321" y="850"/>
                </a:lnTo>
                <a:lnTo>
                  <a:pt x="267" y="833"/>
                </a:lnTo>
                <a:lnTo>
                  <a:pt x="217" y="808"/>
                </a:lnTo>
                <a:lnTo>
                  <a:pt x="169" y="775"/>
                </a:lnTo>
                <a:lnTo>
                  <a:pt x="127" y="738"/>
                </a:lnTo>
                <a:lnTo>
                  <a:pt x="88" y="696"/>
                </a:lnTo>
                <a:lnTo>
                  <a:pt x="58" y="648"/>
                </a:lnTo>
                <a:lnTo>
                  <a:pt x="33" y="598"/>
                </a:lnTo>
                <a:lnTo>
                  <a:pt x="15" y="544"/>
                </a:lnTo>
                <a:lnTo>
                  <a:pt x="4" y="488"/>
                </a:lnTo>
                <a:lnTo>
                  <a:pt x="0" y="433"/>
                </a:lnTo>
                <a:close/>
              </a:path>
            </a:pathLst>
          </a:custGeom>
          <a:solidFill>
            <a:srgbClr val="FFFFFF"/>
          </a:solidFill>
          <a:ln w="19050" cmpd="sng">
            <a:solidFill>
              <a:srgbClr val="000000"/>
            </a:solidFill>
            <a:prstDash val="solid"/>
            <a:round/>
            <a:headEnd/>
            <a:tailEnd/>
          </a:ln>
        </p:spPr>
        <p:txBody>
          <a:bodyPr/>
          <a:lstStyle/>
          <a:p>
            <a:endParaRPr lang="zh-CN" altLang="en-US"/>
          </a:p>
        </p:txBody>
      </p:sp>
      <p:sp>
        <p:nvSpPr>
          <p:cNvPr id="766999" name="Rectangle 23"/>
          <p:cNvSpPr>
            <a:spLocks noChangeArrowheads="1"/>
          </p:cNvSpPr>
          <p:nvPr/>
        </p:nvSpPr>
        <p:spPr bwMode="auto">
          <a:xfrm>
            <a:off x="4799013" y="3025676"/>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eaLnBrk="0" hangingPunct="0"/>
            <a:r>
              <a:rPr lang="en-US" altLang="zh-CN">
                <a:solidFill>
                  <a:srgbClr val="000000"/>
                </a:solidFill>
              </a:rPr>
              <a:t>370</a:t>
            </a:r>
            <a:endParaRPr lang="en-US" altLang="zh-CN" sz="2400">
              <a:latin typeface="Courier New" panose="02070309020205020404" pitchFamily="49" charset="0"/>
            </a:endParaRPr>
          </a:p>
        </p:txBody>
      </p:sp>
      <p:sp>
        <p:nvSpPr>
          <p:cNvPr id="767000" name="Freeform 24"/>
          <p:cNvSpPr>
            <a:spLocks/>
          </p:cNvSpPr>
          <p:nvPr/>
        </p:nvSpPr>
        <p:spPr bwMode="auto">
          <a:xfrm>
            <a:off x="4127500" y="1936651"/>
            <a:ext cx="1016000" cy="836612"/>
          </a:xfrm>
          <a:custGeom>
            <a:avLst/>
            <a:gdLst>
              <a:gd name="T0" fmla="*/ 0 w 1243"/>
              <a:gd name="T1" fmla="*/ 39 h 1054"/>
              <a:gd name="T2" fmla="*/ 84 w 1243"/>
              <a:gd name="T3" fmla="*/ 17 h 1054"/>
              <a:gd name="T4" fmla="*/ 169 w 1243"/>
              <a:gd name="T5" fmla="*/ 6 h 1054"/>
              <a:gd name="T6" fmla="*/ 253 w 1243"/>
              <a:gd name="T7" fmla="*/ 0 h 1054"/>
              <a:gd name="T8" fmla="*/ 338 w 1243"/>
              <a:gd name="T9" fmla="*/ 4 h 1054"/>
              <a:gd name="T10" fmla="*/ 424 w 1243"/>
              <a:gd name="T11" fmla="*/ 14 h 1054"/>
              <a:gd name="T12" fmla="*/ 507 w 1243"/>
              <a:gd name="T13" fmla="*/ 31 h 1054"/>
              <a:gd name="T14" fmla="*/ 590 w 1243"/>
              <a:gd name="T15" fmla="*/ 56 h 1054"/>
              <a:gd name="T16" fmla="*/ 668 w 1243"/>
              <a:gd name="T17" fmla="*/ 87 h 1054"/>
              <a:gd name="T18" fmla="*/ 745 w 1243"/>
              <a:gd name="T19" fmla="*/ 125 h 1054"/>
              <a:gd name="T20" fmla="*/ 818 w 1243"/>
              <a:gd name="T21" fmla="*/ 171 h 1054"/>
              <a:gd name="T22" fmla="*/ 885 w 1243"/>
              <a:gd name="T23" fmla="*/ 221 h 1054"/>
              <a:gd name="T24" fmla="*/ 949 w 1243"/>
              <a:gd name="T25" fmla="*/ 279 h 1054"/>
              <a:gd name="T26" fmla="*/ 1008 w 1243"/>
              <a:gd name="T27" fmla="*/ 341 h 1054"/>
              <a:gd name="T28" fmla="*/ 1060 w 1243"/>
              <a:gd name="T29" fmla="*/ 408 h 1054"/>
              <a:gd name="T30" fmla="*/ 1106 w 1243"/>
              <a:gd name="T31" fmla="*/ 481 h 1054"/>
              <a:gd name="T32" fmla="*/ 1147 w 1243"/>
              <a:gd name="T33" fmla="*/ 556 h 1054"/>
              <a:gd name="T34" fmla="*/ 1181 w 1243"/>
              <a:gd name="T35" fmla="*/ 635 h 1054"/>
              <a:gd name="T36" fmla="*/ 1208 w 1243"/>
              <a:gd name="T37" fmla="*/ 716 h 1054"/>
              <a:gd name="T38" fmla="*/ 1228 w 1243"/>
              <a:gd name="T39" fmla="*/ 798 h 1054"/>
              <a:gd name="T40" fmla="*/ 1239 w 1243"/>
              <a:gd name="T41" fmla="*/ 883 h 1054"/>
              <a:gd name="T42" fmla="*/ 1243 w 1243"/>
              <a:gd name="T43" fmla="*/ 969 h 1054"/>
              <a:gd name="T44" fmla="*/ 1241 w 1243"/>
              <a:gd name="T45" fmla="*/ 1054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3" h="1054">
                <a:moveTo>
                  <a:pt x="0" y="39"/>
                </a:moveTo>
                <a:lnTo>
                  <a:pt x="84" y="17"/>
                </a:lnTo>
                <a:lnTo>
                  <a:pt x="169" y="6"/>
                </a:lnTo>
                <a:lnTo>
                  <a:pt x="253" y="0"/>
                </a:lnTo>
                <a:lnTo>
                  <a:pt x="338" y="4"/>
                </a:lnTo>
                <a:lnTo>
                  <a:pt x="424" y="14"/>
                </a:lnTo>
                <a:lnTo>
                  <a:pt x="507" y="31"/>
                </a:lnTo>
                <a:lnTo>
                  <a:pt x="590" y="56"/>
                </a:lnTo>
                <a:lnTo>
                  <a:pt x="668" y="87"/>
                </a:lnTo>
                <a:lnTo>
                  <a:pt x="745" y="125"/>
                </a:lnTo>
                <a:lnTo>
                  <a:pt x="818" y="171"/>
                </a:lnTo>
                <a:lnTo>
                  <a:pt x="885" y="221"/>
                </a:lnTo>
                <a:lnTo>
                  <a:pt x="949" y="279"/>
                </a:lnTo>
                <a:lnTo>
                  <a:pt x="1008" y="341"/>
                </a:lnTo>
                <a:lnTo>
                  <a:pt x="1060" y="408"/>
                </a:lnTo>
                <a:lnTo>
                  <a:pt x="1106" y="481"/>
                </a:lnTo>
                <a:lnTo>
                  <a:pt x="1147" y="556"/>
                </a:lnTo>
                <a:lnTo>
                  <a:pt x="1181" y="635"/>
                </a:lnTo>
                <a:lnTo>
                  <a:pt x="1208" y="716"/>
                </a:lnTo>
                <a:lnTo>
                  <a:pt x="1228" y="798"/>
                </a:lnTo>
                <a:lnTo>
                  <a:pt x="1239" y="883"/>
                </a:lnTo>
                <a:lnTo>
                  <a:pt x="1243" y="969"/>
                </a:lnTo>
                <a:lnTo>
                  <a:pt x="1241" y="1054"/>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7001" name="Freeform 25"/>
          <p:cNvSpPr>
            <a:spLocks/>
          </p:cNvSpPr>
          <p:nvPr/>
        </p:nvSpPr>
        <p:spPr bwMode="auto">
          <a:xfrm>
            <a:off x="5100638" y="2757388"/>
            <a:ext cx="82550" cy="87313"/>
          </a:xfrm>
          <a:custGeom>
            <a:avLst/>
            <a:gdLst>
              <a:gd name="T0" fmla="*/ 102 w 102"/>
              <a:gd name="T1" fmla="*/ 13 h 110"/>
              <a:gd name="T2" fmla="*/ 38 w 102"/>
              <a:gd name="T3" fmla="*/ 110 h 110"/>
              <a:gd name="T4" fmla="*/ 0 w 102"/>
              <a:gd name="T5" fmla="*/ 0 h 110"/>
              <a:gd name="T6" fmla="*/ 102 w 102"/>
              <a:gd name="T7" fmla="*/ 13 h 110"/>
            </a:gdLst>
            <a:ahLst/>
            <a:cxnLst>
              <a:cxn ang="0">
                <a:pos x="T0" y="T1"/>
              </a:cxn>
              <a:cxn ang="0">
                <a:pos x="T2" y="T3"/>
              </a:cxn>
              <a:cxn ang="0">
                <a:pos x="T4" y="T5"/>
              </a:cxn>
              <a:cxn ang="0">
                <a:pos x="T6" y="T7"/>
              </a:cxn>
            </a:cxnLst>
            <a:rect l="0" t="0" r="r" b="b"/>
            <a:pathLst>
              <a:path w="102" h="110">
                <a:moveTo>
                  <a:pt x="102" y="13"/>
                </a:moveTo>
                <a:lnTo>
                  <a:pt x="38" y="110"/>
                </a:lnTo>
                <a:lnTo>
                  <a:pt x="0" y="0"/>
                </a:lnTo>
                <a:lnTo>
                  <a:pt x="102" y="13"/>
                </a:lnTo>
                <a:close/>
              </a:path>
            </a:pathLst>
          </a:custGeom>
          <a:solidFill>
            <a:srgbClr val="000000"/>
          </a:solidFill>
          <a:ln w="19050" cmpd="sng">
            <a:solidFill>
              <a:srgbClr val="000000"/>
            </a:solidFill>
            <a:round/>
            <a:headEnd/>
            <a:tailEnd/>
          </a:ln>
        </p:spPr>
        <p:txBody>
          <a:bodyPr/>
          <a:lstStyle/>
          <a:p>
            <a:endParaRPr lang="zh-CN" altLang="en-US"/>
          </a:p>
        </p:txBody>
      </p:sp>
      <p:sp>
        <p:nvSpPr>
          <p:cNvPr id="767002" name="Freeform 26"/>
          <p:cNvSpPr>
            <a:spLocks/>
          </p:cNvSpPr>
          <p:nvPr/>
        </p:nvSpPr>
        <p:spPr bwMode="auto">
          <a:xfrm>
            <a:off x="4179888" y="3963888"/>
            <a:ext cx="706437" cy="687388"/>
          </a:xfrm>
          <a:custGeom>
            <a:avLst/>
            <a:gdLst>
              <a:gd name="T0" fmla="*/ 0 w 864"/>
              <a:gd name="T1" fmla="*/ 433 h 866"/>
              <a:gd name="T2" fmla="*/ 3 w 864"/>
              <a:gd name="T3" fmla="*/ 375 h 866"/>
              <a:gd name="T4" fmla="*/ 15 w 864"/>
              <a:gd name="T5" fmla="*/ 320 h 866"/>
              <a:gd name="T6" fmla="*/ 32 w 864"/>
              <a:gd name="T7" fmla="*/ 268 h 866"/>
              <a:gd name="T8" fmla="*/ 57 w 864"/>
              <a:gd name="T9" fmla="*/ 216 h 866"/>
              <a:gd name="T10" fmla="*/ 88 w 864"/>
              <a:gd name="T11" fmla="*/ 170 h 866"/>
              <a:gd name="T12" fmla="*/ 126 w 864"/>
              <a:gd name="T13" fmla="*/ 127 h 866"/>
              <a:gd name="T14" fmla="*/ 169 w 864"/>
              <a:gd name="T15" fmla="*/ 89 h 866"/>
              <a:gd name="T16" fmla="*/ 217 w 864"/>
              <a:gd name="T17" fmla="*/ 58 h 866"/>
              <a:gd name="T18" fmla="*/ 267 w 864"/>
              <a:gd name="T19" fmla="*/ 33 h 866"/>
              <a:gd name="T20" fmla="*/ 320 w 864"/>
              <a:gd name="T21" fmla="*/ 14 h 866"/>
              <a:gd name="T22" fmla="*/ 376 w 864"/>
              <a:gd name="T23" fmla="*/ 4 h 866"/>
              <a:gd name="T24" fmla="*/ 432 w 864"/>
              <a:gd name="T25" fmla="*/ 0 h 866"/>
              <a:gd name="T26" fmla="*/ 488 w 864"/>
              <a:gd name="T27" fmla="*/ 4 h 866"/>
              <a:gd name="T28" fmla="*/ 543 w 864"/>
              <a:gd name="T29" fmla="*/ 14 h 866"/>
              <a:gd name="T30" fmla="*/ 597 w 864"/>
              <a:gd name="T31" fmla="*/ 33 h 866"/>
              <a:gd name="T32" fmla="*/ 649 w 864"/>
              <a:gd name="T33" fmla="*/ 58 h 866"/>
              <a:gd name="T34" fmla="*/ 695 w 864"/>
              <a:gd name="T35" fmla="*/ 89 h 866"/>
              <a:gd name="T36" fmla="*/ 737 w 864"/>
              <a:gd name="T37" fmla="*/ 127 h 866"/>
              <a:gd name="T38" fmla="*/ 776 w 864"/>
              <a:gd name="T39" fmla="*/ 170 h 866"/>
              <a:gd name="T40" fmla="*/ 807 w 864"/>
              <a:gd name="T41" fmla="*/ 216 h 866"/>
              <a:gd name="T42" fmla="*/ 831 w 864"/>
              <a:gd name="T43" fmla="*/ 268 h 866"/>
              <a:gd name="T44" fmla="*/ 849 w 864"/>
              <a:gd name="T45" fmla="*/ 320 h 866"/>
              <a:gd name="T46" fmla="*/ 860 w 864"/>
              <a:gd name="T47" fmla="*/ 375 h 866"/>
              <a:gd name="T48" fmla="*/ 864 w 864"/>
              <a:gd name="T49" fmla="*/ 433 h 866"/>
              <a:gd name="T50" fmla="*/ 860 w 864"/>
              <a:gd name="T51" fmla="*/ 489 h 866"/>
              <a:gd name="T52" fmla="*/ 849 w 864"/>
              <a:gd name="T53" fmla="*/ 545 h 866"/>
              <a:gd name="T54" fmla="*/ 831 w 864"/>
              <a:gd name="T55" fmla="*/ 599 h 866"/>
              <a:gd name="T56" fmla="*/ 807 w 864"/>
              <a:gd name="T57" fmla="*/ 649 h 866"/>
              <a:gd name="T58" fmla="*/ 776 w 864"/>
              <a:gd name="T59" fmla="*/ 697 h 866"/>
              <a:gd name="T60" fmla="*/ 737 w 864"/>
              <a:gd name="T61" fmla="*/ 739 h 866"/>
              <a:gd name="T62" fmla="*/ 695 w 864"/>
              <a:gd name="T63" fmla="*/ 775 h 866"/>
              <a:gd name="T64" fmla="*/ 649 w 864"/>
              <a:gd name="T65" fmla="*/ 808 h 866"/>
              <a:gd name="T66" fmla="*/ 597 w 864"/>
              <a:gd name="T67" fmla="*/ 833 h 866"/>
              <a:gd name="T68" fmla="*/ 543 w 864"/>
              <a:gd name="T69" fmla="*/ 850 h 866"/>
              <a:gd name="T70" fmla="*/ 488 w 864"/>
              <a:gd name="T71" fmla="*/ 862 h 866"/>
              <a:gd name="T72" fmla="*/ 432 w 864"/>
              <a:gd name="T73" fmla="*/ 866 h 866"/>
              <a:gd name="T74" fmla="*/ 376 w 864"/>
              <a:gd name="T75" fmla="*/ 862 h 866"/>
              <a:gd name="T76" fmla="*/ 320 w 864"/>
              <a:gd name="T77" fmla="*/ 850 h 866"/>
              <a:gd name="T78" fmla="*/ 267 w 864"/>
              <a:gd name="T79" fmla="*/ 833 h 866"/>
              <a:gd name="T80" fmla="*/ 217 w 864"/>
              <a:gd name="T81" fmla="*/ 808 h 866"/>
              <a:gd name="T82" fmla="*/ 169 w 864"/>
              <a:gd name="T83" fmla="*/ 775 h 866"/>
              <a:gd name="T84" fmla="*/ 126 w 864"/>
              <a:gd name="T85" fmla="*/ 739 h 866"/>
              <a:gd name="T86" fmla="*/ 88 w 864"/>
              <a:gd name="T87" fmla="*/ 697 h 866"/>
              <a:gd name="T88" fmla="*/ 57 w 864"/>
              <a:gd name="T89" fmla="*/ 649 h 866"/>
              <a:gd name="T90" fmla="*/ 32 w 864"/>
              <a:gd name="T91" fmla="*/ 599 h 866"/>
              <a:gd name="T92" fmla="*/ 15 w 864"/>
              <a:gd name="T93" fmla="*/ 545 h 866"/>
              <a:gd name="T94" fmla="*/ 3 w 864"/>
              <a:gd name="T95" fmla="*/ 489 h 866"/>
              <a:gd name="T96" fmla="*/ 0 w 864"/>
              <a:gd name="T97" fmla="*/ 433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4" h="866">
                <a:moveTo>
                  <a:pt x="0" y="433"/>
                </a:moveTo>
                <a:lnTo>
                  <a:pt x="3" y="375"/>
                </a:lnTo>
                <a:lnTo>
                  <a:pt x="15" y="320"/>
                </a:lnTo>
                <a:lnTo>
                  <a:pt x="32" y="268"/>
                </a:lnTo>
                <a:lnTo>
                  <a:pt x="57" y="216"/>
                </a:lnTo>
                <a:lnTo>
                  <a:pt x="88" y="170"/>
                </a:lnTo>
                <a:lnTo>
                  <a:pt x="126" y="127"/>
                </a:lnTo>
                <a:lnTo>
                  <a:pt x="169" y="89"/>
                </a:lnTo>
                <a:lnTo>
                  <a:pt x="217" y="58"/>
                </a:lnTo>
                <a:lnTo>
                  <a:pt x="267" y="33"/>
                </a:lnTo>
                <a:lnTo>
                  <a:pt x="320" y="14"/>
                </a:lnTo>
                <a:lnTo>
                  <a:pt x="376" y="4"/>
                </a:lnTo>
                <a:lnTo>
                  <a:pt x="432" y="0"/>
                </a:lnTo>
                <a:lnTo>
                  <a:pt x="488" y="4"/>
                </a:lnTo>
                <a:lnTo>
                  <a:pt x="543" y="14"/>
                </a:lnTo>
                <a:lnTo>
                  <a:pt x="597" y="33"/>
                </a:lnTo>
                <a:lnTo>
                  <a:pt x="649" y="58"/>
                </a:lnTo>
                <a:lnTo>
                  <a:pt x="695" y="89"/>
                </a:lnTo>
                <a:lnTo>
                  <a:pt x="737" y="127"/>
                </a:lnTo>
                <a:lnTo>
                  <a:pt x="776" y="170"/>
                </a:lnTo>
                <a:lnTo>
                  <a:pt x="807" y="216"/>
                </a:lnTo>
                <a:lnTo>
                  <a:pt x="831" y="268"/>
                </a:lnTo>
                <a:lnTo>
                  <a:pt x="849" y="320"/>
                </a:lnTo>
                <a:lnTo>
                  <a:pt x="860" y="375"/>
                </a:lnTo>
                <a:lnTo>
                  <a:pt x="864" y="433"/>
                </a:lnTo>
                <a:lnTo>
                  <a:pt x="860" y="489"/>
                </a:lnTo>
                <a:lnTo>
                  <a:pt x="849" y="545"/>
                </a:lnTo>
                <a:lnTo>
                  <a:pt x="831" y="599"/>
                </a:lnTo>
                <a:lnTo>
                  <a:pt x="807" y="649"/>
                </a:lnTo>
                <a:lnTo>
                  <a:pt x="776" y="697"/>
                </a:lnTo>
                <a:lnTo>
                  <a:pt x="737" y="739"/>
                </a:lnTo>
                <a:lnTo>
                  <a:pt x="695" y="775"/>
                </a:lnTo>
                <a:lnTo>
                  <a:pt x="649" y="808"/>
                </a:lnTo>
                <a:lnTo>
                  <a:pt x="597" y="833"/>
                </a:lnTo>
                <a:lnTo>
                  <a:pt x="543" y="850"/>
                </a:lnTo>
                <a:lnTo>
                  <a:pt x="488" y="862"/>
                </a:lnTo>
                <a:lnTo>
                  <a:pt x="432" y="866"/>
                </a:lnTo>
                <a:lnTo>
                  <a:pt x="376" y="862"/>
                </a:lnTo>
                <a:lnTo>
                  <a:pt x="320" y="850"/>
                </a:lnTo>
                <a:lnTo>
                  <a:pt x="267" y="833"/>
                </a:lnTo>
                <a:lnTo>
                  <a:pt x="217" y="808"/>
                </a:lnTo>
                <a:lnTo>
                  <a:pt x="169" y="775"/>
                </a:lnTo>
                <a:lnTo>
                  <a:pt x="126" y="739"/>
                </a:lnTo>
                <a:lnTo>
                  <a:pt x="88" y="697"/>
                </a:lnTo>
                <a:lnTo>
                  <a:pt x="57" y="649"/>
                </a:lnTo>
                <a:lnTo>
                  <a:pt x="32" y="599"/>
                </a:lnTo>
                <a:lnTo>
                  <a:pt x="15" y="545"/>
                </a:lnTo>
                <a:lnTo>
                  <a:pt x="3" y="489"/>
                </a:lnTo>
                <a:lnTo>
                  <a:pt x="0" y="433"/>
                </a:lnTo>
                <a:close/>
              </a:path>
            </a:pathLst>
          </a:custGeom>
          <a:solidFill>
            <a:srgbClr val="FFFFFF"/>
          </a:solidFill>
          <a:ln w="19050" cmpd="sng">
            <a:solidFill>
              <a:srgbClr val="000000"/>
            </a:solidFill>
            <a:prstDash val="solid"/>
            <a:round/>
            <a:headEnd/>
            <a:tailEnd/>
          </a:ln>
        </p:spPr>
        <p:txBody>
          <a:bodyPr/>
          <a:lstStyle/>
          <a:p>
            <a:endParaRPr lang="zh-CN" altLang="en-US"/>
          </a:p>
        </p:txBody>
      </p:sp>
      <p:sp>
        <p:nvSpPr>
          <p:cNvPr id="767003" name="Rectangle 27"/>
          <p:cNvSpPr>
            <a:spLocks noChangeArrowheads="1"/>
          </p:cNvSpPr>
          <p:nvPr/>
        </p:nvSpPr>
        <p:spPr bwMode="auto">
          <a:xfrm>
            <a:off x="4341813" y="4170263"/>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eaLnBrk="0" hangingPunct="0"/>
            <a:r>
              <a:rPr lang="en-US" altLang="zh-CN">
                <a:solidFill>
                  <a:srgbClr val="000000"/>
                </a:solidFill>
              </a:rPr>
              <a:t>378</a:t>
            </a:r>
            <a:endParaRPr lang="en-US" altLang="zh-CN" sz="2400">
              <a:latin typeface="Courier New" panose="02070309020205020404" pitchFamily="49" charset="0"/>
            </a:endParaRPr>
          </a:p>
        </p:txBody>
      </p:sp>
      <p:sp>
        <p:nvSpPr>
          <p:cNvPr id="767004" name="Freeform 28"/>
          <p:cNvSpPr>
            <a:spLocks/>
          </p:cNvSpPr>
          <p:nvPr/>
        </p:nvSpPr>
        <p:spPr bwMode="auto">
          <a:xfrm>
            <a:off x="3562350" y="2430363"/>
            <a:ext cx="609600" cy="1689100"/>
          </a:xfrm>
          <a:custGeom>
            <a:avLst/>
            <a:gdLst>
              <a:gd name="T0" fmla="*/ 137 w 748"/>
              <a:gd name="T1" fmla="*/ 0 h 2130"/>
              <a:gd name="T2" fmla="*/ 97 w 748"/>
              <a:gd name="T3" fmla="*/ 108 h 2130"/>
              <a:gd name="T4" fmla="*/ 62 w 748"/>
              <a:gd name="T5" fmla="*/ 216 h 2130"/>
              <a:gd name="T6" fmla="*/ 35 w 748"/>
              <a:gd name="T7" fmla="*/ 327 h 2130"/>
              <a:gd name="T8" fmla="*/ 16 w 748"/>
              <a:gd name="T9" fmla="*/ 439 h 2130"/>
              <a:gd name="T10" fmla="*/ 4 w 748"/>
              <a:gd name="T11" fmla="*/ 552 h 2130"/>
              <a:gd name="T12" fmla="*/ 0 w 748"/>
              <a:gd name="T13" fmla="*/ 666 h 2130"/>
              <a:gd name="T14" fmla="*/ 2 w 748"/>
              <a:gd name="T15" fmla="*/ 781 h 2130"/>
              <a:gd name="T16" fmla="*/ 12 w 748"/>
              <a:gd name="T17" fmla="*/ 895 h 2130"/>
              <a:gd name="T18" fmla="*/ 29 w 748"/>
              <a:gd name="T19" fmla="*/ 1006 h 2130"/>
              <a:gd name="T20" fmla="*/ 54 w 748"/>
              <a:gd name="T21" fmla="*/ 1118 h 2130"/>
              <a:gd name="T22" fmla="*/ 85 w 748"/>
              <a:gd name="T23" fmla="*/ 1227 h 2130"/>
              <a:gd name="T24" fmla="*/ 123 w 748"/>
              <a:gd name="T25" fmla="*/ 1335 h 2130"/>
              <a:gd name="T26" fmla="*/ 170 w 748"/>
              <a:gd name="T27" fmla="*/ 1439 h 2130"/>
              <a:gd name="T28" fmla="*/ 221 w 748"/>
              <a:gd name="T29" fmla="*/ 1541 h 2130"/>
              <a:gd name="T30" fmla="*/ 279 w 748"/>
              <a:gd name="T31" fmla="*/ 1639 h 2130"/>
              <a:gd name="T32" fmla="*/ 344 w 748"/>
              <a:gd name="T33" fmla="*/ 1733 h 2130"/>
              <a:gd name="T34" fmla="*/ 414 w 748"/>
              <a:gd name="T35" fmla="*/ 1822 h 2130"/>
              <a:gd name="T36" fmla="*/ 490 w 748"/>
              <a:gd name="T37" fmla="*/ 1906 h 2130"/>
              <a:gd name="T38" fmla="*/ 571 w 748"/>
              <a:gd name="T39" fmla="*/ 1987 h 2130"/>
              <a:gd name="T40" fmla="*/ 658 w 748"/>
              <a:gd name="T41" fmla="*/ 2062 h 2130"/>
              <a:gd name="T42" fmla="*/ 748 w 748"/>
              <a:gd name="T43" fmla="*/ 2130 h 2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8" h="2130">
                <a:moveTo>
                  <a:pt x="137" y="0"/>
                </a:moveTo>
                <a:lnTo>
                  <a:pt x="97" y="108"/>
                </a:lnTo>
                <a:lnTo>
                  <a:pt x="62" y="216"/>
                </a:lnTo>
                <a:lnTo>
                  <a:pt x="35" y="327"/>
                </a:lnTo>
                <a:lnTo>
                  <a:pt x="16" y="439"/>
                </a:lnTo>
                <a:lnTo>
                  <a:pt x="4" y="552"/>
                </a:lnTo>
                <a:lnTo>
                  <a:pt x="0" y="666"/>
                </a:lnTo>
                <a:lnTo>
                  <a:pt x="2" y="781"/>
                </a:lnTo>
                <a:lnTo>
                  <a:pt x="12" y="895"/>
                </a:lnTo>
                <a:lnTo>
                  <a:pt x="29" y="1006"/>
                </a:lnTo>
                <a:lnTo>
                  <a:pt x="54" y="1118"/>
                </a:lnTo>
                <a:lnTo>
                  <a:pt x="85" y="1227"/>
                </a:lnTo>
                <a:lnTo>
                  <a:pt x="123" y="1335"/>
                </a:lnTo>
                <a:lnTo>
                  <a:pt x="170" y="1439"/>
                </a:lnTo>
                <a:lnTo>
                  <a:pt x="221" y="1541"/>
                </a:lnTo>
                <a:lnTo>
                  <a:pt x="279" y="1639"/>
                </a:lnTo>
                <a:lnTo>
                  <a:pt x="344" y="1733"/>
                </a:lnTo>
                <a:lnTo>
                  <a:pt x="414" y="1822"/>
                </a:lnTo>
                <a:lnTo>
                  <a:pt x="490" y="1906"/>
                </a:lnTo>
                <a:lnTo>
                  <a:pt x="571" y="1987"/>
                </a:lnTo>
                <a:lnTo>
                  <a:pt x="658" y="2062"/>
                </a:lnTo>
                <a:lnTo>
                  <a:pt x="748" y="2130"/>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7005" name="Freeform 29"/>
          <p:cNvSpPr>
            <a:spLocks/>
          </p:cNvSpPr>
          <p:nvPr/>
        </p:nvSpPr>
        <p:spPr bwMode="auto">
          <a:xfrm>
            <a:off x="4138613" y="4079776"/>
            <a:ext cx="95250" cy="80962"/>
          </a:xfrm>
          <a:custGeom>
            <a:avLst/>
            <a:gdLst>
              <a:gd name="T0" fmla="*/ 0 w 116"/>
              <a:gd name="T1" fmla="*/ 86 h 101"/>
              <a:gd name="T2" fmla="*/ 116 w 116"/>
              <a:gd name="T3" fmla="*/ 101 h 101"/>
              <a:gd name="T4" fmla="*/ 58 w 116"/>
              <a:gd name="T5" fmla="*/ 0 h 101"/>
              <a:gd name="T6" fmla="*/ 0 w 116"/>
              <a:gd name="T7" fmla="*/ 86 h 101"/>
            </a:gdLst>
            <a:ahLst/>
            <a:cxnLst>
              <a:cxn ang="0">
                <a:pos x="T0" y="T1"/>
              </a:cxn>
              <a:cxn ang="0">
                <a:pos x="T2" y="T3"/>
              </a:cxn>
              <a:cxn ang="0">
                <a:pos x="T4" y="T5"/>
              </a:cxn>
              <a:cxn ang="0">
                <a:pos x="T6" y="T7"/>
              </a:cxn>
            </a:cxnLst>
            <a:rect l="0" t="0" r="r" b="b"/>
            <a:pathLst>
              <a:path w="116" h="101">
                <a:moveTo>
                  <a:pt x="0" y="86"/>
                </a:moveTo>
                <a:lnTo>
                  <a:pt x="116" y="101"/>
                </a:lnTo>
                <a:lnTo>
                  <a:pt x="58" y="0"/>
                </a:lnTo>
                <a:lnTo>
                  <a:pt x="0" y="86"/>
                </a:lnTo>
                <a:close/>
              </a:path>
            </a:pathLst>
          </a:custGeom>
          <a:solidFill>
            <a:srgbClr val="000000"/>
          </a:solidFill>
          <a:ln w="19050" cmpd="sng">
            <a:solidFill>
              <a:srgbClr val="000000"/>
            </a:solidFill>
            <a:round/>
            <a:headEnd/>
            <a:tailEnd/>
          </a:ln>
        </p:spPr>
        <p:txBody>
          <a:bodyPr/>
          <a:lstStyle/>
          <a:p>
            <a:endParaRPr lang="zh-CN" altLang="en-US"/>
          </a:p>
        </p:txBody>
      </p:sp>
      <p:sp>
        <p:nvSpPr>
          <p:cNvPr id="767006" name="Freeform 30"/>
          <p:cNvSpPr>
            <a:spLocks/>
          </p:cNvSpPr>
          <p:nvPr/>
        </p:nvSpPr>
        <p:spPr bwMode="auto">
          <a:xfrm>
            <a:off x="5895975" y="4765576"/>
            <a:ext cx="706438" cy="687387"/>
          </a:xfrm>
          <a:custGeom>
            <a:avLst/>
            <a:gdLst>
              <a:gd name="T0" fmla="*/ 0 w 865"/>
              <a:gd name="T1" fmla="*/ 433 h 866"/>
              <a:gd name="T2" fmla="*/ 4 w 865"/>
              <a:gd name="T3" fmla="*/ 375 h 866"/>
              <a:gd name="T4" fmla="*/ 16 w 865"/>
              <a:gd name="T5" fmla="*/ 319 h 866"/>
              <a:gd name="T6" fmla="*/ 33 w 865"/>
              <a:gd name="T7" fmla="*/ 267 h 866"/>
              <a:gd name="T8" fmla="*/ 58 w 865"/>
              <a:gd name="T9" fmla="*/ 216 h 866"/>
              <a:gd name="T10" fmla="*/ 89 w 865"/>
              <a:gd name="T11" fmla="*/ 169 h 866"/>
              <a:gd name="T12" fmla="*/ 127 w 865"/>
              <a:gd name="T13" fmla="*/ 127 h 866"/>
              <a:gd name="T14" fmla="*/ 169 w 865"/>
              <a:gd name="T15" fmla="*/ 89 h 866"/>
              <a:gd name="T16" fmla="*/ 217 w 865"/>
              <a:gd name="T17" fmla="*/ 58 h 866"/>
              <a:gd name="T18" fmla="*/ 267 w 865"/>
              <a:gd name="T19" fmla="*/ 33 h 866"/>
              <a:gd name="T20" fmla="*/ 321 w 865"/>
              <a:gd name="T21" fmla="*/ 14 h 866"/>
              <a:gd name="T22" fmla="*/ 377 w 865"/>
              <a:gd name="T23" fmla="*/ 4 h 866"/>
              <a:gd name="T24" fmla="*/ 432 w 865"/>
              <a:gd name="T25" fmla="*/ 0 h 866"/>
              <a:gd name="T26" fmla="*/ 488 w 865"/>
              <a:gd name="T27" fmla="*/ 4 h 866"/>
              <a:gd name="T28" fmla="*/ 544 w 865"/>
              <a:gd name="T29" fmla="*/ 14 h 866"/>
              <a:gd name="T30" fmla="*/ 598 w 865"/>
              <a:gd name="T31" fmla="*/ 33 h 866"/>
              <a:gd name="T32" fmla="*/ 650 w 865"/>
              <a:gd name="T33" fmla="*/ 58 h 866"/>
              <a:gd name="T34" fmla="*/ 696 w 865"/>
              <a:gd name="T35" fmla="*/ 89 h 866"/>
              <a:gd name="T36" fmla="*/ 738 w 865"/>
              <a:gd name="T37" fmla="*/ 127 h 866"/>
              <a:gd name="T38" fmla="*/ 776 w 865"/>
              <a:gd name="T39" fmla="*/ 169 h 866"/>
              <a:gd name="T40" fmla="*/ 807 w 865"/>
              <a:gd name="T41" fmla="*/ 216 h 866"/>
              <a:gd name="T42" fmla="*/ 832 w 865"/>
              <a:gd name="T43" fmla="*/ 267 h 866"/>
              <a:gd name="T44" fmla="*/ 849 w 865"/>
              <a:gd name="T45" fmla="*/ 319 h 866"/>
              <a:gd name="T46" fmla="*/ 861 w 865"/>
              <a:gd name="T47" fmla="*/ 375 h 866"/>
              <a:gd name="T48" fmla="*/ 865 w 865"/>
              <a:gd name="T49" fmla="*/ 433 h 866"/>
              <a:gd name="T50" fmla="*/ 861 w 865"/>
              <a:gd name="T51" fmla="*/ 489 h 866"/>
              <a:gd name="T52" fmla="*/ 849 w 865"/>
              <a:gd name="T53" fmla="*/ 544 h 866"/>
              <a:gd name="T54" fmla="*/ 832 w 865"/>
              <a:gd name="T55" fmla="*/ 598 h 866"/>
              <a:gd name="T56" fmla="*/ 807 w 865"/>
              <a:gd name="T57" fmla="*/ 648 h 866"/>
              <a:gd name="T58" fmla="*/ 776 w 865"/>
              <a:gd name="T59" fmla="*/ 696 h 866"/>
              <a:gd name="T60" fmla="*/ 738 w 865"/>
              <a:gd name="T61" fmla="*/ 739 h 866"/>
              <a:gd name="T62" fmla="*/ 696 w 865"/>
              <a:gd name="T63" fmla="*/ 775 h 866"/>
              <a:gd name="T64" fmla="*/ 650 w 865"/>
              <a:gd name="T65" fmla="*/ 808 h 866"/>
              <a:gd name="T66" fmla="*/ 598 w 865"/>
              <a:gd name="T67" fmla="*/ 833 h 866"/>
              <a:gd name="T68" fmla="*/ 544 w 865"/>
              <a:gd name="T69" fmla="*/ 850 h 866"/>
              <a:gd name="T70" fmla="*/ 488 w 865"/>
              <a:gd name="T71" fmla="*/ 862 h 866"/>
              <a:gd name="T72" fmla="*/ 432 w 865"/>
              <a:gd name="T73" fmla="*/ 866 h 866"/>
              <a:gd name="T74" fmla="*/ 377 w 865"/>
              <a:gd name="T75" fmla="*/ 862 h 866"/>
              <a:gd name="T76" fmla="*/ 321 w 865"/>
              <a:gd name="T77" fmla="*/ 850 h 866"/>
              <a:gd name="T78" fmla="*/ 267 w 865"/>
              <a:gd name="T79" fmla="*/ 833 h 866"/>
              <a:gd name="T80" fmla="*/ 217 w 865"/>
              <a:gd name="T81" fmla="*/ 808 h 866"/>
              <a:gd name="T82" fmla="*/ 169 w 865"/>
              <a:gd name="T83" fmla="*/ 775 h 866"/>
              <a:gd name="T84" fmla="*/ 127 w 865"/>
              <a:gd name="T85" fmla="*/ 739 h 866"/>
              <a:gd name="T86" fmla="*/ 89 w 865"/>
              <a:gd name="T87" fmla="*/ 696 h 866"/>
              <a:gd name="T88" fmla="*/ 58 w 865"/>
              <a:gd name="T89" fmla="*/ 648 h 866"/>
              <a:gd name="T90" fmla="*/ 33 w 865"/>
              <a:gd name="T91" fmla="*/ 598 h 866"/>
              <a:gd name="T92" fmla="*/ 16 w 865"/>
              <a:gd name="T93" fmla="*/ 544 h 866"/>
              <a:gd name="T94" fmla="*/ 4 w 865"/>
              <a:gd name="T95" fmla="*/ 489 h 866"/>
              <a:gd name="T96" fmla="*/ 0 w 865"/>
              <a:gd name="T97" fmla="*/ 433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5" h="866">
                <a:moveTo>
                  <a:pt x="0" y="433"/>
                </a:moveTo>
                <a:lnTo>
                  <a:pt x="4" y="375"/>
                </a:lnTo>
                <a:lnTo>
                  <a:pt x="16" y="319"/>
                </a:lnTo>
                <a:lnTo>
                  <a:pt x="33" y="267"/>
                </a:lnTo>
                <a:lnTo>
                  <a:pt x="58" y="216"/>
                </a:lnTo>
                <a:lnTo>
                  <a:pt x="89" y="169"/>
                </a:lnTo>
                <a:lnTo>
                  <a:pt x="127" y="127"/>
                </a:lnTo>
                <a:lnTo>
                  <a:pt x="169" y="89"/>
                </a:lnTo>
                <a:lnTo>
                  <a:pt x="217" y="58"/>
                </a:lnTo>
                <a:lnTo>
                  <a:pt x="267" y="33"/>
                </a:lnTo>
                <a:lnTo>
                  <a:pt x="321" y="14"/>
                </a:lnTo>
                <a:lnTo>
                  <a:pt x="377" y="4"/>
                </a:lnTo>
                <a:lnTo>
                  <a:pt x="432" y="0"/>
                </a:lnTo>
                <a:lnTo>
                  <a:pt x="488" y="4"/>
                </a:lnTo>
                <a:lnTo>
                  <a:pt x="544" y="14"/>
                </a:lnTo>
                <a:lnTo>
                  <a:pt x="598" y="33"/>
                </a:lnTo>
                <a:lnTo>
                  <a:pt x="650" y="58"/>
                </a:lnTo>
                <a:lnTo>
                  <a:pt x="696" y="89"/>
                </a:lnTo>
                <a:lnTo>
                  <a:pt x="738" y="127"/>
                </a:lnTo>
                <a:lnTo>
                  <a:pt x="776" y="169"/>
                </a:lnTo>
                <a:lnTo>
                  <a:pt x="807" y="216"/>
                </a:lnTo>
                <a:lnTo>
                  <a:pt x="832" y="267"/>
                </a:lnTo>
                <a:lnTo>
                  <a:pt x="849" y="319"/>
                </a:lnTo>
                <a:lnTo>
                  <a:pt x="861" y="375"/>
                </a:lnTo>
                <a:lnTo>
                  <a:pt x="865" y="433"/>
                </a:lnTo>
                <a:lnTo>
                  <a:pt x="861" y="489"/>
                </a:lnTo>
                <a:lnTo>
                  <a:pt x="849" y="544"/>
                </a:lnTo>
                <a:lnTo>
                  <a:pt x="832" y="598"/>
                </a:lnTo>
                <a:lnTo>
                  <a:pt x="807" y="648"/>
                </a:lnTo>
                <a:lnTo>
                  <a:pt x="776" y="696"/>
                </a:lnTo>
                <a:lnTo>
                  <a:pt x="738" y="739"/>
                </a:lnTo>
                <a:lnTo>
                  <a:pt x="696" y="775"/>
                </a:lnTo>
                <a:lnTo>
                  <a:pt x="650" y="808"/>
                </a:lnTo>
                <a:lnTo>
                  <a:pt x="598" y="833"/>
                </a:lnTo>
                <a:lnTo>
                  <a:pt x="544" y="850"/>
                </a:lnTo>
                <a:lnTo>
                  <a:pt x="488" y="862"/>
                </a:lnTo>
                <a:lnTo>
                  <a:pt x="432" y="866"/>
                </a:lnTo>
                <a:lnTo>
                  <a:pt x="377" y="862"/>
                </a:lnTo>
                <a:lnTo>
                  <a:pt x="321" y="850"/>
                </a:lnTo>
                <a:lnTo>
                  <a:pt x="267" y="833"/>
                </a:lnTo>
                <a:lnTo>
                  <a:pt x="217" y="808"/>
                </a:lnTo>
                <a:lnTo>
                  <a:pt x="169" y="775"/>
                </a:lnTo>
                <a:lnTo>
                  <a:pt x="127" y="739"/>
                </a:lnTo>
                <a:lnTo>
                  <a:pt x="89" y="696"/>
                </a:lnTo>
                <a:lnTo>
                  <a:pt x="58" y="648"/>
                </a:lnTo>
                <a:lnTo>
                  <a:pt x="33" y="598"/>
                </a:lnTo>
                <a:lnTo>
                  <a:pt x="16" y="544"/>
                </a:lnTo>
                <a:lnTo>
                  <a:pt x="4" y="489"/>
                </a:lnTo>
                <a:lnTo>
                  <a:pt x="0" y="433"/>
                </a:lnTo>
                <a:close/>
              </a:path>
            </a:pathLst>
          </a:custGeom>
          <a:solidFill>
            <a:srgbClr val="FFFFFF"/>
          </a:solidFill>
          <a:ln w="19050" cmpd="sng">
            <a:solidFill>
              <a:srgbClr val="000000"/>
            </a:solidFill>
            <a:prstDash val="solid"/>
            <a:round/>
            <a:headEnd/>
            <a:tailEnd/>
          </a:ln>
        </p:spPr>
        <p:txBody>
          <a:bodyPr/>
          <a:lstStyle/>
          <a:p>
            <a:endParaRPr lang="zh-CN" altLang="en-US"/>
          </a:p>
        </p:txBody>
      </p:sp>
      <p:sp>
        <p:nvSpPr>
          <p:cNvPr id="767007" name="Rectangle 31"/>
          <p:cNvSpPr>
            <a:spLocks noChangeArrowheads="1"/>
          </p:cNvSpPr>
          <p:nvPr/>
        </p:nvSpPr>
        <p:spPr bwMode="auto">
          <a:xfrm>
            <a:off x="6057900" y="4971951"/>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eaLnBrk="0" hangingPunct="0"/>
            <a:r>
              <a:rPr lang="en-US" altLang="zh-CN">
                <a:solidFill>
                  <a:srgbClr val="000000"/>
                </a:solidFill>
              </a:rPr>
              <a:t>401</a:t>
            </a:r>
            <a:endParaRPr lang="en-US" altLang="zh-CN" sz="2400">
              <a:latin typeface="Courier New" panose="02070309020205020404" pitchFamily="49" charset="0"/>
            </a:endParaRPr>
          </a:p>
        </p:txBody>
      </p:sp>
      <p:sp>
        <p:nvSpPr>
          <p:cNvPr id="767008" name="Freeform 32"/>
          <p:cNvSpPr>
            <a:spLocks/>
          </p:cNvSpPr>
          <p:nvPr/>
        </p:nvSpPr>
        <p:spPr bwMode="auto">
          <a:xfrm>
            <a:off x="6594475" y="2295426"/>
            <a:ext cx="1360488" cy="2636837"/>
          </a:xfrm>
          <a:custGeom>
            <a:avLst/>
            <a:gdLst>
              <a:gd name="T0" fmla="*/ 1633 w 1664"/>
              <a:gd name="T1" fmla="*/ 0 h 3322"/>
              <a:gd name="T2" fmla="*/ 1651 w 1664"/>
              <a:gd name="T3" fmla="*/ 158 h 3322"/>
              <a:gd name="T4" fmla="*/ 1662 w 1664"/>
              <a:gd name="T5" fmla="*/ 314 h 3322"/>
              <a:gd name="T6" fmla="*/ 1664 w 1664"/>
              <a:gd name="T7" fmla="*/ 471 h 3322"/>
              <a:gd name="T8" fmla="*/ 1660 w 1664"/>
              <a:gd name="T9" fmla="*/ 629 h 3322"/>
              <a:gd name="T10" fmla="*/ 1649 w 1664"/>
              <a:gd name="T11" fmla="*/ 785 h 3322"/>
              <a:gd name="T12" fmla="*/ 1630 w 1664"/>
              <a:gd name="T13" fmla="*/ 941 h 3322"/>
              <a:gd name="T14" fmla="*/ 1603 w 1664"/>
              <a:gd name="T15" fmla="*/ 1096 h 3322"/>
              <a:gd name="T16" fmla="*/ 1568 w 1664"/>
              <a:gd name="T17" fmla="*/ 1250 h 3322"/>
              <a:gd name="T18" fmla="*/ 1528 w 1664"/>
              <a:gd name="T19" fmla="*/ 1400 h 3322"/>
              <a:gd name="T20" fmla="*/ 1480 w 1664"/>
              <a:gd name="T21" fmla="*/ 1550 h 3322"/>
              <a:gd name="T22" fmla="*/ 1424 w 1664"/>
              <a:gd name="T23" fmla="*/ 1698 h 3322"/>
              <a:gd name="T24" fmla="*/ 1361 w 1664"/>
              <a:gd name="T25" fmla="*/ 1843 h 3322"/>
              <a:gd name="T26" fmla="*/ 1291 w 1664"/>
              <a:gd name="T27" fmla="*/ 1983 h 3322"/>
              <a:gd name="T28" fmla="*/ 1216 w 1664"/>
              <a:gd name="T29" fmla="*/ 2120 h 3322"/>
              <a:gd name="T30" fmla="*/ 1134 w 1664"/>
              <a:gd name="T31" fmla="*/ 2254 h 3322"/>
              <a:gd name="T32" fmla="*/ 1045 w 1664"/>
              <a:gd name="T33" fmla="*/ 2383 h 3322"/>
              <a:gd name="T34" fmla="*/ 949 w 1664"/>
              <a:gd name="T35" fmla="*/ 2510 h 3322"/>
              <a:gd name="T36" fmla="*/ 849 w 1664"/>
              <a:gd name="T37" fmla="*/ 2629 h 3322"/>
              <a:gd name="T38" fmla="*/ 742 w 1664"/>
              <a:gd name="T39" fmla="*/ 2747 h 3322"/>
              <a:gd name="T40" fmla="*/ 630 w 1664"/>
              <a:gd name="T41" fmla="*/ 2856 h 3322"/>
              <a:gd name="T42" fmla="*/ 515 w 1664"/>
              <a:gd name="T43" fmla="*/ 2962 h 3322"/>
              <a:gd name="T44" fmla="*/ 392 w 1664"/>
              <a:gd name="T45" fmla="*/ 3060 h 3322"/>
              <a:gd name="T46" fmla="*/ 267 w 1664"/>
              <a:gd name="T47" fmla="*/ 3154 h 3322"/>
              <a:gd name="T48" fmla="*/ 137 w 1664"/>
              <a:gd name="T49" fmla="*/ 3241 h 3322"/>
              <a:gd name="T50" fmla="*/ 0 w 1664"/>
              <a:gd name="T51" fmla="*/ 3322 h 3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4" h="3322">
                <a:moveTo>
                  <a:pt x="1633" y="0"/>
                </a:moveTo>
                <a:lnTo>
                  <a:pt x="1651" y="158"/>
                </a:lnTo>
                <a:lnTo>
                  <a:pt x="1662" y="314"/>
                </a:lnTo>
                <a:lnTo>
                  <a:pt x="1664" y="471"/>
                </a:lnTo>
                <a:lnTo>
                  <a:pt x="1660" y="629"/>
                </a:lnTo>
                <a:lnTo>
                  <a:pt x="1649" y="785"/>
                </a:lnTo>
                <a:lnTo>
                  <a:pt x="1630" y="941"/>
                </a:lnTo>
                <a:lnTo>
                  <a:pt x="1603" y="1096"/>
                </a:lnTo>
                <a:lnTo>
                  <a:pt x="1568" y="1250"/>
                </a:lnTo>
                <a:lnTo>
                  <a:pt x="1528" y="1400"/>
                </a:lnTo>
                <a:lnTo>
                  <a:pt x="1480" y="1550"/>
                </a:lnTo>
                <a:lnTo>
                  <a:pt x="1424" y="1698"/>
                </a:lnTo>
                <a:lnTo>
                  <a:pt x="1361" y="1843"/>
                </a:lnTo>
                <a:lnTo>
                  <a:pt x="1291" y="1983"/>
                </a:lnTo>
                <a:lnTo>
                  <a:pt x="1216" y="2120"/>
                </a:lnTo>
                <a:lnTo>
                  <a:pt x="1134" y="2254"/>
                </a:lnTo>
                <a:lnTo>
                  <a:pt x="1045" y="2383"/>
                </a:lnTo>
                <a:lnTo>
                  <a:pt x="949" y="2510"/>
                </a:lnTo>
                <a:lnTo>
                  <a:pt x="849" y="2629"/>
                </a:lnTo>
                <a:lnTo>
                  <a:pt x="742" y="2747"/>
                </a:lnTo>
                <a:lnTo>
                  <a:pt x="630" y="2856"/>
                </a:lnTo>
                <a:lnTo>
                  <a:pt x="515" y="2962"/>
                </a:lnTo>
                <a:lnTo>
                  <a:pt x="392" y="3060"/>
                </a:lnTo>
                <a:lnTo>
                  <a:pt x="267" y="3154"/>
                </a:lnTo>
                <a:lnTo>
                  <a:pt x="137" y="3241"/>
                </a:lnTo>
                <a:lnTo>
                  <a:pt x="0" y="3322"/>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7009" name="Freeform 33"/>
          <p:cNvSpPr>
            <a:spLocks/>
          </p:cNvSpPr>
          <p:nvPr/>
        </p:nvSpPr>
        <p:spPr bwMode="auto">
          <a:xfrm>
            <a:off x="6569075" y="4890988"/>
            <a:ext cx="93663" cy="76200"/>
          </a:xfrm>
          <a:custGeom>
            <a:avLst/>
            <a:gdLst>
              <a:gd name="T0" fmla="*/ 116 w 116"/>
              <a:gd name="T1" fmla="*/ 92 h 96"/>
              <a:gd name="T2" fmla="*/ 0 w 116"/>
              <a:gd name="T3" fmla="*/ 96 h 96"/>
              <a:gd name="T4" fmla="*/ 66 w 116"/>
              <a:gd name="T5" fmla="*/ 0 h 96"/>
              <a:gd name="T6" fmla="*/ 116 w 116"/>
              <a:gd name="T7" fmla="*/ 92 h 96"/>
            </a:gdLst>
            <a:ahLst/>
            <a:cxnLst>
              <a:cxn ang="0">
                <a:pos x="T0" y="T1"/>
              </a:cxn>
              <a:cxn ang="0">
                <a:pos x="T2" y="T3"/>
              </a:cxn>
              <a:cxn ang="0">
                <a:pos x="T4" y="T5"/>
              </a:cxn>
              <a:cxn ang="0">
                <a:pos x="T6" y="T7"/>
              </a:cxn>
            </a:cxnLst>
            <a:rect l="0" t="0" r="r" b="b"/>
            <a:pathLst>
              <a:path w="116" h="96">
                <a:moveTo>
                  <a:pt x="116" y="92"/>
                </a:moveTo>
                <a:lnTo>
                  <a:pt x="0" y="96"/>
                </a:lnTo>
                <a:lnTo>
                  <a:pt x="66" y="0"/>
                </a:lnTo>
                <a:lnTo>
                  <a:pt x="116" y="92"/>
                </a:lnTo>
                <a:close/>
              </a:path>
            </a:pathLst>
          </a:custGeom>
          <a:solidFill>
            <a:srgbClr val="000000"/>
          </a:solidFill>
          <a:ln w="19050" cmpd="sng">
            <a:solidFill>
              <a:srgbClr val="000000"/>
            </a:solidFill>
            <a:round/>
            <a:headEnd/>
            <a:tailEnd/>
          </a:ln>
        </p:spPr>
        <p:txBody>
          <a:bodyPr/>
          <a:lstStyle/>
          <a:p>
            <a:endParaRPr lang="zh-CN" altLang="en-US"/>
          </a:p>
        </p:txBody>
      </p:sp>
      <p:sp>
        <p:nvSpPr>
          <p:cNvPr id="767010" name="Freeform 34"/>
          <p:cNvSpPr>
            <a:spLocks/>
          </p:cNvSpPr>
          <p:nvPr/>
        </p:nvSpPr>
        <p:spPr bwMode="auto">
          <a:xfrm>
            <a:off x="6283325" y="3384451"/>
            <a:ext cx="522288" cy="1468437"/>
          </a:xfrm>
          <a:custGeom>
            <a:avLst/>
            <a:gdLst>
              <a:gd name="T0" fmla="*/ 0 w 638"/>
              <a:gd name="T1" fmla="*/ 0 h 1851"/>
              <a:gd name="T2" fmla="*/ 81 w 638"/>
              <a:gd name="T3" fmla="*/ 49 h 1851"/>
              <a:gd name="T4" fmla="*/ 158 w 638"/>
              <a:gd name="T5" fmla="*/ 102 h 1851"/>
              <a:gd name="T6" fmla="*/ 229 w 638"/>
              <a:gd name="T7" fmla="*/ 162 h 1851"/>
              <a:gd name="T8" fmla="*/ 298 w 638"/>
              <a:gd name="T9" fmla="*/ 227 h 1851"/>
              <a:gd name="T10" fmla="*/ 360 w 638"/>
              <a:gd name="T11" fmla="*/ 297 h 1851"/>
              <a:gd name="T12" fmla="*/ 417 w 638"/>
              <a:gd name="T13" fmla="*/ 372 h 1851"/>
              <a:gd name="T14" fmla="*/ 467 w 638"/>
              <a:gd name="T15" fmla="*/ 449 h 1851"/>
              <a:gd name="T16" fmla="*/ 512 w 638"/>
              <a:gd name="T17" fmla="*/ 531 h 1851"/>
              <a:gd name="T18" fmla="*/ 550 w 638"/>
              <a:gd name="T19" fmla="*/ 616 h 1851"/>
              <a:gd name="T20" fmla="*/ 583 w 638"/>
              <a:gd name="T21" fmla="*/ 704 h 1851"/>
              <a:gd name="T22" fmla="*/ 608 w 638"/>
              <a:gd name="T23" fmla="*/ 795 h 1851"/>
              <a:gd name="T24" fmla="*/ 625 w 638"/>
              <a:gd name="T25" fmla="*/ 887 h 1851"/>
              <a:gd name="T26" fmla="*/ 636 w 638"/>
              <a:gd name="T27" fmla="*/ 979 h 1851"/>
              <a:gd name="T28" fmla="*/ 638 w 638"/>
              <a:gd name="T29" fmla="*/ 1074 h 1851"/>
              <a:gd name="T30" fmla="*/ 636 w 638"/>
              <a:gd name="T31" fmla="*/ 1168 h 1851"/>
              <a:gd name="T32" fmla="*/ 625 w 638"/>
              <a:gd name="T33" fmla="*/ 1260 h 1851"/>
              <a:gd name="T34" fmla="*/ 608 w 638"/>
              <a:gd name="T35" fmla="*/ 1353 h 1851"/>
              <a:gd name="T36" fmla="*/ 583 w 638"/>
              <a:gd name="T37" fmla="*/ 1443 h 1851"/>
              <a:gd name="T38" fmla="*/ 550 w 638"/>
              <a:gd name="T39" fmla="*/ 1530 h 1851"/>
              <a:gd name="T40" fmla="*/ 513 w 638"/>
              <a:gd name="T41" fmla="*/ 1616 h 1851"/>
              <a:gd name="T42" fmla="*/ 467 w 638"/>
              <a:gd name="T43" fmla="*/ 1699 h 1851"/>
              <a:gd name="T44" fmla="*/ 417 w 638"/>
              <a:gd name="T45" fmla="*/ 1776 h 1851"/>
              <a:gd name="T46" fmla="*/ 360 w 638"/>
              <a:gd name="T47" fmla="*/ 1851 h 1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8" h="1851">
                <a:moveTo>
                  <a:pt x="0" y="0"/>
                </a:moveTo>
                <a:lnTo>
                  <a:pt x="81" y="49"/>
                </a:lnTo>
                <a:lnTo>
                  <a:pt x="158" y="102"/>
                </a:lnTo>
                <a:lnTo>
                  <a:pt x="229" y="162"/>
                </a:lnTo>
                <a:lnTo>
                  <a:pt x="298" y="227"/>
                </a:lnTo>
                <a:lnTo>
                  <a:pt x="360" y="297"/>
                </a:lnTo>
                <a:lnTo>
                  <a:pt x="417" y="372"/>
                </a:lnTo>
                <a:lnTo>
                  <a:pt x="467" y="449"/>
                </a:lnTo>
                <a:lnTo>
                  <a:pt x="512" y="531"/>
                </a:lnTo>
                <a:lnTo>
                  <a:pt x="550" y="616"/>
                </a:lnTo>
                <a:lnTo>
                  <a:pt x="583" y="704"/>
                </a:lnTo>
                <a:lnTo>
                  <a:pt x="608" y="795"/>
                </a:lnTo>
                <a:lnTo>
                  <a:pt x="625" y="887"/>
                </a:lnTo>
                <a:lnTo>
                  <a:pt x="636" y="979"/>
                </a:lnTo>
                <a:lnTo>
                  <a:pt x="638" y="1074"/>
                </a:lnTo>
                <a:lnTo>
                  <a:pt x="636" y="1168"/>
                </a:lnTo>
                <a:lnTo>
                  <a:pt x="625" y="1260"/>
                </a:lnTo>
                <a:lnTo>
                  <a:pt x="608" y="1353"/>
                </a:lnTo>
                <a:lnTo>
                  <a:pt x="583" y="1443"/>
                </a:lnTo>
                <a:lnTo>
                  <a:pt x="550" y="1530"/>
                </a:lnTo>
                <a:lnTo>
                  <a:pt x="513" y="1616"/>
                </a:lnTo>
                <a:lnTo>
                  <a:pt x="467" y="1699"/>
                </a:lnTo>
                <a:lnTo>
                  <a:pt x="417" y="1776"/>
                </a:lnTo>
                <a:lnTo>
                  <a:pt x="360" y="1851"/>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7011" name="Freeform 35"/>
          <p:cNvSpPr>
            <a:spLocks/>
          </p:cNvSpPr>
          <p:nvPr/>
        </p:nvSpPr>
        <p:spPr bwMode="auto">
          <a:xfrm>
            <a:off x="6534150" y="4817963"/>
            <a:ext cx="87313" cy="88900"/>
          </a:xfrm>
          <a:custGeom>
            <a:avLst/>
            <a:gdLst>
              <a:gd name="T0" fmla="*/ 108 w 108"/>
              <a:gd name="T1" fmla="*/ 70 h 112"/>
              <a:gd name="T2" fmla="*/ 0 w 108"/>
              <a:gd name="T3" fmla="*/ 112 h 112"/>
              <a:gd name="T4" fmla="*/ 31 w 108"/>
              <a:gd name="T5" fmla="*/ 0 h 112"/>
              <a:gd name="T6" fmla="*/ 108 w 108"/>
              <a:gd name="T7" fmla="*/ 70 h 112"/>
            </a:gdLst>
            <a:ahLst/>
            <a:cxnLst>
              <a:cxn ang="0">
                <a:pos x="T0" y="T1"/>
              </a:cxn>
              <a:cxn ang="0">
                <a:pos x="T2" y="T3"/>
              </a:cxn>
              <a:cxn ang="0">
                <a:pos x="T4" y="T5"/>
              </a:cxn>
              <a:cxn ang="0">
                <a:pos x="T6" y="T7"/>
              </a:cxn>
            </a:cxnLst>
            <a:rect l="0" t="0" r="r" b="b"/>
            <a:pathLst>
              <a:path w="108" h="112">
                <a:moveTo>
                  <a:pt x="108" y="70"/>
                </a:moveTo>
                <a:lnTo>
                  <a:pt x="0" y="112"/>
                </a:lnTo>
                <a:lnTo>
                  <a:pt x="31" y="0"/>
                </a:lnTo>
                <a:lnTo>
                  <a:pt x="108" y="70"/>
                </a:lnTo>
                <a:close/>
              </a:path>
            </a:pathLst>
          </a:custGeom>
          <a:solidFill>
            <a:srgbClr val="000000"/>
          </a:solidFill>
          <a:ln w="19050" cmpd="sng">
            <a:solidFill>
              <a:srgbClr val="000000"/>
            </a:solidFill>
            <a:round/>
            <a:headEnd/>
            <a:tailEnd/>
          </a:ln>
        </p:spPr>
        <p:txBody>
          <a:bodyPr/>
          <a:lstStyle/>
          <a:p>
            <a:endParaRPr lang="zh-CN" altLang="en-US"/>
          </a:p>
        </p:txBody>
      </p:sp>
      <p:sp>
        <p:nvSpPr>
          <p:cNvPr id="767012" name="Freeform 36"/>
          <p:cNvSpPr>
            <a:spLocks/>
          </p:cNvSpPr>
          <p:nvPr/>
        </p:nvSpPr>
        <p:spPr bwMode="auto">
          <a:xfrm>
            <a:off x="6629400" y="3208238"/>
            <a:ext cx="687388" cy="1762125"/>
          </a:xfrm>
          <a:custGeom>
            <a:avLst/>
            <a:gdLst>
              <a:gd name="T0" fmla="*/ 633 w 840"/>
              <a:gd name="T1" fmla="*/ 0 h 2220"/>
              <a:gd name="T2" fmla="*/ 684 w 840"/>
              <a:gd name="T3" fmla="*/ 98 h 2220"/>
              <a:gd name="T4" fmla="*/ 729 w 840"/>
              <a:gd name="T5" fmla="*/ 200 h 2220"/>
              <a:gd name="T6" fmla="*/ 765 w 840"/>
              <a:gd name="T7" fmla="*/ 306 h 2220"/>
              <a:gd name="T8" fmla="*/ 796 w 840"/>
              <a:gd name="T9" fmla="*/ 414 h 2220"/>
              <a:gd name="T10" fmla="*/ 817 w 840"/>
              <a:gd name="T11" fmla="*/ 523 h 2220"/>
              <a:gd name="T12" fmla="*/ 832 w 840"/>
              <a:gd name="T13" fmla="*/ 633 h 2220"/>
              <a:gd name="T14" fmla="*/ 840 w 840"/>
              <a:gd name="T15" fmla="*/ 745 h 2220"/>
              <a:gd name="T16" fmla="*/ 840 w 840"/>
              <a:gd name="T17" fmla="*/ 856 h 2220"/>
              <a:gd name="T18" fmla="*/ 832 w 840"/>
              <a:gd name="T19" fmla="*/ 968 h 2220"/>
              <a:gd name="T20" fmla="*/ 815 w 840"/>
              <a:gd name="T21" fmla="*/ 1077 h 2220"/>
              <a:gd name="T22" fmla="*/ 792 w 840"/>
              <a:gd name="T23" fmla="*/ 1187 h 2220"/>
              <a:gd name="T24" fmla="*/ 761 w 840"/>
              <a:gd name="T25" fmla="*/ 1295 h 2220"/>
              <a:gd name="T26" fmla="*/ 725 w 840"/>
              <a:gd name="T27" fmla="*/ 1399 h 2220"/>
              <a:gd name="T28" fmla="*/ 679 w 840"/>
              <a:gd name="T29" fmla="*/ 1500 h 2220"/>
              <a:gd name="T30" fmla="*/ 627 w 840"/>
              <a:gd name="T31" fmla="*/ 1601 h 2220"/>
              <a:gd name="T32" fmla="*/ 569 w 840"/>
              <a:gd name="T33" fmla="*/ 1695 h 2220"/>
              <a:gd name="T34" fmla="*/ 504 w 840"/>
              <a:gd name="T35" fmla="*/ 1785 h 2220"/>
              <a:gd name="T36" fmla="*/ 433 w 840"/>
              <a:gd name="T37" fmla="*/ 1872 h 2220"/>
              <a:gd name="T38" fmla="*/ 356 w 840"/>
              <a:gd name="T39" fmla="*/ 1952 h 2220"/>
              <a:gd name="T40" fmla="*/ 275 w 840"/>
              <a:gd name="T41" fmla="*/ 2027 h 2220"/>
              <a:gd name="T42" fmla="*/ 187 w 840"/>
              <a:gd name="T43" fmla="*/ 2099 h 2220"/>
              <a:gd name="T44" fmla="*/ 96 w 840"/>
              <a:gd name="T45" fmla="*/ 2162 h 2220"/>
              <a:gd name="T46" fmla="*/ 0 w 840"/>
              <a:gd name="T47" fmla="*/ 2220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0" h="2220">
                <a:moveTo>
                  <a:pt x="633" y="0"/>
                </a:moveTo>
                <a:lnTo>
                  <a:pt x="684" y="98"/>
                </a:lnTo>
                <a:lnTo>
                  <a:pt x="729" y="200"/>
                </a:lnTo>
                <a:lnTo>
                  <a:pt x="765" y="306"/>
                </a:lnTo>
                <a:lnTo>
                  <a:pt x="796" y="414"/>
                </a:lnTo>
                <a:lnTo>
                  <a:pt x="817" y="523"/>
                </a:lnTo>
                <a:lnTo>
                  <a:pt x="832" y="633"/>
                </a:lnTo>
                <a:lnTo>
                  <a:pt x="840" y="745"/>
                </a:lnTo>
                <a:lnTo>
                  <a:pt x="840" y="856"/>
                </a:lnTo>
                <a:lnTo>
                  <a:pt x="832" y="968"/>
                </a:lnTo>
                <a:lnTo>
                  <a:pt x="815" y="1077"/>
                </a:lnTo>
                <a:lnTo>
                  <a:pt x="792" y="1187"/>
                </a:lnTo>
                <a:lnTo>
                  <a:pt x="761" y="1295"/>
                </a:lnTo>
                <a:lnTo>
                  <a:pt x="725" y="1399"/>
                </a:lnTo>
                <a:lnTo>
                  <a:pt x="679" y="1500"/>
                </a:lnTo>
                <a:lnTo>
                  <a:pt x="627" y="1601"/>
                </a:lnTo>
                <a:lnTo>
                  <a:pt x="569" y="1695"/>
                </a:lnTo>
                <a:lnTo>
                  <a:pt x="504" y="1785"/>
                </a:lnTo>
                <a:lnTo>
                  <a:pt x="433" y="1872"/>
                </a:lnTo>
                <a:lnTo>
                  <a:pt x="356" y="1952"/>
                </a:lnTo>
                <a:lnTo>
                  <a:pt x="275" y="2027"/>
                </a:lnTo>
                <a:lnTo>
                  <a:pt x="187" y="2099"/>
                </a:lnTo>
                <a:lnTo>
                  <a:pt x="96" y="2162"/>
                </a:lnTo>
                <a:lnTo>
                  <a:pt x="0" y="2220"/>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7013" name="Freeform 37"/>
          <p:cNvSpPr>
            <a:spLocks/>
          </p:cNvSpPr>
          <p:nvPr/>
        </p:nvSpPr>
        <p:spPr bwMode="auto">
          <a:xfrm>
            <a:off x="6581775" y="4927501"/>
            <a:ext cx="95250" cy="74612"/>
          </a:xfrm>
          <a:custGeom>
            <a:avLst/>
            <a:gdLst>
              <a:gd name="T0" fmla="*/ 115 w 115"/>
              <a:gd name="T1" fmla="*/ 92 h 94"/>
              <a:gd name="T2" fmla="*/ 0 w 115"/>
              <a:gd name="T3" fmla="*/ 94 h 94"/>
              <a:gd name="T4" fmla="*/ 69 w 115"/>
              <a:gd name="T5" fmla="*/ 0 h 94"/>
              <a:gd name="T6" fmla="*/ 115 w 115"/>
              <a:gd name="T7" fmla="*/ 92 h 94"/>
            </a:gdLst>
            <a:ahLst/>
            <a:cxnLst>
              <a:cxn ang="0">
                <a:pos x="T0" y="T1"/>
              </a:cxn>
              <a:cxn ang="0">
                <a:pos x="T2" y="T3"/>
              </a:cxn>
              <a:cxn ang="0">
                <a:pos x="T4" y="T5"/>
              </a:cxn>
              <a:cxn ang="0">
                <a:pos x="T6" y="T7"/>
              </a:cxn>
            </a:cxnLst>
            <a:rect l="0" t="0" r="r" b="b"/>
            <a:pathLst>
              <a:path w="115" h="94">
                <a:moveTo>
                  <a:pt x="115" y="92"/>
                </a:moveTo>
                <a:lnTo>
                  <a:pt x="0" y="94"/>
                </a:lnTo>
                <a:lnTo>
                  <a:pt x="69" y="0"/>
                </a:lnTo>
                <a:lnTo>
                  <a:pt x="115" y="92"/>
                </a:lnTo>
                <a:close/>
              </a:path>
            </a:pathLst>
          </a:custGeom>
          <a:solidFill>
            <a:srgbClr val="000000"/>
          </a:solidFill>
          <a:ln w="19050" cmpd="sng">
            <a:solidFill>
              <a:srgbClr val="000000"/>
            </a:solidFill>
            <a:round/>
            <a:headEnd/>
            <a:tailEnd/>
          </a:ln>
        </p:spPr>
        <p:txBody>
          <a:bodyPr/>
          <a:lstStyle/>
          <a:p>
            <a:endParaRPr lang="zh-CN" altLang="en-US"/>
          </a:p>
        </p:txBody>
      </p:sp>
      <p:sp>
        <p:nvSpPr>
          <p:cNvPr id="767014" name="Freeform 38"/>
          <p:cNvSpPr>
            <a:spLocks/>
          </p:cNvSpPr>
          <p:nvPr/>
        </p:nvSpPr>
        <p:spPr bwMode="auto">
          <a:xfrm>
            <a:off x="4840288" y="4219476"/>
            <a:ext cx="1225550" cy="522287"/>
          </a:xfrm>
          <a:custGeom>
            <a:avLst/>
            <a:gdLst>
              <a:gd name="T0" fmla="*/ 0 w 1496"/>
              <a:gd name="T1" fmla="*/ 7 h 657"/>
              <a:gd name="T2" fmla="*/ 105 w 1496"/>
              <a:gd name="T3" fmla="*/ 0 h 657"/>
              <a:gd name="T4" fmla="*/ 213 w 1496"/>
              <a:gd name="T5" fmla="*/ 0 h 657"/>
              <a:gd name="T6" fmla="*/ 319 w 1496"/>
              <a:gd name="T7" fmla="*/ 5 h 657"/>
              <a:gd name="T8" fmla="*/ 424 w 1496"/>
              <a:gd name="T9" fmla="*/ 17 h 657"/>
              <a:gd name="T10" fmla="*/ 530 w 1496"/>
              <a:gd name="T11" fmla="*/ 36 h 657"/>
              <a:gd name="T12" fmla="*/ 634 w 1496"/>
              <a:gd name="T13" fmla="*/ 63 h 657"/>
              <a:gd name="T14" fmla="*/ 734 w 1496"/>
              <a:gd name="T15" fmla="*/ 96 h 657"/>
              <a:gd name="T16" fmla="*/ 834 w 1496"/>
              <a:gd name="T17" fmla="*/ 134 h 657"/>
              <a:gd name="T18" fmla="*/ 930 w 1496"/>
              <a:gd name="T19" fmla="*/ 180 h 657"/>
              <a:gd name="T20" fmla="*/ 1024 w 1496"/>
              <a:gd name="T21" fmla="*/ 232 h 657"/>
              <a:gd name="T22" fmla="*/ 1114 w 1496"/>
              <a:gd name="T23" fmla="*/ 290 h 657"/>
              <a:gd name="T24" fmla="*/ 1199 w 1496"/>
              <a:gd name="T25" fmla="*/ 353 h 657"/>
              <a:gd name="T26" fmla="*/ 1281 w 1496"/>
              <a:gd name="T27" fmla="*/ 423 h 657"/>
              <a:gd name="T28" fmla="*/ 1358 w 1496"/>
              <a:gd name="T29" fmla="*/ 496 h 657"/>
              <a:gd name="T30" fmla="*/ 1429 w 1496"/>
              <a:gd name="T31" fmla="*/ 575 h 657"/>
              <a:gd name="T32" fmla="*/ 1496 w 1496"/>
              <a:gd name="T33" fmla="*/ 657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657">
                <a:moveTo>
                  <a:pt x="0" y="7"/>
                </a:moveTo>
                <a:lnTo>
                  <a:pt x="105" y="0"/>
                </a:lnTo>
                <a:lnTo>
                  <a:pt x="213" y="0"/>
                </a:lnTo>
                <a:lnTo>
                  <a:pt x="319" y="5"/>
                </a:lnTo>
                <a:lnTo>
                  <a:pt x="424" y="17"/>
                </a:lnTo>
                <a:lnTo>
                  <a:pt x="530" y="36"/>
                </a:lnTo>
                <a:lnTo>
                  <a:pt x="634" y="63"/>
                </a:lnTo>
                <a:lnTo>
                  <a:pt x="734" y="96"/>
                </a:lnTo>
                <a:lnTo>
                  <a:pt x="834" y="134"/>
                </a:lnTo>
                <a:lnTo>
                  <a:pt x="930" y="180"/>
                </a:lnTo>
                <a:lnTo>
                  <a:pt x="1024" y="232"/>
                </a:lnTo>
                <a:lnTo>
                  <a:pt x="1114" y="290"/>
                </a:lnTo>
                <a:lnTo>
                  <a:pt x="1199" y="353"/>
                </a:lnTo>
                <a:lnTo>
                  <a:pt x="1281" y="423"/>
                </a:lnTo>
                <a:lnTo>
                  <a:pt x="1358" y="496"/>
                </a:lnTo>
                <a:lnTo>
                  <a:pt x="1429" y="575"/>
                </a:lnTo>
                <a:lnTo>
                  <a:pt x="1496" y="657"/>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7015" name="Freeform 39"/>
          <p:cNvSpPr>
            <a:spLocks/>
          </p:cNvSpPr>
          <p:nvPr/>
        </p:nvSpPr>
        <p:spPr bwMode="auto">
          <a:xfrm>
            <a:off x="6022975" y="4708426"/>
            <a:ext cx="84138" cy="92075"/>
          </a:xfrm>
          <a:custGeom>
            <a:avLst/>
            <a:gdLst>
              <a:gd name="T0" fmla="*/ 85 w 102"/>
              <a:gd name="T1" fmla="*/ 0 h 115"/>
              <a:gd name="T2" fmla="*/ 102 w 102"/>
              <a:gd name="T3" fmla="*/ 115 h 115"/>
              <a:gd name="T4" fmla="*/ 0 w 102"/>
              <a:gd name="T5" fmla="*/ 61 h 115"/>
              <a:gd name="T6" fmla="*/ 85 w 102"/>
              <a:gd name="T7" fmla="*/ 0 h 115"/>
            </a:gdLst>
            <a:ahLst/>
            <a:cxnLst>
              <a:cxn ang="0">
                <a:pos x="T0" y="T1"/>
              </a:cxn>
              <a:cxn ang="0">
                <a:pos x="T2" y="T3"/>
              </a:cxn>
              <a:cxn ang="0">
                <a:pos x="T4" y="T5"/>
              </a:cxn>
              <a:cxn ang="0">
                <a:pos x="T6" y="T7"/>
              </a:cxn>
            </a:cxnLst>
            <a:rect l="0" t="0" r="r" b="b"/>
            <a:pathLst>
              <a:path w="102" h="115">
                <a:moveTo>
                  <a:pt x="85" y="0"/>
                </a:moveTo>
                <a:lnTo>
                  <a:pt x="102" y="115"/>
                </a:lnTo>
                <a:lnTo>
                  <a:pt x="0" y="61"/>
                </a:lnTo>
                <a:lnTo>
                  <a:pt x="85" y="0"/>
                </a:lnTo>
                <a:close/>
              </a:path>
            </a:pathLst>
          </a:custGeom>
          <a:solidFill>
            <a:srgbClr val="000000"/>
          </a:solidFill>
          <a:ln w="19050" cmpd="sng">
            <a:solidFill>
              <a:srgbClr val="000000"/>
            </a:solidFill>
            <a:round/>
            <a:headEnd/>
            <a:tailEnd/>
          </a:ln>
        </p:spPr>
        <p:txBody>
          <a:bodyPr/>
          <a:lstStyle/>
          <a:p>
            <a:endParaRPr lang="zh-CN" altLang="en-US"/>
          </a:p>
        </p:txBody>
      </p:sp>
      <p:sp>
        <p:nvSpPr>
          <p:cNvPr id="767016" name="Freeform 40"/>
          <p:cNvSpPr>
            <a:spLocks/>
          </p:cNvSpPr>
          <p:nvPr/>
        </p:nvSpPr>
        <p:spPr bwMode="auto">
          <a:xfrm>
            <a:off x="7610475" y="4192488"/>
            <a:ext cx="708025" cy="687388"/>
          </a:xfrm>
          <a:custGeom>
            <a:avLst/>
            <a:gdLst>
              <a:gd name="T0" fmla="*/ 0 w 864"/>
              <a:gd name="T1" fmla="*/ 433 h 865"/>
              <a:gd name="T2" fmla="*/ 4 w 864"/>
              <a:gd name="T3" fmla="*/ 375 h 865"/>
              <a:gd name="T4" fmla="*/ 15 w 864"/>
              <a:gd name="T5" fmla="*/ 319 h 865"/>
              <a:gd name="T6" fmla="*/ 32 w 864"/>
              <a:gd name="T7" fmla="*/ 267 h 865"/>
              <a:gd name="T8" fmla="*/ 57 w 864"/>
              <a:gd name="T9" fmla="*/ 215 h 865"/>
              <a:gd name="T10" fmla="*/ 88 w 864"/>
              <a:gd name="T11" fmla="*/ 169 h 865"/>
              <a:gd name="T12" fmla="*/ 127 w 864"/>
              <a:gd name="T13" fmla="*/ 127 h 865"/>
              <a:gd name="T14" fmla="*/ 169 w 864"/>
              <a:gd name="T15" fmla="*/ 88 h 865"/>
              <a:gd name="T16" fmla="*/ 217 w 864"/>
              <a:gd name="T17" fmla="*/ 58 h 865"/>
              <a:gd name="T18" fmla="*/ 267 w 864"/>
              <a:gd name="T19" fmla="*/ 33 h 865"/>
              <a:gd name="T20" fmla="*/ 321 w 864"/>
              <a:gd name="T21" fmla="*/ 13 h 865"/>
              <a:gd name="T22" fmla="*/ 376 w 864"/>
              <a:gd name="T23" fmla="*/ 4 h 865"/>
              <a:gd name="T24" fmla="*/ 432 w 864"/>
              <a:gd name="T25" fmla="*/ 0 h 865"/>
              <a:gd name="T26" fmla="*/ 488 w 864"/>
              <a:gd name="T27" fmla="*/ 4 h 865"/>
              <a:gd name="T28" fmla="*/ 544 w 864"/>
              <a:gd name="T29" fmla="*/ 13 h 865"/>
              <a:gd name="T30" fmla="*/ 597 w 864"/>
              <a:gd name="T31" fmla="*/ 33 h 865"/>
              <a:gd name="T32" fmla="*/ 649 w 864"/>
              <a:gd name="T33" fmla="*/ 58 h 865"/>
              <a:gd name="T34" fmla="*/ 695 w 864"/>
              <a:gd name="T35" fmla="*/ 88 h 865"/>
              <a:gd name="T36" fmla="*/ 738 w 864"/>
              <a:gd name="T37" fmla="*/ 127 h 865"/>
              <a:gd name="T38" fmla="*/ 776 w 864"/>
              <a:gd name="T39" fmla="*/ 169 h 865"/>
              <a:gd name="T40" fmla="*/ 807 w 864"/>
              <a:gd name="T41" fmla="*/ 215 h 865"/>
              <a:gd name="T42" fmla="*/ 832 w 864"/>
              <a:gd name="T43" fmla="*/ 267 h 865"/>
              <a:gd name="T44" fmla="*/ 849 w 864"/>
              <a:gd name="T45" fmla="*/ 319 h 865"/>
              <a:gd name="T46" fmla="*/ 861 w 864"/>
              <a:gd name="T47" fmla="*/ 375 h 865"/>
              <a:gd name="T48" fmla="*/ 864 w 864"/>
              <a:gd name="T49" fmla="*/ 433 h 865"/>
              <a:gd name="T50" fmla="*/ 861 w 864"/>
              <a:gd name="T51" fmla="*/ 488 h 865"/>
              <a:gd name="T52" fmla="*/ 849 w 864"/>
              <a:gd name="T53" fmla="*/ 544 h 865"/>
              <a:gd name="T54" fmla="*/ 832 w 864"/>
              <a:gd name="T55" fmla="*/ 598 h 865"/>
              <a:gd name="T56" fmla="*/ 807 w 864"/>
              <a:gd name="T57" fmla="*/ 648 h 865"/>
              <a:gd name="T58" fmla="*/ 776 w 864"/>
              <a:gd name="T59" fmla="*/ 696 h 865"/>
              <a:gd name="T60" fmla="*/ 738 w 864"/>
              <a:gd name="T61" fmla="*/ 738 h 865"/>
              <a:gd name="T62" fmla="*/ 695 w 864"/>
              <a:gd name="T63" fmla="*/ 775 h 865"/>
              <a:gd name="T64" fmla="*/ 649 w 864"/>
              <a:gd name="T65" fmla="*/ 808 h 865"/>
              <a:gd name="T66" fmla="*/ 597 w 864"/>
              <a:gd name="T67" fmla="*/ 833 h 865"/>
              <a:gd name="T68" fmla="*/ 544 w 864"/>
              <a:gd name="T69" fmla="*/ 850 h 865"/>
              <a:gd name="T70" fmla="*/ 488 w 864"/>
              <a:gd name="T71" fmla="*/ 862 h 865"/>
              <a:gd name="T72" fmla="*/ 432 w 864"/>
              <a:gd name="T73" fmla="*/ 865 h 865"/>
              <a:gd name="T74" fmla="*/ 376 w 864"/>
              <a:gd name="T75" fmla="*/ 862 h 865"/>
              <a:gd name="T76" fmla="*/ 321 w 864"/>
              <a:gd name="T77" fmla="*/ 850 h 865"/>
              <a:gd name="T78" fmla="*/ 267 w 864"/>
              <a:gd name="T79" fmla="*/ 833 h 865"/>
              <a:gd name="T80" fmla="*/ 217 w 864"/>
              <a:gd name="T81" fmla="*/ 808 h 865"/>
              <a:gd name="T82" fmla="*/ 169 w 864"/>
              <a:gd name="T83" fmla="*/ 775 h 865"/>
              <a:gd name="T84" fmla="*/ 127 w 864"/>
              <a:gd name="T85" fmla="*/ 738 h 865"/>
              <a:gd name="T86" fmla="*/ 88 w 864"/>
              <a:gd name="T87" fmla="*/ 696 h 865"/>
              <a:gd name="T88" fmla="*/ 57 w 864"/>
              <a:gd name="T89" fmla="*/ 648 h 865"/>
              <a:gd name="T90" fmla="*/ 32 w 864"/>
              <a:gd name="T91" fmla="*/ 598 h 865"/>
              <a:gd name="T92" fmla="*/ 15 w 864"/>
              <a:gd name="T93" fmla="*/ 544 h 865"/>
              <a:gd name="T94" fmla="*/ 4 w 864"/>
              <a:gd name="T95" fmla="*/ 488 h 865"/>
              <a:gd name="T96" fmla="*/ 0 w 864"/>
              <a:gd name="T97" fmla="*/ 433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4" h="865">
                <a:moveTo>
                  <a:pt x="0" y="433"/>
                </a:moveTo>
                <a:lnTo>
                  <a:pt x="4" y="375"/>
                </a:lnTo>
                <a:lnTo>
                  <a:pt x="15" y="319"/>
                </a:lnTo>
                <a:lnTo>
                  <a:pt x="32" y="267"/>
                </a:lnTo>
                <a:lnTo>
                  <a:pt x="57" y="215"/>
                </a:lnTo>
                <a:lnTo>
                  <a:pt x="88" y="169"/>
                </a:lnTo>
                <a:lnTo>
                  <a:pt x="127" y="127"/>
                </a:lnTo>
                <a:lnTo>
                  <a:pt x="169" y="88"/>
                </a:lnTo>
                <a:lnTo>
                  <a:pt x="217" y="58"/>
                </a:lnTo>
                <a:lnTo>
                  <a:pt x="267" y="33"/>
                </a:lnTo>
                <a:lnTo>
                  <a:pt x="321" y="13"/>
                </a:lnTo>
                <a:lnTo>
                  <a:pt x="376" y="4"/>
                </a:lnTo>
                <a:lnTo>
                  <a:pt x="432" y="0"/>
                </a:lnTo>
                <a:lnTo>
                  <a:pt x="488" y="4"/>
                </a:lnTo>
                <a:lnTo>
                  <a:pt x="544" y="13"/>
                </a:lnTo>
                <a:lnTo>
                  <a:pt x="597" y="33"/>
                </a:lnTo>
                <a:lnTo>
                  <a:pt x="649" y="58"/>
                </a:lnTo>
                <a:lnTo>
                  <a:pt x="695" y="88"/>
                </a:lnTo>
                <a:lnTo>
                  <a:pt x="738" y="127"/>
                </a:lnTo>
                <a:lnTo>
                  <a:pt x="776" y="169"/>
                </a:lnTo>
                <a:lnTo>
                  <a:pt x="807" y="215"/>
                </a:lnTo>
                <a:lnTo>
                  <a:pt x="832" y="267"/>
                </a:lnTo>
                <a:lnTo>
                  <a:pt x="849" y="319"/>
                </a:lnTo>
                <a:lnTo>
                  <a:pt x="861" y="375"/>
                </a:lnTo>
                <a:lnTo>
                  <a:pt x="864" y="433"/>
                </a:lnTo>
                <a:lnTo>
                  <a:pt x="861" y="488"/>
                </a:lnTo>
                <a:lnTo>
                  <a:pt x="849" y="544"/>
                </a:lnTo>
                <a:lnTo>
                  <a:pt x="832" y="598"/>
                </a:lnTo>
                <a:lnTo>
                  <a:pt x="807" y="648"/>
                </a:lnTo>
                <a:lnTo>
                  <a:pt x="776" y="696"/>
                </a:lnTo>
                <a:lnTo>
                  <a:pt x="738" y="738"/>
                </a:lnTo>
                <a:lnTo>
                  <a:pt x="695" y="775"/>
                </a:lnTo>
                <a:lnTo>
                  <a:pt x="649" y="808"/>
                </a:lnTo>
                <a:lnTo>
                  <a:pt x="597" y="833"/>
                </a:lnTo>
                <a:lnTo>
                  <a:pt x="544" y="850"/>
                </a:lnTo>
                <a:lnTo>
                  <a:pt x="488" y="862"/>
                </a:lnTo>
                <a:lnTo>
                  <a:pt x="432" y="865"/>
                </a:lnTo>
                <a:lnTo>
                  <a:pt x="376" y="862"/>
                </a:lnTo>
                <a:lnTo>
                  <a:pt x="321" y="850"/>
                </a:lnTo>
                <a:lnTo>
                  <a:pt x="267" y="833"/>
                </a:lnTo>
                <a:lnTo>
                  <a:pt x="217" y="808"/>
                </a:lnTo>
                <a:lnTo>
                  <a:pt x="169" y="775"/>
                </a:lnTo>
                <a:lnTo>
                  <a:pt x="127" y="738"/>
                </a:lnTo>
                <a:lnTo>
                  <a:pt x="88" y="696"/>
                </a:lnTo>
                <a:lnTo>
                  <a:pt x="57" y="648"/>
                </a:lnTo>
                <a:lnTo>
                  <a:pt x="32" y="598"/>
                </a:lnTo>
                <a:lnTo>
                  <a:pt x="15" y="544"/>
                </a:lnTo>
                <a:lnTo>
                  <a:pt x="4" y="488"/>
                </a:lnTo>
                <a:lnTo>
                  <a:pt x="0" y="433"/>
                </a:lnTo>
                <a:close/>
              </a:path>
            </a:pathLst>
          </a:custGeom>
          <a:solidFill>
            <a:srgbClr val="FFFFFF"/>
          </a:solidFill>
          <a:ln w="19050" cmpd="sng">
            <a:solidFill>
              <a:srgbClr val="000000"/>
            </a:solidFill>
            <a:prstDash val="solid"/>
            <a:round/>
            <a:headEnd/>
            <a:tailEnd/>
          </a:ln>
        </p:spPr>
        <p:txBody>
          <a:bodyPr/>
          <a:lstStyle/>
          <a:p>
            <a:endParaRPr lang="zh-CN" altLang="en-US"/>
          </a:p>
        </p:txBody>
      </p:sp>
      <p:sp>
        <p:nvSpPr>
          <p:cNvPr id="767017" name="Rectangle 41"/>
          <p:cNvSpPr>
            <a:spLocks noChangeArrowheads="1"/>
          </p:cNvSpPr>
          <p:nvPr/>
        </p:nvSpPr>
        <p:spPr bwMode="auto">
          <a:xfrm>
            <a:off x="7772400" y="4398863"/>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p>
            <a:pPr eaLnBrk="0" hangingPunct="0"/>
            <a:r>
              <a:rPr lang="en-US" altLang="zh-CN">
                <a:solidFill>
                  <a:srgbClr val="000000"/>
                </a:solidFill>
              </a:rPr>
              <a:t>421</a:t>
            </a:r>
            <a:endParaRPr lang="en-US" altLang="zh-CN" sz="2400">
              <a:latin typeface="Courier New" panose="02070309020205020404" pitchFamily="49" charset="0"/>
            </a:endParaRPr>
          </a:p>
        </p:txBody>
      </p:sp>
      <p:sp>
        <p:nvSpPr>
          <p:cNvPr id="767018" name="Freeform 42"/>
          <p:cNvSpPr>
            <a:spLocks/>
          </p:cNvSpPr>
          <p:nvPr/>
        </p:nvSpPr>
        <p:spPr bwMode="auto">
          <a:xfrm>
            <a:off x="8116888" y="2170013"/>
            <a:ext cx="487362" cy="2076450"/>
          </a:xfrm>
          <a:custGeom>
            <a:avLst/>
            <a:gdLst>
              <a:gd name="T0" fmla="*/ 0 w 596"/>
              <a:gd name="T1" fmla="*/ 0 h 2616"/>
              <a:gd name="T2" fmla="*/ 83 w 596"/>
              <a:gd name="T3" fmla="*/ 85 h 2616"/>
              <a:gd name="T4" fmla="*/ 161 w 596"/>
              <a:gd name="T5" fmla="*/ 177 h 2616"/>
              <a:gd name="T6" fmla="*/ 234 w 596"/>
              <a:gd name="T7" fmla="*/ 272 h 2616"/>
              <a:gd name="T8" fmla="*/ 300 w 596"/>
              <a:gd name="T9" fmla="*/ 372 h 2616"/>
              <a:gd name="T10" fmla="*/ 359 w 596"/>
              <a:gd name="T11" fmla="*/ 475 h 2616"/>
              <a:gd name="T12" fmla="*/ 413 w 596"/>
              <a:gd name="T13" fmla="*/ 583 h 2616"/>
              <a:gd name="T14" fmla="*/ 461 w 596"/>
              <a:gd name="T15" fmla="*/ 693 h 2616"/>
              <a:gd name="T16" fmla="*/ 501 w 596"/>
              <a:gd name="T17" fmla="*/ 804 h 2616"/>
              <a:gd name="T18" fmla="*/ 534 w 596"/>
              <a:gd name="T19" fmla="*/ 920 h 2616"/>
              <a:gd name="T20" fmla="*/ 561 w 596"/>
              <a:gd name="T21" fmla="*/ 1037 h 2616"/>
              <a:gd name="T22" fmla="*/ 580 w 596"/>
              <a:gd name="T23" fmla="*/ 1154 h 2616"/>
              <a:gd name="T24" fmla="*/ 592 w 596"/>
              <a:gd name="T25" fmla="*/ 1274 h 2616"/>
              <a:gd name="T26" fmla="*/ 596 w 596"/>
              <a:gd name="T27" fmla="*/ 1395 h 2616"/>
              <a:gd name="T28" fmla="*/ 594 w 596"/>
              <a:gd name="T29" fmla="*/ 1514 h 2616"/>
              <a:gd name="T30" fmla="*/ 582 w 596"/>
              <a:gd name="T31" fmla="*/ 1633 h 2616"/>
              <a:gd name="T32" fmla="*/ 565 w 596"/>
              <a:gd name="T33" fmla="*/ 1751 h 2616"/>
              <a:gd name="T34" fmla="*/ 540 w 596"/>
              <a:gd name="T35" fmla="*/ 1868 h 2616"/>
              <a:gd name="T36" fmla="*/ 509 w 596"/>
              <a:gd name="T37" fmla="*/ 1983 h 2616"/>
              <a:gd name="T38" fmla="*/ 471 w 596"/>
              <a:gd name="T39" fmla="*/ 2097 h 2616"/>
              <a:gd name="T40" fmla="*/ 425 w 596"/>
              <a:gd name="T41" fmla="*/ 2208 h 2616"/>
              <a:gd name="T42" fmla="*/ 373 w 596"/>
              <a:gd name="T43" fmla="*/ 2316 h 2616"/>
              <a:gd name="T44" fmla="*/ 313 w 596"/>
              <a:gd name="T45" fmla="*/ 2420 h 2616"/>
              <a:gd name="T46" fmla="*/ 248 w 596"/>
              <a:gd name="T47" fmla="*/ 2520 h 2616"/>
              <a:gd name="T48" fmla="*/ 177 w 596"/>
              <a:gd name="T49" fmla="*/ 2616 h 2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6" h="2616">
                <a:moveTo>
                  <a:pt x="0" y="0"/>
                </a:moveTo>
                <a:lnTo>
                  <a:pt x="83" y="85"/>
                </a:lnTo>
                <a:lnTo>
                  <a:pt x="161" y="177"/>
                </a:lnTo>
                <a:lnTo>
                  <a:pt x="234" y="272"/>
                </a:lnTo>
                <a:lnTo>
                  <a:pt x="300" y="372"/>
                </a:lnTo>
                <a:lnTo>
                  <a:pt x="359" y="475"/>
                </a:lnTo>
                <a:lnTo>
                  <a:pt x="413" y="583"/>
                </a:lnTo>
                <a:lnTo>
                  <a:pt x="461" y="693"/>
                </a:lnTo>
                <a:lnTo>
                  <a:pt x="501" y="804"/>
                </a:lnTo>
                <a:lnTo>
                  <a:pt x="534" y="920"/>
                </a:lnTo>
                <a:lnTo>
                  <a:pt x="561" y="1037"/>
                </a:lnTo>
                <a:lnTo>
                  <a:pt x="580" y="1154"/>
                </a:lnTo>
                <a:lnTo>
                  <a:pt x="592" y="1274"/>
                </a:lnTo>
                <a:lnTo>
                  <a:pt x="596" y="1395"/>
                </a:lnTo>
                <a:lnTo>
                  <a:pt x="594" y="1514"/>
                </a:lnTo>
                <a:lnTo>
                  <a:pt x="582" y="1633"/>
                </a:lnTo>
                <a:lnTo>
                  <a:pt x="565" y="1751"/>
                </a:lnTo>
                <a:lnTo>
                  <a:pt x="540" y="1868"/>
                </a:lnTo>
                <a:lnTo>
                  <a:pt x="509" y="1983"/>
                </a:lnTo>
                <a:lnTo>
                  <a:pt x="471" y="2097"/>
                </a:lnTo>
                <a:lnTo>
                  <a:pt x="425" y="2208"/>
                </a:lnTo>
                <a:lnTo>
                  <a:pt x="373" y="2316"/>
                </a:lnTo>
                <a:lnTo>
                  <a:pt x="313" y="2420"/>
                </a:lnTo>
                <a:lnTo>
                  <a:pt x="248" y="2520"/>
                </a:lnTo>
                <a:lnTo>
                  <a:pt x="177" y="2616"/>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7019" name="Freeform 43"/>
          <p:cNvSpPr>
            <a:spLocks/>
          </p:cNvSpPr>
          <p:nvPr/>
        </p:nvSpPr>
        <p:spPr bwMode="auto">
          <a:xfrm>
            <a:off x="8223250" y="4213126"/>
            <a:ext cx="87313" cy="90487"/>
          </a:xfrm>
          <a:custGeom>
            <a:avLst/>
            <a:gdLst>
              <a:gd name="T0" fmla="*/ 106 w 106"/>
              <a:gd name="T1" fmla="*/ 65 h 113"/>
              <a:gd name="T2" fmla="*/ 0 w 106"/>
              <a:gd name="T3" fmla="*/ 113 h 113"/>
              <a:gd name="T4" fmla="*/ 27 w 106"/>
              <a:gd name="T5" fmla="*/ 0 h 113"/>
              <a:gd name="T6" fmla="*/ 106 w 106"/>
              <a:gd name="T7" fmla="*/ 65 h 113"/>
            </a:gdLst>
            <a:ahLst/>
            <a:cxnLst>
              <a:cxn ang="0">
                <a:pos x="T0" y="T1"/>
              </a:cxn>
              <a:cxn ang="0">
                <a:pos x="T2" y="T3"/>
              </a:cxn>
              <a:cxn ang="0">
                <a:pos x="T4" y="T5"/>
              </a:cxn>
              <a:cxn ang="0">
                <a:pos x="T6" y="T7"/>
              </a:cxn>
            </a:cxnLst>
            <a:rect l="0" t="0" r="r" b="b"/>
            <a:pathLst>
              <a:path w="106" h="113">
                <a:moveTo>
                  <a:pt x="106" y="65"/>
                </a:moveTo>
                <a:lnTo>
                  <a:pt x="0" y="113"/>
                </a:lnTo>
                <a:lnTo>
                  <a:pt x="27" y="0"/>
                </a:lnTo>
                <a:lnTo>
                  <a:pt x="106" y="65"/>
                </a:lnTo>
                <a:close/>
              </a:path>
            </a:pathLst>
          </a:custGeom>
          <a:solidFill>
            <a:srgbClr val="000000"/>
          </a:solidFill>
          <a:ln w="19050" cmpd="sng">
            <a:solidFill>
              <a:srgbClr val="000000"/>
            </a:solidFill>
            <a:round/>
            <a:headEnd/>
            <a:tailEnd/>
          </a:ln>
        </p:spPr>
        <p:txBody>
          <a:bodyPr/>
          <a:lstStyle/>
          <a:p>
            <a:endParaRPr lang="zh-CN" altLang="en-US"/>
          </a:p>
        </p:txBody>
      </p:sp>
      <p:sp>
        <p:nvSpPr>
          <p:cNvPr id="767020" name="Freeform 44"/>
          <p:cNvSpPr>
            <a:spLocks/>
          </p:cNvSpPr>
          <p:nvPr/>
        </p:nvSpPr>
        <p:spPr bwMode="auto">
          <a:xfrm>
            <a:off x="7259638" y="2906613"/>
            <a:ext cx="936625" cy="1276350"/>
          </a:xfrm>
          <a:custGeom>
            <a:avLst/>
            <a:gdLst>
              <a:gd name="T0" fmla="*/ 0 w 1145"/>
              <a:gd name="T1" fmla="*/ 0 h 1608"/>
              <a:gd name="T2" fmla="*/ 96 w 1145"/>
              <a:gd name="T3" fmla="*/ 14 h 1608"/>
              <a:gd name="T4" fmla="*/ 190 w 1145"/>
              <a:gd name="T5" fmla="*/ 33 h 1608"/>
              <a:gd name="T6" fmla="*/ 282 w 1145"/>
              <a:gd name="T7" fmla="*/ 60 h 1608"/>
              <a:gd name="T8" fmla="*/ 372 w 1145"/>
              <a:gd name="T9" fmla="*/ 95 h 1608"/>
              <a:gd name="T10" fmla="*/ 461 w 1145"/>
              <a:gd name="T11" fmla="*/ 135 h 1608"/>
              <a:gd name="T12" fmla="*/ 545 w 1145"/>
              <a:gd name="T13" fmla="*/ 183 h 1608"/>
              <a:gd name="T14" fmla="*/ 624 w 1145"/>
              <a:gd name="T15" fmla="*/ 237 h 1608"/>
              <a:gd name="T16" fmla="*/ 701 w 1145"/>
              <a:gd name="T17" fmla="*/ 297 h 1608"/>
              <a:gd name="T18" fmla="*/ 772 w 1145"/>
              <a:gd name="T19" fmla="*/ 362 h 1608"/>
              <a:gd name="T20" fmla="*/ 837 w 1145"/>
              <a:gd name="T21" fmla="*/ 431 h 1608"/>
              <a:gd name="T22" fmla="*/ 897 w 1145"/>
              <a:gd name="T23" fmla="*/ 508 h 1608"/>
              <a:gd name="T24" fmla="*/ 953 w 1145"/>
              <a:gd name="T25" fmla="*/ 587 h 1608"/>
              <a:gd name="T26" fmla="*/ 1001 w 1145"/>
              <a:gd name="T27" fmla="*/ 672 h 1608"/>
              <a:gd name="T28" fmla="*/ 1041 w 1145"/>
              <a:gd name="T29" fmla="*/ 758 h 1608"/>
              <a:gd name="T30" fmla="*/ 1077 w 1145"/>
              <a:gd name="T31" fmla="*/ 849 h 1608"/>
              <a:gd name="T32" fmla="*/ 1104 w 1145"/>
              <a:gd name="T33" fmla="*/ 941 h 1608"/>
              <a:gd name="T34" fmla="*/ 1125 w 1145"/>
              <a:gd name="T35" fmla="*/ 1035 h 1608"/>
              <a:gd name="T36" fmla="*/ 1139 w 1145"/>
              <a:gd name="T37" fmla="*/ 1129 h 1608"/>
              <a:gd name="T38" fmla="*/ 1145 w 1145"/>
              <a:gd name="T39" fmla="*/ 1226 h 1608"/>
              <a:gd name="T40" fmla="*/ 1145 w 1145"/>
              <a:gd name="T41" fmla="*/ 1324 h 1608"/>
              <a:gd name="T42" fmla="*/ 1135 w 1145"/>
              <a:gd name="T43" fmla="*/ 1420 h 1608"/>
              <a:gd name="T44" fmla="*/ 1120 w 1145"/>
              <a:gd name="T45" fmla="*/ 1514 h 1608"/>
              <a:gd name="T46" fmla="*/ 1097 w 1145"/>
              <a:gd name="T47" fmla="*/ 1608 h 1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5" h="1608">
                <a:moveTo>
                  <a:pt x="0" y="0"/>
                </a:moveTo>
                <a:lnTo>
                  <a:pt x="96" y="14"/>
                </a:lnTo>
                <a:lnTo>
                  <a:pt x="190" y="33"/>
                </a:lnTo>
                <a:lnTo>
                  <a:pt x="282" y="60"/>
                </a:lnTo>
                <a:lnTo>
                  <a:pt x="372" y="95"/>
                </a:lnTo>
                <a:lnTo>
                  <a:pt x="461" y="135"/>
                </a:lnTo>
                <a:lnTo>
                  <a:pt x="545" y="183"/>
                </a:lnTo>
                <a:lnTo>
                  <a:pt x="624" y="237"/>
                </a:lnTo>
                <a:lnTo>
                  <a:pt x="701" y="297"/>
                </a:lnTo>
                <a:lnTo>
                  <a:pt x="772" y="362"/>
                </a:lnTo>
                <a:lnTo>
                  <a:pt x="837" y="431"/>
                </a:lnTo>
                <a:lnTo>
                  <a:pt x="897" y="508"/>
                </a:lnTo>
                <a:lnTo>
                  <a:pt x="953" y="587"/>
                </a:lnTo>
                <a:lnTo>
                  <a:pt x="1001" y="672"/>
                </a:lnTo>
                <a:lnTo>
                  <a:pt x="1041" y="758"/>
                </a:lnTo>
                <a:lnTo>
                  <a:pt x="1077" y="849"/>
                </a:lnTo>
                <a:lnTo>
                  <a:pt x="1104" y="941"/>
                </a:lnTo>
                <a:lnTo>
                  <a:pt x="1125" y="1035"/>
                </a:lnTo>
                <a:lnTo>
                  <a:pt x="1139" y="1129"/>
                </a:lnTo>
                <a:lnTo>
                  <a:pt x="1145" y="1226"/>
                </a:lnTo>
                <a:lnTo>
                  <a:pt x="1145" y="1324"/>
                </a:lnTo>
                <a:lnTo>
                  <a:pt x="1135" y="1420"/>
                </a:lnTo>
                <a:lnTo>
                  <a:pt x="1120" y="1514"/>
                </a:lnTo>
                <a:lnTo>
                  <a:pt x="1097" y="1608"/>
                </a:lnTo>
              </a:path>
            </a:pathLst>
          </a:custGeom>
          <a:noFill/>
          <a:ln w="1905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7021" name="Freeform 45"/>
          <p:cNvSpPr>
            <a:spLocks/>
          </p:cNvSpPr>
          <p:nvPr/>
        </p:nvSpPr>
        <p:spPr bwMode="auto">
          <a:xfrm>
            <a:off x="8129588" y="4165501"/>
            <a:ext cx="61912" cy="69850"/>
          </a:xfrm>
          <a:custGeom>
            <a:avLst/>
            <a:gdLst>
              <a:gd name="T0" fmla="*/ 77 w 77"/>
              <a:gd name="T1" fmla="*/ 23 h 89"/>
              <a:gd name="T2" fmla="*/ 14 w 77"/>
              <a:gd name="T3" fmla="*/ 89 h 89"/>
              <a:gd name="T4" fmla="*/ 0 w 77"/>
              <a:gd name="T5" fmla="*/ 0 h 89"/>
              <a:gd name="T6" fmla="*/ 77 w 77"/>
              <a:gd name="T7" fmla="*/ 23 h 89"/>
            </a:gdLst>
            <a:ahLst/>
            <a:cxnLst>
              <a:cxn ang="0">
                <a:pos x="T0" y="T1"/>
              </a:cxn>
              <a:cxn ang="0">
                <a:pos x="T2" y="T3"/>
              </a:cxn>
              <a:cxn ang="0">
                <a:pos x="T4" y="T5"/>
              </a:cxn>
              <a:cxn ang="0">
                <a:pos x="T6" y="T7"/>
              </a:cxn>
            </a:cxnLst>
            <a:rect l="0" t="0" r="r" b="b"/>
            <a:pathLst>
              <a:path w="77" h="89">
                <a:moveTo>
                  <a:pt x="77" y="23"/>
                </a:moveTo>
                <a:lnTo>
                  <a:pt x="14" y="89"/>
                </a:lnTo>
                <a:lnTo>
                  <a:pt x="0" y="0"/>
                </a:lnTo>
                <a:lnTo>
                  <a:pt x="77" y="23"/>
                </a:lnTo>
                <a:close/>
              </a:path>
            </a:pathLst>
          </a:custGeom>
          <a:solidFill>
            <a:srgbClr val="000000"/>
          </a:solidFill>
          <a:ln w="19050" cmpd="sng">
            <a:solidFill>
              <a:srgbClr val="000000"/>
            </a:solidFill>
            <a:round/>
            <a:headEnd/>
            <a:tailEnd/>
          </a:ln>
        </p:spPr>
        <p:txBody>
          <a:bodyPr/>
          <a:lstStyle/>
          <a:p>
            <a:endParaRPr lang="zh-CN" altLang="en-US"/>
          </a:p>
        </p:txBody>
      </p:sp>
      <p:sp>
        <p:nvSpPr>
          <p:cNvPr id="767022" name="Oval 46"/>
          <p:cNvSpPr>
            <a:spLocks noChangeArrowheads="1"/>
          </p:cNvSpPr>
          <p:nvPr/>
        </p:nvSpPr>
        <p:spPr bwMode="auto">
          <a:xfrm>
            <a:off x="2395538" y="1414363"/>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solidFill>
                  <a:srgbClr val="000000"/>
                </a:solidFill>
              </a:rPr>
              <a:t>142</a:t>
            </a:r>
          </a:p>
        </p:txBody>
      </p:sp>
      <p:sp>
        <p:nvSpPr>
          <p:cNvPr id="767023" name="Freeform 47"/>
          <p:cNvSpPr>
            <a:spLocks/>
          </p:cNvSpPr>
          <p:nvPr/>
        </p:nvSpPr>
        <p:spPr bwMode="auto">
          <a:xfrm>
            <a:off x="3005138" y="1693763"/>
            <a:ext cx="609600" cy="177800"/>
          </a:xfrm>
          <a:custGeom>
            <a:avLst/>
            <a:gdLst>
              <a:gd name="T0" fmla="*/ 0 w 384"/>
              <a:gd name="T1" fmla="*/ 16 h 112"/>
              <a:gd name="T2" fmla="*/ 240 w 384"/>
              <a:gd name="T3" fmla="*/ 16 h 112"/>
              <a:gd name="T4" fmla="*/ 384 w 384"/>
              <a:gd name="T5" fmla="*/ 112 h 112"/>
            </a:gdLst>
            <a:ahLst/>
            <a:cxnLst>
              <a:cxn ang="0">
                <a:pos x="T0" y="T1"/>
              </a:cxn>
              <a:cxn ang="0">
                <a:pos x="T2" y="T3"/>
              </a:cxn>
              <a:cxn ang="0">
                <a:pos x="T4" y="T5"/>
              </a:cxn>
            </a:cxnLst>
            <a:rect l="0" t="0" r="r" b="b"/>
            <a:pathLst>
              <a:path w="384" h="112">
                <a:moveTo>
                  <a:pt x="0" y="16"/>
                </a:moveTo>
                <a:cubicBezTo>
                  <a:pt x="88" y="8"/>
                  <a:pt x="176" y="0"/>
                  <a:pt x="240" y="16"/>
                </a:cubicBezTo>
                <a:cubicBezTo>
                  <a:pt x="304" y="32"/>
                  <a:pt x="344" y="72"/>
                  <a:pt x="384" y="11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7068" name="Text Box 92"/>
          <p:cNvSpPr txBox="1">
            <a:spLocks noChangeArrowheads="1"/>
          </p:cNvSpPr>
          <p:nvPr/>
        </p:nvSpPr>
        <p:spPr bwMode="auto">
          <a:xfrm>
            <a:off x="179388" y="2681188"/>
            <a:ext cx="33655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a:t>找到一个合适的次序来进行</a:t>
            </a:r>
          </a:p>
          <a:p>
            <a:pPr eaLnBrk="0" hangingPunct="0"/>
            <a:r>
              <a:rPr lang="zh-CN" altLang="en-US" sz="2000"/>
              <a:t>选课</a:t>
            </a:r>
          </a:p>
          <a:p>
            <a:pPr eaLnBrk="0" hangingPunct="0"/>
            <a:r>
              <a:rPr lang="zh-CN" altLang="en-US" sz="2000"/>
              <a:t>比如</a:t>
            </a:r>
            <a:r>
              <a:rPr lang="en-US" altLang="zh-CN" sz="2000"/>
              <a:t>: 142 </a:t>
            </a:r>
            <a:r>
              <a:rPr lang="en-US" altLang="zh-CN" sz="2000">
                <a:sym typeface="Wingdings" panose="05000000000000000000" pitchFamily="2" charset="2"/>
              </a:rPr>
              <a:t> 143  378</a:t>
            </a:r>
          </a:p>
          <a:p>
            <a:pPr eaLnBrk="0" hangingPunct="0">
              <a:buFont typeface="Wingdings" panose="05000000000000000000" pitchFamily="2" charset="2"/>
              <a:buChar char="à"/>
            </a:pPr>
            <a:r>
              <a:rPr lang="en-US" altLang="zh-CN" sz="2000">
                <a:sym typeface="Wingdings" panose="05000000000000000000" pitchFamily="2" charset="2"/>
              </a:rPr>
              <a:t> 370  321  341  322</a:t>
            </a:r>
          </a:p>
          <a:p>
            <a:pPr eaLnBrk="0" hangingPunct="0">
              <a:buFont typeface="Wingdings" panose="05000000000000000000" pitchFamily="2" charset="2"/>
              <a:buChar char="à"/>
            </a:pPr>
            <a:r>
              <a:rPr lang="en-US" altLang="zh-CN" sz="2000">
                <a:sym typeface="Wingdings" panose="05000000000000000000" pitchFamily="2" charset="2"/>
              </a:rPr>
              <a:t> 326  421  401</a:t>
            </a:r>
            <a:endParaRPr lang="en-US" altLang="zh-CN" sz="2000"/>
          </a:p>
          <a:p>
            <a:pPr eaLnBrk="0" hangingPunct="0">
              <a:buFont typeface="Wingdings" panose="05000000000000000000" pitchFamily="2" charset="2"/>
              <a:buChar char="à"/>
            </a:pPr>
            <a:endParaRPr lang="en-US" altLang="zh-CN" sz="2000"/>
          </a:p>
        </p:txBody>
      </p:sp>
    </p:spTree>
    <p:extLst>
      <p:ext uri="{BB962C8B-B14F-4D97-AF65-F5344CB8AC3E}">
        <p14:creationId xmlns:p14="http://schemas.microsoft.com/office/powerpoint/2010/main" val="34282432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AutoShape 2"/>
          <p:cNvSpPr>
            <a:spLocks noGrp="1" noChangeArrowheads="1"/>
          </p:cNvSpPr>
          <p:nvPr>
            <p:ph type="title"/>
          </p:nvPr>
        </p:nvSpPr>
        <p:spPr/>
        <p:txBody>
          <a:bodyPr/>
          <a:lstStyle/>
          <a:p>
            <a:r>
              <a:rPr lang="zh-CN" altLang="en-US" dirty="0"/>
              <a:t>拓扑排序</a:t>
            </a:r>
            <a:endParaRPr lang="en-US" altLang="zh-CN" dirty="0"/>
          </a:p>
        </p:txBody>
      </p:sp>
      <p:sp>
        <p:nvSpPr>
          <p:cNvPr id="769027" name="Rectangle 3"/>
          <p:cNvSpPr>
            <a:spLocks noGrp="1" noChangeArrowheads="1"/>
          </p:cNvSpPr>
          <p:nvPr>
            <p:ph type="body" idx="1"/>
          </p:nvPr>
        </p:nvSpPr>
        <p:spPr/>
        <p:txBody>
          <a:bodyPr/>
          <a:lstStyle/>
          <a:p>
            <a:r>
              <a:rPr lang="zh-CN" altLang="en-US"/>
              <a:t>基本概念</a:t>
            </a:r>
            <a:r>
              <a:rPr lang="en-US" altLang="zh-CN"/>
              <a:t>:</a:t>
            </a:r>
          </a:p>
          <a:p>
            <a:pPr lvl="1"/>
            <a:r>
              <a:rPr lang="zh-CN" altLang="en-US"/>
              <a:t>设</a:t>
            </a:r>
            <a:r>
              <a:rPr lang="en-US" altLang="zh-CN"/>
              <a:t>S</a:t>
            </a:r>
            <a:r>
              <a:rPr lang="zh-CN" altLang="en-US"/>
              <a:t>为一个集合</a:t>
            </a:r>
            <a:r>
              <a:rPr lang="en-US" altLang="zh-CN"/>
              <a:t>,R</a:t>
            </a:r>
            <a:r>
              <a:rPr lang="zh-CN" altLang="en-US"/>
              <a:t>为</a:t>
            </a:r>
            <a:r>
              <a:rPr lang="en-US" altLang="zh-CN"/>
              <a:t>S</a:t>
            </a:r>
            <a:r>
              <a:rPr lang="zh-CN" altLang="en-US"/>
              <a:t>上一个关系</a:t>
            </a:r>
            <a:r>
              <a:rPr lang="en-US" altLang="zh-CN"/>
              <a:t>,a,b,c</a:t>
            </a:r>
            <a:r>
              <a:rPr lang="zh-CN" altLang="en-US"/>
              <a:t>为</a:t>
            </a:r>
            <a:r>
              <a:rPr lang="en-US" altLang="zh-CN"/>
              <a:t>S</a:t>
            </a:r>
            <a:r>
              <a:rPr lang="zh-CN" altLang="en-US"/>
              <a:t>中元素</a:t>
            </a:r>
          </a:p>
          <a:p>
            <a:pPr lvl="2"/>
            <a:r>
              <a:rPr lang="zh-CN" altLang="en-US"/>
              <a:t>若有</a:t>
            </a:r>
            <a:r>
              <a:rPr lang="en-US" altLang="zh-CN"/>
              <a:t>(a,b) </a:t>
            </a:r>
            <a:r>
              <a:rPr lang="en-US" altLang="zh-CN">
                <a:sym typeface="Symbol" panose="05050102010706020507" pitchFamily="18" charset="2"/>
              </a:rPr>
              <a:t>R</a:t>
            </a:r>
            <a:r>
              <a:rPr lang="zh-CN" altLang="en-US">
                <a:sym typeface="Symbol" panose="05050102010706020507" pitchFamily="18" charset="2"/>
              </a:rPr>
              <a:t>和</a:t>
            </a:r>
            <a:r>
              <a:rPr lang="en-US" altLang="zh-CN">
                <a:sym typeface="Symbol" panose="05050102010706020507" pitchFamily="18" charset="2"/>
              </a:rPr>
              <a:t>(b,c) R,</a:t>
            </a:r>
            <a:r>
              <a:rPr lang="zh-CN" altLang="en-US">
                <a:sym typeface="Symbol" panose="05050102010706020507" pitchFamily="18" charset="2"/>
              </a:rPr>
              <a:t>则必有</a:t>
            </a:r>
            <a:r>
              <a:rPr lang="en-US" altLang="zh-CN">
                <a:sym typeface="Symbol" panose="05050102010706020507" pitchFamily="18" charset="2"/>
              </a:rPr>
              <a:t>(a,c) R,R</a:t>
            </a:r>
            <a:r>
              <a:rPr lang="zh-CN" altLang="en-US">
                <a:sym typeface="Symbol" panose="05050102010706020507" pitchFamily="18" charset="2"/>
              </a:rPr>
              <a:t>为传递关系</a:t>
            </a:r>
          </a:p>
          <a:p>
            <a:pPr lvl="2"/>
            <a:r>
              <a:rPr lang="zh-CN" altLang="en-US"/>
              <a:t>若没有</a:t>
            </a:r>
            <a:r>
              <a:rPr lang="en-US" altLang="zh-CN"/>
              <a:t>(a,a) </a:t>
            </a:r>
            <a:r>
              <a:rPr lang="en-US" altLang="zh-CN">
                <a:sym typeface="Symbol" panose="05050102010706020507" pitchFamily="18" charset="2"/>
              </a:rPr>
              <a:t>R,</a:t>
            </a:r>
            <a:r>
              <a:rPr lang="zh-CN" altLang="en-US">
                <a:sym typeface="Symbol" panose="05050102010706020507" pitchFamily="18" charset="2"/>
              </a:rPr>
              <a:t>则称反自反关系</a:t>
            </a:r>
          </a:p>
          <a:p>
            <a:pPr lvl="2"/>
            <a:r>
              <a:rPr lang="en-US" altLang="zh-CN">
                <a:sym typeface="Symbol" panose="05050102010706020507" pitchFamily="18" charset="2"/>
              </a:rPr>
              <a:t>R</a:t>
            </a:r>
            <a:r>
              <a:rPr lang="zh-CN" altLang="en-US">
                <a:sym typeface="Symbol" panose="05050102010706020507" pitchFamily="18" charset="2"/>
              </a:rPr>
              <a:t>为传递加反自反关系</a:t>
            </a:r>
            <a:r>
              <a:rPr lang="en-US" altLang="zh-CN">
                <a:sym typeface="Symbol" panose="05050102010706020507" pitchFamily="18" charset="2"/>
              </a:rPr>
              <a:t>,</a:t>
            </a:r>
            <a:r>
              <a:rPr lang="zh-CN" altLang="en-US">
                <a:sym typeface="Symbol" panose="05050102010706020507" pitchFamily="18" charset="2"/>
              </a:rPr>
              <a:t>则为半序关系</a:t>
            </a:r>
          </a:p>
          <a:p>
            <a:pPr lvl="1"/>
            <a:r>
              <a:rPr lang="zh-CN" altLang="en-US"/>
              <a:t>设</a:t>
            </a:r>
            <a:r>
              <a:rPr lang="en-US" altLang="zh-CN"/>
              <a:t>R</a:t>
            </a:r>
            <a:r>
              <a:rPr lang="zh-CN" altLang="en-US"/>
              <a:t>为</a:t>
            </a:r>
            <a:r>
              <a:rPr lang="en-US" altLang="zh-CN"/>
              <a:t>S</a:t>
            </a:r>
            <a:r>
              <a:rPr lang="zh-CN" altLang="en-US"/>
              <a:t>上一个半序关系</a:t>
            </a:r>
            <a:r>
              <a:rPr lang="en-US" altLang="zh-CN"/>
              <a:t>,A=a</a:t>
            </a:r>
            <a:r>
              <a:rPr lang="en-US" altLang="zh-CN" baseline="-25000"/>
              <a:t>1</a:t>
            </a:r>
            <a:r>
              <a:rPr lang="en-US" altLang="zh-CN"/>
              <a:t>,a</a:t>
            </a:r>
            <a:r>
              <a:rPr lang="en-US" altLang="zh-CN" baseline="-25000"/>
              <a:t>2</a:t>
            </a:r>
            <a:r>
              <a:rPr lang="en-US" altLang="zh-CN"/>
              <a:t>,a</a:t>
            </a:r>
            <a:r>
              <a:rPr lang="en-US" altLang="zh-CN" baseline="-25000"/>
              <a:t>3</a:t>
            </a:r>
            <a:r>
              <a:rPr lang="en-US" altLang="zh-CN"/>
              <a:t>..a</a:t>
            </a:r>
            <a:r>
              <a:rPr lang="en-US" altLang="zh-CN" baseline="-25000"/>
              <a:t>n</a:t>
            </a:r>
            <a:r>
              <a:rPr lang="zh-CN" altLang="en-US"/>
              <a:t>为</a:t>
            </a:r>
            <a:r>
              <a:rPr lang="en-US" altLang="zh-CN"/>
              <a:t>S</a:t>
            </a:r>
            <a:r>
              <a:rPr lang="zh-CN" altLang="en-US"/>
              <a:t>中元素一个序列</a:t>
            </a:r>
            <a:r>
              <a:rPr lang="en-US" altLang="zh-CN"/>
              <a:t>,</a:t>
            </a:r>
            <a:r>
              <a:rPr lang="zh-CN" altLang="en-US"/>
              <a:t>且当</a:t>
            </a:r>
            <a:r>
              <a:rPr lang="en-US" altLang="zh-CN"/>
              <a:t>(a</a:t>
            </a:r>
            <a:r>
              <a:rPr lang="en-US" altLang="zh-CN" baseline="-25000"/>
              <a:t>i</a:t>
            </a:r>
            <a:r>
              <a:rPr lang="en-US" altLang="zh-CN"/>
              <a:t>,a</a:t>
            </a:r>
            <a:r>
              <a:rPr lang="en-US" altLang="zh-CN" baseline="-25000"/>
              <a:t>j</a:t>
            </a:r>
            <a:r>
              <a:rPr lang="en-US" altLang="zh-CN"/>
              <a:t>) </a:t>
            </a:r>
            <a:r>
              <a:rPr lang="en-US" altLang="zh-CN">
                <a:sym typeface="Symbol" panose="05050102010706020507" pitchFamily="18" charset="2"/>
              </a:rPr>
              <a:t>R</a:t>
            </a:r>
            <a:r>
              <a:rPr lang="zh-CN" altLang="en-US">
                <a:sym typeface="Symbol" panose="05050102010706020507" pitchFamily="18" charset="2"/>
              </a:rPr>
              <a:t>时有</a:t>
            </a:r>
            <a:r>
              <a:rPr lang="en-US" altLang="zh-CN">
                <a:sym typeface="Symbol" panose="05050102010706020507" pitchFamily="18" charset="2"/>
              </a:rPr>
              <a:t>i&lt;j,</a:t>
            </a:r>
            <a:r>
              <a:rPr lang="zh-CN" altLang="en-US">
                <a:sym typeface="Symbol" panose="05050102010706020507" pitchFamily="18" charset="2"/>
              </a:rPr>
              <a:t>则</a:t>
            </a:r>
            <a:r>
              <a:rPr lang="en-US" altLang="zh-CN">
                <a:sym typeface="Symbol" panose="05050102010706020507" pitchFamily="18" charset="2"/>
              </a:rPr>
              <a:t>A</a:t>
            </a:r>
            <a:r>
              <a:rPr lang="zh-CN" altLang="en-US">
                <a:sym typeface="Symbol" panose="05050102010706020507" pitchFamily="18" charset="2"/>
              </a:rPr>
              <a:t>为相对于</a:t>
            </a:r>
            <a:r>
              <a:rPr lang="en-US" altLang="zh-CN">
                <a:sym typeface="Symbol" panose="05050102010706020507" pitchFamily="18" charset="2"/>
              </a:rPr>
              <a:t>R</a:t>
            </a:r>
            <a:r>
              <a:rPr lang="zh-CN" altLang="en-US">
                <a:sym typeface="Symbol" panose="05050102010706020507" pitchFamily="18" charset="2"/>
              </a:rPr>
              <a:t>的一个</a:t>
            </a:r>
            <a:r>
              <a:rPr lang="zh-CN" altLang="en-US">
                <a:solidFill>
                  <a:srgbClr val="FF0000"/>
                </a:solidFill>
                <a:sym typeface="Symbol" panose="05050102010706020507" pitchFamily="18" charset="2"/>
              </a:rPr>
              <a:t>拓扑序列</a:t>
            </a:r>
          </a:p>
          <a:p>
            <a:pPr lvl="2"/>
            <a:r>
              <a:rPr lang="zh-CN" altLang="en-US"/>
              <a:t>注意</a:t>
            </a:r>
            <a:r>
              <a:rPr lang="en-US" altLang="zh-CN"/>
              <a:t>:</a:t>
            </a:r>
            <a:r>
              <a:rPr lang="zh-CN" altLang="en-US"/>
              <a:t>当</a:t>
            </a:r>
            <a:r>
              <a:rPr lang="en-US" altLang="zh-CN"/>
              <a:t>a</a:t>
            </a:r>
            <a:r>
              <a:rPr lang="en-US" altLang="zh-CN" baseline="-25000"/>
              <a:t>i</a:t>
            </a:r>
            <a:r>
              <a:rPr lang="en-US" altLang="zh-CN"/>
              <a:t>,a</a:t>
            </a:r>
            <a:r>
              <a:rPr lang="en-US" altLang="zh-CN" baseline="-25000"/>
              <a:t>j</a:t>
            </a:r>
            <a:r>
              <a:rPr lang="zh-CN" altLang="en-US"/>
              <a:t>关于</a:t>
            </a:r>
            <a:r>
              <a:rPr lang="en-US" altLang="zh-CN"/>
              <a:t>R</a:t>
            </a:r>
            <a:r>
              <a:rPr lang="zh-CN" altLang="en-US"/>
              <a:t>没有关系时</a:t>
            </a:r>
            <a:r>
              <a:rPr lang="en-US" altLang="zh-CN"/>
              <a:t>,</a:t>
            </a:r>
            <a:r>
              <a:rPr lang="zh-CN" altLang="en-US"/>
              <a:t>则</a:t>
            </a:r>
            <a:r>
              <a:rPr lang="en-US" altLang="zh-CN"/>
              <a:t>a</a:t>
            </a:r>
            <a:r>
              <a:rPr lang="en-US" altLang="zh-CN" baseline="-25000"/>
              <a:t>i</a:t>
            </a:r>
            <a:r>
              <a:rPr lang="en-US" altLang="zh-CN"/>
              <a:t>,a</a:t>
            </a:r>
            <a:r>
              <a:rPr lang="en-US" altLang="zh-CN" baseline="-25000"/>
              <a:t>j</a:t>
            </a:r>
            <a:r>
              <a:rPr lang="zh-CN" altLang="en-US"/>
              <a:t>在</a:t>
            </a:r>
            <a:r>
              <a:rPr lang="en-US" altLang="zh-CN"/>
              <a:t>A</a:t>
            </a:r>
            <a:r>
              <a:rPr lang="zh-CN" altLang="en-US"/>
              <a:t>中排列次序不论</a:t>
            </a:r>
          </a:p>
        </p:txBody>
      </p:sp>
    </p:spTree>
    <p:extLst>
      <p:ext uri="{BB962C8B-B14F-4D97-AF65-F5344CB8AC3E}">
        <p14:creationId xmlns:p14="http://schemas.microsoft.com/office/powerpoint/2010/main" val="2540633827"/>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AutoShape 2"/>
          <p:cNvSpPr>
            <a:spLocks noGrp="1" noChangeArrowheads="1"/>
          </p:cNvSpPr>
          <p:nvPr>
            <p:ph type="title"/>
          </p:nvPr>
        </p:nvSpPr>
        <p:spPr/>
        <p:txBody>
          <a:bodyPr/>
          <a:lstStyle/>
          <a:p>
            <a:r>
              <a:rPr lang="zh-CN" altLang="en-US" dirty="0"/>
              <a:t>拓扑排序</a:t>
            </a:r>
            <a:endParaRPr lang="en-US" altLang="zh-CN" dirty="0"/>
          </a:p>
        </p:txBody>
      </p:sp>
      <p:sp>
        <p:nvSpPr>
          <p:cNvPr id="770051" name="Rectangle 3"/>
          <p:cNvSpPr>
            <a:spLocks noGrp="1" noChangeArrowheads="1"/>
          </p:cNvSpPr>
          <p:nvPr>
            <p:ph type="body" idx="1"/>
          </p:nvPr>
        </p:nvSpPr>
        <p:spPr/>
        <p:txBody>
          <a:bodyPr/>
          <a:lstStyle/>
          <a:p>
            <a:r>
              <a:rPr lang="zh-CN" altLang="en-US"/>
              <a:t>基本概念</a:t>
            </a:r>
            <a:r>
              <a:rPr lang="en-US" altLang="zh-CN"/>
              <a:t>:</a:t>
            </a:r>
          </a:p>
          <a:p>
            <a:pPr lvl="1"/>
            <a:r>
              <a:rPr lang="zh-CN" altLang="en-US"/>
              <a:t>获得拓扑序列的过程称之为</a:t>
            </a:r>
            <a:r>
              <a:rPr lang="zh-CN" altLang="en-US">
                <a:solidFill>
                  <a:srgbClr val="FF0000"/>
                </a:solidFill>
              </a:rPr>
              <a:t>拓扑排序</a:t>
            </a:r>
          </a:p>
          <a:p>
            <a:pPr lvl="2"/>
            <a:r>
              <a:rPr lang="zh-CN" altLang="en-US"/>
              <a:t>只有有向无环图</a:t>
            </a:r>
            <a:r>
              <a:rPr lang="en-US" altLang="zh-CN"/>
              <a:t>(directed acyclic graph/DAG</a:t>
            </a:r>
            <a:r>
              <a:rPr lang="zh-CN" altLang="en-US"/>
              <a:t>图</a:t>
            </a:r>
            <a:r>
              <a:rPr lang="en-US" altLang="zh-CN"/>
              <a:t>)</a:t>
            </a:r>
            <a:r>
              <a:rPr lang="zh-CN" altLang="en-US"/>
              <a:t>才可能进行拓扑排序</a:t>
            </a:r>
          </a:p>
          <a:p>
            <a:pPr lvl="2"/>
            <a:r>
              <a:rPr lang="zh-CN" altLang="en-US"/>
              <a:t>对于一个特定的</a:t>
            </a:r>
            <a:r>
              <a:rPr lang="en-US" altLang="zh-CN"/>
              <a:t>DAG</a:t>
            </a:r>
            <a:r>
              <a:rPr lang="zh-CN" altLang="en-US"/>
              <a:t>图</a:t>
            </a:r>
            <a:r>
              <a:rPr lang="en-US" altLang="zh-CN"/>
              <a:t>,</a:t>
            </a:r>
            <a:r>
              <a:rPr lang="zh-CN" altLang="en-US"/>
              <a:t>拓扑排序不唯一</a:t>
            </a:r>
          </a:p>
          <a:p>
            <a:pPr lvl="1"/>
            <a:r>
              <a:rPr lang="en-US" altLang="zh-CN"/>
              <a:t>AOV (Activity  On  Vertices)</a:t>
            </a:r>
            <a:r>
              <a:rPr lang="zh-CN" altLang="en-US"/>
              <a:t>网络</a:t>
            </a:r>
            <a:r>
              <a:rPr lang="en-US" altLang="zh-CN"/>
              <a:t>:</a:t>
            </a:r>
          </a:p>
          <a:p>
            <a:pPr lvl="2"/>
            <a:r>
              <a:rPr lang="zh-CN" altLang="en-US"/>
              <a:t>对于一个图</a:t>
            </a:r>
            <a:r>
              <a:rPr lang="en-US" altLang="zh-CN"/>
              <a:t>,</a:t>
            </a:r>
            <a:r>
              <a:rPr lang="zh-CN" altLang="en-US"/>
              <a:t>用顶点表示活动</a:t>
            </a:r>
            <a:r>
              <a:rPr lang="en-US" altLang="zh-CN"/>
              <a:t>,</a:t>
            </a:r>
            <a:r>
              <a:rPr lang="zh-CN" altLang="en-US"/>
              <a:t>用有向边</a:t>
            </a:r>
            <a:r>
              <a:rPr lang="en-US" altLang="zh-CN"/>
              <a:t>&lt;V</a:t>
            </a:r>
            <a:r>
              <a:rPr lang="en-US" altLang="zh-CN" baseline="-25000"/>
              <a:t>i</a:t>
            </a:r>
            <a:r>
              <a:rPr lang="en-US" altLang="zh-CN"/>
              <a:t>, V</a:t>
            </a:r>
            <a:r>
              <a:rPr lang="en-US" altLang="zh-CN" baseline="-25000"/>
              <a:t>j</a:t>
            </a:r>
            <a:r>
              <a:rPr lang="en-US" altLang="zh-CN"/>
              <a:t>&gt;</a:t>
            </a:r>
            <a:r>
              <a:rPr lang="zh-CN" altLang="en-US"/>
              <a:t>表示活动的前后次序</a:t>
            </a:r>
            <a:r>
              <a:rPr lang="en-US" altLang="zh-CN"/>
              <a:t>(V</a:t>
            </a:r>
            <a:r>
              <a:rPr lang="en-US" altLang="zh-CN" baseline="-25000"/>
              <a:t>i </a:t>
            </a:r>
            <a:r>
              <a:rPr lang="zh-CN" altLang="en-US"/>
              <a:t>必须先于活动</a:t>
            </a:r>
            <a:r>
              <a:rPr lang="en-US" altLang="zh-CN"/>
              <a:t>V</a:t>
            </a:r>
            <a:r>
              <a:rPr lang="en-US" altLang="zh-CN" baseline="-25000"/>
              <a:t>j</a:t>
            </a:r>
            <a:r>
              <a:rPr lang="zh-CN" altLang="en-US"/>
              <a:t>进行</a:t>
            </a:r>
            <a:r>
              <a:rPr lang="en-US" altLang="zh-CN"/>
              <a:t>) </a:t>
            </a:r>
          </a:p>
        </p:txBody>
      </p:sp>
    </p:spTree>
    <p:extLst>
      <p:ext uri="{BB962C8B-B14F-4D97-AF65-F5344CB8AC3E}">
        <p14:creationId xmlns:p14="http://schemas.microsoft.com/office/powerpoint/2010/main" val="388903107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AutoShape 2"/>
          <p:cNvSpPr>
            <a:spLocks noGrp="1" noChangeArrowheads="1"/>
          </p:cNvSpPr>
          <p:nvPr>
            <p:ph type="title"/>
          </p:nvPr>
        </p:nvSpPr>
        <p:spPr/>
        <p:txBody>
          <a:bodyPr/>
          <a:lstStyle/>
          <a:p>
            <a:r>
              <a:rPr lang="zh-CN" altLang="en-US" dirty="0"/>
              <a:t>拓扑排序</a:t>
            </a:r>
            <a:endParaRPr lang="en-US" altLang="zh-CN" dirty="0"/>
          </a:p>
        </p:txBody>
      </p:sp>
      <p:sp>
        <p:nvSpPr>
          <p:cNvPr id="775171" name="Rectangle 3"/>
          <p:cNvSpPr>
            <a:spLocks noGrp="1" noChangeArrowheads="1"/>
          </p:cNvSpPr>
          <p:nvPr>
            <p:ph type="body" idx="1"/>
          </p:nvPr>
        </p:nvSpPr>
        <p:spPr/>
        <p:txBody>
          <a:bodyPr/>
          <a:lstStyle/>
          <a:p>
            <a:r>
              <a:rPr lang="zh-CN" altLang="en-US"/>
              <a:t>算法基本思想</a:t>
            </a:r>
            <a:r>
              <a:rPr lang="en-US" altLang="zh-CN"/>
              <a:t>:</a:t>
            </a:r>
          </a:p>
          <a:p>
            <a:pPr lvl="1">
              <a:buFont typeface="Wingdings" panose="05000000000000000000" pitchFamily="2" charset="2"/>
              <a:buAutoNum type="arabicPeriod"/>
            </a:pPr>
            <a:r>
              <a:rPr lang="zh-CN" altLang="en-US"/>
              <a:t>在</a:t>
            </a:r>
            <a:r>
              <a:rPr lang="en-US" altLang="zh-CN"/>
              <a:t>AOV</a:t>
            </a:r>
            <a:r>
              <a:rPr lang="zh-CN" altLang="en-US"/>
              <a:t>网络中任选一个没有前驱的顶点</a:t>
            </a:r>
            <a:r>
              <a:rPr lang="en-US" altLang="zh-CN"/>
              <a:t>v</a:t>
            </a:r>
            <a:r>
              <a:rPr lang="zh-CN" altLang="en-US"/>
              <a:t>输出</a:t>
            </a:r>
          </a:p>
          <a:p>
            <a:pPr lvl="1">
              <a:buFont typeface="Wingdings" panose="05000000000000000000" pitchFamily="2" charset="2"/>
              <a:buAutoNum type="arabicPeriod"/>
            </a:pPr>
            <a:r>
              <a:rPr lang="zh-CN" altLang="en-US"/>
              <a:t>从网络中删去</a:t>
            </a:r>
            <a:r>
              <a:rPr lang="en-US" altLang="zh-CN"/>
              <a:t>v</a:t>
            </a:r>
            <a:r>
              <a:rPr lang="zh-CN" altLang="en-US"/>
              <a:t>及所有以</a:t>
            </a:r>
            <a:r>
              <a:rPr lang="en-US" altLang="zh-CN"/>
              <a:t>v</a:t>
            </a:r>
            <a:r>
              <a:rPr lang="zh-CN" altLang="en-US"/>
              <a:t>为尾的有向边</a:t>
            </a:r>
          </a:p>
          <a:p>
            <a:pPr lvl="1">
              <a:buFont typeface="Wingdings" panose="05000000000000000000" pitchFamily="2" charset="2"/>
              <a:buAutoNum type="arabicPeriod"/>
            </a:pPr>
            <a:r>
              <a:rPr lang="zh-CN" altLang="en-US"/>
              <a:t>重复</a:t>
            </a:r>
            <a:r>
              <a:rPr lang="en-US" altLang="zh-CN"/>
              <a:t>1,2,</a:t>
            </a:r>
            <a:r>
              <a:rPr lang="zh-CN" altLang="en-US"/>
              <a:t>直至</a:t>
            </a:r>
          </a:p>
          <a:p>
            <a:pPr lvl="2">
              <a:buFont typeface="Wingdings" panose="05000000000000000000" pitchFamily="2" charset="2"/>
              <a:buAutoNum type="arabicPeriod"/>
            </a:pPr>
            <a:r>
              <a:rPr lang="zh-CN" altLang="en-US"/>
              <a:t>所有顶点都被输出</a:t>
            </a:r>
            <a:r>
              <a:rPr lang="en-US" altLang="zh-CN"/>
              <a:t>,</a:t>
            </a:r>
            <a:r>
              <a:rPr lang="zh-CN" altLang="en-US"/>
              <a:t>拓扑排序成功结束</a:t>
            </a:r>
          </a:p>
          <a:p>
            <a:pPr lvl="2">
              <a:buFont typeface="Wingdings" panose="05000000000000000000" pitchFamily="2" charset="2"/>
              <a:buAutoNum type="arabicPeriod"/>
            </a:pPr>
            <a:r>
              <a:rPr lang="zh-CN" altLang="en-US"/>
              <a:t>所有留下顶点都有前驱顶点</a:t>
            </a:r>
            <a:r>
              <a:rPr lang="en-US" altLang="zh-CN"/>
              <a:t>,</a:t>
            </a:r>
            <a:r>
              <a:rPr lang="zh-CN" altLang="en-US"/>
              <a:t>此时说明该</a:t>
            </a:r>
            <a:r>
              <a:rPr lang="en-US" altLang="zh-CN"/>
              <a:t>AOV</a:t>
            </a:r>
            <a:r>
              <a:rPr lang="zh-CN" altLang="en-US"/>
              <a:t>网中存在回路</a:t>
            </a:r>
            <a:r>
              <a:rPr lang="en-US" altLang="zh-CN"/>
              <a:t>,</a:t>
            </a:r>
            <a:r>
              <a:rPr lang="zh-CN" altLang="en-US"/>
              <a:t>不是一个</a:t>
            </a:r>
            <a:r>
              <a:rPr lang="en-US" altLang="zh-CN"/>
              <a:t>DAG</a:t>
            </a:r>
            <a:r>
              <a:rPr lang="zh-CN" altLang="en-US"/>
              <a:t>图</a:t>
            </a:r>
            <a:r>
              <a:rPr lang="en-US" altLang="zh-CN"/>
              <a:t>,</a:t>
            </a:r>
            <a:r>
              <a:rPr lang="zh-CN" altLang="en-US"/>
              <a:t>拓扑排序失败</a:t>
            </a:r>
          </a:p>
        </p:txBody>
      </p:sp>
    </p:spTree>
    <p:extLst>
      <p:ext uri="{BB962C8B-B14F-4D97-AF65-F5344CB8AC3E}">
        <p14:creationId xmlns:p14="http://schemas.microsoft.com/office/powerpoint/2010/main" val="2683863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a:t>例题</a:t>
            </a:r>
          </a:p>
        </p:txBody>
      </p:sp>
      <p:sp>
        <p:nvSpPr>
          <p:cNvPr id="134147" name="Rectangle 3"/>
          <p:cNvSpPr>
            <a:spLocks noGrp="1" noChangeArrowheads="1"/>
          </p:cNvSpPr>
          <p:nvPr>
            <p:ph type="body" idx="1"/>
          </p:nvPr>
        </p:nvSpPr>
        <p:spPr/>
        <p:txBody>
          <a:bodyPr/>
          <a:lstStyle/>
          <a:p>
            <a:r>
              <a:rPr lang="zh-CN" altLang="en-US"/>
              <a:t>计算后缀表达式</a:t>
            </a:r>
            <a:r>
              <a:rPr lang="en-US" altLang="zh-CN"/>
              <a:t>1 2 + 4 * 2 /</a:t>
            </a:r>
            <a:r>
              <a:rPr lang="zh-CN" altLang="en-US"/>
              <a:t>的值为</a:t>
            </a:r>
            <a:r>
              <a:rPr lang="en-US" altLang="zh-CN"/>
              <a:t>——</a:t>
            </a:r>
            <a:r>
              <a:rPr lang="zh-CN" altLang="en-US"/>
              <a:t>？</a:t>
            </a:r>
          </a:p>
          <a:p>
            <a:endParaRPr lang="zh-CN" altLang="en-US"/>
          </a:p>
          <a:p>
            <a:r>
              <a:rPr lang="zh-CN" altLang="en-US"/>
              <a:t>答案：</a:t>
            </a:r>
            <a:r>
              <a:rPr lang="en-US" altLang="zh-CN"/>
              <a:t>6</a:t>
            </a:r>
          </a:p>
          <a:p>
            <a:r>
              <a:rPr lang="zh-CN" altLang="en-US"/>
              <a:t>思路：</a:t>
            </a:r>
          </a:p>
          <a:p>
            <a:pPr lvl="1"/>
            <a:r>
              <a:rPr lang="zh-CN" altLang="en-US"/>
              <a:t>顺序计算</a:t>
            </a:r>
          </a:p>
          <a:p>
            <a:pPr lvl="1"/>
            <a:r>
              <a:rPr lang="zh-CN" altLang="en-US"/>
              <a:t>或 转换为中缀表达式计算</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AutoShape 2"/>
          <p:cNvSpPr>
            <a:spLocks noGrp="1" noChangeArrowheads="1"/>
          </p:cNvSpPr>
          <p:nvPr>
            <p:ph type="title"/>
          </p:nvPr>
        </p:nvSpPr>
        <p:spPr/>
        <p:txBody>
          <a:bodyPr/>
          <a:lstStyle/>
          <a:p>
            <a:r>
              <a:rPr lang="zh-CN" altLang="en-US" dirty="0"/>
              <a:t>拓扑排序</a:t>
            </a:r>
            <a:endParaRPr lang="en-US" altLang="zh-CN" i="1" dirty="0"/>
          </a:p>
        </p:txBody>
      </p:sp>
      <p:sp>
        <p:nvSpPr>
          <p:cNvPr id="776196" name="Oval 4"/>
          <p:cNvSpPr>
            <a:spLocks noChangeArrowheads="1"/>
          </p:cNvSpPr>
          <p:nvPr/>
        </p:nvSpPr>
        <p:spPr bwMode="auto">
          <a:xfrm>
            <a:off x="2147888" y="3260799"/>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197" name="Oval 5"/>
          <p:cNvSpPr>
            <a:spLocks noChangeArrowheads="1"/>
          </p:cNvSpPr>
          <p:nvPr/>
        </p:nvSpPr>
        <p:spPr bwMode="auto">
          <a:xfrm>
            <a:off x="3427413" y="2636912"/>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198" name="Oval 6"/>
          <p:cNvSpPr>
            <a:spLocks noChangeArrowheads="1"/>
          </p:cNvSpPr>
          <p:nvPr/>
        </p:nvSpPr>
        <p:spPr bwMode="auto">
          <a:xfrm>
            <a:off x="5348288" y="2914724"/>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199" name="Oval 7"/>
          <p:cNvSpPr>
            <a:spLocks noChangeArrowheads="1"/>
          </p:cNvSpPr>
          <p:nvPr/>
        </p:nvSpPr>
        <p:spPr bwMode="auto">
          <a:xfrm>
            <a:off x="3492500" y="4441899"/>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200" name="Line 8"/>
          <p:cNvSpPr>
            <a:spLocks noChangeShapeType="1"/>
          </p:cNvSpPr>
          <p:nvPr/>
        </p:nvSpPr>
        <p:spPr bwMode="auto">
          <a:xfrm flipV="1">
            <a:off x="2595563" y="2984574"/>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201" name="Line 9"/>
          <p:cNvSpPr>
            <a:spLocks noChangeShapeType="1"/>
          </p:cNvSpPr>
          <p:nvPr/>
        </p:nvSpPr>
        <p:spPr bwMode="auto">
          <a:xfrm>
            <a:off x="3876675" y="2914724"/>
            <a:ext cx="1471613" cy="2079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202" name="Line 10"/>
          <p:cNvSpPr>
            <a:spLocks noChangeShapeType="1"/>
          </p:cNvSpPr>
          <p:nvPr/>
        </p:nvSpPr>
        <p:spPr bwMode="auto">
          <a:xfrm>
            <a:off x="2532063" y="3678312"/>
            <a:ext cx="960437"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203" name="Line 11"/>
          <p:cNvSpPr>
            <a:spLocks noChangeShapeType="1"/>
          </p:cNvSpPr>
          <p:nvPr/>
        </p:nvSpPr>
        <p:spPr bwMode="auto">
          <a:xfrm>
            <a:off x="3940175" y="4649862"/>
            <a:ext cx="1471613"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204" name="Line 12"/>
          <p:cNvSpPr>
            <a:spLocks noChangeShapeType="1"/>
          </p:cNvSpPr>
          <p:nvPr/>
        </p:nvSpPr>
        <p:spPr bwMode="auto">
          <a:xfrm flipV="1">
            <a:off x="5603875" y="3400499"/>
            <a:ext cx="0" cy="110966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205" name="Line 13"/>
          <p:cNvSpPr>
            <a:spLocks noChangeShapeType="1"/>
          </p:cNvSpPr>
          <p:nvPr/>
        </p:nvSpPr>
        <p:spPr bwMode="auto">
          <a:xfrm flipV="1">
            <a:off x="3876675" y="3330649"/>
            <a:ext cx="1535113" cy="117951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206" name="Oval 14"/>
          <p:cNvSpPr>
            <a:spLocks noChangeArrowheads="1"/>
          </p:cNvSpPr>
          <p:nvPr/>
        </p:nvSpPr>
        <p:spPr bwMode="auto">
          <a:xfrm>
            <a:off x="6119813" y="3633862"/>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207" name="Text Box 15"/>
          <p:cNvSpPr txBox="1">
            <a:spLocks noChangeArrowheads="1"/>
          </p:cNvSpPr>
          <p:nvPr/>
        </p:nvSpPr>
        <p:spPr bwMode="auto">
          <a:xfrm>
            <a:off x="2211388" y="3260799"/>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A</a:t>
            </a:r>
          </a:p>
        </p:txBody>
      </p:sp>
      <p:sp>
        <p:nvSpPr>
          <p:cNvPr id="776208" name="Text Box 16"/>
          <p:cNvSpPr txBox="1">
            <a:spLocks noChangeArrowheads="1"/>
          </p:cNvSpPr>
          <p:nvPr/>
        </p:nvSpPr>
        <p:spPr bwMode="auto">
          <a:xfrm>
            <a:off x="3492500" y="2706762"/>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B</a:t>
            </a:r>
          </a:p>
        </p:txBody>
      </p:sp>
      <p:sp>
        <p:nvSpPr>
          <p:cNvPr id="776209" name="Text Box 17"/>
          <p:cNvSpPr txBox="1">
            <a:spLocks noChangeArrowheads="1"/>
          </p:cNvSpPr>
          <p:nvPr/>
        </p:nvSpPr>
        <p:spPr bwMode="auto">
          <a:xfrm>
            <a:off x="5411788" y="2984574"/>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C</a:t>
            </a:r>
          </a:p>
        </p:txBody>
      </p:sp>
      <p:sp>
        <p:nvSpPr>
          <p:cNvPr id="776210" name="Text Box 18"/>
          <p:cNvSpPr txBox="1">
            <a:spLocks noChangeArrowheads="1"/>
          </p:cNvSpPr>
          <p:nvPr/>
        </p:nvSpPr>
        <p:spPr bwMode="auto">
          <a:xfrm>
            <a:off x="6183313" y="3703712"/>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F</a:t>
            </a:r>
          </a:p>
        </p:txBody>
      </p:sp>
      <p:sp>
        <p:nvSpPr>
          <p:cNvPr id="776211" name="Text Box 19"/>
          <p:cNvSpPr txBox="1">
            <a:spLocks noChangeArrowheads="1"/>
          </p:cNvSpPr>
          <p:nvPr/>
        </p:nvSpPr>
        <p:spPr bwMode="auto">
          <a:xfrm>
            <a:off x="3556000" y="4441899"/>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D</a:t>
            </a:r>
          </a:p>
        </p:txBody>
      </p:sp>
      <p:sp>
        <p:nvSpPr>
          <p:cNvPr id="776212" name="Oval 20"/>
          <p:cNvSpPr>
            <a:spLocks noChangeArrowheads="1"/>
          </p:cNvSpPr>
          <p:nvPr/>
        </p:nvSpPr>
        <p:spPr bwMode="auto">
          <a:xfrm>
            <a:off x="5411788" y="4510162"/>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213" name="Text Box 21"/>
          <p:cNvSpPr txBox="1">
            <a:spLocks noChangeArrowheads="1"/>
          </p:cNvSpPr>
          <p:nvPr/>
        </p:nvSpPr>
        <p:spPr bwMode="auto">
          <a:xfrm>
            <a:off x="5476875" y="4580012"/>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E</a:t>
            </a:r>
          </a:p>
        </p:txBody>
      </p:sp>
      <p:sp>
        <p:nvSpPr>
          <p:cNvPr id="776214" name="AutoShape 22"/>
          <p:cNvSpPr>
            <a:spLocks noChangeArrowheads="1"/>
          </p:cNvSpPr>
          <p:nvPr/>
        </p:nvSpPr>
        <p:spPr bwMode="auto">
          <a:xfrm rot="4415445">
            <a:off x="2185988" y="2827412"/>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6215" name="AutoShape 23"/>
          <p:cNvSpPr>
            <a:spLocks noChangeArrowheads="1"/>
          </p:cNvSpPr>
          <p:nvPr/>
        </p:nvSpPr>
        <p:spPr bwMode="auto">
          <a:xfrm rot="4415445">
            <a:off x="6072188" y="3208412"/>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87070413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AutoShape 2"/>
          <p:cNvSpPr>
            <a:spLocks noGrp="1" noChangeArrowheads="1"/>
          </p:cNvSpPr>
          <p:nvPr>
            <p:ph type="title"/>
          </p:nvPr>
        </p:nvSpPr>
        <p:spPr/>
        <p:txBody>
          <a:bodyPr/>
          <a:lstStyle/>
          <a:p>
            <a:r>
              <a:rPr lang="zh-CN" altLang="en-US" dirty="0"/>
              <a:t>拓扑排序</a:t>
            </a:r>
            <a:endParaRPr lang="en-US" altLang="zh-CN" dirty="0"/>
          </a:p>
        </p:txBody>
      </p:sp>
      <p:sp>
        <p:nvSpPr>
          <p:cNvPr id="778243" name="Oval 3"/>
          <p:cNvSpPr>
            <a:spLocks noChangeArrowheads="1"/>
          </p:cNvSpPr>
          <p:nvPr/>
        </p:nvSpPr>
        <p:spPr bwMode="auto">
          <a:xfrm>
            <a:off x="2209800" y="2927053"/>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44" name="Oval 4"/>
          <p:cNvSpPr>
            <a:spLocks noChangeArrowheads="1"/>
          </p:cNvSpPr>
          <p:nvPr/>
        </p:nvSpPr>
        <p:spPr bwMode="auto">
          <a:xfrm>
            <a:off x="3489325" y="2303165"/>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45" name="Oval 5"/>
          <p:cNvSpPr>
            <a:spLocks noChangeArrowheads="1"/>
          </p:cNvSpPr>
          <p:nvPr/>
        </p:nvSpPr>
        <p:spPr bwMode="auto">
          <a:xfrm>
            <a:off x="5410200" y="258097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46" name="Oval 6"/>
          <p:cNvSpPr>
            <a:spLocks noChangeArrowheads="1"/>
          </p:cNvSpPr>
          <p:nvPr/>
        </p:nvSpPr>
        <p:spPr bwMode="auto">
          <a:xfrm>
            <a:off x="3554413" y="410815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47" name="Line 7"/>
          <p:cNvSpPr>
            <a:spLocks noChangeShapeType="1"/>
          </p:cNvSpPr>
          <p:nvPr/>
        </p:nvSpPr>
        <p:spPr bwMode="auto">
          <a:xfrm flipV="1">
            <a:off x="2657475" y="2650828"/>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48" name="Line 8"/>
          <p:cNvSpPr>
            <a:spLocks noChangeShapeType="1"/>
          </p:cNvSpPr>
          <p:nvPr/>
        </p:nvSpPr>
        <p:spPr bwMode="auto">
          <a:xfrm>
            <a:off x="3938588" y="2580978"/>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49" name="Line 9"/>
          <p:cNvSpPr>
            <a:spLocks noChangeShapeType="1"/>
          </p:cNvSpPr>
          <p:nvPr/>
        </p:nvSpPr>
        <p:spPr bwMode="auto">
          <a:xfrm>
            <a:off x="2593975" y="3344565"/>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50" name="Line 10"/>
          <p:cNvSpPr>
            <a:spLocks noChangeShapeType="1"/>
          </p:cNvSpPr>
          <p:nvPr/>
        </p:nvSpPr>
        <p:spPr bwMode="auto">
          <a:xfrm>
            <a:off x="4002088" y="4316115"/>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51" name="Line 11"/>
          <p:cNvSpPr>
            <a:spLocks noChangeShapeType="1"/>
          </p:cNvSpPr>
          <p:nvPr/>
        </p:nvSpPr>
        <p:spPr bwMode="auto">
          <a:xfrm flipV="1">
            <a:off x="5665788" y="3066753"/>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52" name="Line 12"/>
          <p:cNvSpPr>
            <a:spLocks noChangeShapeType="1"/>
          </p:cNvSpPr>
          <p:nvPr/>
        </p:nvSpPr>
        <p:spPr bwMode="auto">
          <a:xfrm flipV="1">
            <a:off x="3938588" y="2996903"/>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53" name="Oval 13"/>
          <p:cNvSpPr>
            <a:spLocks noChangeArrowheads="1"/>
          </p:cNvSpPr>
          <p:nvPr/>
        </p:nvSpPr>
        <p:spPr bwMode="auto">
          <a:xfrm>
            <a:off x="6181725" y="3300115"/>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54" name="Text Box 14"/>
          <p:cNvSpPr txBox="1">
            <a:spLocks noChangeArrowheads="1"/>
          </p:cNvSpPr>
          <p:nvPr/>
        </p:nvSpPr>
        <p:spPr bwMode="auto">
          <a:xfrm>
            <a:off x="2273300" y="292705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A</a:t>
            </a:r>
          </a:p>
        </p:txBody>
      </p:sp>
      <p:sp>
        <p:nvSpPr>
          <p:cNvPr id="778255" name="Text Box 15"/>
          <p:cNvSpPr txBox="1">
            <a:spLocks noChangeArrowheads="1"/>
          </p:cNvSpPr>
          <p:nvPr/>
        </p:nvSpPr>
        <p:spPr bwMode="auto">
          <a:xfrm>
            <a:off x="3554413" y="2373015"/>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B</a:t>
            </a:r>
          </a:p>
        </p:txBody>
      </p:sp>
      <p:sp>
        <p:nvSpPr>
          <p:cNvPr id="778256" name="Text Box 16"/>
          <p:cNvSpPr txBox="1">
            <a:spLocks noChangeArrowheads="1"/>
          </p:cNvSpPr>
          <p:nvPr/>
        </p:nvSpPr>
        <p:spPr bwMode="auto">
          <a:xfrm>
            <a:off x="5473700" y="2650828"/>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C</a:t>
            </a:r>
          </a:p>
        </p:txBody>
      </p:sp>
      <p:sp>
        <p:nvSpPr>
          <p:cNvPr id="778257" name="Text Box 17"/>
          <p:cNvSpPr txBox="1">
            <a:spLocks noChangeArrowheads="1"/>
          </p:cNvSpPr>
          <p:nvPr/>
        </p:nvSpPr>
        <p:spPr bwMode="auto">
          <a:xfrm>
            <a:off x="6245225" y="3369965"/>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F</a:t>
            </a:r>
          </a:p>
        </p:txBody>
      </p:sp>
      <p:sp>
        <p:nvSpPr>
          <p:cNvPr id="778258" name="Text Box 18"/>
          <p:cNvSpPr txBox="1">
            <a:spLocks noChangeArrowheads="1"/>
          </p:cNvSpPr>
          <p:nvPr/>
        </p:nvSpPr>
        <p:spPr bwMode="auto">
          <a:xfrm>
            <a:off x="3617913" y="410815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D</a:t>
            </a:r>
          </a:p>
        </p:txBody>
      </p:sp>
      <p:sp>
        <p:nvSpPr>
          <p:cNvPr id="778259" name="Oval 19"/>
          <p:cNvSpPr>
            <a:spLocks noChangeArrowheads="1"/>
          </p:cNvSpPr>
          <p:nvPr/>
        </p:nvSpPr>
        <p:spPr bwMode="auto">
          <a:xfrm>
            <a:off x="5473700" y="4176415"/>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60" name="Text Box 20"/>
          <p:cNvSpPr txBox="1">
            <a:spLocks noChangeArrowheads="1"/>
          </p:cNvSpPr>
          <p:nvPr/>
        </p:nvSpPr>
        <p:spPr bwMode="auto">
          <a:xfrm>
            <a:off x="5538788" y="4246265"/>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E</a:t>
            </a:r>
          </a:p>
        </p:txBody>
      </p:sp>
      <p:sp>
        <p:nvSpPr>
          <p:cNvPr id="778261" name="AutoShape 21"/>
          <p:cNvSpPr>
            <a:spLocks noChangeArrowheads="1"/>
          </p:cNvSpPr>
          <p:nvPr/>
        </p:nvSpPr>
        <p:spPr bwMode="auto">
          <a:xfrm rot="4415445">
            <a:off x="2247900" y="2493665"/>
            <a:ext cx="304800" cy="381000"/>
          </a:xfrm>
          <a:prstGeom prst="rightArrow">
            <a:avLst>
              <a:gd name="adj1" fmla="val 50000"/>
              <a:gd name="adj2" fmla="val 25000"/>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62" name="AutoShape 22"/>
          <p:cNvSpPr>
            <a:spLocks noChangeArrowheads="1"/>
          </p:cNvSpPr>
          <p:nvPr/>
        </p:nvSpPr>
        <p:spPr bwMode="auto">
          <a:xfrm rot="4415445">
            <a:off x="6134100" y="2874665"/>
            <a:ext cx="304800" cy="381000"/>
          </a:xfrm>
          <a:prstGeom prst="right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263" name="Text Box 23"/>
          <p:cNvSpPr txBox="1">
            <a:spLocks noChangeArrowheads="1"/>
          </p:cNvSpPr>
          <p:nvPr/>
        </p:nvSpPr>
        <p:spPr bwMode="auto">
          <a:xfrm>
            <a:off x="1900238" y="1988840"/>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a:latin typeface="Times New Roman" panose="02020603050405020304" pitchFamily="18" charset="0"/>
              </a:rPr>
              <a:t>选择顶点</a:t>
            </a:r>
            <a:r>
              <a:rPr lang="en-US" altLang="zh-CN" sz="2400">
                <a:latin typeface="Times New Roman" panose="02020603050405020304" pitchFamily="18" charset="0"/>
              </a:rPr>
              <a:t>A</a:t>
            </a:r>
          </a:p>
        </p:txBody>
      </p:sp>
    </p:spTree>
    <p:extLst>
      <p:ext uri="{BB962C8B-B14F-4D97-AF65-F5344CB8AC3E}">
        <p14:creationId xmlns:p14="http://schemas.microsoft.com/office/powerpoint/2010/main" val="2741362278"/>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AutoShape 2"/>
          <p:cNvSpPr>
            <a:spLocks noGrp="1" noChangeArrowheads="1"/>
          </p:cNvSpPr>
          <p:nvPr>
            <p:ph type="title"/>
          </p:nvPr>
        </p:nvSpPr>
        <p:spPr/>
        <p:txBody>
          <a:bodyPr/>
          <a:lstStyle/>
          <a:p>
            <a:r>
              <a:rPr lang="zh-CN" altLang="en-US" dirty="0"/>
              <a:t>拓扑排序</a:t>
            </a:r>
            <a:endParaRPr lang="en-US" altLang="zh-CN" dirty="0"/>
          </a:p>
        </p:txBody>
      </p:sp>
      <p:sp>
        <p:nvSpPr>
          <p:cNvPr id="779267" name="Oval 3"/>
          <p:cNvSpPr>
            <a:spLocks noChangeArrowheads="1"/>
          </p:cNvSpPr>
          <p:nvPr/>
        </p:nvSpPr>
        <p:spPr bwMode="auto">
          <a:xfrm>
            <a:off x="7194153" y="3123456"/>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68" name="Oval 4"/>
          <p:cNvSpPr>
            <a:spLocks noChangeArrowheads="1"/>
          </p:cNvSpPr>
          <p:nvPr/>
        </p:nvSpPr>
        <p:spPr bwMode="auto">
          <a:xfrm>
            <a:off x="2384028" y="2132856"/>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69" name="Oval 5"/>
          <p:cNvSpPr>
            <a:spLocks noChangeArrowheads="1"/>
          </p:cNvSpPr>
          <p:nvPr/>
        </p:nvSpPr>
        <p:spPr bwMode="auto">
          <a:xfrm>
            <a:off x="4304903" y="2410669"/>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70" name="Oval 6"/>
          <p:cNvSpPr>
            <a:spLocks noChangeArrowheads="1"/>
          </p:cNvSpPr>
          <p:nvPr/>
        </p:nvSpPr>
        <p:spPr bwMode="auto">
          <a:xfrm>
            <a:off x="2449116" y="3937844"/>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71" name="Line 7"/>
          <p:cNvSpPr>
            <a:spLocks noChangeShapeType="1"/>
          </p:cNvSpPr>
          <p:nvPr/>
        </p:nvSpPr>
        <p:spPr bwMode="auto">
          <a:xfrm>
            <a:off x="2833291" y="2410669"/>
            <a:ext cx="1471612" cy="2079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72" name="Line 8"/>
          <p:cNvSpPr>
            <a:spLocks noChangeShapeType="1"/>
          </p:cNvSpPr>
          <p:nvPr/>
        </p:nvSpPr>
        <p:spPr bwMode="auto">
          <a:xfrm>
            <a:off x="2896791" y="4145806"/>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73" name="Line 9"/>
          <p:cNvSpPr>
            <a:spLocks noChangeShapeType="1"/>
          </p:cNvSpPr>
          <p:nvPr/>
        </p:nvSpPr>
        <p:spPr bwMode="auto">
          <a:xfrm flipV="1">
            <a:off x="4560491" y="2896444"/>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74" name="Line 10"/>
          <p:cNvSpPr>
            <a:spLocks noChangeShapeType="1"/>
          </p:cNvSpPr>
          <p:nvPr/>
        </p:nvSpPr>
        <p:spPr bwMode="auto">
          <a:xfrm flipV="1">
            <a:off x="2833291" y="2826594"/>
            <a:ext cx="1535112"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75" name="Oval 11"/>
          <p:cNvSpPr>
            <a:spLocks noChangeArrowheads="1"/>
          </p:cNvSpPr>
          <p:nvPr/>
        </p:nvSpPr>
        <p:spPr bwMode="auto">
          <a:xfrm>
            <a:off x="5076428" y="3129806"/>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76" name="Text Box 12"/>
          <p:cNvSpPr txBox="1">
            <a:spLocks noChangeArrowheads="1"/>
          </p:cNvSpPr>
          <p:nvPr/>
        </p:nvSpPr>
        <p:spPr bwMode="auto">
          <a:xfrm>
            <a:off x="7257653" y="3123456"/>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A</a:t>
            </a:r>
          </a:p>
        </p:txBody>
      </p:sp>
      <p:sp>
        <p:nvSpPr>
          <p:cNvPr id="779277" name="Text Box 13"/>
          <p:cNvSpPr txBox="1">
            <a:spLocks noChangeArrowheads="1"/>
          </p:cNvSpPr>
          <p:nvPr/>
        </p:nvSpPr>
        <p:spPr bwMode="auto">
          <a:xfrm>
            <a:off x="2449116" y="2202706"/>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B</a:t>
            </a:r>
          </a:p>
        </p:txBody>
      </p:sp>
      <p:sp>
        <p:nvSpPr>
          <p:cNvPr id="779278" name="Text Box 14"/>
          <p:cNvSpPr txBox="1">
            <a:spLocks noChangeArrowheads="1"/>
          </p:cNvSpPr>
          <p:nvPr/>
        </p:nvSpPr>
        <p:spPr bwMode="auto">
          <a:xfrm>
            <a:off x="4368403" y="2480519"/>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C</a:t>
            </a:r>
          </a:p>
        </p:txBody>
      </p:sp>
      <p:sp>
        <p:nvSpPr>
          <p:cNvPr id="779279" name="Text Box 15"/>
          <p:cNvSpPr txBox="1">
            <a:spLocks noChangeArrowheads="1"/>
          </p:cNvSpPr>
          <p:nvPr/>
        </p:nvSpPr>
        <p:spPr bwMode="auto">
          <a:xfrm>
            <a:off x="5139928" y="3199656"/>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F</a:t>
            </a:r>
          </a:p>
        </p:txBody>
      </p:sp>
      <p:sp>
        <p:nvSpPr>
          <p:cNvPr id="779280" name="Text Box 16"/>
          <p:cNvSpPr txBox="1">
            <a:spLocks noChangeArrowheads="1"/>
          </p:cNvSpPr>
          <p:nvPr/>
        </p:nvSpPr>
        <p:spPr bwMode="auto">
          <a:xfrm>
            <a:off x="2512616" y="3937844"/>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D</a:t>
            </a:r>
          </a:p>
        </p:txBody>
      </p:sp>
      <p:sp>
        <p:nvSpPr>
          <p:cNvPr id="779281" name="Oval 17"/>
          <p:cNvSpPr>
            <a:spLocks noChangeArrowheads="1"/>
          </p:cNvSpPr>
          <p:nvPr/>
        </p:nvSpPr>
        <p:spPr bwMode="auto">
          <a:xfrm>
            <a:off x="4368403" y="4006106"/>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82" name="Text Box 18"/>
          <p:cNvSpPr txBox="1">
            <a:spLocks noChangeArrowheads="1"/>
          </p:cNvSpPr>
          <p:nvPr/>
        </p:nvSpPr>
        <p:spPr bwMode="auto">
          <a:xfrm>
            <a:off x="4433491" y="4075956"/>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E</a:t>
            </a:r>
          </a:p>
        </p:txBody>
      </p:sp>
      <p:sp>
        <p:nvSpPr>
          <p:cNvPr id="779283" name="AutoShape 19"/>
          <p:cNvSpPr>
            <a:spLocks noChangeArrowheads="1"/>
          </p:cNvSpPr>
          <p:nvPr/>
        </p:nvSpPr>
        <p:spPr bwMode="auto">
          <a:xfrm>
            <a:off x="6270228" y="3199656"/>
            <a:ext cx="381000" cy="381000"/>
          </a:xfrm>
          <a:prstGeom prst="rightArrow">
            <a:avLst>
              <a:gd name="adj1" fmla="val 50000"/>
              <a:gd name="adj2" fmla="val 2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84" name="Oval 20"/>
          <p:cNvSpPr>
            <a:spLocks noChangeArrowheads="1"/>
          </p:cNvSpPr>
          <p:nvPr/>
        </p:nvSpPr>
        <p:spPr bwMode="auto">
          <a:xfrm>
            <a:off x="1115616" y="2751981"/>
            <a:ext cx="447675" cy="487363"/>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85" name="Line 21"/>
          <p:cNvSpPr>
            <a:spLocks noChangeShapeType="1"/>
          </p:cNvSpPr>
          <p:nvPr/>
        </p:nvSpPr>
        <p:spPr bwMode="auto">
          <a:xfrm flipV="1">
            <a:off x="1563291" y="2475756"/>
            <a:ext cx="831850" cy="4159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86" name="Line 22"/>
          <p:cNvSpPr>
            <a:spLocks noChangeShapeType="1"/>
          </p:cNvSpPr>
          <p:nvPr/>
        </p:nvSpPr>
        <p:spPr bwMode="auto">
          <a:xfrm>
            <a:off x="1499791" y="3169494"/>
            <a:ext cx="960437" cy="9017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9287" name="Text Box 23"/>
          <p:cNvSpPr txBox="1">
            <a:spLocks noChangeArrowheads="1"/>
          </p:cNvSpPr>
          <p:nvPr/>
        </p:nvSpPr>
        <p:spPr bwMode="auto">
          <a:xfrm>
            <a:off x="1179116" y="2751981"/>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A</a:t>
            </a:r>
          </a:p>
        </p:txBody>
      </p:sp>
    </p:spTree>
    <p:extLst>
      <p:ext uri="{BB962C8B-B14F-4D97-AF65-F5344CB8AC3E}">
        <p14:creationId xmlns:p14="http://schemas.microsoft.com/office/powerpoint/2010/main" val="266198014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AutoShape 2"/>
          <p:cNvSpPr>
            <a:spLocks noGrp="1" noChangeArrowheads="1"/>
          </p:cNvSpPr>
          <p:nvPr>
            <p:ph type="title"/>
          </p:nvPr>
        </p:nvSpPr>
        <p:spPr/>
        <p:txBody>
          <a:bodyPr/>
          <a:lstStyle/>
          <a:p>
            <a:r>
              <a:rPr lang="zh-CN" altLang="en-US" dirty="0"/>
              <a:t>拓扑排序</a:t>
            </a:r>
            <a:endParaRPr lang="en-US" altLang="zh-CN" dirty="0"/>
          </a:p>
        </p:txBody>
      </p:sp>
      <p:sp>
        <p:nvSpPr>
          <p:cNvPr id="780291" name="Oval 3"/>
          <p:cNvSpPr>
            <a:spLocks noChangeArrowheads="1"/>
          </p:cNvSpPr>
          <p:nvPr/>
        </p:nvSpPr>
        <p:spPr bwMode="auto">
          <a:xfrm>
            <a:off x="5475288" y="3547873"/>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0292" name="Oval 4"/>
          <p:cNvSpPr>
            <a:spLocks noChangeArrowheads="1"/>
          </p:cNvSpPr>
          <p:nvPr/>
        </p:nvSpPr>
        <p:spPr bwMode="auto">
          <a:xfrm>
            <a:off x="1636713" y="2557273"/>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0293" name="Oval 5"/>
          <p:cNvSpPr>
            <a:spLocks noChangeArrowheads="1"/>
          </p:cNvSpPr>
          <p:nvPr/>
        </p:nvSpPr>
        <p:spPr bwMode="auto">
          <a:xfrm>
            <a:off x="3557588" y="2835085"/>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0294" name="Oval 6"/>
          <p:cNvSpPr>
            <a:spLocks noChangeArrowheads="1"/>
          </p:cNvSpPr>
          <p:nvPr/>
        </p:nvSpPr>
        <p:spPr bwMode="auto">
          <a:xfrm>
            <a:off x="1701800" y="436226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0295" name="Line 7"/>
          <p:cNvSpPr>
            <a:spLocks noChangeShapeType="1"/>
          </p:cNvSpPr>
          <p:nvPr/>
        </p:nvSpPr>
        <p:spPr bwMode="auto">
          <a:xfrm>
            <a:off x="2085975" y="2835085"/>
            <a:ext cx="1471613" cy="2079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0296" name="Line 8"/>
          <p:cNvSpPr>
            <a:spLocks noChangeShapeType="1"/>
          </p:cNvSpPr>
          <p:nvPr/>
        </p:nvSpPr>
        <p:spPr bwMode="auto">
          <a:xfrm>
            <a:off x="2149475" y="4570223"/>
            <a:ext cx="1471613"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0297" name="Line 9"/>
          <p:cNvSpPr>
            <a:spLocks noChangeShapeType="1"/>
          </p:cNvSpPr>
          <p:nvPr/>
        </p:nvSpPr>
        <p:spPr bwMode="auto">
          <a:xfrm flipV="1">
            <a:off x="3813175" y="3320860"/>
            <a:ext cx="0" cy="110966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0298" name="Line 10"/>
          <p:cNvSpPr>
            <a:spLocks noChangeShapeType="1"/>
          </p:cNvSpPr>
          <p:nvPr/>
        </p:nvSpPr>
        <p:spPr bwMode="auto">
          <a:xfrm flipV="1">
            <a:off x="2085975" y="3251010"/>
            <a:ext cx="1535113" cy="117951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0299" name="Oval 11"/>
          <p:cNvSpPr>
            <a:spLocks noChangeArrowheads="1"/>
          </p:cNvSpPr>
          <p:nvPr/>
        </p:nvSpPr>
        <p:spPr bwMode="auto">
          <a:xfrm>
            <a:off x="4329113" y="355422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0300" name="Text Box 12"/>
          <p:cNvSpPr txBox="1">
            <a:spLocks noChangeArrowheads="1"/>
          </p:cNvSpPr>
          <p:nvPr/>
        </p:nvSpPr>
        <p:spPr bwMode="auto">
          <a:xfrm>
            <a:off x="5519738" y="353676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A</a:t>
            </a:r>
          </a:p>
        </p:txBody>
      </p:sp>
      <p:sp>
        <p:nvSpPr>
          <p:cNvPr id="780301" name="Text Box 13"/>
          <p:cNvSpPr txBox="1">
            <a:spLocks noChangeArrowheads="1"/>
          </p:cNvSpPr>
          <p:nvPr/>
        </p:nvSpPr>
        <p:spPr bwMode="auto">
          <a:xfrm>
            <a:off x="1681163" y="256521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B</a:t>
            </a:r>
          </a:p>
        </p:txBody>
      </p:sp>
      <p:sp>
        <p:nvSpPr>
          <p:cNvPr id="780302" name="Text Box 14"/>
          <p:cNvSpPr txBox="1">
            <a:spLocks noChangeArrowheads="1"/>
          </p:cNvSpPr>
          <p:nvPr/>
        </p:nvSpPr>
        <p:spPr bwMode="auto">
          <a:xfrm>
            <a:off x="3609975" y="2873185"/>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C</a:t>
            </a:r>
          </a:p>
        </p:txBody>
      </p:sp>
      <p:sp>
        <p:nvSpPr>
          <p:cNvPr id="780303" name="Text Box 15"/>
          <p:cNvSpPr txBox="1">
            <a:spLocks noChangeArrowheads="1"/>
          </p:cNvSpPr>
          <p:nvPr/>
        </p:nvSpPr>
        <p:spPr bwMode="auto">
          <a:xfrm>
            <a:off x="4392613" y="362407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F</a:t>
            </a:r>
          </a:p>
        </p:txBody>
      </p:sp>
      <p:sp>
        <p:nvSpPr>
          <p:cNvPr id="780304" name="Text Box 16"/>
          <p:cNvSpPr txBox="1">
            <a:spLocks noChangeArrowheads="1"/>
          </p:cNvSpPr>
          <p:nvPr/>
        </p:nvSpPr>
        <p:spPr bwMode="auto">
          <a:xfrm>
            <a:off x="1765300" y="436226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D</a:t>
            </a:r>
          </a:p>
        </p:txBody>
      </p:sp>
      <p:sp>
        <p:nvSpPr>
          <p:cNvPr id="780305" name="Oval 17"/>
          <p:cNvSpPr>
            <a:spLocks noChangeArrowheads="1"/>
          </p:cNvSpPr>
          <p:nvPr/>
        </p:nvSpPr>
        <p:spPr bwMode="auto">
          <a:xfrm>
            <a:off x="3621088" y="4430523"/>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0306" name="Text Box 18"/>
          <p:cNvSpPr txBox="1">
            <a:spLocks noChangeArrowheads="1"/>
          </p:cNvSpPr>
          <p:nvPr/>
        </p:nvSpPr>
        <p:spPr bwMode="auto">
          <a:xfrm>
            <a:off x="3686175" y="4500373"/>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E</a:t>
            </a:r>
          </a:p>
        </p:txBody>
      </p:sp>
      <p:sp>
        <p:nvSpPr>
          <p:cNvPr id="780307" name="AutoShape 19"/>
          <p:cNvSpPr>
            <a:spLocks noChangeArrowheads="1"/>
          </p:cNvSpPr>
          <p:nvPr/>
        </p:nvSpPr>
        <p:spPr bwMode="auto">
          <a:xfrm>
            <a:off x="5005388" y="3624073"/>
            <a:ext cx="381000" cy="381000"/>
          </a:xfrm>
          <a:prstGeom prst="rightArrow">
            <a:avLst>
              <a:gd name="adj1" fmla="val 50000"/>
              <a:gd name="adj2"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0308" name="AutoShape 20"/>
          <p:cNvSpPr>
            <a:spLocks noChangeArrowheads="1"/>
          </p:cNvSpPr>
          <p:nvPr/>
        </p:nvSpPr>
        <p:spPr bwMode="auto">
          <a:xfrm rot="4415445">
            <a:off x="1538288" y="2214373"/>
            <a:ext cx="304800" cy="381000"/>
          </a:xfrm>
          <a:prstGeom prst="rightArrow">
            <a:avLst>
              <a:gd name="adj1" fmla="val 50000"/>
              <a:gd name="adj2" fmla="val 25000"/>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4956843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AutoShape 2"/>
          <p:cNvSpPr>
            <a:spLocks noGrp="1" noChangeArrowheads="1"/>
          </p:cNvSpPr>
          <p:nvPr>
            <p:ph type="title"/>
          </p:nvPr>
        </p:nvSpPr>
        <p:spPr/>
        <p:txBody>
          <a:bodyPr/>
          <a:lstStyle/>
          <a:p>
            <a:r>
              <a:rPr lang="zh-CN" altLang="en-US" dirty="0"/>
              <a:t>拓扑排序</a:t>
            </a:r>
            <a:endParaRPr lang="en-US" altLang="zh-CN" dirty="0"/>
          </a:p>
        </p:txBody>
      </p:sp>
      <p:sp>
        <p:nvSpPr>
          <p:cNvPr id="781315" name="Oval 3"/>
          <p:cNvSpPr>
            <a:spLocks noChangeArrowheads="1"/>
          </p:cNvSpPr>
          <p:nvPr/>
        </p:nvSpPr>
        <p:spPr bwMode="auto">
          <a:xfrm>
            <a:off x="6611938" y="3347418"/>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16" name="Oval 4"/>
          <p:cNvSpPr>
            <a:spLocks noChangeArrowheads="1"/>
          </p:cNvSpPr>
          <p:nvPr/>
        </p:nvSpPr>
        <p:spPr bwMode="auto">
          <a:xfrm>
            <a:off x="1801813" y="2348880"/>
            <a:ext cx="449262" cy="485775"/>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17" name="Oval 5"/>
          <p:cNvSpPr>
            <a:spLocks noChangeArrowheads="1"/>
          </p:cNvSpPr>
          <p:nvPr/>
        </p:nvSpPr>
        <p:spPr bwMode="auto">
          <a:xfrm>
            <a:off x="3722688" y="2655268"/>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18" name="Oval 6"/>
          <p:cNvSpPr>
            <a:spLocks noChangeArrowheads="1"/>
          </p:cNvSpPr>
          <p:nvPr/>
        </p:nvSpPr>
        <p:spPr bwMode="auto">
          <a:xfrm>
            <a:off x="1866900" y="4182443"/>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19" name="Line 7"/>
          <p:cNvSpPr>
            <a:spLocks noChangeShapeType="1"/>
          </p:cNvSpPr>
          <p:nvPr/>
        </p:nvSpPr>
        <p:spPr bwMode="auto">
          <a:xfrm>
            <a:off x="2251075" y="2626693"/>
            <a:ext cx="1471613" cy="207962"/>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20" name="Line 8"/>
          <p:cNvSpPr>
            <a:spLocks noChangeShapeType="1"/>
          </p:cNvSpPr>
          <p:nvPr/>
        </p:nvSpPr>
        <p:spPr bwMode="auto">
          <a:xfrm>
            <a:off x="2314575" y="4390405"/>
            <a:ext cx="1471613"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21" name="Line 9"/>
          <p:cNvSpPr>
            <a:spLocks noChangeShapeType="1"/>
          </p:cNvSpPr>
          <p:nvPr/>
        </p:nvSpPr>
        <p:spPr bwMode="auto">
          <a:xfrm flipV="1">
            <a:off x="3978275" y="3141043"/>
            <a:ext cx="0" cy="110966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22" name="Line 10"/>
          <p:cNvSpPr>
            <a:spLocks noChangeShapeType="1"/>
          </p:cNvSpPr>
          <p:nvPr/>
        </p:nvSpPr>
        <p:spPr bwMode="auto">
          <a:xfrm flipV="1">
            <a:off x="2251075" y="3071193"/>
            <a:ext cx="1535113" cy="117951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23" name="Oval 11"/>
          <p:cNvSpPr>
            <a:spLocks noChangeArrowheads="1"/>
          </p:cNvSpPr>
          <p:nvPr/>
        </p:nvSpPr>
        <p:spPr bwMode="auto">
          <a:xfrm>
            <a:off x="4494213" y="334583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24" name="Text Box 12"/>
          <p:cNvSpPr txBox="1">
            <a:spLocks noChangeArrowheads="1"/>
          </p:cNvSpPr>
          <p:nvPr/>
        </p:nvSpPr>
        <p:spPr bwMode="auto">
          <a:xfrm>
            <a:off x="6675438" y="337758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A</a:t>
            </a:r>
          </a:p>
        </p:txBody>
      </p:sp>
      <p:sp>
        <p:nvSpPr>
          <p:cNvPr id="781325" name="Text Box 13"/>
          <p:cNvSpPr txBox="1">
            <a:spLocks noChangeArrowheads="1"/>
          </p:cNvSpPr>
          <p:nvPr/>
        </p:nvSpPr>
        <p:spPr bwMode="auto">
          <a:xfrm>
            <a:off x="1866900" y="241873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B</a:t>
            </a:r>
          </a:p>
        </p:txBody>
      </p:sp>
      <p:sp>
        <p:nvSpPr>
          <p:cNvPr id="781326" name="Text Box 14"/>
          <p:cNvSpPr txBox="1">
            <a:spLocks noChangeArrowheads="1"/>
          </p:cNvSpPr>
          <p:nvPr/>
        </p:nvSpPr>
        <p:spPr bwMode="auto">
          <a:xfrm>
            <a:off x="3786188" y="269654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C</a:t>
            </a:r>
          </a:p>
        </p:txBody>
      </p:sp>
      <p:sp>
        <p:nvSpPr>
          <p:cNvPr id="781327" name="Text Box 15"/>
          <p:cNvSpPr txBox="1">
            <a:spLocks noChangeArrowheads="1"/>
          </p:cNvSpPr>
          <p:nvPr/>
        </p:nvSpPr>
        <p:spPr bwMode="auto">
          <a:xfrm>
            <a:off x="4557713" y="341568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F</a:t>
            </a:r>
          </a:p>
        </p:txBody>
      </p:sp>
      <p:sp>
        <p:nvSpPr>
          <p:cNvPr id="781328" name="Text Box 16"/>
          <p:cNvSpPr txBox="1">
            <a:spLocks noChangeArrowheads="1"/>
          </p:cNvSpPr>
          <p:nvPr/>
        </p:nvSpPr>
        <p:spPr bwMode="auto">
          <a:xfrm>
            <a:off x="1930400" y="421578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D</a:t>
            </a:r>
          </a:p>
        </p:txBody>
      </p:sp>
      <p:sp>
        <p:nvSpPr>
          <p:cNvPr id="781329" name="Oval 17"/>
          <p:cNvSpPr>
            <a:spLocks noChangeArrowheads="1"/>
          </p:cNvSpPr>
          <p:nvPr/>
        </p:nvSpPr>
        <p:spPr bwMode="auto">
          <a:xfrm>
            <a:off x="3786188" y="4250705"/>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30" name="Text Box 18"/>
          <p:cNvSpPr txBox="1">
            <a:spLocks noChangeArrowheads="1"/>
          </p:cNvSpPr>
          <p:nvPr/>
        </p:nvSpPr>
        <p:spPr bwMode="auto">
          <a:xfrm>
            <a:off x="3851275" y="4291980"/>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E</a:t>
            </a:r>
          </a:p>
        </p:txBody>
      </p:sp>
      <p:sp>
        <p:nvSpPr>
          <p:cNvPr id="781331" name="AutoShape 19"/>
          <p:cNvSpPr>
            <a:spLocks noChangeArrowheads="1"/>
          </p:cNvSpPr>
          <p:nvPr/>
        </p:nvSpPr>
        <p:spPr bwMode="auto">
          <a:xfrm>
            <a:off x="5688013" y="3415680"/>
            <a:ext cx="381000" cy="381000"/>
          </a:xfrm>
          <a:prstGeom prst="rightArrow">
            <a:avLst>
              <a:gd name="adj1" fmla="val 50000"/>
              <a:gd name="adj2" fmla="val 2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32" name="Oval 20"/>
          <p:cNvSpPr>
            <a:spLocks noChangeArrowheads="1"/>
          </p:cNvSpPr>
          <p:nvPr/>
        </p:nvSpPr>
        <p:spPr bwMode="auto">
          <a:xfrm>
            <a:off x="7094538" y="3349005"/>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1333" name="Text Box 21"/>
          <p:cNvSpPr txBox="1">
            <a:spLocks noChangeArrowheads="1"/>
          </p:cNvSpPr>
          <p:nvPr/>
        </p:nvSpPr>
        <p:spPr bwMode="auto">
          <a:xfrm>
            <a:off x="7159625" y="337758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B</a:t>
            </a:r>
          </a:p>
        </p:txBody>
      </p:sp>
    </p:spTree>
    <p:extLst>
      <p:ext uri="{BB962C8B-B14F-4D97-AF65-F5344CB8AC3E}">
        <p14:creationId xmlns:p14="http://schemas.microsoft.com/office/powerpoint/2010/main" val="85373357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AutoShape 2"/>
          <p:cNvSpPr>
            <a:spLocks noGrp="1" noChangeArrowheads="1"/>
          </p:cNvSpPr>
          <p:nvPr>
            <p:ph type="title"/>
          </p:nvPr>
        </p:nvSpPr>
        <p:spPr/>
        <p:txBody>
          <a:bodyPr/>
          <a:lstStyle/>
          <a:p>
            <a:r>
              <a:rPr lang="zh-CN" altLang="en-US" dirty="0"/>
              <a:t>拓扑排序</a:t>
            </a:r>
            <a:endParaRPr lang="en-US" altLang="zh-CN" dirty="0"/>
          </a:p>
        </p:txBody>
      </p:sp>
      <p:sp>
        <p:nvSpPr>
          <p:cNvPr id="782339" name="Oval 3"/>
          <p:cNvSpPr>
            <a:spLocks noChangeArrowheads="1"/>
          </p:cNvSpPr>
          <p:nvPr/>
        </p:nvSpPr>
        <p:spPr bwMode="auto">
          <a:xfrm>
            <a:off x="6389688" y="3185046"/>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2340" name="Oval 4"/>
          <p:cNvSpPr>
            <a:spLocks noChangeArrowheads="1"/>
          </p:cNvSpPr>
          <p:nvPr/>
        </p:nvSpPr>
        <p:spPr bwMode="auto">
          <a:xfrm>
            <a:off x="3500438" y="2492896"/>
            <a:ext cx="447675" cy="485775"/>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2341" name="Oval 5"/>
          <p:cNvSpPr>
            <a:spLocks noChangeArrowheads="1"/>
          </p:cNvSpPr>
          <p:nvPr/>
        </p:nvSpPr>
        <p:spPr bwMode="auto">
          <a:xfrm>
            <a:off x="1644650" y="4020071"/>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2342" name="Line 6"/>
          <p:cNvSpPr>
            <a:spLocks noChangeShapeType="1"/>
          </p:cNvSpPr>
          <p:nvPr/>
        </p:nvSpPr>
        <p:spPr bwMode="auto">
          <a:xfrm>
            <a:off x="2092325" y="4228034"/>
            <a:ext cx="1471613"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2343" name="Line 7"/>
          <p:cNvSpPr>
            <a:spLocks noChangeShapeType="1"/>
          </p:cNvSpPr>
          <p:nvPr/>
        </p:nvSpPr>
        <p:spPr bwMode="auto">
          <a:xfrm flipV="1">
            <a:off x="3756025" y="2978671"/>
            <a:ext cx="0" cy="1109663"/>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2344" name="Line 8"/>
          <p:cNvSpPr>
            <a:spLocks noChangeShapeType="1"/>
          </p:cNvSpPr>
          <p:nvPr/>
        </p:nvSpPr>
        <p:spPr bwMode="auto">
          <a:xfrm flipV="1">
            <a:off x="2028825" y="2908821"/>
            <a:ext cx="1535113" cy="1179513"/>
          </a:xfrm>
          <a:prstGeom prst="line">
            <a:avLst/>
          </a:prstGeom>
          <a:noFill/>
          <a:ln w="9525">
            <a:solidFill>
              <a:schemeClr val="tx1"/>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2345" name="Oval 9"/>
          <p:cNvSpPr>
            <a:spLocks noChangeArrowheads="1"/>
          </p:cNvSpPr>
          <p:nvPr/>
        </p:nvSpPr>
        <p:spPr bwMode="auto">
          <a:xfrm>
            <a:off x="4271963" y="3183459"/>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2346" name="Text Box 10"/>
          <p:cNvSpPr txBox="1">
            <a:spLocks noChangeArrowheads="1"/>
          </p:cNvSpPr>
          <p:nvPr/>
        </p:nvSpPr>
        <p:spPr bwMode="auto">
          <a:xfrm>
            <a:off x="6453188" y="3215209"/>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A</a:t>
            </a:r>
          </a:p>
        </p:txBody>
      </p:sp>
      <p:sp>
        <p:nvSpPr>
          <p:cNvPr id="782347" name="Text Box 11"/>
          <p:cNvSpPr txBox="1">
            <a:spLocks noChangeArrowheads="1"/>
          </p:cNvSpPr>
          <p:nvPr/>
        </p:nvSpPr>
        <p:spPr bwMode="auto">
          <a:xfrm>
            <a:off x="3563938" y="2534171"/>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C</a:t>
            </a:r>
          </a:p>
        </p:txBody>
      </p:sp>
      <p:sp>
        <p:nvSpPr>
          <p:cNvPr id="782348" name="Text Box 12"/>
          <p:cNvSpPr txBox="1">
            <a:spLocks noChangeArrowheads="1"/>
          </p:cNvSpPr>
          <p:nvPr/>
        </p:nvSpPr>
        <p:spPr bwMode="auto">
          <a:xfrm>
            <a:off x="4335463" y="3253309"/>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F</a:t>
            </a:r>
          </a:p>
        </p:txBody>
      </p:sp>
      <p:sp>
        <p:nvSpPr>
          <p:cNvPr id="782349" name="Text Box 13"/>
          <p:cNvSpPr txBox="1">
            <a:spLocks noChangeArrowheads="1"/>
          </p:cNvSpPr>
          <p:nvPr/>
        </p:nvSpPr>
        <p:spPr bwMode="auto">
          <a:xfrm>
            <a:off x="1708150" y="4053409"/>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D</a:t>
            </a:r>
          </a:p>
        </p:txBody>
      </p:sp>
      <p:sp>
        <p:nvSpPr>
          <p:cNvPr id="782350" name="Oval 14"/>
          <p:cNvSpPr>
            <a:spLocks noChangeArrowheads="1"/>
          </p:cNvSpPr>
          <p:nvPr/>
        </p:nvSpPr>
        <p:spPr bwMode="auto">
          <a:xfrm>
            <a:off x="3563938" y="4088334"/>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2351" name="Text Box 15"/>
          <p:cNvSpPr txBox="1">
            <a:spLocks noChangeArrowheads="1"/>
          </p:cNvSpPr>
          <p:nvPr/>
        </p:nvSpPr>
        <p:spPr bwMode="auto">
          <a:xfrm>
            <a:off x="3629025" y="4129609"/>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E</a:t>
            </a:r>
          </a:p>
        </p:txBody>
      </p:sp>
      <p:sp>
        <p:nvSpPr>
          <p:cNvPr id="782352" name="AutoShape 16"/>
          <p:cNvSpPr>
            <a:spLocks noChangeArrowheads="1"/>
          </p:cNvSpPr>
          <p:nvPr/>
        </p:nvSpPr>
        <p:spPr bwMode="auto">
          <a:xfrm>
            <a:off x="5465763" y="3253309"/>
            <a:ext cx="381000" cy="381000"/>
          </a:xfrm>
          <a:prstGeom prst="rightArrow">
            <a:avLst>
              <a:gd name="adj1" fmla="val 50000"/>
              <a:gd name="adj2" fmla="val 2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2353" name="Oval 17"/>
          <p:cNvSpPr>
            <a:spLocks noChangeArrowheads="1"/>
          </p:cNvSpPr>
          <p:nvPr/>
        </p:nvSpPr>
        <p:spPr bwMode="auto">
          <a:xfrm>
            <a:off x="6872288" y="3186634"/>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2354" name="Text Box 18"/>
          <p:cNvSpPr txBox="1">
            <a:spLocks noChangeArrowheads="1"/>
          </p:cNvSpPr>
          <p:nvPr/>
        </p:nvSpPr>
        <p:spPr bwMode="auto">
          <a:xfrm>
            <a:off x="6937375" y="3215209"/>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B</a:t>
            </a:r>
          </a:p>
        </p:txBody>
      </p:sp>
      <p:sp>
        <p:nvSpPr>
          <p:cNvPr id="782355" name="Oval 19"/>
          <p:cNvSpPr>
            <a:spLocks noChangeArrowheads="1"/>
          </p:cNvSpPr>
          <p:nvPr/>
        </p:nvSpPr>
        <p:spPr bwMode="auto">
          <a:xfrm>
            <a:off x="7364413" y="3173934"/>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2356" name="Text Box 20"/>
          <p:cNvSpPr txBox="1">
            <a:spLocks noChangeArrowheads="1"/>
          </p:cNvSpPr>
          <p:nvPr/>
        </p:nvSpPr>
        <p:spPr bwMode="auto">
          <a:xfrm>
            <a:off x="7427913" y="3215209"/>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C</a:t>
            </a:r>
          </a:p>
        </p:txBody>
      </p:sp>
    </p:spTree>
    <p:extLst>
      <p:ext uri="{BB962C8B-B14F-4D97-AF65-F5344CB8AC3E}">
        <p14:creationId xmlns:p14="http://schemas.microsoft.com/office/powerpoint/2010/main" val="374814394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AutoShape 2"/>
          <p:cNvSpPr>
            <a:spLocks noGrp="1" noChangeArrowheads="1"/>
          </p:cNvSpPr>
          <p:nvPr>
            <p:ph type="title"/>
          </p:nvPr>
        </p:nvSpPr>
        <p:spPr/>
        <p:txBody>
          <a:bodyPr/>
          <a:lstStyle/>
          <a:p>
            <a:r>
              <a:rPr lang="zh-CN" altLang="en-US" dirty="0"/>
              <a:t>拓扑排序</a:t>
            </a:r>
            <a:endParaRPr lang="en-US" altLang="zh-CN" dirty="0"/>
          </a:p>
        </p:txBody>
      </p:sp>
      <p:sp>
        <p:nvSpPr>
          <p:cNvPr id="783363" name="Oval 3"/>
          <p:cNvSpPr>
            <a:spLocks noChangeArrowheads="1"/>
          </p:cNvSpPr>
          <p:nvPr/>
        </p:nvSpPr>
        <p:spPr bwMode="auto">
          <a:xfrm>
            <a:off x="5932662" y="2864048"/>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3364" name="Oval 4"/>
          <p:cNvSpPr>
            <a:spLocks noChangeArrowheads="1"/>
          </p:cNvSpPr>
          <p:nvPr/>
        </p:nvSpPr>
        <p:spPr bwMode="auto">
          <a:xfrm>
            <a:off x="1187624" y="3699073"/>
            <a:ext cx="447675" cy="485775"/>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3365" name="Line 5"/>
          <p:cNvSpPr>
            <a:spLocks noChangeShapeType="1"/>
          </p:cNvSpPr>
          <p:nvPr/>
        </p:nvSpPr>
        <p:spPr bwMode="auto">
          <a:xfrm>
            <a:off x="1635299" y="3907036"/>
            <a:ext cx="1471613" cy="6985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3366" name="Oval 6"/>
          <p:cNvSpPr>
            <a:spLocks noChangeArrowheads="1"/>
          </p:cNvSpPr>
          <p:nvPr/>
        </p:nvSpPr>
        <p:spPr bwMode="auto">
          <a:xfrm>
            <a:off x="3814937" y="2862461"/>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3367" name="Text Box 7"/>
          <p:cNvSpPr txBox="1">
            <a:spLocks noChangeArrowheads="1"/>
          </p:cNvSpPr>
          <p:nvPr/>
        </p:nvSpPr>
        <p:spPr bwMode="auto">
          <a:xfrm>
            <a:off x="5996162" y="2894211"/>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A</a:t>
            </a:r>
          </a:p>
        </p:txBody>
      </p:sp>
      <p:sp>
        <p:nvSpPr>
          <p:cNvPr id="783368" name="Text Box 8"/>
          <p:cNvSpPr txBox="1">
            <a:spLocks noChangeArrowheads="1"/>
          </p:cNvSpPr>
          <p:nvPr/>
        </p:nvSpPr>
        <p:spPr bwMode="auto">
          <a:xfrm>
            <a:off x="3878437" y="2932311"/>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F</a:t>
            </a:r>
          </a:p>
        </p:txBody>
      </p:sp>
      <p:sp>
        <p:nvSpPr>
          <p:cNvPr id="783369" name="Text Box 9"/>
          <p:cNvSpPr txBox="1">
            <a:spLocks noChangeArrowheads="1"/>
          </p:cNvSpPr>
          <p:nvPr/>
        </p:nvSpPr>
        <p:spPr bwMode="auto">
          <a:xfrm>
            <a:off x="1251124" y="3732411"/>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D</a:t>
            </a:r>
          </a:p>
        </p:txBody>
      </p:sp>
      <p:sp>
        <p:nvSpPr>
          <p:cNvPr id="783370" name="Oval 10"/>
          <p:cNvSpPr>
            <a:spLocks noChangeArrowheads="1"/>
          </p:cNvSpPr>
          <p:nvPr/>
        </p:nvSpPr>
        <p:spPr bwMode="auto">
          <a:xfrm>
            <a:off x="3106912" y="3767336"/>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3371" name="Text Box 11"/>
          <p:cNvSpPr txBox="1">
            <a:spLocks noChangeArrowheads="1"/>
          </p:cNvSpPr>
          <p:nvPr/>
        </p:nvSpPr>
        <p:spPr bwMode="auto">
          <a:xfrm>
            <a:off x="3171999" y="3808611"/>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E</a:t>
            </a:r>
          </a:p>
        </p:txBody>
      </p:sp>
      <p:sp>
        <p:nvSpPr>
          <p:cNvPr id="783372" name="AutoShape 12"/>
          <p:cNvSpPr>
            <a:spLocks noChangeArrowheads="1"/>
          </p:cNvSpPr>
          <p:nvPr/>
        </p:nvSpPr>
        <p:spPr bwMode="auto">
          <a:xfrm>
            <a:off x="5008737" y="2932311"/>
            <a:ext cx="381000" cy="381000"/>
          </a:xfrm>
          <a:prstGeom prst="rightArrow">
            <a:avLst>
              <a:gd name="adj1" fmla="val 50000"/>
              <a:gd name="adj2" fmla="val 2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3373" name="Oval 13"/>
          <p:cNvSpPr>
            <a:spLocks noChangeArrowheads="1"/>
          </p:cNvSpPr>
          <p:nvPr/>
        </p:nvSpPr>
        <p:spPr bwMode="auto">
          <a:xfrm>
            <a:off x="6415262" y="2865636"/>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3374" name="Text Box 14"/>
          <p:cNvSpPr txBox="1">
            <a:spLocks noChangeArrowheads="1"/>
          </p:cNvSpPr>
          <p:nvPr/>
        </p:nvSpPr>
        <p:spPr bwMode="auto">
          <a:xfrm>
            <a:off x="6480349" y="2894211"/>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B</a:t>
            </a:r>
          </a:p>
        </p:txBody>
      </p:sp>
      <p:sp>
        <p:nvSpPr>
          <p:cNvPr id="783375" name="Oval 15"/>
          <p:cNvSpPr>
            <a:spLocks noChangeArrowheads="1"/>
          </p:cNvSpPr>
          <p:nvPr/>
        </p:nvSpPr>
        <p:spPr bwMode="auto">
          <a:xfrm>
            <a:off x="6907387" y="2852936"/>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3376" name="Text Box 16"/>
          <p:cNvSpPr txBox="1">
            <a:spLocks noChangeArrowheads="1"/>
          </p:cNvSpPr>
          <p:nvPr/>
        </p:nvSpPr>
        <p:spPr bwMode="auto">
          <a:xfrm>
            <a:off x="6970887" y="2894211"/>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C</a:t>
            </a:r>
          </a:p>
        </p:txBody>
      </p:sp>
      <p:sp>
        <p:nvSpPr>
          <p:cNvPr id="783377" name="Oval 17"/>
          <p:cNvSpPr>
            <a:spLocks noChangeArrowheads="1"/>
          </p:cNvSpPr>
          <p:nvPr/>
        </p:nvSpPr>
        <p:spPr bwMode="auto">
          <a:xfrm>
            <a:off x="7407449" y="2865636"/>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3378" name="Text Box 18"/>
          <p:cNvSpPr txBox="1">
            <a:spLocks noChangeArrowheads="1"/>
          </p:cNvSpPr>
          <p:nvPr/>
        </p:nvSpPr>
        <p:spPr bwMode="auto">
          <a:xfrm>
            <a:off x="7470949" y="2879923"/>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D</a:t>
            </a:r>
          </a:p>
        </p:txBody>
      </p:sp>
    </p:spTree>
    <p:extLst>
      <p:ext uri="{BB962C8B-B14F-4D97-AF65-F5344CB8AC3E}">
        <p14:creationId xmlns:p14="http://schemas.microsoft.com/office/powerpoint/2010/main" val="264439910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AutoShape 2"/>
          <p:cNvSpPr>
            <a:spLocks noGrp="1" noChangeArrowheads="1"/>
          </p:cNvSpPr>
          <p:nvPr>
            <p:ph type="title"/>
          </p:nvPr>
        </p:nvSpPr>
        <p:spPr/>
        <p:txBody>
          <a:bodyPr/>
          <a:lstStyle/>
          <a:p>
            <a:r>
              <a:rPr lang="zh-CN" altLang="en-US" dirty="0"/>
              <a:t>拓扑排序</a:t>
            </a:r>
            <a:endParaRPr lang="en-US" altLang="zh-CN" dirty="0"/>
          </a:p>
        </p:txBody>
      </p:sp>
      <p:sp>
        <p:nvSpPr>
          <p:cNvPr id="784387" name="Oval 3"/>
          <p:cNvSpPr>
            <a:spLocks noChangeArrowheads="1"/>
          </p:cNvSpPr>
          <p:nvPr/>
        </p:nvSpPr>
        <p:spPr bwMode="auto">
          <a:xfrm>
            <a:off x="4373414" y="2676600"/>
            <a:ext cx="447675" cy="487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4388" name="Oval 4"/>
          <p:cNvSpPr>
            <a:spLocks noChangeArrowheads="1"/>
          </p:cNvSpPr>
          <p:nvPr/>
        </p:nvSpPr>
        <p:spPr bwMode="auto">
          <a:xfrm>
            <a:off x="2255689" y="2675012"/>
            <a:ext cx="447675" cy="485775"/>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4389" name="Text Box 5"/>
          <p:cNvSpPr txBox="1">
            <a:spLocks noChangeArrowheads="1"/>
          </p:cNvSpPr>
          <p:nvPr/>
        </p:nvSpPr>
        <p:spPr bwMode="auto">
          <a:xfrm>
            <a:off x="4436914" y="2706762"/>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A</a:t>
            </a:r>
          </a:p>
        </p:txBody>
      </p:sp>
      <p:sp>
        <p:nvSpPr>
          <p:cNvPr id="784390" name="Text Box 6"/>
          <p:cNvSpPr txBox="1">
            <a:spLocks noChangeArrowheads="1"/>
          </p:cNvSpPr>
          <p:nvPr/>
        </p:nvSpPr>
        <p:spPr bwMode="auto">
          <a:xfrm>
            <a:off x="2319189" y="2744862"/>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F</a:t>
            </a:r>
          </a:p>
        </p:txBody>
      </p:sp>
      <p:sp>
        <p:nvSpPr>
          <p:cNvPr id="784391" name="Oval 7"/>
          <p:cNvSpPr>
            <a:spLocks noChangeArrowheads="1"/>
          </p:cNvSpPr>
          <p:nvPr/>
        </p:nvSpPr>
        <p:spPr bwMode="auto">
          <a:xfrm>
            <a:off x="1547664" y="3579887"/>
            <a:ext cx="449262" cy="485775"/>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4392" name="Text Box 8"/>
          <p:cNvSpPr txBox="1">
            <a:spLocks noChangeArrowheads="1"/>
          </p:cNvSpPr>
          <p:nvPr/>
        </p:nvSpPr>
        <p:spPr bwMode="auto">
          <a:xfrm>
            <a:off x="1623864" y="3621162"/>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E</a:t>
            </a:r>
          </a:p>
        </p:txBody>
      </p:sp>
      <p:sp>
        <p:nvSpPr>
          <p:cNvPr id="784393" name="AutoShape 9"/>
          <p:cNvSpPr>
            <a:spLocks noChangeArrowheads="1"/>
          </p:cNvSpPr>
          <p:nvPr/>
        </p:nvSpPr>
        <p:spPr bwMode="auto">
          <a:xfrm>
            <a:off x="3449489" y="2744862"/>
            <a:ext cx="381000" cy="381000"/>
          </a:xfrm>
          <a:prstGeom prst="rightArrow">
            <a:avLst>
              <a:gd name="adj1" fmla="val 50000"/>
              <a:gd name="adj2" fmla="val 2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4394" name="Oval 10"/>
          <p:cNvSpPr>
            <a:spLocks noChangeArrowheads="1"/>
          </p:cNvSpPr>
          <p:nvPr/>
        </p:nvSpPr>
        <p:spPr bwMode="auto">
          <a:xfrm>
            <a:off x="4856014" y="2678187"/>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4395" name="Text Box 11"/>
          <p:cNvSpPr txBox="1">
            <a:spLocks noChangeArrowheads="1"/>
          </p:cNvSpPr>
          <p:nvPr/>
        </p:nvSpPr>
        <p:spPr bwMode="auto">
          <a:xfrm>
            <a:off x="4921101" y="2706762"/>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B</a:t>
            </a:r>
          </a:p>
        </p:txBody>
      </p:sp>
      <p:sp>
        <p:nvSpPr>
          <p:cNvPr id="784396" name="Oval 12"/>
          <p:cNvSpPr>
            <a:spLocks noChangeArrowheads="1"/>
          </p:cNvSpPr>
          <p:nvPr/>
        </p:nvSpPr>
        <p:spPr bwMode="auto">
          <a:xfrm>
            <a:off x="5348139" y="2665487"/>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4397" name="Text Box 13"/>
          <p:cNvSpPr txBox="1">
            <a:spLocks noChangeArrowheads="1"/>
          </p:cNvSpPr>
          <p:nvPr/>
        </p:nvSpPr>
        <p:spPr bwMode="auto">
          <a:xfrm>
            <a:off x="5411639" y="2706762"/>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C</a:t>
            </a:r>
          </a:p>
        </p:txBody>
      </p:sp>
      <p:sp>
        <p:nvSpPr>
          <p:cNvPr id="784398" name="Oval 14"/>
          <p:cNvSpPr>
            <a:spLocks noChangeArrowheads="1"/>
          </p:cNvSpPr>
          <p:nvPr/>
        </p:nvSpPr>
        <p:spPr bwMode="auto">
          <a:xfrm>
            <a:off x="5848201" y="2678187"/>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4399" name="Text Box 15"/>
          <p:cNvSpPr txBox="1">
            <a:spLocks noChangeArrowheads="1"/>
          </p:cNvSpPr>
          <p:nvPr/>
        </p:nvSpPr>
        <p:spPr bwMode="auto">
          <a:xfrm>
            <a:off x="5911701" y="2692475"/>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D</a:t>
            </a:r>
          </a:p>
        </p:txBody>
      </p:sp>
      <p:sp>
        <p:nvSpPr>
          <p:cNvPr id="784400" name="Oval 16"/>
          <p:cNvSpPr>
            <a:spLocks noChangeArrowheads="1"/>
          </p:cNvSpPr>
          <p:nvPr/>
        </p:nvSpPr>
        <p:spPr bwMode="auto">
          <a:xfrm>
            <a:off x="6383189" y="2665487"/>
            <a:ext cx="449262"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4401" name="Text Box 17"/>
          <p:cNvSpPr txBox="1">
            <a:spLocks noChangeArrowheads="1"/>
          </p:cNvSpPr>
          <p:nvPr/>
        </p:nvSpPr>
        <p:spPr bwMode="auto">
          <a:xfrm>
            <a:off x="6448276" y="2706762"/>
            <a:ext cx="30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E</a:t>
            </a:r>
          </a:p>
        </p:txBody>
      </p:sp>
      <p:sp>
        <p:nvSpPr>
          <p:cNvPr id="784402" name="Oval 18"/>
          <p:cNvSpPr>
            <a:spLocks noChangeArrowheads="1"/>
          </p:cNvSpPr>
          <p:nvPr/>
        </p:nvSpPr>
        <p:spPr bwMode="auto">
          <a:xfrm>
            <a:off x="6894364" y="2636912"/>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4403" name="Text Box 19"/>
          <p:cNvSpPr txBox="1">
            <a:spLocks noChangeArrowheads="1"/>
          </p:cNvSpPr>
          <p:nvPr/>
        </p:nvSpPr>
        <p:spPr bwMode="auto">
          <a:xfrm>
            <a:off x="6957864" y="2706762"/>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F</a:t>
            </a:r>
          </a:p>
        </p:txBody>
      </p:sp>
    </p:spTree>
    <p:extLst>
      <p:ext uri="{BB962C8B-B14F-4D97-AF65-F5344CB8AC3E}">
        <p14:creationId xmlns:p14="http://schemas.microsoft.com/office/powerpoint/2010/main" val="268008586"/>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AutoShape 2"/>
          <p:cNvSpPr>
            <a:spLocks noGrp="1" noChangeArrowheads="1"/>
          </p:cNvSpPr>
          <p:nvPr>
            <p:ph type="title"/>
          </p:nvPr>
        </p:nvSpPr>
        <p:spPr/>
        <p:txBody>
          <a:bodyPr/>
          <a:lstStyle/>
          <a:p>
            <a:r>
              <a:rPr lang="zh-CN" altLang="en-US" dirty="0"/>
              <a:t>拓扑排序</a:t>
            </a:r>
            <a:endParaRPr lang="en-US" altLang="zh-CN" dirty="0"/>
          </a:p>
        </p:txBody>
      </p:sp>
      <p:sp>
        <p:nvSpPr>
          <p:cNvPr id="785411" name="Oval 3"/>
          <p:cNvSpPr>
            <a:spLocks noChangeArrowheads="1"/>
          </p:cNvSpPr>
          <p:nvPr/>
        </p:nvSpPr>
        <p:spPr bwMode="auto">
          <a:xfrm>
            <a:off x="5394325" y="5082877"/>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12" name="Text Box 4"/>
          <p:cNvSpPr txBox="1">
            <a:spLocks noChangeArrowheads="1"/>
          </p:cNvSpPr>
          <p:nvPr/>
        </p:nvSpPr>
        <p:spPr bwMode="auto">
          <a:xfrm>
            <a:off x="5457825" y="511304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A</a:t>
            </a:r>
          </a:p>
        </p:txBody>
      </p:sp>
      <p:sp>
        <p:nvSpPr>
          <p:cNvPr id="785413" name="AutoShape 5"/>
          <p:cNvSpPr>
            <a:spLocks noChangeArrowheads="1"/>
          </p:cNvSpPr>
          <p:nvPr/>
        </p:nvSpPr>
        <p:spPr bwMode="auto">
          <a:xfrm rot="2400000">
            <a:off x="5083175" y="4160540"/>
            <a:ext cx="381000" cy="381000"/>
          </a:xfrm>
          <a:prstGeom prst="rightArrow">
            <a:avLst>
              <a:gd name="adj1" fmla="val 50000"/>
              <a:gd name="adj2" fmla="val 25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14" name="Oval 6"/>
          <p:cNvSpPr>
            <a:spLocks noChangeArrowheads="1"/>
          </p:cNvSpPr>
          <p:nvPr/>
        </p:nvSpPr>
        <p:spPr bwMode="auto">
          <a:xfrm>
            <a:off x="5876925" y="5084465"/>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15" name="Text Box 7"/>
          <p:cNvSpPr txBox="1">
            <a:spLocks noChangeArrowheads="1"/>
          </p:cNvSpPr>
          <p:nvPr/>
        </p:nvSpPr>
        <p:spPr bwMode="auto">
          <a:xfrm>
            <a:off x="5942013" y="511304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B</a:t>
            </a:r>
          </a:p>
        </p:txBody>
      </p:sp>
      <p:sp>
        <p:nvSpPr>
          <p:cNvPr id="785416" name="Oval 8"/>
          <p:cNvSpPr>
            <a:spLocks noChangeArrowheads="1"/>
          </p:cNvSpPr>
          <p:nvPr/>
        </p:nvSpPr>
        <p:spPr bwMode="auto">
          <a:xfrm>
            <a:off x="6369050" y="5071765"/>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17" name="Text Box 9"/>
          <p:cNvSpPr txBox="1">
            <a:spLocks noChangeArrowheads="1"/>
          </p:cNvSpPr>
          <p:nvPr/>
        </p:nvSpPr>
        <p:spPr bwMode="auto">
          <a:xfrm>
            <a:off x="6432550" y="511304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C</a:t>
            </a:r>
          </a:p>
        </p:txBody>
      </p:sp>
      <p:sp>
        <p:nvSpPr>
          <p:cNvPr id="785418" name="Oval 10"/>
          <p:cNvSpPr>
            <a:spLocks noChangeArrowheads="1"/>
          </p:cNvSpPr>
          <p:nvPr/>
        </p:nvSpPr>
        <p:spPr bwMode="auto">
          <a:xfrm>
            <a:off x="6869113" y="5084465"/>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19" name="Text Box 11"/>
          <p:cNvSpPr txBox="1">
            <a:spLocks noChangeArrowheads="1"/>
          </p:cNvSpPr>
          <p:nvPr/>
        </p:nvSpPr>
        <p:spPr bwMode="auto">
          <a:xfrm>
            <a:off x="6932613" y="5098752"/>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D</a:t>
            </a:r>
          </a:p>
        </p:txBody>
      </p:sp>
      <p:sp>
        <p:nvSpPr>
          <p:cNvPr id="785420" name="Oval 12"/>
          <p:cNvSpPr>
            <a:spLocks noChangeArrowheads="1"/>
          </p:cNvSpPr>
          <p:nvPr/>
        </p:nvSpPr>
        <p:spPr bwMode="auto">
          <a:xfrm>
            <a:off x="7404100" y="5071765"/>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21" name="Text Box 13"/>
          <p:cNvSpPr txBox="1">
            <a:spLocks noChangeArrowheads="1"/>
          </p:cNvSpPr>
          <p:nvPr/>
        </p:nvSpPr>
        <p:spPr bwMode="auto">
          <a:xfrm>
            <a:off x="7469188" y="511304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E</a:t>
            </a:r>
          </a:p>
        </p:txBody>
      </p:sp>
      <p:sp>
        <p:nvSpPr>
          <p:cNvPr id="785422" name="Oval 14"/>
          <p:cNvSpPr>
            <a:spLocks noChangeArrowheads="1"/>
          </p:cNvSpPr>
          <p:nvPr/>
        </p:nvSpPr>
        <p:spPr bwMode="auto">
          <a:xfrm>
            <a:off x="7915275" y="5084465"/>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23" name="Text Box 15"/>
          <p:cNvSpPr txBox="1">
            <a:spLocks noChangeArrowheads="1"/>
          </p:cNvSpPr>
          <p:nvPr/>
        </p:nvSpPr>
        <p:spPr bwMode="auto">
          <a:xfrm>
            <a:off x="7978775" y="511304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F</a:t>
            </a:r>
          </a:p>
        </p:txBody>
      </p:sp>
      <p:sp>
        <p:nvSpPr>
          <p:cNvPr id="785424" name="Oval 16"/>
          <p:cNvSpPr>
            <a:spLocks noChangeArrowheads="1"/>
          </p:cNvSpPr>
          <p:nvPr/>
        </p:nvSpPr>
        <p:spPr bwMode="auto">
          <a:xfrm>
            <a:off x="587375" y="2612727"/>
            <a:ext cx="447675" cy="4873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25" name="Oval 17"/>
          <p:cNvSpPr>
            <a:spLocks noChangeArrowheads="1"/>
          </p:cNvSpPr>
          <p:nvPr/>
        </p:nvSpPr>
        <p:spPr bwMode="auto">
          <a:xfrm>
            <a:off x="1866900" y="198884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26" name="Oval 18"/>
          <p:cNvSpPr>
            <a:spLocks noChangeArrowheads="1"/>
          </p:cNvSpPr>
          <p:nvPr/>
        </p:nvSpPr>
        <p:spPr bwMode="auto">
          <a:xfrm>
            <a:off x="3787775" y="2266652"/>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27" name="Oval 19"/>
          <p:cNvSpPr>
            <a:spLocks noChangeArrowheads="1"/>
          </p:cNvSpPr>
          <p:nvPr/>
        </p:nvSpPr>
        <p:spPr bwMode="auto">
          <a:xfrm>
            <a:off x="1931988" y="3793827"/>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28" name="Line 20"/>
          <p:cNvSpPr>
            <a:spLocks noChangeShapeType="1"/>
          </p:cNvSpPr>
          <p:nvPr/>
        </p:nvSpPr>
        <p:spPr bwMode="auto">
          <a:xfrm flipV="1">
            <a:off x="1035050" y="2336502"/>
            <a:ext cx="831850" cy="415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29" name="Line 21"/>
          <p:cNvSpPr>
            <a:spLocks noChangeShapeType="1"/>
          </p:cNvSpPr>
          <p:nvPr/>
        </p:nvSpPr>
        <p:spPr bwMode="auto">
          <a:xfrm>
            <a:off x="2316163" y="2266652"/>
            <a:ext cx="1471612" cy="2079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30" name="Line 22"/>
          <p:cNvSpPr>
            <a:spLocks noChangeShapeType="1"/>
          </p:cNvSpPr>
          <p:nvPr/>
        </p:nvSpPr>
        <p:spPr bwMode="auto">
          <a:xfrm>
            <a:off x="971550" y="3030240"/>
            <a:ext cx="960438" cy="9017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31" name="Line 23"/>
          <p:cNvSpPr>
            <a:spLocks noChangeShapeType="1"/>
          </p:cNvSpPr>
          <p:nvPr/>
        </p:nvSpPr>
        <p:spPr bwMode="auto">
          <a:xfrm>
            <a:off x="2379663" y="4001790"/>
            <a:ext cx="1471612" cy="69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32" name="Line 24"/>
          <p:cNvSpPr>
            <a:spLocks noChangeShapeType="1"/>
          </p:cNvSpPr>
          <p:nvPr/>
        </p:nvSpPr>
        <p:spPr bwMode="auto">
          <a:xfrm flipV="1">
            <a:off x="4043363" y="2752427"/>
            <a:ext cx="0" cy="110966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33" name="Line 25"/>
          <p:cNvSpPr>
            <a:spLocks noChangeShapeType="1"/>
          </p:cNvSpPr>
          <p:nvPr/>
        </p:nvSpPr>
        <p:spPr bwMode="auto">
          <a:xfrm flipV="1">
            <a:off x="2316163" y="2682577"/>
            <a:ext cx="1535112" cy="117951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34" name="Oval 26"/>
          <p:cNvSpPr>
            <a:spLocks noChangeArrowheads="1"/>
          </p:cNvSpPr>
          <p:nvPr/>
        </p:nvSpPr>
        <p:spPr bwMode="auto">
          <a:xfrm>
            <a:off x="4559300" y="2985790"/>
            <a:ext cx="447675"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35" name="Text Box 27"/>
          <p:cNvSpPr txBox="1">
            <a:spLocks noChangeArrowheads="1"/>
          </p:cNvSpPr>
          <p:nvPr/>
        </p:nvSpPr>
        <p:spPr bwMode="auto">
          <a:xfrm>
            <a:off x="650875" y="2612727"/>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A</a:t>
            </a:r>
          </a:p>
        </p:txBody>
      </p:sp>
      <p:sp>
        <p:nvSpPr>
          <p:cNvPr id="785436" name="Text Box 28"/>
          <p:cNvSpPr txBox="1">
            <a:spLocks noChangeArrowheads="1"/>
          </p:cNvSpPr>
          <p:nvPr/>
        </p:nvSpPr>
        <p:spPr bwMode="auto">
          <a:xfrm>
            <a:off x="1931988" y="205869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B</a:t>
            </a:r>
          </a:p>
        </p:txBody>
      </p:sp>
      <p:sp>
        <p:nvSpPr>
          <p:cNvPr id="785437" name="Text Box 29"/>
          <p:cNvSpPr txBox="1">
            <a:spLocks noChangeArrowheads="1"/>
          </p:cNvSpPr>
          <p:nvPr/>
        </p:nvSpPr>
        <p:spPr bwMode="auto">
          <a:xfrm>
            <a:off x="3851275" y="2336502"/>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C</a:t>
            </a:r>
          </a:p>
        </p:txBody>
      </p:sp>
      <p:sp>
        <p:nvSpPr>
          <p:cNvPr id="785438" name="Text Box 30"/>
          <p:cNvSpPr txBox="1">
            <a:spLocks noChangeArrowheads="1"/>
          </p:cNvSpPr>
          <p:nvPr/>
        </p:nvSpPr>
        <p:spPr bwMode="auto">
          <a:xfrm>
            <a:off x="4622800" y="3055640"/>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F</a:t>
            </a:r>
          </a:p>
        </p:txBody>
      </p:sp>
      <p:sp>
        <p:nvSpPr>
          <p:cNvPr id="785439" name="Text Box 31"/>
          <p:cNvSpPr txBox="1">
            <a:spLocks noChangeArrowheads="1"/>
          </p:cNvSpPr>
          <p:nvPr/>
        </p:nvSpPr>
        <p:spPr bwMode="auto">
          <a:xfrm>
            <a:off x="1995488" y="3793827"/>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D</a:t>
            </a:r>
          </a:p>
        </p:txBody>
      </p:sp>
      <p:sp>
        <p:nvSpPr>
          <p:cNvPr id="785440" name="Oval 32"/>
          <p:cNvSpPr>
            <a:spLocks noChangeArrowheads="1"/>
          </p:cNvSpPr>
          <p:nvPr/>
        </p:nvSpPr>
        <p:spPr bwMode="auto">
          <a:xfrm>
            <a:off x="3851275" y="3862090"/>
            <a:ext cx="449263" cy="4857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5441" name="Text Box 33"/>
          <p:cNvSpPr txBox="1">
            <a:spLocks noChangeArrowheads="1"/>
          </p:cNvSpPr>
          <p:nvPr/>
        </p:nvSpPr>
        <p:spPr bwMode="auto">
          <a:xfrm>
            <a:off x="3916363" y="3931940"/>
            <a:ext cx="30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a:latin typeface="Times New Roman" panose="02020603050405020304" pitchFamily="18" charset="0"/>
              </a:rPr>
              <a:t>E</a:t>
            </a:r>
          </a:p>
        </p:txBody>
      </p:sp>
      <p:sp>
        <p:nvSpPr>
          <p:cNvPr id="785442" name="Text Box 34"/>
          <p:cNvSpPr txBox="1">
            <a:spLocks noChangeArrowheads="1"/>
          </p:cNvSpPr>
          <p:nvPr/>
        </p:nvSpPr>
        <p:spPr bwMode="auto">
          <a:xfrm>
            <a:off x="5940425" y="2265065"/>
            <a:ext cx="259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rgbClr val="FF0000"/>
                </a:solidFill>
              </a:rPr>
              <a:t>算法结束</a:t>
            </a:r>
          </a:p>
        </p:txBody>
      </p:sp>
    </p:spTree>
    <p:extLst>
      <p:ext uri="{BB962C8B-B14F-4D97-AF65-F5344CB8AC3E}">
        <p14:creationId xmlns:p14="http://schemas.microsoft.com/office/powerpoint/2010/main" val="273926830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endParaRPr lang="zh-CN" altLang="zh-CN"/>
          </a:p>
        </p:txBody>
      </p:sp>
      <p:sp>
        <p:nvSpPr>
          <p:cNvPr id="691203" name="Rectangle 3"/>
          <p:cNvSpPr>
            <a:spLocks noGrp="1" noChangeArrowheads="1"/>
          </p:cNvSpPr>
          <p:nvPr>
            <p:ph type="body" idx="1"/>
          </p:nvPr>
        </p:nvSpPr>
        <p:spPr/>
        <p:txBody>
          <a:bodyPr/>
          <a:lstStyle/>
          <a:p>
            <a:pPr algn="ctr">
              <a:buFont typeface="Wingdings" pitchFamily="2" charset="2"/>
              <a:buNone/>
            </a:pPr>
            <a:r>
              <a:rPr lang="en-US" altLang="zh-CN" sz="8000">
                <a:solidFill>
                  <a:srgbClr val="FF0000"/>
                </a:solidFill>
                <a:latin typeface="Verdana" pitchFamily="34" charset="0"/>
              </a:rPr>
              <a:t>Thank You!</a:t>
            </a:r>
          </a:p>
          <a:p>
            <a:pPr algn="ctr">
              <a:buFont typeface="Wingdings" pitchFamily="2" charset="2"/>
              <a:buNone/>
            </a:pPr>
            <a:r>
              <a:rPr lang="en-US" altLang="zh-CN" sz="8000">
                <a:solidFill>
                  <a:srgbClr val="FF0000"/>
                </a:solidFill>
                <a:latin typeface="Verdana" pitchFamily="34" charset="0"/>
              </a:rPr>
              <a:t>Good Luck!</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a:t>习题</a:t>
            </a:r>
          </a:p>
        </p:txBody>
      </p:sp>
      <p:sp>
        <p:nvSpPr>
          <p:cNvPr id="709635" name="Rectangle 3"/>
          <p:cNvSpPr>
            <a:spLocks noGrp="1" noChangeArrowheads="1"/>
          </p:cNvSpPr>
          <p:nvPr>
            <p:ph type="body" idx="1"/>
          </p:nvPr>
        </p:nvSpPr>
        <p:spPr/>
        <p:txBody>
          <a:bodyPr/>
          <a:lstStyle/>
          <a:p>
            <a:r>
              <a:rPr lang="zh-CN" altLang="en-US"/>
              <a:t>计算后缀表达式</a:t>
            </a:r>
            <a:r>
              <a:rPr lang="en-US" altLang="zh-CN"/>
              <a:t>3 2 </a:t>
            </a:r>
            <a:r>
              <a:rPr lang="zh-CN" altLang="en-US"/>
              <a:t>－ </a:t>
            </a:r>
            <a:r>
              <a:rPr lang="en-US" altLang="zh-CN"/>
              <a:t>4 * 2 / 3</a:t>
            </a:r>
            <a:r>
              <a:rPr lang="zh-CN" altLang="en-US"/>
              <a:t>＋的值为</a:t>
            </a:r>
            <a:r>
              <a:rPr lang="en-US" altLang="zh-CN"/>
              <a:t>——</a:t>
            </a:r>
            <a:r>
              <a:rPr lang="zh-CN" altLang="en-US"/>
              <a:t>？</a:t>
            </a:r>
          </a:p>
          <a:p>
            <a:pPr>
              <a:buFont typeface="Wingdings" pitchFamily="2" charset="2"/>
              <a:buNone/>
            </a:pP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一个直接调用自己或通过一系列的调用语句间接地调用自己的函数，称为递归函数</a:t>
            </a:r>
            <a:endParaRPr lang="en-US" altLang="zh-CN" dirty="0" smtClean="0">
              <a:solidFill>
                <a:srgbClr val="FF0000"/>
              </a:solidFill>
            </a:endParaRPr>
          </a:p>
          <a:p>
            <a:pPr lvl="1"/>
            <a:r>
              <a:rPr lang="zh-CN" altLang="en-US" dirty="0" smtClean="0">
                <a:solidFill>
                  <a:srgbClr val="FF0000"/>
                </a:solidFill>
              </a:rPr>
              <a:t>优点：结构清晰、程序易读、正确性容易得到证明</a:t>
            </a:r>
            <a:endParaRPr lang="en-US" altLang="zh-CN" dirty="0" smtClean="0">
              <a:solidFill>
                <a:srgbClr val="FF0000"/>
              </a:solidFill>
            </a:endParaRPr>
          </a:p>
          <a:p>
            <a:pPr lvl="1"/>
            <a:r>
              <a:rPr lang="zh-CN" altLang="en-US" dirty="0" smtClean="0">
                <a:solidFill>
                  <a:srgbClr val="FF0000"/>
                </a:solidFill>
              </a:rPr>
              <a:t>缺点：效率相对较低</a:t>
            </a:r>
            <a:endParaRPr lang="zh-CN" altLang="en-US" dirty="0">
              <a:solidFill>
                <a:srgbClr val="FF0000"/>
              </a:solidFill>
            </a:endParaRPr>
          </a:p>
        </p:txBody>
      </p:sp>
    </p:spTree>
    <p:extLst>
      <p:ext uri="{BB962C8B-B14F-4D97-AF65-F5344CB8AC3E}">
        <p14:creationId xmlns:p14="http://schemas.microsoft.com/office/powerpoint/2010/main" val="840072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a:t>队列的基本概念和性质</a:t>
            </a:r>
          </a:p>
        </p:txBody>
      </p:sp>
      <p:sp>
        <p:nvSpPr>
          <p:cNvPr id="138243" name="Rectangle 3"/>
          <p:cNvSpPr>
            <a:spLocks noGrp="1" noChangeArrowheads="1"/>
          </p:cNvSpPr>
          <p:nvPr>
            <p:ph type="body" idx="1"/>
          </p:nvPr>
        </p:nvSpPr>
        <p:spPr/>
        <p:txBody>
          <a:bodyPr/>
          <a:lstStyle/>
          <a:p>
            <a:r>
              <a:rPr lang="zh-CN" altLang="en-US"/>
              <a:t>队列：</a:t>
            </a:r>
          </a:p>
          <a:p>
            <a:pPr lvl="1"/>
            <a:r>
              <a:rPr lang="zh-CN" altLang="en-US">
                <a:solidFill>
                  <a:srgbClr val="FF0000"/>
                </a:solidFill>
              </a:rPr>
              <a:t>队列是限定仅在表的一头进行插入、另一头进行删除操作的线性表</a:t>
            </a:r>
          </a:p>
          <a:p>
            <a:pPr lvl="1"/>
            <a:r>
              <a:rPr lang="zh-CN" altLang="en-US">
                <a:solidFill>
                  <a:srgbClr val="FF0000"/>
                </a:solidFill>
              </a:rPr>
              <a:t>先进先出特性（</a:t>
            </a:r>
            <a:r>
              <a:rPr lang="en-US" altLang="zh-CN">
                <a:solidFill>
                  <a:srgbClr val="FF0000"/>
                </a:solidFill>
              </a:rPr>
              <a:t>FIFO</a:t>
            </a:r>
            <a:r>
              <a:rPr lang="zh-CN" altLang="en-US">
                <a:solidFill>
                  <a:srgbClr val="FF0000"/>
                </a:solidFill>
              </a:rPr>
              <a:t>）</a:t>
            </a:r>
          </a:p>
          <a:p>
            <a:pPr lvl="1"/>
            <a:r>
              <a:rPr lang="zh-CN" altLang="en-US"/>
              <a:t>队尾、队头、入队、出队</a:t>
            </a:r>
          </a:p>
          <a:p>
            <a:pPr>
              <a:buFont typeface="Wingdings" pitchFamily="2" charset="2"/>
              <a:buNone/>
            </a:pPr>
            <a:endParaRPr lang="zh-CN" altLang="en-US"/>
          </a:p>
          <a:p>
            <a:pPr lvl="1"/>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a:t>例题</a:t>
            </a:r>
          </a:p>
        </p:txBody>
      </p:sp>
      <p:sp>
        <p:nvSpPr>
          <p:cNvPr id="139267" name="Rectangle 3"/>
          <p:cNvSpPr>
            <a:spLocks noGrp="1" noChangeArrowheads="1"/>
          </p:cNvSpPr>
          <p:nvPr>
            <p:ph type="body" idx="1"/>
          </p:nvPr>
        </p:nvSpPr>
        <p:spPr/>
        <p:txBody>
          <a:bodyPr/>
          <a:lstStyle/>
          <a:p>
            <a:r>
              <a:rPr lang="zh-CN" altLang="en-US"/>
              <a:t>在初始为空的队列中插入元素</a:t>
            </a:r>
            <a:r>
              <a:rPr lang="en-US" altLang="zh-CN"/>
              <a:t>a,b,c,d</a:t>
            </a:r>
            <a:r>
              <a:rPr lang="zh-CN" altLang="en-US"/>
              <a:t>以后，紧接着作了两次删除操作，此时的队头元素是</a:t>
            </a:r>
            <a:r>
              <a:rPr lang="en-US" altLang="zh-CN"/>
              <a:t>——</a:t>
            </a:r>
            <a:r>
              <a:rPr lang="zh-CN" altLang="en-US"/>
              <a:t>，队尾元素是</a:t>
            </a:r>
            <a:r>
              <a:rPr lang="en-US" altLang="zh-CN"/>
              <a:t>————</a:t>
            </a:r>
            <a:r>
              <a:rPr lang="zh-CN" altLang="en-US"/>
              <a:t>。</a:t>
            </a:r>
          </a:p>
          <a:p>
            <a:endParaRPr lang="zh-CN" altLang="en-US"/>
          </a:p>
          <a:p>
            <a:r>
              <a:rPr lang="zh-CN" altLang="en-US"/>
              <a:t>答案：</a:t>
            </a:r>
            <a:r>
              <a:rPr lang="en-US" altLang="zh-CN"/>
              <a:t>c</a:t>
            </a:r>
            <a:r>
              <a:rPr lang="zh-CN" altLang="en-US"/>
              <a:t>，</a:t>
            </a:r>
            <a:r>
              <a:rPr lang="en-US" altLang="zh-CN"/>
              <a:t>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a:t>双向队列</a:t>
            </a:r>
          </a:p>
        </p:txBody>
      </p:sp>
      <p:sp>
        <p:nvSpPr>
          <p:cNvPr id="144387" name="Rectangle 3"/>
          <p:cNvSpPr>
            <a:spLocks noGrp="1" noChangeArrowheads="1"/>
          </p:cNvSpPr>
          <p:nvPr>
            <p:ph type="body" idx="1"/>
          </p:nvPr>
        </p:nvSpPr>
        <p:spPr/>
        <p:txBody>
          <a:bodyPr/>
          <a:lstStyle/>
          <a:p>
            <a:r>
              <a:rPr lang="zh-CN" altLang="en-US" dirty="0"/>
              <a:t>双向队列：</a:t>
            </a:r>
          </a:p>
          <a:p>
            <a:pPr lvl="1"/>
            <a:r>
              <a:rPr lang="zh-CN" altLang="en-US" dirty="0"/>
              <a:t>亦称双端队列（</a:t>
            </a:r>
            <a:r>
              <a:rPr lang="en-US" altLang="zh-CN" dirty="0" err="1"/>
              <a:t>Deque</a:t>
            </a:r>
            <a:r>
              <a:rPr lang="zh-CN" altLang="en-US" dirty="0"/>
              <a:t>）</a:t>
            </a:r>
          </a:p>
          <a:p>
            <a:pPr lvl="1"/>
            <a:r>
              <a:rPr lang="zh-CN" altLang="en-US" dirty="0"/>
              <a:t>是限定插入和删除操作在表的两端进行的线性表</a:t>
            </a:r>
          </a:p>
          <a:p>
            <a:pPr lvl="1"/>
            <a:r>
              <a:rPr lang="zh-CN" altLang="en-US" dirty="0"/>
              <a:t>可以用于包装产生栈和队列</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t>课程目的</a:t>
            </a:r>
          </a:p>
        </p:txBody>
      </p:sp>
      <p:sp>
        <p:nvSpPr>
          <p:cNvPr id="31747" name="Rectangle 3"/>
          <p:cNvSpPr>
            <a:spLocks noGrp="1" noChangeArrowheads="1"/>
          </p:cNvSpPr>
          <p:nvPr>
            <p:ph type="body" idx="1"/>
          </p:nvPr>
        </p:nvSpPr>
        <p:spPr/>
        <p:txBody>
          <a:bodyPr/>
          <a:lstStyle/>
          <a:p>
            <a:r>
              <a:rPr lang="zh-CN" altLang="en-US"/>
              <a:t>（以最小代价）通过考试！</a:t>
            </a:r>
          </a:p>
          <a:p>
            <a:endParaRPr lang="zh-CN" altLang="en-US"/>
          </a:p>
          <a:p>
            <a:r>
              <a:rPr lang="zh-CN" altLang="en-US"/>
              <a:t>不是成为专家</a:t>
            </a:r>
          </a:p>
          <a:p>
            <a:endParaRPr lang="zh-CN" altLang="en-US"/>
          </a:p>
          <a:p>
            <a:r>
              <a:rPr lang="zh-CN" altLang="en-US"/>
              <a:t>不是初学授课</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t>课程安排</a:t>
            </a:r>
          </a:p>
        </p:txBody>
      </p:sp>
      <p:sp>
        <p:nvSpPr>
          <p:cNvPr id="245763" name="Rectangle 3"/>
          <p:cNvSpPr>
            <a:spLocks noGrp="1" noChangeArrowheads="1"/>
          </p:cNvSpPr>
          <p:nvPr>
            <p:ph type="body" idx="1"/>
          </p:nvPr>
        </p:nvSpPr>
        <p:spPr/>
        <p:txBody>
          <a:bodyPr/>
          <a:lstStyle/>
          <a:p>
            <a:r>
              <a:rPr lang="zh-CN" altLang="en-US" dirty="0"/>
              <a:t>课程介绍</a:t>
            </a:r>
          </a:p>
          <a:p>
            <a:r>
              <a:rPr lang="zh-CN" altLang="en-US" dirty="0" smtClean="0"/>
              <a:t>栈</a:t>
            </a:r>
            <a:r>
              <a:rPr lang="zh-CN" altLang="en-US" dirty="0"/>
              <a:t>、</a:t>
            </a:r>
            <a:r>
              <a:rPr lang="zh-CN" altLang="en-US" dirty="0" smtClean="0"/>
              <a:t>队列和向量 </a:t>
            </a:r>
            <a:endParaRPr lang="zh-CN" altLang="en-US" dirty="0"/>
          </a:p>
          <a:p>
            <a:r>
              <a:rPr lang="zh-CN" altLang="en-US" dirty="0">
                <a:solidFill>
                  <a:srgbClr val="FF0000"/>
                </a:solidFill>
              </a:rPr>
              <a:t>树</a:t>
            </a:r>
          </a:p>
          <a:p>
            <a:r>
              <a:rPr lang="zh-CN" altLang="en-US" dirty="0"/>
              <a:t>查找</a:t>
            </a:r>
          </a:p>
          <a:p>
            <a:r>
              <a:rPr lang="zh-CN" altLang="en-US" dirty="0" smtClean="0"/>
              <a:t>排序</a:t>
            </a:r>
            <a:endParaRPr lang="en-US" altLang="zh-CN" dirty="0" smtClean="0"/>
          </a:p>
          <a:p>
            <a:r>
              <a:rPr lang="zh-CN" altLang="en-US" dirty="0" smtClean="0"/>
              <a:t>图</a:t>
            </a:r>
            <a:endParaRPr lang="zh-CN" altLang="en-US" dirty="0"/>
          </a:p>
        </p:txBody>
      </p:sp>
    </p:spTree>
    <p:extLst>
      <p:ext uri="{BB962C8B-B14F-4D97-AF65-F5344CB8AC3E}">
        <p14:creationId xmlns:p14="http://schemas.microsoft.com/office/powerpoint/2010/main" val="3910385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zh-CN" altLang="en-US"/>
              <a:t>树 </a:t>
            </a:r>
          </a:p>
        </p:txBody>
      </p:sp>
      <p:sp>
        <p:nvSpPr>
          <p:cNvPr id="146435" name="Rectangle 3"/>
          <p:cNvSpPr>
            <a:spLocks noGrp="1" noChangeArrowheads="1"/>
          </p:cNvSpPr>
          <p:nvPr>
            <p:ph type="body" idx="1"/>
          </p:nvPr>
        </p:nvSpPr>
        <p:spPr/>
        <p:txBody>
          <a:bodyPr/>
          <a:lstStyle/>
          <a:p>
            <a:r>
              <a:rPr lang="zh-CN" altLang="en-US" dirty="0"/>
              <a:t>大纲描述：</a:t>
            </a:r>
          </a:p>
          <a:p>
            <a:pPr lvl="1"/>
            <a:r>
              <a:rPr lang="zh-CN" altLang="en-US" dirty="0"/>
              <a:t>树的基本概念和术语</a:t>
            </a:r>
            <a:r>
              <a:rPr lang="zh-CN" altLang="en-US" dirty="0" smtClean="0"/>
              <a:t>；树</a:t>
            </a:r>
            <a:r>
              <a:rPr lang="zh-CN" altLang="en-US" dirty="0"/>
              <a:t>的前序、中序、后序</a:t>
            </a:r>
            <a:r>
              <a:rPr lang="zh-CN" altLang="en-US" dirty="0" smtClean="0"/>
              <a:t>、层次序</a:t>
            </a:r>
            <a:r>
              <a:rPr lang="zh-CN" altLang="en-US" dirty="0"/>
              <a:t>遍历；</a:t>
            </a:r>
          </a:p>
          <a:p>
            <a:pPr lvl="1"/>
            <a:r>
              <a:rPr lang="zh-CN" altLang="en-US" dirty="0"/>
              <a:t>二叉树及其性质</a:t>
            </a:r>
            <a:r>
              <a:rPr lang="zh-CN" altLang="en-US" dirty="0" smtClean="0"/>
              <a:t>；普通</a:t>
            </a:r>
            <a:r>
              <a:rPr lang="zh-CN" altLang="en-US" dirty="0"/>
              <a:t>树与二叉树的转换；</a:t>
            </a:r>
          </a:p>
          <a:p>
            <a:pPr lvl="1"/>
            <a:r>
              <a:rPr lang="zh-CN" altLang="en-US" dirty="0"/>
              <a:t>树的存储结构</a:t>
            </a:r>
            <a:r>
              <a:rPr lang="en-US" altLang="zh-CN" dirty="0"/>
              <a:t>,</a:t>
            </a:r>
            <a:r>
              <a:rPr lang="zh-CN" altLang="en-US" dirty="0"/>
              <a:t>标准形式</a:t>
            </a:r>
            <a:r>
              <a:rPr lang="en-US" altLang="zh-CN" dirty="0"/>
              <a:t>;</a:t>
            </a:r>
            <a:r>
              <a:rPr lang="zh-CN" altLang="en-US" dirty="0"/>
              <a:t>完全树</a:t>
            </a:r>
            <a:r>
              <a:rPr lang="en-US" altLang="zh-CN" dirty="0"/>
              <a:t>(complete tree)</a:t>
            </a:r>
            <a:r>
              <a:rPr lang="zh-CN" altLang="en-US" dirty="0"/>
              <a:t>的数组形式存储</a:t>
            </a:r>
            <a:r>
              <a:rPr lang="en-US" altLang="zh-CN" dirty="0" smtClean="0"/>
              <a:t>;</a:t>
            </a:r>
          </a:p>
          <a:p>
            <a:pPr lvl="1"/>
            <a:r>
              <a:rPr lang="zh-CN" altLang="en-US" dirty="0" smtClean="0"/>
              <a:t>树</a:t>
            </a:r>
            <a:r>
              <a:rPr lang="zh-CN" altLang="en-US" dirty="0"/>
              <a:t>的应用，</a:t>
            </a:r>
            <a:r>
              <a:rPr lang="en-US" altLang="zh-CN" dirty="0"/>
              <a:t>Huffman</a:t>
            </a:r>
            <a:r>
              <a:rPr lang="zh-CN" altLang="en-US" dirty="0"/>
              <a:t>树 。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zh-CN" altLang="en-US" dirty="0"/>
              <a:t>树的基本概念和术语</a:t>
            </a:r>
          </a:p>
        </p:txBody>
      </p:sp>
      <p:sp>
        <p:nvSpPr>
          <p:cNvPr id="148483" name="Rectangle 3"/>
          <p:cNvSpPr>
            <a:spLocks noGrp="1" noChangeArrowheads="1"/>
          </p:cNvSpPr>
          <p:nvPr>
            <p:ph type="body" idx="1"/>
          </p:nvPr>
        </p:nvSpPr>
        <p:spPr/>
        <p:txBody>
          <a:bodyPr/>
          <a:lstStyle/>
          <a:p>
            <a:pPr marL="571500" indent="-571500"/>
            <a:r>
              <a:rPr lang="zh-CN" altLang="en-US" dirty="0"/>
              <a:t>树：</a:t>
            </a:r>
          </a:p>
          <a:p>
            <a:pPr marL="839788" lvl="1" indent="-495300"/>
            <a:r>
              <a:rPr lang="zh-CN" altLang="en-US" dirty="0">
                <a:solidFill>
                  <a:srgbClr val="FF0000"/>
                </a:solidFill>
              </a:rPr>
              <a:t>是</a:t>
            </a:r>
            <a:r>
              <a:rPr lang="en-US" altLang="zh-CN" dirty="0">
                <a:solidFill>
                  <a:srgbClr val="FF0000"/>
                </a:solidFill>
              </a:rPr>
              <a:t>n</a:t>
            </a:r>
            <a:r>
              <a:rPr lang="zh-CN" altLang="en-US" dirty="0">
                <a:solidFill>
                  <a:srgbClr val="FF0000"/>
                </a:solidFill>
              </a:rPr>
              <a:t>（</a:t>
            </a:r>
            <a:r>
              <a:rPr lang="en-US" altLang="zh-CN" dirty="0">
                <a:solidFill>
                  <a:srgbClr val="FF0000"/>
                </a:solidFill>
              </a:rPr>
              <a:t>n</a:t>
            </a:r>
            <a:r>
              <a:rPr lang="en-US" altLang="zh-CN" dirty="0">
                <a:solidFill>
                  <a:srgbClr val="FF0000"/>
                </a:solidFill>
                <a:cs typeface="Arial" charset="0"/>
              </a:rPr>
              <a:t>≥</a:t>
            </a:r>
            <a:r>
              <a:rPr lang="en-US" altLang="zh-CN" dirty="0">
                <a:solidFill>
                  <a:srgbClr val="FF0000"/>
                </a:solidFill>
              </a:rPr>
              <a:t>0</a:t>
            </a:r>
            <a:r>
              <a:rPr lang="zh-CN" altLang="en-US" dirty="0">
                <a:solidFill>
                  <a:srgbClr val="FF0000"/>
                </a:solidFill>
              </a:rPr>
              <a:t>）个结点的有限集</a:t>
            </a:r>
          </a:p>
          <a:p>
            <a:pPr marL="839788" lvl="1" indent="-495300"/>
            <a:r>
              <a:rPr lang="zh-CN" altLang="en-US" dirty="0">
                <a:solidFill>
                  <a:srgbClr val="FF0000"/>
                </a:solidFill>
              </a:rPr>
              <a:t>在任意一棵非空树中：</a:t>
            </a:r>
          </a:p>
          <a:p>
            <a:pPr marL="1090613" lvl="2" indent="-419100">
              <a:buSzPct val="90000"/>
              <a:buFont typeface="Wingdings" pitchFamily="2" charset="2"/>
              <a:buAutoNum type="arabicPeriod"/>
            </a:pPr>
            <a:r>
              <a:rPr lang="zh-CN" altLang="en-US" dirty="0">
                <a:solidFill>
                  <a:srgbClr val="FF0000"/>
                </a:solidFill>
              </a:rPr>
              <a:t>有且仅有一个特定的称为根的结点</a:t>
            </a:r>
          </a:p>
          <a:p>
            <a:pPr marL="1090613" lvl="2" indent="-419100">
              <a:buSzPct val="90000"/>
              <a:buFont typeface="Wingdings" pitchFamily="2" charset="2"/>
              <a:buAutoNum type="arabicPeriod"/>
            </a:pPr>
            <a:r>
              <a:rPr lang="zh-CN" altLang="en-US" dirty="0">
                <a:solidFill>
                  <a:srgbClr val="FF0000"/>
                </a:solidFill>
              </a:rPr>
              <a:t>当</a:t>
            </a:r>
            <a:r>
              <a:rPr lang="en-US" altLang="zh-CN" dirty="0">
                <a:solidFill>
                  <a:srgbClr val="FF0000"/>
                </a:solidFill>
              </a:rPr>
              <a:t>n&gt;1</a:t>
            </a:r>
            <a:r>
              <a:rPr lang="zh-CN" altLang="en-US" dirty="0">
                <a:solidFill>
                  <a:srgbClr val="FF0000"/>
                </a:solidFill>
              </a:rPr>
              <a:t>时，其余结点可以分为</a:t>
            </a:r>
            <a:r>
              <a:rPr lang="en-US" altLang="zh-CN" dirty="0">
                <a:solidFill>
                  <a:srgbClr val="FF0000"/>
                </a:solidFill>
              </a:rPr>
              <a:t>m</a:t>
            </a:r>
            <a:r>
              <a:rPr lang="zh-CN" altLang="en-US" dirty="0">
                <a:solidFill>
                  <a:srgbClr val="FF0000"/>
                </a:solidFill>
              </a:rPr>
              <a:t>（</a:t>
            </a:r>
            <a:r>
              <a:rPr lang="en-US" altLang="zh-CN" dirty="0">
                <a:solidFill>
                  <a:srgbClr val="FF0000"/>
                </a:solidFill>
              </a:rPr>
              <a:t>m&gt;0</a:t>
            </a:r>
            <a:r>
              <a:rPr lang="zh-CN" altLang="en-US" dirty="0">
                <a:solidFill>
                  <a:srgbClr val="FF0000"/>
                </a:solidFill>
              </a:rPr>
              <a:t>）个互不相交的有限集，其中每个集合本身又是一棵树，并且称为根的子树</a:t>
            </a:r>
          </a:p>
          <a:p>
            <a:pPr marL="839788" lvl="1" indent="-495300">
              <a:buSzPct val="90000"/>
            </a:pPr>
            <a:r>
              <a:rPr lang="zh-CN" altLang="en-US" dirty="0">
                <a:solidFill>
                  <a:srgbClr val="FF0000"/>
                </a:solidFill>
              </a:rPr>
              <a:t>树属于层次结构数据结构</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r>
              <a:rPr lang="zh-CN" altLang="en-US"/>
              <a:t>树的基本概念和术语</a:t>
            </a:r>
          </a:p>
        </p:txBody>
      </p:sp>
      <p:sp>
        <p:nvSpPr>
          <p:cNvPr id="722947" name="Rectangle 3"/>
          <p:cNvSpPr>
            <a:spLocks noGrp="1" noChangeArrowheads="1"/>
          </p:cNvSpPr>
          <p:nvPr>
            <p:ph type="body" sz="half" idx="1"/>
          </p:nvPr>
        </p:nvSpPr>
        <p:spPr/>
        <p:txBody>
          <a:bodyPr/>
          <a:lstStyle/>
          <a:p>
            <a:r>
              <a:rPr lang="zh-CN" altLang="en-US" sz="2600"/>
              <a:t>节点</a:t>
            </a:r>
          </a:p>
          <a:p>
            <a:r>
              <a:rPr lang="zh-CN" altLang="en-US" sz="2600"/>
              <a:t>标签</a:t>
            </a:r>
          </a:p>
          <a:p>
            <a:r>
              <a:rPr lang="zh-CN" altLang="en-US" sz="2600"/>
              <a:t>父节点、子节点、兄弟节点、祖先节点、子孙节点</a:t>
            </a:r>
          </a:p>
          <a:p>
            <a:r>
              <a:rPr lang="zh-CN" altLang="en-US" sz="2600"/>
              <a:t>路径、树枝</a:t>
            </a:r>
          </a:p>
          <a:p>
            <a:pPr>
              <a:buFont typeface="Wingdings" pitchFamily="2" charset="2"/>
              <a:buNone/>
            </a:pPr>
            <a:endParaRPr lang="en-US" altLang="zh-CN" sz="2600"/>
          </a:p>
        </p:txBody>
      </p:sp>
      <p:sp>
        <p:nvSpPr>
          <p:cNvPr id="722948" name="Rectangle 4"/>
          <p:cNvSpPr>
            <a:spLocks noGrp="1" noChangeArrowheads="1"/>
          </p:cNvSpPr>
          <p:nvPr>
            <p:ph type="body" sz="half" idx="2"/>
          </p:nvPr>
        </p:nvSpPr>
        <p:spPr/>
        <p:txBody>
          <a:bodyPr/>
          <a:lstStyle/>
          <a:p>
            <a:r>
              <a:rPr lang="zh-CN" altLang="en-US" sz="2600"/>
              <a:t>根、叶子</a:t>
            </a:r>
          </a:p>
          <a:p>
            <a:r>
              <a:rPr lang="zh-CN" altLang="en-US" sz="2600"/>
              <a:t>次数</a:t>
            </a:r>
          </a:p>
          <a:p>
            <a:r>
              <a:rPr lang="zh-CN" altLang="en-US" sz="2600"/>
              <a:t>内部节点、外部节点</a:t>
            </a:r>
          </a:p>
          <a:p>
            <a:r>
              <a:rPr lang="zh-CN" altLang="en-US" sz="2600"/>
              <a:t>树的次数、</a:t>
            </a:r>
            <a:r>
              <a:rPr lang="en-US" altLang="zh-CN" sz="2600"/>
              <a:t>K</a:t>
            </a:r>
            <a:r>
              <a:rPr lang="zh-CN" altLang="en-US" sz="2600"/>
              <a:t>次树</a:t>
            </a:r>
          </a:p>
          <a:p>
            <a:r>
              <a:rPr lang="zh-CN" altLang="en-US" sz="2600"/>
              <a:t>节点层次、树的高度和深度</a:t>
            </a:r>
          </a:p>
          <a:p>
            <a:r>
              <a:rPr lang="zh-CN" altLang="en-US" sz="2600"/>
              <a:t>子树</a:t>
            </a:r>
          </a:p>
          <a:p>
            <a:r>
              <a:rPr lang="zh-CN" altLang="en-US" sz="2600"/>
              <a:t>有序树、无序树</a:t>
            </a:r>
          </a:p>
          <a:p>
            <a:r>
              <a:rPr lang="zh-CN" altLang="en-US" sz="2600"/>
              <a:t>森林、果园</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a:t>例题</a:t>
            </a:r>
          </a:p>
        </p:txBody>
      </p:sp>
      <p:pic>
        <p:nvPicPr>
          <p:cNvPr id="153603" name="Picture 3" descr="tre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341438"/>
            <a:ext cx="7777163" cy="4610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zh-CN" altLang="en-US"/>
              <a:t>例题</a:t>
            </a:r>
          </a:p>
        </p:txBody>
      </p:sp>
      <p:sp>
        <p:nvSpPr>
          <p:cNvPr id="154627" name="Rectangle 3"/>
          <p:cNvSpPr>
            <a:spLocks noGrp="1" noChangeArrowheads="1"/>
          </p:cNvSpPr>
          <p:nvPr>
            <p:ph type="body" sz="half" idx="1"/>
          </p:nvPr>
        </p:nvSpPr>
        <p:spPr>
          <a:xfrm>
            <a:off x="457200" y="1600200"/>
            <a:ext cx="8218488" cy="4530725"/>
          </a:xfrm>
        </p:spPr>
        <p:txBody>
          <a:bodyPr/>
          <a:lstStyle/>
          <a:p>
            <a:r>
              <a:rPr lang="zh-CN" altLang="en-US"/>
              <a:t>列出如上图所示树的所有叶子结点</a:t>
            </a:r>
          </a:p>
          <a:p>
            <a:pPr lvl="1"/>
            <a:r>
              <a:rPr lang="zh-CN" altLang="en-US" sz="2800"/>
              <a:t>答案：</a:t>
            </a:r>
            <a:r>
              <a:rPr lang="en-US" altLang="zh-CN" sz="2800"/>
              <a:t>K,L,F,G,M,I,J</a:t>
            </a:r>
          </a:p>
          <a:p>
            <a:r>
              <a:rPr lang="zh-CN" altLang="en-US"/>
              <a:t>列出如上图所示树的所有分支结点</a:t>
            </a:r>
          </a:p>
          <a:p>
            <a:pPr lvl="1"/>
            <a:r>
              <a:rPr lang="zh-CN" altLang="en-US" sz="2800"/>
              <a:t>答案：</a:t>
            </a:r>
            <a:r>
              <a:rPr lang="en-US" altLang="zh-CN" sz="2800"/>
              <a:t>A,B,C,D,E,H</a:t>
            </a:r>
          </a:p>
          <a:p>
            <a:r>
              <a:rPr lang="zh-CN" altLang="en-US"/>
              <a:t>树</a:t>
            </a:r>
            <a:r>
              <a:rPr lang="en-US" altLang="zh-CN"/>
              <a:t>A</a:t>
            </a:r>
            <a:r>
              <a:rPr lang="zh-CN" altLang="en-US"/>
              <a:t>为几次树？子树</a:t>
            </a:r>
            <a:r>
              <a:rPr lang="en-US" altLang="zh-CN"/>
              <a:t>B</a:t>
            </a:r>
            <a:r>
              <a:rPr lang="zh-CN" altLang="en-US"/>
              <a:t>呢？</a:t>
            </a:r>
          </a:p>
          <a:p>
            <a:pPr lvl="1"/>
            <a:r>
              <a:rPr lang="zh-CN" altLang="en-US"/>
              <a:t>答案：</a:t>
            </a:r>
            <a:r>
              <a:rPr lang="en-US" altLang="zh-CN"/>
              <a:t>3</a:t>
            </a:r>
            <a:r>
              <a:rPr lang="zh-CN" altLang="en-US"/>
              <a:t>，</a:t>
            </a:r>
            <a:r>
              <a:rPr lang="en-US" altLang="zh-CN"/>
              <a:t>2</a:t>
            </a:r>
          </a:p>
          <a:p>
            <a:r>
              <a:rPr lang="zh-CN" altLang="en-US"/>
              <a:t>前页图所示树的高度为多少？</a:t>
            </a:r>
          </a:p>
          <a:p>
            <a:pPr lvl="1"/>
            <a:r>
              <a:rPr lang="zh-CN" altLang="en-US"/>
              <a:t>答案：</a:t>
            </a:r>
            <a:r>
              <a:rPr lang="en-US" altLang="zh-CN"/>
              <a:t>4</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a:t>树的基本概念和术语</a:t>
            </a:r>
          </a:p>
        </p:txBody>
      </p:sp>
      <p:sp>
        <p:nvSpPr>
          <p:cNvPr id="162819" name="Rectangle 3"/>
          <p:cNvSpPr>
            <a:spLocks noGrp="1" noChangeArrowheads="1"/>
          </p:cNvSpPr>
          <p:nvPr>
            <p:ph type="body" idx="1"/>
          </p:nvPr>
        </p:nvSpPr>
        <p:spPr/>
        <p:txBody>
          <a:bodyPr/>
          <a:lstStyle/>
          <a:p>
            <a:pPr>
              <a:lnSpc>
                <a:spcPct val="90000"/>
              </a:lnSpc>
            </a:pPr>
            <a:r>
              <a:rPr lang="zh-CN" altLang="en-US"/>
              <a:t>如果将树中结点的各子树看作从左到右有序的</a:t>
            </a:r>
            <a:r>
              <a:rPr lang="en-US" altLang="zh-CN"/>
              <a:t>,</a:t>
            </a:r>
            <a:r>
              <a:rPr lang="zh-CN" altLang="en-US"/>
              <a:t>则该树为</a:t>
            </a:r>
            <a:r>
              <a:rPr lang="zh-CN" altLang="en-US">
                <a:solidFill>
                  <a:srgbClr val="FF0000"/>
                </a:solidFill>
              </a:rPr>
              <a:t>有序树</a:t>
            </a:r>
            <a:r>
              <a:rPr lang="en-US" altLang="zh-CN"/>
              <a:t>(ordered tree),</a:t>
            </a:r>
            <a:r>
              <a:rPr lang="zh-CN" altLang="en-US"/>
              <a:t>否则为无序树。</a:t>
            </a:r>
          </a:p>
          <a:p>
            <a:pPr>
              <a:lnSpc>
                <a:spcPct val="90000"/>
              </a:lnSpc>
            </a:pPr>
            <a:r>
              <a:rPr lang="zh-CN" altLang="en-US">
                <a:solidFill>
                  <a:srgbClr val="FF0000"/>
                </a:solidFill>
              </a:rPr>
              <a:t>森林</a:t>
            </a:r>
            <a:r>
              <a:rPr lang="en-US" altLang="zh-CN"/>
              <a:t>(forest)</a:t>
            </a:r>
            <a:r>
              <a:rPr lang="zh-CN" altLang="en-US"/>
              <a:t>是</a:t>
            </a:r>
            <a:r>
              <a:rPr lang="en-US" altLang="zh-CN"/>
              <a:t>m</a:t>
            </a:r>
            <a:r>
              <a:rPr lang="zh-CN" altLang="en-US"/>
              <a:t>棵互不相交的树的集合。</a:t>
            </a:r>
          </a:p>
          <a:p>
            <a:pPr>
              <a:lnSpc>
                <a:spcPct val="90000"/>
              </a:lnSpc>
            </a:pPr>
            <a:r>
              <a:rPr lang="zh-CN" altLang="en-US"/>
              <a:t>如果把一棵树的根砍去，剩下的部分就是森林。</a:t>
            </a:r>
          </a:p>
          <a:p>
            <a:pPr>
              <a:lnSpc>
                <a:spcPct val="90000"/>
              </a:lnSpc>
            </a:pPr>
            <a:r>
              <a:rPr lang="zh-CN" altLang="en-US"/>
              <a:t>如果原来的树是有序的</a:t>
            </a:r>
            <a:r>
              <a:rPr lang="en-US" altLang="zh-CN"/>
              <a:t>,</a:t>
            </a:r>
            <a:r>
              <a:rPr lang="zh-CN" altLang="en-US"/>
              <a:t>则砍去根后的森林也是有序的</a:t>
            </a:r>
            <a:r>
              <a:rPr lang="en-US" altLang="zh-CN"/>
              <a:t>,</a:t>
            </a:r>
            <a:r>
              <a:rPr lang="zh-CN" altLang="en-US"/>
              <a:t>此时称该森林为有序森林或果园。</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a:t>二叉树及其性质</a:t>
            </a:r>
          </a:p>
        </p:txBody>
      </p:sp>
      <p:sp>
        <p:nvSpPr>
          <p:cNvPr id="169987" name="Rectangle 3"/>
          <p:cNvSpPr>
            <a:spLocks noGrp="1" noChangeArrowheads="1"/>
          </p:cNvSpPr>
          <p:nvPr>
            <p:ph type="body" idx="1"/>
          </p:nvPr>
        </p:nvSpPr>
        <p:spPr/>
        <p:txBody>
          <a:bodyPr/>
          <a:lstStyle/>
          <a:p>
            <a:r>
              <a:rPr lang="zh-CN" altLang="en-US" dirty="0"/>
              <a:t>二叉树（</a:t>
            </a:r>
            <a:r>
              <a:rPr lang="en-US" altLang="zh-CN" dirty="0"/>
              <a:t>Binary Tree</a:t>
            </a:r>
            <a:r>
              <a:rPr lang="zh-CN" altLang="en-US" dirty="0"/>
              <a:t>）</a:t>
            </a:r>
          </a:p>
          <a:p>
            <a:pPr lvl="1"/>
            <a:r>
              <a:rPr lang="zh-CN" altLang="en-US" dirty="0">
                <a:solidFill>
                  <a:srgbClr val="FF0000"/>
                </a:solidFill>
              </a:rPr>
              <a:t>另一种树形结构，特点是每个结点至多只有二棵子树，且子树有左右之分，其次序不能任意颠倒</a:t>
            </a:r>
          </a:p>
          <a:p>
            <a:r>
              <a:rPr lang="zh-CN" altLang="en-US" dirty="0"/>
              <a:t>二叉树可能的五种基本形态</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zh-CN" altLang="en-US"/>
              <a:t>二叉树及其性质</a:t>
            </a:r>
          </a:p>
        </p:txBody>
      </p:sp>
      <p:sp>
        <p:nvSpPr>
          <p:cNvPr id="174083" name="Rectangle 3"/>
          <p:cNvSpPr>
            <a:spLocks noGrp="1" noChangeArrowheads="1"/>
          </p:cNvSpPr>
          <p:nvPr>
            <p:ph type="body" idx="1"/>
          </p:nvPr>
        </p:nvSpPr>
        <p:spPr/>
        <p:txBody>
          <a:bodyPr/>
          <a:lstStyle/>
          <a:p>
            <a:r>
              <a:rPr lang="zh-CN" altLang="en-US">
                <a:solidFill>
                  <a:srgbClr val="FF0000"/>
                </a:solidFill>
              </a:rPr>
              <a:t>在二叉树的第</a:t>
            </a:r>
            <a:r>
              <a:rPr lang="en-US" altLang="zh-CN">
                <a:solidFill>
                  <a:srgbClr val="FF0000"/>
                </a:solidFill>
              </a:rPr>
              <a:t>i</a:t>
            </a:r>
            <a:r>
              <a:rPr lang="zh-CN" altLang="en-US">
                <a:solidFill>
                  <a:srgbClr val="FF0000"/>
                </a:solidFill>
              </a:rPr>
              <a:t>层上至多有</a:t>
            </a:r>
            <a:r>
              <a:rPr lang="en-US" altLang="zh-CN">
                <a:solidFill>
                  <a:srgbClr val="FF0000"/>
                </a:solidFill>
              </a:rPr>
              <a:t>2</a:t>
            </a:r>
            <a:r>
              <a:rPr lang="en-US" altLang="zh-CN" baseline="30000">
                <a:solidFill>
                  <a:srgbClr val="FF0000"/>
                </a:solidFill>
              </a:rPr>
              <a:t>i</a:t>
            </a:r>
            <a:r>
              <a:rPr lang="zh-CN" altLang="en-US" baseline="30000">
                <a:solidFill>
                  <a:srgbClr val="FF0000"/>
                </a:solidFill>
              </a:rPr>
              <a:t>－</a:t>
            </a:r>
            <a:r>
              <a:rPr lang="en-US" altLang="zh-CN" baseline="30000">
                <a:solidFill>
                  <a:srgbClr val="FF0000"/>
                </a:solidFill>
              </a:rPr>
              <a:t>1</a:t>
            </a:r>
            <a:r>
              <a:rPr lang="zh-CN" altLang="en-US">
                <a:solidFill>
                  <a:srgbClr val="FF0000"/>
                </a:solidFill>
              </a:rPr>
              <a:t>个结点（</a:t>
            </a:r>
            <a:r>
              <a:rPr lang="en-US" altLang="zh-CN">
                <a:solidFill>
                  <a:srgbClr val="FF0000"/>
                </a:solidFill>
              </a:rPr>
              <a:t>i</a:t>
            </a:r>
            <a:r>
              <a:rPr lang="en-US" altLang="zh-CN">
                <a:solidFill>
                  <a:srgbClr val="FF0000"/>
                </a:solidFill>
                <a:cs typeface="Arial" charset="0"/>
              </a:rPr>
              <a:t>≥1</a:t>
            </a:r>
            <a:r>
              <a:rPr lang="zh-CN" altLang="en-US">
                <a:solidFill>
                  <a:srgbClr val="FF0000"/>
                </a:solidFill>
                <a:cs typeface="Arial"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zh-CN" altLang="en-US"/>
              <a:t>例题</a:t>
            </a:r>
          </a:p>
        </p:txBody>
      </p:sp>
      <p:sp>
        <p:nvSpPr>
          <p:cNvPr id="176131" name="Rectangle 3"/>
          <p:cNvSpPr>
            <a:spLocks noGrp="1" noChangeArrowheads="1"/>
          </p:cNvSpPr>
          <p:nvPr>
            <p:ph type="body" idx="1"/>
          </p:nvPr>
        </p:nvSpPr>
        <p:spPr/>
        <p:txBody>
          <a:bodyPr/>
          <a:lstStyle/>
          <a:p>
            <a:r>
              <a:rPr lang="zh-CN" altLang="en-US">
                <a:cs typeface="Arial" charset="0"/>
              </a:rPr>
              <a:t>一棵二叉树第五层上至多有多少个结点？至少多少？</a:t>
            </a:r>
          </a:p>
          <a:p>
            <a:endParaRPr lang="zh-CN" altLang="en-US">
              <a:cs typeface="Arial" charset="0"/>
            </a:endParaRPr>
          </a:p>
          <a:p>
            <a:r>
              <a:rPr lang="zh-CN" altLang="en-US">
                <a:cs typeface="Arial" charset="0"/>
              </a:rPr>
              <a:t>答案：</a:t>
            </a:r>
            <a:r>
              <a:rPr lang="en-US" altLang="zh-CN">
                <a:cs typeface="Arial" charset="0"/>
              </a:rPr>
              <a:t>16</a:t>
            </a:r>
            <a:r>
              <a:rPr lang="zh-CN" altLang="en-US">
                <a:cs typeface="Arial" charset="0"/>
              </a:rPr>
              <a:t>，</a:t>
            </a:r>
            <a:r>
              <a:rPr lang="en-US" altLang="zh-CN">
                <a:cs typeface="Arial" charset="0"/>
              </a:rPr>
              <a:t>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zh-CN" altLang="en-US"/>
              <a:t>试题结构</a:t>
            </a:r>
          </a:p>
        </p:txBody>
      </p:sp>
      <p:sp>
        <p:nvSpPr>
          <p:cNvPr id="244739" name="Rectangle 3"/>
          <p:cNvSpPr>
            <a:spLocks noGrp="1" noChangeArrowheads="1"/>
          </p:cNvSpPr>
          <p:nvPr>
            <p:ph type="body" idx="1"/>
          </p:nvPr>
        </p:nvSpPr>
        <p:spPr/>
        <p:txBody>
          <a:bodyPr/>
          <a:lstStyle/>
          <a:p>
            <a:r>
              <a:rPr lang="zh-CN" altLang="en-US" dirty="0" smtClean="0"/>
              <a:t>考试满分</a:t>
            </a:r>
            <a:r>
              <a:rPr lang="en-US" altLang="zh-CN" dirty="0" smtClean="0"/>
              <a:t>60</a:t>
            </a:r>
            <a:r>
              <a:rPr lang="zh-CN" altLang="en-US" dirty="0" smtClean="0"/>
              <a:t>分</a:t>
            </a:r>
            <a:endParaRPr lang="zh-CN" altLang="en-US" dirty="0"/>
          </a:p>
          <a:p>
            <a:endParaRPr lang="en-US" altLang="zh-CN" dirty="0" smtClean="0"/>
          </a:p>
          <a:p>
            <a:r>
              <a:rPr lang="zh-CN" altLang="en-US" dirty="0" smtClean="0"/>
              <a:t>考试</a:t>
            </a:r>
            <a:r>
              <a:rPr lang="zh-CN" altLang="en-US" dirty="0"/>
              <a:t>题型：问答、分析、编程</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zh-CN" altLang="en-US"/>
              <a:t>二叉树及其性质</a:t>
            </a:r>
          </a:p>
        </p:txBody>
      </p:sp>
      <p:sp>
        <p:nvSpPr>
          <p:cNvPr id="177155" name="Rectangle 3"/>
          <p:cNvSpPr>
            <a:spLocks noGrp="1" noChangeArrowheads="1"/>
          </p:cNvSpPr>
          <p:nvPr>
            <p:ph type="body" idx="1"/>
          </p:nvPr>
        </p:nvSpPr>
        <p:spPr/>
        <p:txBody>
          <a:bodyPr/>
          <a:lstStyle/>
          <a:p>
            <a:r>
              <a:rPr lang="zh-CN" altLang="en-US">
                <a:solidFill>
                  <a:srgbClr val="FF0000"/>
                </a:solidFill>
                <a:cs typeface="Arial" charset="0"/>
              </a:rPr>
              <a:t>深度为</a:t>
            </a:r>
            <a:r>
              <a:rPr lang="en-US" altLang="zh-CN">
                <a:solidFill>
                  <a:srgbClr val="FF0000"/>
                </a:solidFill>
                <a:cs typeface="Arial" charset="0"/>
              </a:rPr>
              <a:t>k</a:t>
            </a:r>
            <a:r>
              <a:rPr lang="zh-CN" altLang="en-US">
                <a:solidFill>
                  <a:srgbClr val="FF0000"/>
                </a:solidFill>
                <a:cs typeface="Arial" charset="0"/>
              </a:rPr>
              <a:t>的二叉树至多有</a:t>
            </a:r>
            <a:r>
              <a:rPr lang="en-US" altLang="zh-CN">
                <a:solidFill>
                  <a:srgbClr val="FF0000"/>
                </a:solidFill>
                <a:cs typeface="Arial" charset="0"/>
              </a:rPr>
              <a:t>2</a:t>
            </a:r>
            <a:r>
              <a:rPr lang="en-US" altLang="zh-CN" baseline="30000">
                <a:solidFill>
                  <a:srgbClr val="FF0000"/>
                </a:solidFill>
                <a:cs typeface="Arial" charset="0"/>
              </a:rPr>
              <a:t>k</a:t>
            </a:r>
            <a:r>
              <a:rPr lang="zh-CN" altLang="en-US">
                <a:solidFill>
                  <a:srgbClr val="FF0000"/>
                </a:solidFill>
                <a:cs typeface="Arial" charset="0"/>
              </a:rPr>
              <a:t>－</a:t>
            </a:r>
            <a:r>
              <a:rPr lang="en-US" altLang="zh-CN">
                <a:solidFill>
                  <a:srgbClr val="FF0000"/>
                </a:solidFill>
                <a:cs typeface="Arial" charset="0"/>
              </a:rPr>
              <a:t>1</a:t>
            </a:r>
            <a:r>
              <a:rPr lang="zh-CN" altLang="en-US">
                <a:solidFill>
                  <a:srgbClr val="FF0000"/>
                </a:solidFill>
                <a:cs typeface="Arial" charset="0"/>
              </a:rPr>
              <a:t>个结点（</a:t>
            </a:r>
            <a:r>
              <a:rPr lang="en-US" altLang="zh-CN">
                <a:solidFill>
                  <a:srgbClr val="FF0000"/>
                </a:solidFill>
                <a:cs typeface="Arial" charset="0"/>
              </a:rPr>
              <a:t>k≥1</a:t>
            </a:r>
            <a:r>
              <a:rPr lang="zh-CN" altLang="en-US">
                <a:solidFill>
                  <a:srgbClr val="FF0000"/>
                </a:solidFill>
                <a:cs typeface="Arial"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a:t>例题</a:t>
            </a:r>
          </a:p>
        </p:txBody>
      </p:sp>
      <p:sp>
        <p:nvSpPr>
          <p:cNvPr id="178179" name="Rectangle 3"/>
          <p:cNvSpPr>
            <a:spLocks noGrp="1" noChangeArrowheads="1"/>
          </p:cNvSpPr>
          <p:nvPr>
            <p:ph type="body" idx="1"/>
          </p:nvPr>
        </p:nvSpPr>
        <p:spPr/>
        <p:txBody>
          <a:bodyPr/>
          <a:lstStyle/>
          <a:p>
            <a:r>
              <a:rPr lang="zh-CN" altLang="en-US"/>
              <a:t>深度为</a:t>
            </a:r>
            <a:r>
              <a:rPr lang="en-US" altLang="zh-CN"/>
              <a:t>n(n&gt;0)</a:t>
            </a:r>
            <a:r>
              <a:rPr lang="zh-CN" altLang="en-US"/>
              <a:t>的二叉树最多有</a:t>
            </a:r>
            <a:r>
              <a:rPr lang="en-US" altLang="zh-CN"/>
              <a:t>_____</a:t>
            </a:r>
            <a:r>
              <a:rPr lang="zh-CN" altLang="en-US"/>
              <a:t>个结点。</a:t>
            </a:r>
          </a:p>
          <a:p>
            <a:endParaRPr lang="zh-CN" altLang="en-US"/>
          </a:p>
          <a:p>
            <a:r>
              <a:rPr lang="zh-CN" altLang="en-US"/>
              <a:t>答案：</a:t>
            </a:r>
            <a:r>
              <a:rPr lang="en-US" altLang="zh-CN"/>
              <a:t>2</a:t>
            </a:r>
            <a:r>
              <a:rPr lang="en-US" altLang="zh-CN" baseline="30000"/>
              <a:t>n</a:t>
            </a:r>
            <a:r>
              <a:rPr lang="en-US" altLang="zh-CN"/>
              <a:t>-1</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zh-CN" altLang="en-US"/>
              <a:t>例题</a:t>
            </a:r>
          </a:p>
        </p:txBody>
      </p:sp>
      <p:sp>
        <p:nvSpPr>
          <p:cNvPr id="179203" name="Rectangle 3"/>
          <p:cNvSpPr>
            <a:spLocks noGrp="1" noChangeArrowheads="1"/>
          </p:cNvSpPr>
          <p:nvPr>
            <p:ph type="body" idx="1"/>
          </p:nvPr>
        </p:nvSpPr>
        <p:spPr/>
        <p:txBody>
          <a:bodyPr/>
          <a:lstStyle/>
          <a:p>
            <a:r>
              <a:rPr lang="zh-CN" altLang="en-US">
                <a:cs typeface="Arial" charset="0"/>
              </a:rPr>
              <a:t>一棵深度为</a:t>
            </a:r>
            <a:r>
              <a:rPr lang="en-US" altLang="zh-CN">
                <a:cs typeface="Arial" charset="0"/>
              </a:rPr>
              <a:t>5</a:t>
            </a:r>
            <a:r>
              <a:rPr lang="zh-CN" altLang="en-US">
                <a:cs typeface="Arial" charset="0"/>
              </a:rPr>
              <a:t>的二叉树至多有多少个结点？至少多少？</a:t>
            </a:r>
          </a:p>
          <a:p>
            <a:endParaRPr lang="zh-CN" altLang="en-US">
              <a:cs typeface="Arial" charset="0"/>
            </a:endParaRPr>
          </a:p>
          <a:p>
            <a:r>
              <a:rPr lang="zh-CN" altLang="en-US">
                <a:cs typeface="Arial" charset="0"/>
              </a:rPr>
              <a:t>答案：</a:t>
            </a:r>
            <a:r>
              <a:rPr lang="en-US" altLang="zh-CN">
                <a:cs typeface="Arial" charset="0"/>
              </a:rPr>
              <a:t>31</a:t>
            </a:r>
            <a:r>
              <a:rPr lang="zh-CN" altLang="en-US">
                <a:cs typeface="Arial" charset="0"/>
              </a:rPr>
              <a:t>，</a:t>
            </a:r>
            <a:r>
              <a:rPr lang="en-US" altLang="zh-CN">
                <a:cs typeface="Arial" charset="0"/>
              </a:rPr>
              <a:t>5</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zh-CN" altLang="en-US"/>
              <a:t>例题</a:t>
            </a:r>
          </a:p>
        </p:txBody>
      </p:sp>
      <p:sp>
        <p:nvSpPr>
          <p:cNvPr id="180227" name="Rectangle 3"/>
          <p:cNvSpPr>
            <a:spLocks noGrp="1" noChangeArrowheads="1"/>
          </p:cNvSpPr>
          <p:nvPr>
            <p:ph type="body" idx="1"/>
          </p:nvPr>
        </p:nvSpPr>
        <p:spPr/>
        <p:txBody>
          <a:bodyPr/>
          <a:lstStyle/>
          <a:p>
            <a:r>
              <a:rPr lang="zh-CN" altLang="en-US"/>
              <a:t>高度为</a:t>
            </a:r>
            <a:r>
              <a:rPr lang="en-US" altLang="zh-CN"/>
              <a:t>h(h&gt;0)</a:t>
            </a:r>
            <a:r>
              <a:rPr lang="zh-CN" altLang="en-US"/>
              <a:t>的二叉树最少有</a:t>
            </a:r>
            <a:r>
              <a:rPr lang="en-US" altLang="zh-CN"/>
              <a:t>________</a:t>
            </a:r>
            <a:r>
              <a:rPr lang="zh-CN" altLang="en-US"/>
              <a:t>个结点？</a:t>
            </a:r>
          </a:p>
          <a:p>
            <a:endParaRPr lang="zh-CN" altLang="en-US"/>
          </a:p>
          <a:p>
            <a:r>
              <a:rPr lang="zh-CN" altLang="en-US"/>
              <a:t>答案：</a:t>
            </a:r>
            <a:r>
              <a:rPr lang="en-US" altLang="zh-CN"/>
              <a:t>h</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a:t>二叉树及其性质</a:t>
            </a:r>
          </a:p>
        </p:txBody>
      </p:sp>
      <p:sp>
        <p:nvSpPr>
          <p:cNvPr id="181251" name="Rectangle 3"/>
          <p:cNvSpPr>
            <a:spLocks noGrp="1" noChangeArrowheads="1"/>
          </p:cNvSpPr>
          <p:nvPr>
            <p:ph type="body" idx="1"/>
          </p:nvPr>
        </p:nvSpPr>
        <p:spPr/>
        <p:txBody>
          <a:bodyPr/>
          <a:lstStyle/>
          <a:p>
            <a:r>
              <a:rPr lang="zh-CN" altLang="en-US">
                <a:solidFill>
                  <a:srgbClr val="FF0000"/>
                </a:solidFill>
                <a:sym typeface="Symbol" pitchFamily="18" charset="2"/>
              </a:rPr>
              <a:t>对于任何二叉树</a:t>
            </a:r>
            <a:r>
              <a:rPr lang="en-US" altLang="zh-CN">
                <a:solidFill>
                  <a:srgbClr val="FF0000"/>
                </a:solidFill>
                <a:sym typeface="Symbol" pitchFamily="18" charset="2"/>
              </a:rPr>
              <a:t>,</a:t>
            </a:r>
            <a:r>
              <a:rPr lang="zh-CN" altLang="en-US">
                <a:solidFill>
                  <a:srgbClr val="FF0000"/>
                </a:solidFill>
                <a:sym typeface="Symbol" pitchFamily="18" charset="2"/>
              </a:rPr>
              <a:t>如果叶子节点数为</a:t>
            </a:r>
            <a:r>
              <a:rPr lang="en-US" altLang="zh-CN">
                <a:solidFill>
                  <a:srgbClr val="FF0000"/>
                </a:solidFill>
                <a:sym typeface="Symbol" pitchFamily="18" charset="2"/>
              </a:rPr>
              <a:t>n</a:t>
            </a:r>
            <a:r>
              <a:rPr lang="en-US" altLang="zh-CN" baseline="-25000">
                <a:solidFill>
                  <a:srgbClr val="FF0000"/>
                </a:solidFill>
                <a:sym typeface="Symbol" pitchFamily="18" charset="2"/>
              </a:rPr>
              <a:t>0</a:t>
            </a:r>
            <a:r>
              <a:rPr lang="en-US" altLang="zh-CN">
                <a:solidFill>
                  <a:srgbClr val="FF0000"/>
                </a:solidFill>
                <a:sym typeface="Symbol" pitchFamily="18" charset="2"/>
              </a:rPr>
              <a:t>,</a:t>
            </a:r>
            <a:r>
              <a:rPr lang="zh-CN" altLang="en-US">
                <a:solidFill>
                  <a:srgbClr val="FF0000"/>
                </a:solidFill>
                <a:sym typeface="Symbol" pitchFamily="18" charset="2"/>
              </a:rPr>
              <a:t>度为</a:t>
            </a:r>
            <a:r>
              <a:rPr lang="en-US" altLang="zh-CN">
                <a:solidFill>
                  <a:srgbClr val="FF0000"/>
                </a:solidFill>
                <a:sym typeface="Symbol" pitchFamily="18" charset="2"/>
              </a:rPr>
              <a:t>2</a:t>
            </a:r>
            <a:r>
              <a:rPr lang="zh-CN" altLang="en-US">
                <a:solidFill>
                  <a:srgbClr val="FF0000"/>
                </a:solidFill>
                <a:sym typeface="Symbol" pitchFamily="18" charset="2"/>
              </a:rPr>
              <a:t>的节点数为</a:t>
            </a:r>
            <a:r>
              <a:rPr lang="en-US" altLang="zh-CN">
                <a:solidFill>
                  <a:srgbClr val="FF0000"/>
                </a:solidFill>
                <a:sym typeface="Symbol" pitchFamily="18" charset="2"/>
              </a:rPr>
              <a:t>n</a:t>
            </a:r>
            <a:r>
              <a:rPr lang="en-US" altLang="zh-CN" baseline="-25000">
                <a:solidFill>
                  <a:srgbClr val="FF0000"/>
                </a:solidFill>
                <a:sym typeface="Symbol" pitchFamily="18" charset="2"/>
              </a:rPr>
              <a:t>2</a:t>
            </a:r>
            <a:r>
              <a:rPr lang="en-US" altLang="zh-CN">
                <a:solidFill>
                  <a:srgbClr val="FF0000"/>
                </a:solidFill>
                <a:sym typeface="Symbol" pitchFamily="18" charset="2"/>
              </a:rPr>
              <a:t>,</a:t>
            </a:r>
            <a:r>
              <a:rPr lang="zh-CN" altLang="en-US">
                <a:solidFill>
                  <a:srgbClr val="FF0000"/>
                </a:solidFill>
                <a:sym typeface="Symbol" pitchFamily="18" charset="2"/>
              </a:rPr>
              <a:t>则</a:t>
            </a:r>
            <a:r>
              <a:rPr lang="en-US" altLang="zh-CN">
                <a:solidFill>
                  <a:srgbClr val="FF0000"/>
                </a:solidFill>
                <a:sym typeface="Symbol" pitchFamily="18" charset="2"/>
              </a:rPr>
              <a:t>n</a:t>
            </a:r>
            <a:r>
              <a:rPr lang="en-US" altLang="zh-CN" baseline="-25000">
                <a:solidFill>
                  <a:srgbClr val="FF0000"/>
                </a:solidFill>
                <a:sym typeface="Symbol" pitchFamily="18" charset="2"/>
              </a:rPr>
              <a:t>0</a:t>
            </a:r>
            <a:r>
              <a:rPr lang="en-US" altLang="zh-CN">
                <a:solidFill>
                  <a:srgbClr val="FF0000"/>
                </a:solidFill>
                <a:sym typeface="Symbol" pitchFamily="18" charset="2"/>
              </a:rPr>
              <a:t>=n</a:t>
            </a:r>
            <a:r>
              <a:rPr lang="en-US" altLang="zh-CN" baseline="-25000">
                <a:solidFill>
                  <a:srgbClr val="FF0000"/>
                </a:solidFill>
                <a:sym typeface="Symbol" pitchFamily="18" charset="2"/>
              </a:rPr>
              <a:t>2</a:t>
            </a:r>
            <a:r>
              <a:rPr lang="en-US" altLang="zh-CN">
                <a:solidFill>
                  <a:srgbClr val="FF0000"/>
                </a:solidFill>
                <a:sym typeface="Symbol" pitchFamily="18" charset="2"/>
              </a:rPr>
              <a:t>+1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a:t>例题</a:t>
            </a:r>
          </a:p>
        </p:txBody>
      </p:sp>
      <p:sp>
        <p:nvSpPr>
          <p:cNvPr id="183299" name="Rectangle 3"/>
          <p:cNvSpPr>
            <a:spLocks noGrp="1" noChangeArrowheads="1"/>
          </p:cNvSpPr>
          <p:nvPr>
            <p:ph type="body" idx="1"/>
          </p:nvPr>
        </p:nvSpPr>
        <p:spPr/>
        <p:txBody>
          <a:bodyPr/>
          <a:lstStyle/>
          <a:p>
            <a:r>
              <a:rPr lang="zh-CN" altLang="en-US"/>
              <a:t>在一棵二叉树中有</a:t>
            </a:r>
            <a:r>
              <a:rPr lang="en-US" altLang="zh-CN"/>
              <a:t>n</a:t>
            </a:r>
            <a:r>
              <a:rPr lang="en-US" altLang="zh-CN" baseline="-25000"/>
              <a:t>0</a:t>
            </a:r>
            <a:r>
              <a:rPr lang="zh-CN" altLang="en-US"/>
              <a:t>个叶结点，有</a:t>
            </a:r>
            <a:r>
              <a:rPr lang="en-US" altLang="zh-CN"/>
              <a:t>n</a:t>
            </a:r>
            <a:r>
              <a:rPr lang="en-US" altLang="zh-CN" baseline="-25000"/>
              <a:t>2</a:t>
            </a:r>
            <a:r>
              <a:rPr lang="zh-CN" altLang="en-US"/>
              <a:t>个度为</a:t>
            </a:r>
            <a:r>
              <a:rPr lang="en-US" altLang="zh-CN"/>
              <a:t>2</a:t>
            </a:r>
            <a:r>
              <a:rPr lang="zh-CN" altLang="en-US"/>
              <a:t>的结点，则</a:t>
            </a:r>
            <a:r>
              <a:rPr lang="en-US" altLang="zh-CN"/>
              <a:t>n</a:t>
            </a:r>
            <a:r>
              <a:rPr lang="en-US" altLang="zh-CN" baseline="-25000"/>
              <a:t>2</a:t>
            </a:r>
            <a:r>
              <a:rPr lang="en-US" altLang="zh-CN"/>
              <a:t>=________</a:t>
            </a:r>
            <a:r>
              <a:rPr lang="zh-CN" altLang="en-US"/>
              <a:t>。</a:t>
            </a:r>
          </a:p>
          <a:p>
            <a:endParaRPr lang="zh-CN" altLang="en-US"/>
          </a:p>
          <a:p>
            <a:r>
              <a:rPr lang="zh-CN" altLang="en-US"/>
              <a:t>答案： </a:t>
            </a:r>
            <a:r>
              <a:rPr lang="en-US" altLang="zh-CN"/>
              <a:t>n</a:t>
            </a:r>
            <a:r>
              <a:rPr lang="en-US" altLang="zh-CN" baseline="-25000"/>
              <a:t>0</a:t>
            </a:r>
            <a:r>
              <a:rPr lang="en-US" altLang="zh-CN"/>
              <a:t> </a:t>
            </a:r>
            <a:r>
              <a:rPr lang="zh-CN" altLang="en-US"/>
              <a:t>－</a:t>
            </a:r>
            <a:r>
              <a:rPr lang="en-US" altLang="zh-CN"/>
              <a:t>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a:t>例题</a:t>
            </a:r>
          </a:p>
        </p:txBody>
      </p:sp>
      <p:sp>
        <p:nvSpPr>
          <p:cNvPr id="184323" name="Rectangle 3"/>
          <p:cNvSpPr>
            <a:spLocks noGrp="1" noChangeArrowheads="1"/>
          </p:cNvSpPr>
          <p:nvPr>
            <p:ph type="body" idx="1"/>
          </p:nvPr>
        </p:nvSpPr>
        <p:spPr/>
        <p:txBody>
          <a:bodyPr/>
          <a:lstStyle/>
          <a:p>
            <a:r>
              <a:rPr lang="zh-CN" altLang="en-US"/>
              <a:t>若一棵二叉树有</a:t>
            </a:r>
            <a:r>
              <a:rPr lang="en-US" altLang="zh-CN"/>
              <a:t>10</a:t>
            </a:r>
            <a:r>
              <a:rPr lang="zh-CN" altLang="en-US"/>
              <a:t>个叶结点，则该二叉树中度为</a:t>
            </a:r>
            <a:r>
              <a:rPr lang="en-US" altLang="zh-CN"/>
              <a:t>2</a:t>
            </a:r>
            <a:r>
              <a:rPr lang="zh-CN" altLang="en-US"/>
              <a:t>的结的点个数为</a:t>
            </a:r>
            <a:r>
              <a:rPr lang="en-US" altLang="zh-CN"/>
              <a:t>______________</a:t>
            </a:r>
            <a:r>
              <a:rPr lang="zh-CN" altLang="en-US"/>
              <a:t>。</a:t>
            </a:r>
          </a:p>
          <a:p>
            <a:endParaRPr lang="zh-CN" altLang="en-US"/>
          </a:p>
          <a:p>
            <a:r>
              <a:rPr lang="zh-CN" altLang="en-US"/>
              <a:t>答案：</a:t>
            </a:r>
            <a:r>
              <a:rPr lang="en-US" altLang="zh-CN"/>
              <a:t>9</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a:t>例题</a:t>
            </a:r>
          </a:p>
        </p:txBody>
      </p:sp>
      <p:sp>
        <p:nvSpPr>
          <p:cNvPr id="185347" name="Rectangle 3"/>
          <p:cNvSpPr>
            <a:spLocks noGrp="1" noChangeArrowheads="1"/>
          </p:cNvSpPr>
          <p:nvPr>
            <p:ph type="body" idx="1"/>
          </p:nvPr>
        </p:nvSpPr>
        <p:spPr/>
        <p:txBody>
          <a:bodyPr/>
          <a:lstStyle/>
          <a:p>
            <a:r>
              <a:rPr lang="zh-CN" altLang="en-US"/>
              <a:t>若一二叉树有</a:t>
            </a:r>
            <a:r>
              <a:rPr lang="en-US" altLang="zh-CN"/>
              <a:t>2</a:t>
            </a:r>
            <a:r>
              <a:rPr lang="zh-CN" altLang="en-US"/>
              <a:t>度结点</a:t>
            </a:r>
            <a:r>
              <a:rPr lang="en-US" altLang="zh-CN"/>
              <a:t>100</a:t>
            </a:r>
            <a:r>
              <a:rPr lang="zh-CN" altLang="en-US"/>
              <a:t>个，则其叶结点有多少个？</a:t>
            </a:r>
          </a:p>
          <a:p>
            <a:endParaRPr lang="zh-CN" altLang="en-US"/>
          </a:p>
          <a:p>
            <a:r>
              <a:rPr lang="zh-CN" altLang="en-US"/>
              <a:t>答案：</a:t>
            </a:r>
            <a:r>
              <a:rPr lang="en-US" altLang="zh-CN"/>
              <a:t>101</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zh-CN" altLang="en-US"/>
              <a:t>例题</a:t>
            </a:r>
          </a:p>
        </p:txBody>
      </p:sp>
      <p:sp>
        <p:nvSpPr>
          <p:cNvPr id="186371" name="Rectangle 3"/>
          <p:cNvSpPr>
            <a:spLocks noGrp="1" noChangeArrowheads="1"/>
          </p:cNvSpPr>
          <p:nvPr>
            <p:ph type="body" idx="1"/>
          </p:nvPr>
        </p:nvSpPr>
        <p:spPr/>
        <p:txBody>
          <a:bodyPr/>
          <a:lstStyle/>
          <a:p>
            <a:r>
              <a:rPr lang="zh-CN" altLang="en-US"/>
              <a:t>若二叉树中度为</a:t>
            </a:r>
            <a:r>
              <a:rPr lang="en-US" altLang="zh-CN"/>
              <a:t>2</a:t>
            </a:r>
            <a:r>
              <a:rPr lang="zh-CN" altLang="en-US"/>
              <a:t>的结点有</a:t>
            </a:r>
            <a:r>
              <a:rPr lang="en-US" altLang="zh-CN"/>
              <a:t>15</a:t>
            </a:r>
            <a:r>
              <a:rPr lang="zh-CN" altLang="en-US"/>
              <a:t>个，度为</a:t>
            </a:r>
            <a:r>
              <a:rPr lang="en-US" altLang="zh-CN"/>
              <a:t>1</a:t>
            </a:r>
            <a:r>
              <a:rPr lang="zh-CN" altLang="en-US"/>
              <a:t>的结点有</a:t>
            </a:r>
            <a:r>
              <a:rPr lang="en-US" altLang="zh-CN"/>
              <a:t>10</a:t>
            </a:r>
            <a:r>
              <a:rPr lang="zh-CN" altLang="en-US"/>
              <a:t>个，共有多少个结点？</a:t>
            </a:r>
          </a:p>
          <a:p>
            <a:endParaRPr lang="zh-CN" altLang="en-US"/>
          </a:p>
          <a:p>
            <a:r>
              <a:rPr lang="zh-CN" altLang="en-US"/>
              <a:t>答案：</a:t>
            </a:r>
            <a:r>
              <a:rPr lang="en-US" altLang="zh-CN"/>
              <a:t>41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a:t>例题</a:t>
            </a:r>
          </a:p>
        </p:txBody>
      </p:sp>
      <p:sp>
        <p:nvSpPr>
          <p:cNvPr id="187395" name="Rectangle 3"/>
          <p:cNvSpPr>
            <a:spLocks noGrp="1" noChangeArrowheads="1"/>
          </p:cNvSpPr>
          <p:nvPr>
            <p:ph type="body" idx="1"/>
          </p:nvPr>
        </p:nvSpPr>
        <p:spPr/>
        <p:txBody>
          <a:bodyPr/>
          <a:lstStyle/>
          <a:p>
            <a:r>
              <a:rPr lang="zh-CN" altLang="en-US"/>
              <a:t>在一棵度为</a:t>
            </a:r>
            <a:r>
              <a:rPr lang="en-US" altLang="zh-CN"/>
              <a:t>3</a:t>
            </a:r>
            <a:r>
              <a:rPr lang="zh-CN" altLang="en-US"/>
              <a:t>的树中，度为</a:t>
            </a:r>
            <a:r>
              <a:rPr lang="en-US" altLang="zh-CN"/>
              <a:t>3</a:t>
            </a:r>
            <a:r>
              <a:rPr lang="zh-CN" altLang="en-US"/>
              <a:t>的结点有</a:t>
            </a:r>
            <a:r>
              <a:rPr lang="en-US" altLang="zh-CN"/>
              <a:t>2</a:t>
            </a:r>
            <a:r>
              <a:rPr lang="zh-CN" altLang="en-US"/>
              <a:t>个，度为</a:t>
            </a:r>
            <a:r>
              <a:rPr lang="en-US" altLang="zh-CN"/>
              <a:t>2</a:t>
            </a:r>
            <a:r>
              <a:rPr lang="zh-CN" altLang="en-US"/>
              <a:t>的结点有</a:t>
            </a:r>
            <a:r>
              <a:rPr lang="en-US" altLang="zh-CN"/>
              <a:t>1</a:t>
            </a:r>
            <a:r>
              <a:rPr lang="zh-CN" altLang="en-US"/>
              <a:t>个，度为</a:t>
            </a:r>
            <a:r>
              <a:rPr lang="en-US" altLang="zh-CN"/>
              <a:t>1</a:t>
            </a:r>
            <a:r>
              <a:rPr lang="zh-CN" altLang="en-US"/>
              <a:t>的结点有</a:t>
            </a:r>
            <a:r>
              <a:rPr lang="en-US" altLang="zh-CN"/>
              <a:t>2</a:t>
            </a:r>
            <a:r>
              <a:rPr lang="zh-CN" altLang="en-US"/>
              <a:t>个，那么，该树有</a:t>
            </a:r>
            <a:r>
              <a:rPr lang="en-US" altLang="zh-CN"/>
              <a:t>__________</a:t>
            </a:r>
            <a:r>
              <a:rPr lang="zh-CN" altLang="en-US"/>
              <a:t>个叶结点。</a:t>
            </a:r>
          </a:p>
          <a:p>
            <a:endParaRPr lang="zh-CN" altLang="en-US"/>
          </a:p>
          <a:p>
            <a:r>
              <a:rPr lang="zh-CN" altLang="en-US"/>
              <a:t>答案：</a:t>
            </a:r>
            <a:r>
              <a:rPr lang="en-US" altLang="zh-CN"/>
              <a:t>6</a:t>
            </a:r>
          </a:p>
          <a:p>
            <a:endParaRPr lang="en-US" altLang="zh-CN"/>
          </a:p>
          <a:p>
            <a:r>
              <a:rPr lang="zh-CN" altLang="en-US"/>
              <a:t>构造法</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a:t>样题－问答和编程题</a:t>
            </a:r>
          </a:p>
        </p:txBody>
      </p:sp>
      <p:sp>
        <p:nvSpPr>
          <p:cNvPr id="452611" name="Rectangle 3"/>
          <p:cNvSpPr>
            <a:spLocks noGrp="1" noChangeArrowheads="1"/>
          </p:cNvSpPr>
          <p:nvPr>
            <p:ph type="body" idx="1"/>
          </p:nvPr>
        </p:nvSpPr>
        <p:spPr/>
        <p:txBody>
          <a:bodyPr/>
          <a:lstStyle/>
          <a:p>
            <a:r>
              <a:rPr lang="zh-CN" altLang="sv-SE"/>
              <a:t>插入排序、选择排序、冒泡排序、快速排序中最快的排序方法是</a:t>
            </a:r>
            <a:r>
              <a:rPr lang="sv-SE" altLang="zh-CN"/>
              <a:t>________</a:t>
            </a:r>
          </a:p>
          <a:p>
            <a:endParaRPr lang="zh-CN" altLang="sv-SE"/>
          </a:p>
          <a:p>
            <a:r>
              <a:rPr lang="zh-CN" altLang="sv-SE"/>
              <a:t>试论述什么叫</a:t>
            </a:r>
            <a:r>
              <a:rPr lang="sv-SE" altLang="zh-CN"/>
              <a:t>Hash</a:t>
            </a:r>
            <a:r>
              <a:rPr lang="zh-CN" altLang="sv-SE"/>
              <a:t>冲突</a:t>
            </a:r>
            <a:r>
              <a:rPr lang="zh-CN" altLang="en-US"/>
              <a:t>及有那些处理方法</a:t>
            </a:r>
          </a:p>
          <a:p>
            <a:endParaRPr lang="zh-CN" altLang="sv-SE"/>
          </a:p>
          <a:p>
            <a:r>
              <a:rPr lang="zh-CN" altLang="sv-SE"/>
              <a:t>编程实现对二叉树所有节点的统计</a:t>
            </a:r>
            <a:endParaRPr lang="zh-CN" altLang="en-US"/>
          </a:p>
          <a:p>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a:t>二叉树及其性质</a:t>
            </a:r>
          </a:p>
        </p:txBody>
      </p:sp>
      <p:sp>
        <p:nvSpPr>
          <p:cNvPr id="188419" name="Rectangle 3"/>
          <p:cNvSpPr>
            <a:spLocks noGrp="1" noChangeArrowheads="1"/>
          </p:cNvSpPr>
          <p:nvPr>
            <p:ph type="body" idx="1"/>
          </p:nvPr>
        </p:nvSpPr>
        <p:spPr/>
        <p:txBody>
          <a:bodyPr/>
          <a:lstStyle/>
          <a:p>
            <a:r>
              <a:rPr lang="zh-CN" altLang="en-US"/>
              <a:t>满二叉树：</a:t>
            </a:r>
          </a:p>
          <a:p>
            <a:pPr lvl="1"/>
            <a:r>
              <a:rPr lang="zh-CN" altLang="en-US">
                <a:solidFill>
                  <a:srgbClr val="FF0000"/>
                </a:solidFill>
              </a:rPr>
              <a:t>一棵深度为</a:t>
            </a:r>
            <a:r>
              <a:rPr lang="en-US" altLang="zh-CN">
                <a:solidFill>
                  <a:srgbClr val="FF0000"/>
                </a:solidFill>
              </a:rPr>
              <a:t>k</a:t>
            </a:r>
            <a:r>
              <a:rPr lang="zh-CN" altLang="en-US">
                <a:solidFill>
                  <a:srgbClr val="FF0000"/>
                </a:solidFill>
              </a:rPr>
              <a:t>且有</a:t>
            </a:r>
            <a:r>
              <a:rPr lang="en-US" altLang="zh-CN">
                <a:solidFill>
                  <a:srgbClr val="FF0000"/>
                </a:solidFill>
                <a:cs typeface="Arial" charset="0"/>
              </a:rPr>
              <a:t>2</a:t>
            </a:r>
            <a:r>
              <a:rPr lang="en-US" altLang="zh-CN" baseline="30000">
                <a:solidFill>
                  <a:srgbClr val="FF0000"/>
                </a:solidFill>
                <a:cs typeface="Arial" charset="0"/>
              </a:rPr>
              <a:t>k</a:t>
            </a:r>
            <a:r>
              <a:rPr lang="zh-CN" altLang="en-US">
                <a:solidFill>
                  <a:srgbClr val="FF0000"/>
                </a:solidFill>
                <a:cs typeface="Arial" charset="0"/>
              </a:rPr>
              <a:t>－</a:t>
            </a:r>
            <a:r>
              <a:rPr lang="en-US" altLang="zh-CN">
                <a:solidFill>
                  <a:srgbClr val="FF0000"/>
                </a:solidFill>
                <a:cs typeface="Arial" charset="0"/>
              </a:rPr>
              <a:t>1</a:t>
            </a:r>
            <a:r>
              <a:rPr lang="zh-CN" altLang="en-US">
                <a:solidFill>
                  <a:srgbClr val="FF0000"/>
                </a:solidFill>
                <a:cs typeface="Arial" charset="0"/>
              </a:rPr>
              <a:t>个结点的二叉树</a:t>
            </a:r>
          </a:p>
          <a:p>
            <a:pPr lvl="1"/>
            <a:r>
              <a:rPr lang="zh-CN" altLang="en-US">
                <a:cs typeface="Arial" charset="0"/>
              </a:rPr>
              <a:t>可以对满二叉树的结点进行连续编号，约定编号从根开始，自上而下，自左而右。</a:t>
            </a:r>
          </a:p>
          <a:p>
            <a:endParaRPr lang="zh-CN" altLang="en-US">
              <a:solidFill>
                <a:srgbClr val="FF0000"/>
              </a:solidFill>
              <a:cs typeface="Arial" charset="0"/>
            </a:endParaRPr>
          </a:p>
          <a:p>
            <a:r>
              <a:rPr lang="zh-CN" altLang="en-US">
                <a:cs typeface="Arial" charset="0"/>
              </a:rPr>
              <a:t>完全二叉树：</a:t>
            </a:r>
          </a:p>
          <a:p>
            <a:pPr lvl="1"/>
            <a:r>
              <a:rPr lang="zh-CN" altLang="en-US">
                <a:solidFill>
                  <a:srgbClr val="FF0000"/>
                </a:solidFill>
                <a:cs typeface="Arial" charset="0"/>
              </a:rPr>
              <a:t>深度为</a:t>
            </a:r>
            <a:r>
              <a:rPr lang="en-US" altLang="zh-CN">
                <a:solidFill>
                  <a:srgbClr val="FF0000"/>
                </a:solidFill>
                <a:cs typeface="Arial" charset="0"/>
              </a:rPr>
              <a:t>k</a:t>
            </a:r>
            <a:r>
              <a:rPr lang="zh-CN" altLang="en-US">
                <a:solidFill>
                  <a:srgbClr val="FF0000"/>
                </a:solidFill>
                <a:cs typeface="Arial" charset="0"/>
              </a:rPr>
              <a:t>的，有</a:t>
            </a:r>
            <a:r>
              <a:rPr lang="en-US" altLang="zh-CN">
                <a:solidFill>
                  <a:srgbClr val="FF0000"/>
                </a:solidFill>
                <a:cs typeface="Arial" charset="0"/>
              </a:rPr>
              <a:t>n</a:t>
            </a:r>
            <a:r>
              <a:rPr lang="zh-CN" altLang="en-US">
                <a:solidFill>
                  <a:srgbClr val="FF0000"/>
                </a:solidFill>
                <a:cs typeface="Arial" charset="0"/>
              </a:rPr>
              <a:t>个结点的二叉树，当且仅当其每一个结点都与深度为</a:t>
            </a:r>
            <a:r>
              <a:rPr lang="en-US" altLang="zh-CN">
                <a:solidFill>
                  <a:srgbClr val="FF0000"/>
                </a:solidFill>
                <a:cs typeface="Arial" charset="0"/>
              </a:rPr>
              <a:t>k</a:t>
            </a:r>
            <a:r>
              <a:rPr lang="zh-CN" altLang="en-US">
                <a:solidFill>
                  <a:srgbClr val="FF0000"/>
                </a:solidFill>
                <a:cs typeface="Arial" charset="0"/>
              </a:rPr>
              <a:t>的满二叉树中编号从</a:t>
            </a:r>
            <a:r>
              <a:rPr lang="en-US" altLang="zh-CN">
                <a:solidFill>
                  <a:srgbClr val="FF0000"/>
                </a:solidFill>
                <a:cs typeface="Arial" charset="0"/>
              </a:rPr>
              <a:t>1</a:t>
            </a:r>
            <a:r>
              <a:rPr lang="zh-CN" altLang="en-US">
                <a:solidFill>
                  <a:srgbClr val="FF0000"/>
                </a:solidFill>
                <a:cs typeface="Arial" charset="0"/>
              </a:rPr>
              <a:t>到</a:t>
            </a:r>
            <a:r>
              <a:rPr lang="en-US" altLang="zh-CN">
                <a:solidFill>
                  <a:srgbClr val="FF0000"/>
                </a:solidFill>
                <a:cs typeface="Arial" charset="0"/>
              </a:rPr>
              <a:t>n</a:t>
            </a:r>
            <a:r>
              <a:rPr lang="zh-CN" altLang="en-US">
                <a:solidFill>
                  <a:srgbClr val="FF0000"/>
                </a:solidFill>
                <a:cs typeface="Arial" charset="0"/>
              </a:rPr>
              <a:t>的结点一一对应时，称为完全二叉树。</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zh-CN" altLang="en-US"/>
              <a:t>二叉树及其性质</a:t>
            </a:r>
          </a:p>
        </p:txBody>
      </p:sp>
      <p:sp>
        <p:nvSpPr>
          <p:cNvPr id="190467" name="Rectangle 3"/>
          <p:cNvSpPr>
            <a:spLocks noGrp="1" noChangeArrowheads="1"/>
          </p:cNvSpPr>
          <p:nvPr>
            <p:ph type="body" idx="1"/>
          </p:nvPr>
        </p:nvSpPr>
        <p:spPr/>
        <p:txBody>
          <a:bodyPr/>
          <a:lstStyle/>
          <a:p>
            <a:r>
              <a:rPr lang="zh-CN" altLang="en-US"/>
              <a:t>完全二叉树特点：</a:t>
            </a:r>
          </a:p>
          <a:p>
            <a:pPr lvl="1"/>
            <a:r>
              <a:rPr lang="zh-CN" altLang="en-US"/>
              <a:t>叶子结点只可能出现在层次最大的两层上</a:t>
            </a:r>
          </a:p>
          <a:p>
            <a:pPr lvl="1"/>
            <a:r>
              <a:rPr lang="zh-CN" altLang="en-US"/>
              <a:t>对任一结点，若其右分支下子孙的最大层次为</a:t>
            </a:r>
            <a:r>
              <a:rPr lang="en-US" altLang="zh-CN"/>
              <a:t>l</a:t>
            </a:r>
            <a:r>
              <a:rPr lang="zh-CN" altLang="en-US"/>
              <a:t>，其左下分支的子孙的最大层次必为</a:t>
            </a:r>
            <a:r>
              <a:rPr lang="en-US" altLang="zh-CN"/>
              <a:t>l</a:t>
            </a:r>
            <a:r>
              <a:rPr lang="zh-CN" altLang="en-US"/>
              <a:t>或者</a:t>
            </a:r>
            <a:r>
              <a:rPr lang="en-US" altLang="zh-CN"/>
              <a:t>l</a:t>
            </a:r>
            <a:r>
              <a:rPr lang="zh-CN" altLang="en-US"/>
              <a:t>＋</a:t>
            </a:r>
            <a:r>
              <a:rPr lang="en-US" altLang="zh-CN"/>
              <a:t>1</a:t>
            </a:r>
            <a:r>
              <a:rPr lang="zh-CN" altLang="en-US"/>
              <a:t>。</a:t>
            </a:r>
          </a:p>
          <a:p>
            <a:endParaRPr lang="zh-CN" altLang="en-US">
              <a:solidFill>
                <a:srgbClr val="FF0000"/>
              </a:solidFill>
            </a:endParaRPr>
          </a:p>
          <a:p>
            <a:r>
              <a:rPr lang="zh-CN" altLang="en-US">
                <a:solidFill>
                  <a:srgbClr val="FF0000"/>
                </a:solidFill>
              </a:rPr>
              <a:t>深度为</a:t>
            </a:r>
            <a:r>
              <a:rPr lang="en-US" altLang="zh-CN">
                <a:solidFill>
                  <a:srgbClr val="FF0000"/>
                </a:solidFill>
              </a:rPr>
              <a:t>k</a:t>
            </a:r>
            <a:r>
              <a:rPr lang="zh-CN" altLang="en-US">
                <a:solidFill>
                  <a:srgbClr val="FF0000"/>
                </a:solidFill>
              </a:rPr>
              <a:t>的完全二叉树第</a:t>
            </a:r>
            <a:r>
              <a:rPr lang="en-US" altLang="zh-CN">
                <a:solidFill>
                  <a:srgbClr val="FF0000"/>
                </a:solidFill>
              </a:rPr>
              <a:t>k</a:t>
            </a:r>
            <a:r>
              <a:rPr lang="zh-CN" altLang="en-US">
                <a:solidFill>
                  <a:srgbClr val="FF0000"/>
                </a:solidFill>
              </a:rPr>
              <a:t>层最少</a:t>
            </a:r>
            <a:r>
              <a:rPr lang="en-US" altLang="zh-CN">
                <a:solidFill>
                  <a:srgbClr val="FF0000"/>
                </a:solidFill>
              </a:rPr>
              <a:t>1</a:t>
            </a:r>
            <a:r>
              <a:rPr lang="zh-CN" altLang="en-US">
                <a:solidFill>
                  <a:srgbClr val="FF0000"/>
                </a:solidFill>
              </a:rPr>
              <a:t>个结点，最多</a:t>
            </a:r>
            <a:r>
              <a:rPr lang="en-US" altLang="zh-CN">
                <a:solidFill>
                  <a:srgbClr val="FF0000"/>
                </a:solidFill>
              </a:rPr>
              <a:t>2</a:t>
            </a:r>
            <a:r>
              <a:rPr lang="en-US" altLang="zh-CN" baseline="30000">
                <a:solidFill>
                  <a:srgbClr val="FF0000"/>
                </a:solidFill>
              </a:rPr>
              <a:t>k-1</a:t>
            </a:r>
            <a:r>
              <a:rPr lang="en-US" altLang="zh-CN">
                <a:solidFill>
                  <a:srgbClr val="FF0000"/>
                </a:solidFill>
              </a:rPr>
              <a:t>-1</a:t>
            </a:r>
            <a:r>
              <a:rPr lang="zh-CN" altLang="en-US">
                <a:solidFill>
                  <a:srgbClr val="FF0000"/>
                </a:solidFill>
              </a:rPr>
              <a:t>个结点；整棵树最少</a:t>
            </a:r>
            <a:r>
              <a:rPr lang="en-US" altLang="zh-CN">
                <a:solidFill>
                  <a:srgbClr val="FF0000"/>
                </a:solidFill>
              </a:rPr>
              <a:t>2</a:t>
            </a:r>
            <a:r>
              <a:rPr lang="en-US" altLang="zh-CN" baseline="30000">
                <a:solidFill>
                  <a:srgbClr val="FF0000"/>
                </a:solidFill>
              </a:rPr>
              <a:t>k-1</a:t>
            </a:r>
            <a:r>
              <a:rPr lang="zh-CN" altLang="en-US">
                <a:solidFill>
                  <a:srgbClr val="FF0000"/>
                </a:solidFill>
              </a:rPr>
              <a:t>个结点，最多</a:t>
            </a:r>
            <a:r>
              <a:rPr lang="en-US" altLang="zh-CN">
                <a:solidFill>
                  <a:srgbClr val="FF0000"/>
                </a:solidFill>
              </a:rPr>
              <a:t>2</a:t>
            </a:r>
            <a:r>
              <a:rPr lang="en-US" altLang="zh-CN" baseline="30000">
                <a:solidFill>
                  <a:srgbClr val="FF0000"/>
                </a:solidFill>
              </a:rPr>
              <a:t>k</a:t>
            </a:r>
            <a:r>
              <a:rPr lang="en-US" altLang="zh-CN">
                <a:solidFill>
                  <a:srgbClr val="FF0000"/>
                </a:solidFill>
              </a:rPr>
              <a:t>-2</a:t>
            </a:r>
            <a:r>
              <a:rPr lang="zh-CN" altLang="en-US">
                <a:solidFill>
                  <a:srgbClr val="FF0000"/>
                </a:solidFill>
              </a:rPr>
              <a:t>个结点</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zh-CN" altLang="en-US"/>
              <a:t>例题</a:t>
            </a:r>
          </a:p>
        </p:txBody>
      </p:sp>
      <p:sp>
        <p:nvSpPr>
          <p:cNvPr id="191491" name="Rectangle 3"/>
          <p:cNvSpPr>
            <a:spLocks noGrp="1" noChangeArrowheads="1"/>
          </p:cNvSpPr>
          <p:nvPr>
            <p:ph type="body" idx="1"/>
          </p:nvPr>
        </p:nvSpPr>
        <p:spPr/>
        <p:txBody>
          <a:bodyPr/>
          <a:lstStyle/>
          <a:p>
            <a:r>
              <a:rPr lang="zh-CN" altLang="en-US"/>
              <a:t>若某完全二叉树的深度为</a:t>
            </a:r>
            <a:r>
              <a:rPr lang="en-US" altLang="zh-CN"/>
              <a:t>h</a:t>
            </a:r>
            <a:r>
              <a:rPr lang="zh-CN" altLang="en-US"/>
              <a:t>，则该完全二叉树中至少有</a:t>
            </a:r>
            <a:r>
              <a:rPr lang="en-US" altLang="zh-CN"/>
              <a:t>______</a:t>
            </a:r>
            <a:r>
              <a:rPr lang="zh-CN" altLang="en-US"/>
              <a:t>个结点。</a:t>
            </a:r>
          </a:p>
          <a:p>
            <a:endParaRPr lang="zh-CN" altLang="en-US"/>
          </a:p>
          <a:p>
            <a:r>
              <a:rPr lang="zh-CN" altLang="en-US"/>
              <a:t>答案：</a:t>
            </a:r>
            <a:r>
              <a:rPr lang="en-US" altLang="zh-CN"/>
              <a:t>2</a:t>
            </a:r>
            <a:r>
              <a:rPr lang="en-US" altLang="zh-CN" baseline="30000"/>
              <a:t>h-1</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a:t>例题</a:t>
            </a:r>
          </a:p>
        </p:txBody>
      </p:sp>
      <p:sp>
        <p:nvSpPr>
          <p:cNvPr id="192515" name="Rectangle 3"/>
          <p:cNvSpPr>
            <a:spLocks noGrp="1" noChangeArrowheads="1"/>
          </p:cNvSpPr>
          <p:nvPr>
            <p:ph type="body" idx="1"/>
          </p:nvPr>
        </p:nvSpPr>
        <p:spPr/>
        <p:txBody>
          <a:bodyPr/>
          <a:lstStyle/>
          <a:p>
            <a:r>
              <a:rPr lang="zh-CN" altLang="en-US"/>
              <a:t>若深度为</a:t>
            </a:r>
            <a:r>
              <a:rPr lang="en-US" altLang="zh-CN"/>
              <a:t>6</a:t>
            </a:r>
            <a:r>
              <a:rPr lang="zh-CN" altLang="en-US"/>
              <a:t>的完全二叉树的第</a:t>
            </a:r>
            <a:r>
              <a:rPr lang="en-US" altLang="zh-CN"/>
              <a:t>6</a:t>
            </a:r>
            <a:r>
              <a:rPr lang="zh-CN" altLang="en-US"/>
              <a:t>层有</a:t>
            </a:r>
            <a:r>
              <a:rPr lang="en-US" altLang="zh-CN"/>
              <a:t>3</a:t>
            </a:r>
            <a:r>
              <a:rPr lang="zh-CN" altLang="en-US"/>
              <a:t>个叶结点，则该二叉树一共有</a:t>
            </a:r>
            <a:r>
              <a:rPr lang="en-US" altLang="zh-CN"/>
              <a:t>______</a:t>
            </a:r>
            <a:r>
              <a:rPr lang="zh-CN" altLang="en-US"/>
              <a:t>个结点。</a:t>
            </a:r>
          </a:p>
          <a:p>
            <a:endParaRPr lang="zh-CN" altLang="en-US"/>
          </a:p>
          <a:p>
            <a:r>
              <a:rPr lang="zh-CN" altLang="en-US"/>
              <a:t>答案：</a:t>
            </a:r>
            <a:r>
              <a:rPr lang="en-US" altLang="zh-CN"/>
              <a:t>2</a:t>
            </a:r>
            <a:r>
              <a:rPr lang="en-US" altLang="zh-CN" baseline="30000"/>
              <a:t>5</a:t>
            </a:r>
            <a:r>
              <a:rPr lang="en-US" altLang="zh-CN"/>
              <a:t>-1+3</a:t>
            </a:r>
            <a:r>
              <a:rPr lang="zh-CN" altLang="en-US"/>
              <a:t>＝</a:t>
            </a:r>
            <a:r>
              <a:rPr lang="en-US" altLang="zh-CN"/>
              <a:t>34</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zh-CN" altLang="en-US"/>
              <a:t>例题</a:t>
            </a:r>
          </a:p>
        </p:txBody>
      </p:sp>
      <p:sp>
        <p:nvSpPr>
          <p:cNvPr id="193539" name="Rectangle 3"/>
          <p:cNvSpPr>
            <a:spLocks noGrp="1" noChangeArrowheads="1"/>
          </p:cNvSpPr>
          <p:nvPr>
            <p:ph type="body" idx="1"/>
          </p:nvPr>
        </p:nvSpPr>
        <p:spPr/>
        <p:txBody>
          <a:bodyPr/>
          <a:lstStyle/>
          <a:p>
            <a:pPr>
              <a:lnSpc>
                <a:spcPct val="80000"/>
              </a:lnSpc>
            </a:pPr>
            <a:r>
              <a:rPr lang="zh-CN" altLang="en-US" sz="2600"/>
              <a:t>一个具有</a:t>
            </a:r>
            <a:r>
              <a:rPr lang="en-US" altLang="zh-CN" sz="2600"/>
              <a:t>767</a:t>
            </a:r>
            <a:r>
              <a:rPr lang="zh-CN" altLang="en-US" sz="2600"/>
              <a:t>个结点的完全二叉树，其叶子结点个数为</a:t>
            </a:r>
            <a:r>
              <a:rPr lang="en-US" altLang="zh-CN" sz="2600"/>
              <a:t>____</a:t>
            </a:r>
            <a:r>
              <a:rPr lang="zh-CN" altLang="en-US" sz="2600"/>
              <a:t>。 </a:t>
            </a:r>
          </a:p>
          <a:p>
            <a:pPr>
              <a:lnSpc>
                <a:spcPct val="80000"/>
              </a:lnSpc>
            </a:pPr>
            <a:r>
              <a:rPr lang="zh-CN" altLang="en-US" sz="2600"/>
              <a:t>答案：</a:t>
            </a:r>
            <a:r>
              <a:rPr lang="en-US" altLang="zh-CN" sz="2600"/>
              <a:t>384</a:t>
            </a:r>
          </a:p>
          <a:p>
            <a:pPr>
              <a:lnSpc>
                <a:spcPct val="80000"/>
              </a:lnSpc>
            </a:pPr>
            <a:endParaRPr lang="en-US" altLang="zh-CN" sz="2600"/>
          </a:p>
          <a:p>
            <a:pPr>
              <a:lnSpc>
                <a:spcPct val="80000"/>
              </a:lnSpc>
            </a:pPr>
            <a:r>
              <a:rPr lang="zh-CN" altLang="en-US" sz="2600"/>
              <a:t>分析：可以根据公式进行推导，假设</a:t>
            </a:r>
            <a:r>
              <a:rPr lang="en-US" altLang="zh-CN" sz="2600"/>
              <a:t>n</a:t>
            </a:r>
            <a:r>
              <a:rPr lang="en-US" altLang="zh-CN" sz="2600" baseline="-25000"/>
              <a:t>0</a:t>
            </a:r>
            <a:r>
              <a:rPr lang="zh-CN" altLang="en-US" sz="2600"/>
              <a:t>是度为</a:t>
            </a:r>
            <a:r>
              <a:rPr lang="en-US" altLang="zh-CN" sz="2600"/>
              <a:t>0</a:t>
            </a:r>
            <a:r>
              <a:rPr lang="zh-CN" altLang="en-US" sz="2600"/>
              <a:t>的结点总数（即叶子结点数），</a:t>
            </a:r>
            <a:r>
              <a:rPr lang="en-US" altLang="zh-CN" sz="2600"/>
              <a:t>n</a:t>
            </a:r>
            <a:r>
              <a:rPr lang="en-US" altLang="zh-CN" sz="2600" baseline="-25000"/>
              <a:t>1</a:t>
            </a:r>
            <a:r>
              <a:rPr lang="zh-CN" altLang="en-US" sz="2600"/>
              <a:t>是度为</a:t>
            </a:r>
            <a:r>
              <a:rPr lang="en-US" altLang="zh-CN" sz="2600"/>
              <a:t>1</a:t>
            </a:r>
            <a:r>
              <a:rPr lang="zh-CN" altLang="en-US" sz="2600"/>
              <a:t>的结点总数，</a:t>
            </a:r>
            <a:r>
              <a:rPr lang="en-US" altLang="zh-CN" sz="2600"/>
              <a:t>n</a:t>
            </a:r>
            <a:r>
              <a:rPr lang="en-US" altLang="zh-CN" sz="2600" baseline="-25000"/>
              <a:t>2</a:t>
            </a:r>
            <a:r>
              <a:rPr lang="zh-CN" altLang="en-US" sz="2600"/>
              <a:t>是度为</a:t>
            </a:r>
            <a:r>
              <a:rPr lang="en-US" altLang="zh-CN" sz="2600"/>
              <a:t>2</a:t>
            </a:r>
            <a:r>
              <a:rPr lang="zh-CN" altLang="en-US" sz="2600"/>
              <a:t>的结点总数，由二叉树的性质可知：</a:t>
            </a:r>
            <a:r>
              <a:rPr lang="en-US" altLang="zh-CN" sz="2600"/>
              <a:t>n</a:t>
            </a:r>
            <a:r>
              <a:rPr lang="en-US" altLang="zh-CN" sz="2600" baseline="-25000"/>
              <a:t>0</a:t>
            </a:r>
            <a:r>
              <a:rPr lang="zh-CN" altLang="en-US" sz="2600"/>
              <a:t>＝</a:t>
            </a:r>
            <a:r>
              <a:rPr lang="en-US" altLang="zh-CN" sz="2600"/>
              <a:t>n</a:t>
            </a:r>
            <a:r>
              <a:rPr lang="en-US" altLang="zh-CN" sz="2600" baseline="-25000"/>
              <a:t>2</a:t>
            </a:r>
            <a:r>
              <a:rPr lang="zh-CN" altLang="en-US" sz="2600"/>
              <a:t>＋</a:t>
            </a:r>
            <a:r>
              <a:rPr lang="en-US" altLang="zh-CN" sz="2600"/>
              <a:t>1</a:t>
            </a:r>
            <a:r>
              <a:rPr lang="zh-CN" altLang="en-US" sz="2600"/>
              <a:t>，则</a:t>
            </a:r>
            <a:r>
              <a:rPr lang="en-US" altLang="zh-CN" sz="2600"/>
              <a:t>n= n</a:t>
            </a:r>
            <a:r>
              <a:rPr lang="en-US" altLang="zh-CN" sz="2600" baseline="-25000"/>
              <a:t>0</a:t>
            </a:r>
            <a:r>
              <a:rPr lang="zh-CN" altLang="en-US" sz="2600"/>
              <a:t>＋</a:t>
            </a:r>
            <a:r>
              <a:rPr lang="en-US" altLang="zh-CN" sz="2600"/>
              <a:t>n</a:t>
            </a:r>
            <a:r>
              <a:rPr lang="en-US" altLang="zh-CN" sz="2600" baseline="-25000"/>
              <a:t>1</a:t>
            </a:r>
            <a:r>
              <a:rPr lang="zh-CN" altLang="en-US" sz="2600"/>
              <a:t>＋</a:t>
            </a:r>
            <a:r>
              <a:rPr lang="en-US" altLang="zh-CN" sz="2600"/>
              <a:t>n</a:t>
            </a:r>
            <a:r>
              <a:rPr lang="en-US" altLang="zh-CN" sz="2600" baseline="-25000"/>
              <a:t>2</a:t>
            </a:r>
            <a:r>
              <a:rPr lang="zh-CN" altLang="en-US" sz="2600"/>
              <a:t>（其中</a:t>
            </a:r>
            <a:r>
              <a:rPr lang="en-US" altLang="zh-CN" sz="2600"/>
              <a:t>n</a:t>
            </a:r>
            <a:r>
              <a:rPr lang="zh-CN" altLang="en-US" sz="2600"/>
              <a:t>为完全二叉树的结点总数），由上述公式把</a:t>
            </a:r>
            <a:r>
              <a:rPr lang="en-US" altLang="zh-CN" sz="2600"/>
              <a:t>n</a:t>
            </a:r>
            <a:r>
              <a:rPr lang="en-US" altLang="zh-CN" sz="2600" baseline="-25000"/>
              <a:t>2</a:t>
            </a:r>
            <a:r>
              <a:rPr lang="zh-CN" altLang="en-US" sz="2600"/>
              <a:t>消去得：</a:t>
            </a:r>
            <a:r>
              <a:rPr lang="en-US" altLang="zh-CN" sz="2600"/>
              <a:t>n= 2n</a:t>
            </a:r>
            <a:r>
              <a:rPr lang="en-US" altLang="zh-CN" sz="2600" baseline="-25000"/>
              <a:t>0</a:t>
            </a:r>
            <a:r>
              <a:rPr lang="en-US" altLang="zh-CN" sz="2600"/>
              <a:t>+n</a:t>
            </a:r>
            <a:r>
              <a:rPr lang="en-US" altLang="zh-CN" sz="2600" baseline="-25000"/>
              <a:t>1</a:t>
            </a:r>
            <a:r>
              <a:rPr lang="zh-CN" altLang="en-US" sz="2600"/>
              <a:t>－</a:t>
            </a:r>
            <a:r>
              <a:rPr lang="en-US" altLang="zh-CN" sz="2600"/>
              <a:t>1</a:t>
            </a:r>
            <a:r>
              <a:rPr lang="zh-CN" altLang="en-US" sz="2600"/>
              <a:t>，由于完全二叉树中度为</a:t>
            </a:r>
            <a:r>
              <a:rPr lang="en-US" altLang="zh-CN" sz="2600"/>
              <a:t>1</a:t>
            </a:r>
            <a:r>
              <a:rPr lang="zh-CN" altLang="en-US" sz="2600"/>
              <a:t>的结点数只有两种可能</a:t>
            </a:r>
            <a:r>
              <a:rPr lang="en-US" altLang="zh-CN" sz="2600"/>
              <a:t>0</a:t>
            </a:r>
            <a:r>
              <a:rPr lang="zh-CN" altLang="en-US" sz="2600"/>
              <a:t>或</a:t>
            </a:r>
            <a:r>
              <a:rPr lang="en-US" altLang="zh-CN" sz="2600"/>
              <a:t>1</a:t>
            </a:r>
            <a:r>
              <a:rPr lang="zh-CN" altLang="en-US" sz="2600"/>
              <a:t>，由此得到</a:t>
            </a:r>
            <a:r>
              <a:rPr lang="en-US" altLang="zh-CN" sz="2600"/>
              <a:t>n</a:t>
            </a:r>
            <a:r>
              <a:rPr lang="en-US" altLang="zh-CN" sz="2600" baseline="-25000"/>
              <a:t>0</a:t>
            </a:r>
            <a:r>
              <a:rPr lang="zh-CN" altLang="en-US" sz="2600"/>
              <a:t>＝（</a:t>
            </a:r>
            <a:r>
              <a:rPr lang="en-US" altLang="zh-CN" sz="2600"/>
              <a:t>n</a:t>
            </a:r>
            <a:r>
              <a:rPr lang="zh-CN" altLang="en-US" sz="2600"/>
              <a:t>＋</a:t>
            </a:r>
            <a:r>
              <a:rPr lang="en-US" altLang="zh-CN" sz="2600"/>
              <a:t>1</a:t>
            </a:r>
            <a:r>
              <a:rPr lang="zh-CN" altLang="en-US" sz="2600"/>
              <a:t>）</a:t>
            </a:r>
            <a:r>
              <a:rPr lang="en-US" altLang="zh-CN" sz="2600"/>
              <a:t>/2</a:t>
            </a:r>
            <a:r>
              <a:rPr lang="zh-CN" altLang="en-US" sz="2600"/>
              <a:t>或</a:t>
            </a:r>
            <a:r>
              <a:rPr lang="en-US" altLang="zh-CN" sz="2600"/>
              <a:t>n</a:t>
            </a:r>
            <a:r>
              <a:rPr lang="en-US" altLang="zh-CN" sz="2600" baseline="-25000"/>
              <a:t>0</a:t>
            </a:r>
            <a:r>
              <a:rPr lang="zh-CN" altLang="en-US" sz="2600"/>
              <a:t>＝</a:t>
            </a:r>
            <a:r>
              <a:rPr lang="en-US" altLang="zh-CN" sz="2600"/>
              <a:t>n/2</a:t>
            </a:r>
            <a:r>
              <a:rPr lang="zh-CN" altLang="en-US" sz="2600"/>
              <a:t>，合并成一个公式：</a:t>
            </a:r>
            <a:r>
              <a:rPr lang="en-US" altLang="zh-CN" sz="2600"/>
              <a:t>n</a:t>
            </a:r>
            <a:r>
              <a:rPr lang="en-US" altLang="zh-CN" sz="2600" baseline="-25000"/>
              <a:t>0</a:t>
            </a:r>
            <a:r>
              <a:rPr lang="zh-CN" altLang="en-US" sz="2600"/>
              <a:t>＝</a:t>
            </a:r>
            <a:r>
              <a:rPr lang="en-US" altLang="zh-CN" sz="2600"/>
              <a:t>[</a:t>
            </a:r>
            <a:r>
              <a:rPr lang="zh-CN" altLang="en-US" sz="2600"/>
              <a:t>（</a:t>
            </a:r>
            <a:r>
              <a:rPr lang="en-US" altLang="zh-CN" sz="2600"/>
              <a:t>n</a:t>
            </a:r>
            <a:r>
              <a:rPr lang="zh-CN" altLang="en-US" sz="2600"/>
              <a:t>＋</a:t>
            </a:r>
            <a:r>
              <a:rPr lang="en-US" altLang="zh-CN" sz="2600"/>
              <a:t>1</a:t>
            </a:r>
            <a:r>
              <a:rPr lang="zh-CN" altLang="en-US" sz="2600"/>
              <a:t>）</a:t>
            </a:r>
            <a:r>
              <a:rPr lang="en-US" altLang="zh-CN" sz="2600"/>
              <a:t>/2 ]</a:t>
            </a:r>
            <a:r>
              <a:rPr lang="zh-CN" altLang="en-US" sz="2600"/>
              <a:t>，就可根据完全二叉树的结点总数计算出叶子结点数。本题计算得：</a:t>
            </a:r>
            <a:r>
              <a:rPr lang="en-US" altLang="zh-CN" sz="2600"/>
              <a:t>384</a:t>
            </a:r>
            <a:r>
              <a:rPr lang="zh-CN" altLang="en-US" sz="2600"/>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zh-CN" altLang="en-US"/>
              <a:t>二叉树及其性质</a:t>
            </a:r>
          </a:p>
        </p:txBody>
      </p:sp>
      <p:sp>
        <p:nvSpPr>
          <p:cNvPr id="194563" name="Rectangle 3"/>
          <p:cNvSpPr>
            <a:spLocks noGrp="1" noChangeArrowheads="1"/>
          </p:cNvSpPr>
          <p:nvPr>
            <p:ph type="body" idx="1"/>
          </p:nvPr>
        </p:nvSpPr>
        <p:spPr/>
        <p:txBody>
          <a:bodyPr/>
          <a:lstStyle/>
          <a:p>
            <a:r>
              <a:rPr lang="zh-CN" altLang="en-US">
                <a:solidFill>
                  <a:srgbClr val="FF0000"/>
                </a:solidFill>
              </a:rPr>
              <a:t>具有</a:t>
            </a:r>
            <a:r>
              <a:rPr lang="en-US" altLang="zh-CN">
                <a:solidFill>
                  <a:srgbClr val="FF0000"/>
                </a:solidFill>
              </a:rPr>
              <a:t>n</a:t>
            </a:r>
            <a:r>
              <a:rPr lang="zh-CN" altLang="en-US">
                <a:solidFill>
                  <a:srgbClr val="FF0000"/>
                </a:solidFill>
              </a:rPr>
              <a:t>个结点的完全二叉树的深度为</a:t>
            </a:r>
            <a:r>
              <a:rPr lang="en-US" altLang="zh-CN">
                <a:solidFill>
                  <a:srgbClr val="FF0000"/>
                </a:solidFill>
              </a:rPr>
              <a:t>[log</a:t>
            </a:r>
            <a:r>
              <a:rPr lang="en-US" altLang="zh-CN" baseline="-25000">
                <a:solidFill>
                  <a:srgbClr val="FF0000"/>
                </a:solidFill>
              </a:rPr>
              <a:t>2</a:t>
            </a:r>
            <a:r>
              <a:rPr lang="en-US" altLang="zh-CN">
                <a:solidFill>
                  <a:srgbClr val="FF0000"/>
                </a:solidFill>
              </a:rPr>
              <a:t>n]+1</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a:t>例题</a:t>
            </a:r>
          </a:p>
        </p:txBody>
      </p:sp>
      <p:sp>
        <p:nvSpPr>
          <p:cNvPr id="195587" name="Rectangle 3"/>
          <p:cNvSpPr>
            <a:spLocks noGrp="1" noChangeArrowheads="1"/>
          </p:cNvSpPr>
          <p:nvPr>
            <p:ph type="body" idx="1"/>
          </p:nvPr>
        </p:nvSpPr>
        <p:spPr/>
        <p:txBody>
          <a:bodyPr/>
          <a:lstStyle/>
          <a:p>
            <a:r>
              <a:rPr lang="zh-CN" altLang="en-US"/>
              <a:t>具有</a:t>
            </a:r>
            <a:r>
              <a:rPr lang="en-US" altLang="zh-CN"/>
              <a:t>2000</a:t>
            </a:r>
            <a:r>
              <a:rPr lang="zh-CN" altLang="en-US"/>
              <a:t>个结点的二叉树，其深度至少为</a:t>
            </a:r>
            <a:r>
              <a:rPr lang="en-US" altLang="zh-CN"/>
              <a:t>_________</a:t>
            </a:r>
            <a:r>
              <a:rPr lang="zh-CN" altLang="en-US"/>
              <a:t>。</a:t>
            </a:r>
          </a:p>
          <a:p>
            <a:endParaRPr lang="zh-CN" altLang="en-US"/>
          </a:p>
          <a:p>
            <a:r>
              <a:rPr lang="zh-CN" altLang="en-US"/>
              <a:t>答案：</a:t>
            </a:r>
            <a:r>
              <a:rPr lang="en-US" altLang="zh-CN"/>
              <a:t>11</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a:t>二叉树及其性质</a:t>
            </a:r>
          </a:p>
        </p:txBody>
      </p:sp>
      <p:sp>
        <p:nvSpPr>
          <p:cNvPr id="196611" name="Rectangle 3"/>
          <p:cNvSpPr>
            <a:spLocks noGrp="1" noChangeArrowheads="1"/>
          </p:cNvSpPr>
          <p:nvPr>
            <p:ph type="body" idx="1"/>
          </p:nvPr>
        </p:nvSpPr>
        <p:spPr/>
        <p:txBody>
          <a:bodyPr/>
          <a:lstStyle/>
          <a:p>
            <a:r>
              <a:rPr lang="zh-CN" altLang="en-US"/>
              <a:t>如果含有</a:t>
            </a:r>
            <a:r>
              <a:rPr lang="en-US" altLang="zh-CN"/>
              <a:t>n </a:t>
            </a:r>
            <a:r>
              <a:rPr lang="en-US" altLang="zh-CN">
                <a:sym typeface="Symbol" pitchFamily="18" charset="2"/>
              </a:rPr>
              <a:t>1</a:t>
            </a:r>
            <a:r>
              <a:rPr lang="zh-CN" altLang="en-US">
                <a:sym typeface="Symbol" pitchFamily="18" charset="2"/>
              </a:rPr>
              <a:t>个节点的</a:t>
            </a:r>
            <a:r>
              <a:rPr lang="zh-CN" altLang="en-US"/>
              <a:t>二叉树的高度为</a:t>
            </a:r>
            <a:r>
              <a:rPr lang="en-US" altLang="zh-CN"/>
              <a:t>[log</a:t>
            </a:r>
            <a:r>
              <a:rPr lang="en-US" altLang="zh-CN" baseline="-25000"/>
              <a:t>2</a:t>
            </a:r>
            <a:r>
              <a:rPr lang="en-US" altLang="zh-CN"/>
              <a:t>n]</a:t>
            </a:r>
            <a:r>
              <a:rPr lang="zh-CN" altLang="en-US"/>
              <a:t>＋</a:t>
            </a:r>
            <a:r>
              <a:rPr lang="en-US" altLang="zh-CN"/>
              <a:t>1,</a:t>
            </a:r>
            <a:r>
              <a:rPr lang="zh-CN" altLang="en-US"/>
              <a:t>将其所有结点按层次序编号</a:t>
            </a:r>
            <a:r>
              <a:rPr lang="en-US" altLang="zh-CN"/>
              <a:t>,</a:t>
            </a:r>
            <a:r>
              <a:rPr lang="zh-CN" altLang="en-US"/>
              <a:t>则对于任一节点</a:t>
            </a:r>
            <a:r>
              <a:rPr lang="en-US" altLang="zh-CN"/>
              <a:t>j(1</a:t>
            </a:r>
            <a:r>
              <a:rPr lang="en-US" altLang="zh-CN">
                <a:sym typeface="Symbol" pitchFamily="18" charset="2"/>
              </a:rPr>
              <a:t></a:t>
            </a:r>
            <a:r>
              <a:rPr lang="en-US" altLang="zh-CN"/>
              <a:t>j </a:t>
            </a:r>
            <a:r>
              <a:rPr lang="en-US" altLang="zh-CN">
                <a:sym typeface="Symbol" pitchFamily="18" charset="2"/>
              </a:rPr>
              <a:t></a:t>
            </a:r>
            <a:r>
              <a:rPr lang="en-US" altLang="zh-CN"/>
              <a:t> n),</a:t>
            </a:r>
            <a:r>
              <a:rPr lang="zh-CN" altLang="en-US"/>
              <a:t>有</a:t>
            </a:r>
          </a:p>
          <a:p>
            <a:pPr lvl="1"/>
            <a:r>
              <a:rPr lang="zh-CN" altLang="en-US"/>
              <a:t>如果</a:t>
            </a:r>
            <a:r>
              <a:rPr lang="en-US" altLang="zh-CN"/>
              <a:t>j=1,</a:t>
            </a:r>
            <a:r>
              <a:rPr lang="zh-CN" altLang="en-US"/>
              <a:t>则节点</a:t>
            </a:r>
            <a:r>
              <a:rPr lang="en-US" altLang="zh-CN"/>
              <a:t>j</a:t>
            </a:r>
            <a:r>
              <a:rPr lang="zh-CN" altLang="en-US"/>
              <a:t>是树的根</a:t>
            </a:r>
            <a:r>
              <a:rPr lang="en-US" altLang="zh-CN"/>
              <a:t>,</a:t>
            </a:r>
            <a:r>
              <a:rPr lang="zh-CN" altLang="en-US"/>
              <a:t>无双亲</a:t>
            </a:r>
            <a:r>
              <a:rPr lang="en-US" altLang="zh-CN"/>
              <a:t>;</a:t>
            </a:r>
            <a:r>
              <a:rPr lang="zh-CN" altLang="en-US"/>
              <a:t>如果</a:t>
            </a:r>
            <a:r>
              <a:rPr lang="en-US" altLang="zh-CN"/>
              <a:t>j&gt;1,</a:t>
            </a:r>
            <a:r>
              <a:rPr lang="zh-CN" altLang="en-US"/>
              <a:t>则其父节点</a:t>
            </a:r>
            <a:r>
              <a:rPr lang="en-US" altLang="zh-CN"/>
              <a:t>parent(j)</a:t>
            </a:r>
            <a:r>
              <a:rPr lang="zh-CN" altLang="en-US"/>
              <a:t>是节点</a:t>
            </a:r>
            <a:r>
              <a:rPr lang="en-US" altLang="zh-CN"/>
              <a:t>[j/2]</a:t>
            </a:r>
          </a:p>
          <a:p>
            <a:pPr lvl="1"/>
            <a:r>
              <a:rPr lang="zh-CN" altLang="en-US"/>
              <a:t>如果</a:t>
            </a:r>
            <a:r>
              <a:rPr lang="en-US" altLang="zh-CN"/>
              <a:t>2j&gt;n,</a:t>
            </a:r>
            <a:r>
              <a:rPr lang="zh-CN" altLang="en-US"/>
              <a:t>则节点</a:t>
            </a:r>
            <a:r>
              <a:rPr lang="en-US" altLang="zh-CN"/>
              <a:t>j</a:t>
            </a:r>
            <a:r>
              <a:rPr lang="zh-CN" altLang="en-US"/>
              <a:t>无左子节点</a:t>
            </a:r>
            <a:r>
              <a:rPr lang="en-US" altLang="zh-CN"/>
              <a:t>;</a:t>
            </a:r>
            <a:r>
              <a:rPr lang="zh-CN" altLang="en-US"/>
              <a:t>否则其左子节点为</a:t>
            </a:r>
            <a:r>
              <a:rPr lang="en-US" altLang="zh-CN"/>
              <a:t>2j</a:t>
            </a:r>
          </a:p>
          <a:p>
            <a:pPr lvl="1"/>
            <a:r>
              <a:rPr lang="zh-CN" altLang="en-US"/>
              <a:t>如果</a:t>
            </a:r>
            <a:r>
              <a:rPr lang="en-US" altLang="zh-CN"/>
              <a:t>2j+1&gt;n,</a:t>
            </a:r>
            <a:r>
              <a:rPr lang="zh-CN" altLang="en-US"/>
              <a:t>则节点</a:t>
            </a:r>
            <a:r>
              <a:rPr lang="en-US" altLang="zh-CN"/>
              <a:t>j</a:t>
            </a:r>
            <a:r>
              <a:rPr lang="zh-CN" altLang="en-US"/>
              <a:t>无右子节点</a:t>
            </a:r>
            <a:r>
              <a:rPr lang="en-US" altLang="zh-CN"/>
              <a:t>;</a:t>
            </a:r>
            <a:r>
              <a:rPr lang="zh-CN" altLang="en-US"/>
              <a:t>否则其右子节点为</a:t>
            </a:r>
            <a:r>
              <a:rPr lang="en-US" altLang="zh-CN"/>
              <a:t>2j+1</a:t>
            </a:r>
          </a:p>
          <a:p>
            <a:r>
              <a:rPr lang="zh-CN" altLang="en-US"/>
              <a:t>证明</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zh-CN" altLang="en-US"/>
              <a:t>完全树的数组形式存储</a:t>
            </a:r>
          </a:p>
        </p:txBody>
      </p:sp>
      <p:sp>
        <p:nvSpPr>
          <p:cNvPr id="198659" name="Rectangle 3"/>
          <p:cNvSpPr>
            <a:spLocks noGrp="1" noChangeArrowheads="1"/>
          </p:cNvSpPr>
          <p:nvPr>
            <p:ph type="body" idx="1"/>
          </p:nvPr>
        </p:nvSpPr>
        <p:spPr/>
        <p:txBody>
          <a:bodyPr/>
          <a:lstStyle/>
          <a:p>
            <a:r>
              <a:rPr lang="zh-CN" altLang="en-US">
                <a:solidFill>
                  <a:srgbClr val="FF0000"/>
                </a:solidFill>
              </a:rPr>
              <a:t>完全树的数组形式存储算法</a:t>
            </a:r>
          </a:p>
          <a:p>
            <a:pPr lvl="1"/>
            <a:r>
              <a:rPr lang="zh-CN" altLang="en-US"/>
              <a:t>将其编号为</a:t>
            </a:r>
            <a:r>
              <a:rPr lang="en-US" altLang="zh-CN"/>
              <a:t>i</a:t>
            </a:r>
            <a:r>
              <a:rPr lang="zh-CN" altLang="en-US"/>
              <a:t>的结点元素存储在一维数组下标为</a:t>
            </a:r>
            <a:r>
              <a:rPr lang="en-US" altLang="zh-CN"/>
              <a:t>i</a:t>
            </a:r>
            <a:r>
              <a:rPr lang="zh-CN" altLang="en-US"/>
              <a:t>－</a:t>
            </a:r>
            <a:r>
              <a:rPr lang="en-US" altLang="zh-CN"/>
              <a:t>1</a:t>
            </a:r>
            <a:r>
              <a:rPr lang="zh-CN" altLang="en-US"/>
              <a:t>的分量中</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zh-CN" altLang="en-US"/>
              <a:t>例题</a:t>
            </a:r>
          </a:p>
        </p:txBody>
      </p:sp>
      <p:sp>
        <p:nvSpPr>
          <p:cNvPr id="199683" name="Rectangle 3"/>
          <p:cNvSpPr>
            <a:spLocks noGrp="1" noChangeArrowheads="1"/>
          </p:cNvSpPr>
          <p:nvPr>
            <p:ph type="body" idx="1"/>
          </p:nvPr>
        </p:nvSpPr>
        <p:spPr/>
        <p:txBody>
          <a:bodyPr/>
          <a:lstStyle/>
          <a:p>
            <a:r>
              <a:rPr lang="zh-CN" altLang="en-US"/>
              <a:t>已知数组</a:t>
            </a:r>
            <a:r>
              <a:rPr lang="en-US" altLang="zh-CN"/>
              <a:t>[20,30,19,87,30,40]</a:t>
            </a:r>
            <a:r>
              <a:rPr lang="zh-CN" altLang="en-US"/>
              <a:t>表示一棵完全二叉树，请画出该树。</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t>课程安排</a:t>
            </a:r>
          </a:p>
        </p:txBody>
      </p:sp>
      <p:sp>
        <p:nvSpPr>
          <p:cNvPr id="245763" name="Rectangle 3"/>
          <p:cNvSpPr>
            <a:spLocks noGrp="1" noChangeArrowheads="1"/>
          </p:cNvSpPr>
          <p:nvPr>
            <p:ph type="body" idx="1"/>
          </p:nvPr>
        </p:nvSpPr>
        <p:spPr/>
        <p:txBody>
          <a:bodyPr/>
          <a:lstStyle/>
          <a:p>
            <a:r>
              <a:rPr lang="zh-CN" altLang="en-US" dirty="0"/>
              <a:t>课程介绍</a:t>
            </a:r>
          </a:p>
          <a:p>
            <a:r>
              <a:rPr lang="zh-CN" altLang="en-US" dirty="0" smtClean="0">
                <a:solidFill>
                  <a:srgbClr val="FF0000"/>
                </a:solidFill>
              </a:rPr>
              <a:t>栈</a:t>
            </a:r>
            <a:r>
              <a:rPr lang="zh-CN" altLang="en-US" dirty="0">
                <a:solidFill>
                  <a:srgbClr val="FF0000"/>
                </a:solidFill>
              </a:rPr>
              <a:t>、</a:t>
            </a:r>
            <a:r>
              <a:rPr lang="zh-CN" altLang="en-US" dirty="0" smtClean="0">
                <a:solidFill>
                  <a:srgbClr val="FF0000"/>
                </a:solidFill>
              </a:rPr>
              <a:t>队列和向量 </a:t>
            </a:r>
            <a:endParaRPr lang="zh-CN" altLang="en-US" dirty="0">
              <a:solidFill>
                <a:srgbClr val="FF0000"/>
              </a:solidFill>
            </a:endParaRPr>
          </a:p>
          <a:p>
            <a:r>
              <a:rPr lang="zh-CN" altLang="en-US" dirty="0"/>
              <a:t>树</a:t>
            </a:r>
          </a:p>
          <a:p>
            <a:r>
              <a:rPr lang="zh-CN" altLang="en-US" dirty="0"/>
              <a:t>查找</a:t>
            </a:r>
          </a:p>
          <a:p>
            <a:r>
              <a:rPr lang="zh-CN" altLang="en-US" dirty="0" smtClean="0"/>
              <a:t>排序</a:t>
            </a:r>
            <a:endParaRPr lang="en-US" altLang="zh-CN" dirty="0" smtClean="0"/>
          </a:p>
          <a:p>
            <a:r>
              <a:rPr lang="zh-CN" altLang="en-US" dirty="0" smtClean="0"/>
              <a:t>图</a:t>
            </a:r>
            <a:endParaRPr lang="zh-CN" altLang="en-US" dirty="0"/>
          </a:p>
        </p:txBody>
      </p:sp>
    </p:spTree>
    <p:extLst>
      <p:ext uri="{BB962C8B-B14F-4D97-AF65-F5344CB8AC3E}">
        <p14:creationId xmlns:p14="http://schemas.microsoft.com/office/powerpoint/2010/main" val="832376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zh-CN" altLang="en-US"/>
              <a:t>练习答案</a:t>
            </a:r>
          </a:p>
        </p:txBody>
      </p:sp>
      <p:pic>
        <p:nvPicPr>
          <p:cNvPr id="200705" name="Picture 1" descr="tree-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1557338"/>
            <a:ext cx="6408737" cy="34401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a:t>树的遍历</a:t>
            </a:r>
          </a:p>
        </p:txBody>
      </p:sp>
      <p:sp>
        <p:nvSpPr>
          <p:cNvPr id="204803" name="Rectangle 3"/>
          <p:cNvSpPr>
            <a:spLocks noGrp="1" noChangeArrowheads="1"/>
          </p:cNvSpPr>
          <p:nvPr>
            <p:ph type="body" idx="1"/>
          </p:nvPr>
        </p:nvSpPr>
        <p:spPr/>
        <p:txBody>
          <a:bodyPr/>
          <a:lstStyle/>
          <a:p>
            <a:r>
              <a:rPr lang="zh-CN" altLang="en-US"/>
              <a:t>树的遍历 </a:t>
            </a:r>
          </a:p>
          <a:p>
            <a:pPr lvl="1"/>
            <a:r>
              <a:rPr lang="zh-CN" altLang="en-US">
                <a:solidFill>
                  <a:srgbClr val="FF0000"/>
                </a:solidFill>
              </a:rPr>
              <a:t>按某种搜索路径巡访树中每个结点，使每个结点均被访问一次仅且一次</a:t>
            </a:r>
          </a:p>
          <a:p>
            <a:pPr lvl="1"/>
            <a:r>
              <a:rPr lang="zh-CN" altLang="en-US">
                <a:solidFill>
                  <a:srgbClr val="FF0000"/>
                </a:solidFill>
              </a:rPr>
              <a:t>二叉树的遍历可分为前序、中序、后序、层次序等</a:t>
            </a:r>
          </a:p>
          <a:p>
            <a:pPr lvl="1"/>
            <a:r>
              <a:rPr lang="zh-CN" altLang="en-US">
                <a:solidFill>
                  <a:srgbClr val="FF0000"/>
                </a:solidFill>
              </a:rPr>
              <a:t>普通树的遍历可以分为先根、后根、层次序等</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zh-CN" altLang="en-US"/>
              <a:t>树的遍历</a:t>
            </a:r>
          </a:p>
        </p:txBody>
      </p:sp>
      <p:sp>
        <p:nvSpPr>
          <p:cNvPr id="206851" name="Rectangle 3"/>
          <p:cNvSpPr>
            <a:spLocks noGrp="1" noChangeArrowheads="1"/>
          </p:cNvSpPr>
          <p:nvPr>
            <p:ph type="body" idx="1"/>
          </p:nvPr>
        </p:nvSpPr>
        <p:spPr/>
        <p:txBody>
          <a:bodyPr/>
          <a:lstStyle/>
          <a:p>
            <a:r>
              <a:rPr lang="zh-CN" altLang="en-US" dirty="0"/>
              <a:t>二叉树的遍历</a:t>
            </a:r>
          </a:p>
          <a:p>
            <a:pPr lvl="1"/>
            <a:r>
              <a:rPr lang="zh-CN" altLang="en-US" dirty="0"/>
              <a:t>前序、中序、后序定义</a:t>
            </a:r>
          </a:p>
          <a:p>
            <a:pPr lvl="1"/>
            <a:r>
              <a:rPr lang="zh-CN" altLang="en-US" dirty="0"/>
              <a:t>层次序：从上而下，从左至右</a:t>
            </a:r>
          </a:p>
          <a:p>
            <a:r>
              <a:rPr lang="zh-CN" altLang="en-US" dirty="0"/>
              <a:t>常见问题</a:t>
            </a:r>
          </a:p>
          <a:p>
            <a:pPr lvl="1"/>
            <a:r>
              <a:rPr lang="zh-CN" altLang="en-US" dirty="0">
                <a:solidFill>
                  <a:srgbClr val="FF0000"/>
                </a:solidFill>
              </a:rPr>
              <a:t>已知树写遍历结果</a:t>
            </a:r>
          </a:p>
          <a:p>
            <a:pPr lvl="1"/>
            <a:r>
              <a:rPr lang="zh-CN" altLang="en-US" dirty="0">
                <a:solidFill>
                  <a:srgbClr val="FF0000"/>
                </a:solidFill>
              </a:rPr>
              <a:t>已知遍历结果画树</a:t>
            </a:r>
          </a:p>
          <a:p>
            <a:pPr lvl="2"/>
            <a:r>
              <a:rPr lang="zh-CN" altLang="en-US" dirty="0">
                <a:solidFill>
                  <a:srgbClr val="FF0000"/>
                </a:solidFill>
              </a:rPr>
              <a:t>依据：二叉树的前序和中序遍历可以唯一确定一棵二叉树</a:t>
            </a:r>
          </a:p>
          <a:p>
            <a:pPr lvl="2"/>
            <a:r>
              <a:rPr lang="zh-CN" altLang="en-US" dirty="0">
                <a:solidFill>
                  <a:srgbClr val="FF0000"/>
                </a:solidFill>
              </a:rPr>
              <a:t>思路：前序定根，中序定</a:t>
            </a:r>
            <a:r>
              <a:rPr lang="zh-CN" altLang="en-US" dirty="0" smtClean="0">
                <a:solidFill>
                  <a:srgbClr val="FF0000"/>
                </a:solidFill>
              </a:rPr>
              <a:t>左右</a:t>
            </a:r>
            <a:endParaRPr lang="en-US" altLang="zh-CN" dirty="0" smtClean="0">
              <a:solidFill>
                <a:srgbClr val="FF0000"/>
              </a:solidFill>
            </a:endParaRPr>
          </a:p>
          <a:p>
            <a:pPr lvl="1"/>
            <a:r>
              <a:rPr lang="zh-CN" altLang="en-US" dirty="0" smtClean="0">
                <a:solidFill>
                  <a:srgbClr val="FF0000"/>
                </a:solidFill>
              </a:rPr>
              <a:t>递归和非递归算法实现</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zh-CN" altLang="en-US"/>
              <a:t>例题</a:t>
            </a:r>
          </a:p>
        </p:txBody>
      </p:sp>
      <p:sp>
        <p:nvSpPr>
          <p:cNvPr id="210947" name="Rectangle 3"/>
          <p:cNvSpPr>
            <a:spLocks noGrp="1" noChangeArrowheads="1"/>
          </p:cNvSpPr>
          <p:nvPr>
            <p:ph type="body" sz="half" idx="1"/>
          </p:nvPr>
        </p:nvSpPr>
        <p:spPr/>
        <p:txBody>
          <a:bodyPr/>
          <a:lstStyle/>
          <a:p>
            <a:r>
              <a:rPr lang="zh-CN" altLang="en-US" sz="2600"/>
              <a:t>写出左图所示二叉树的前序、中序、后序、层次序遍历结果</a:t>
            </a:r>
          </a:p>
        </p:txBody>
      </p:sp>
      <p:pic>
        <p:nvPicPr>
          <p:cNvPr id="210948" name="Picture 4" descr="tree-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716463" y="1412875"/>
            <a:ext cx="3627437" cy="3960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zh-CN" altLang="en-US"/>
              <a:t>例题答案</a:t>
            </a:r>
          </a:p>
        </p:txBody>
      </p:sp>
      <p:sp>
        <p:nvSpPr>
          <p:cNvPr id="211971" name="Rectangle 3"/>
          <p:cNvSpPr>
            <a:spLocks noGrp="1" noChangeArrowheads="1"/>
          </p:cNvSpPr>
          <p:nvPr>
            <p:ph type="body" idx="1"/>
          </p:nvPr>
        </p:nvSpPr>
        <p:spPr/>
        <p:txBody>
          <a:bodyPr/>
          <a:lstStyle/>
          <a:p>
            <a:r>
              <a:rPr lang="zh-CN" altLang="en-US"/>
              <a:t>前序：</a:t>
            </a:r>
            <a:r>
              <a:rPr lang="en-US" altLang="zh-CN"/>
              <a:t>ABDCEFG</a:t>
            </a:r>
          </a:p>
          <a:p>
            <a:r>
              <a:rPr lang="zh-CN" altLang="en-US"/>
              <a:t>中序：</a:t>
            </a:r>
            <a:r>
              <a:rPr lang="en-US" altLang="zh-CN"/>
              <a:t>DBAECFG</a:t>
            </a:r>
          </a:p>
          <a:p>
            <a:r>
              <a:rPr lang="zh-CN" altLang="en-US"/>
              <a:t>后序：</a:t>
            </a:r>
            <a:r>
              <a:rPr lang="en-US" altLang="zh-CN"/>
              <a:t>DBEGFCA</a:t>
            </a:r>
          </a:p>
          <a:p>
            <a:r>
              <a:rPr lang="zh-CN" altLang="en-US"/>
              <a:t>层次序：</a:t>
            </a:r>
            <a:r>
              <a:rPr lang="en-US" altLang="zh-CN"/>
              <a:t>ABCDEFG</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zh-CN" altLang="en-US"/>
              <a:t>例题</a:t>
            </a:r>
          </a:p>
        </p:txBody>
      </p:sp>
      <p:sp>
        <p:nvSpPr>
          <p:cNvPr id="212995" name="Rectangle 3"/>
          <p:cNvSpPr>
            <a:spLocks noGrp="1" noChangeArrowheads="1"/>
          </p:cNvSpPr>
          <p:nvPr>
            <p:ph type="body" idx="1"/>
          </p:nvPr>
        </p:nvSpPr>
        <p:spPr/>
        <p:txBody>
          <a:bodyPr/>
          <a:lstStyle/>
          <a:p>
            <a:r>
              <a:rPr lang="zh-CN" altLang="en-US"/>
              <a:t>假设一棵二叉树的前序遍历为</a:t>
            </a:r>
            <a:r>
              <a:rPr lang="en-US" altLang="zh-CN"/>
              <a:t>EBADCHGFIKJ</a:t>
            </a:r>
            <a:r>
              <a:rPr lang="zh-CN" altLang="en-US"/>
              <a:t>，中序遍历为</a:t>
            </a:r>
            <a:r>
              <a:rPr lang="en-US" altLang="zh-CN"/>
              <a:t>ABCDEFGHIJK</a:t>
            </a:r>
            <a:r>
              <a:rPr lang="zh-CN" altLang="en-US"/>
              <a:t>，请画出该树。</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zh-CN" altLang="en-US"/>
              <a:t>例题答案</a:t>
            </a:r>
          </a:p>
        </p:txBody>
      </p:sp>
      <p:pic>
        <p:nvPicPr>
          <p:cNvPr id="214019" name="Picture 3" descr="tree-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1341438"/>
            <a:ext cx="6408737" cy="4646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zh-CN" altLang="en-US"/>
              <a:t>树的遍历</a:t>
            </a:r>
          </a:p>
        </p:txBody>
      </p:sp>
      <p:sp>
        <p:nvSpPr>
          <p:cNvPr id="217091" name="Rectangle 3"/>
          <p:cNvSpPr>
            <a:spLocks noGrp="1" noChangeArrowheads="1"/>
          </p:cNvSpPr>
          <p:nvPr>
            <p:ph type="body" idx="1"/>
          </p:nvPr>
        </p:nvSpPr>
        <p:spPr/>
        <p:txBody>
          <a:bodyPr/>
          <a:lstStyle/>
          <a:p>
            <a:r>
              <a:rPr lang="zh-CN" altLang="en-US">
                <a:solidFill>
                  <a:srgbClr val="FF0000"/>
                </a:solidFill>
              </a:rPr>
              <a:t>普通树的遍历</a:t>
            </a:r>
          </a:p>
          <a:p>
            <a:pPr lvl="1"/>
            <a:r>
              <a:rPr lang="zh-CN" altLang="en-US"/>
              <a:t>前根：先遍历根结点，再依次前根遍历各棵子树</a:t>
            </a:r>
          </a:p>
          <a:p>
            <a:pPr lvl="1"/>
            <a:r>
              <a:rPr lang="zh-CN" altLang="en-US"/>
              <a:t>后根：先后根遍历各课子树，再遍历根结点</a:t>
            </a:r>
          </a:p>
          <a:p>
            <a:pPr lvl="1"/>
            <a:r>
              <a:rPr lang="zh-CN" altLang="en-US">
                <a:solidFill>
                  <a:srgbClr val="FF0000"/>
                </a:solidFill>
              </a:rPr>
              <a:t>已知树写遍历结果</a:t>
            </a:r>
          </a:p>
          <a:p>
            <a:pPr lvl="1"/>
            <a:r>
              <a:rPr lang="zh-CN" altLang="en-US">
                <a:solidFill>
                  <a:srgbClr val="FF0000"/>
                </a:solidFill>
              </a:rPr>
              <a:t>已知遍历结果画树</a:t>
            </a:r>
          </a:p>
          <a:p>
            <a:pPr lvl="2"/>
            <a:r>
              <a:rPr lang="zh-CN" altLang="en-US"/>
              <a:t>思路：先根定根，后根定子树</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zh-CN" altLang="en-US"/>
              <a:t>例题</a:t>
            </a:r>
          </a:p>
        </p:txBody>
      </p:sp>
      <p:sp>
        <p:nvSpPr>
          <p:cNvPr id="218115" name="Rectangle 3"/>
          <p:cNvSpPr>
            <a:spLocks noGrp="1" noChangeArrowheads="1"/>
          </p:cNvSpPr>
          <p:nvPr>
            <p:ph type="body" sz="half" idx="1"/>
          </p:nvPr>
        </p:nvSpPr>
        <p:spPr/>
        <p:txBody>
          <a:bodyPr/>
          <a:lstStyle/>
          <a:p>
            <a:r>
              <a:rPr lang="zh-CN" altLang="en-US" sz="2600"/>
              <a:t>写出如右图所示树的先根、后根、层次序遍历结果</a:t>
            </a:r>
          </a:p>
        </p:txBody>
      </p:sp>
      <p:pic>
        <p:nvPicPr>
          <p:cNvPr id="218116" name="Picture 4" descr="tree-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87900" y="1628775"/>
            <a:ext cx="3487738" cy="4537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zh-CN" altLang="en-US"/>
              <a:t>例题答案</a:t>
            </a:r>
          </a:p>
        </p:txBody>
      </p:sp>
      <p:sp>
        <p:nvSpPr>
          <p:cNvPr id="220163" name="Rectangle 3"/>
          <p:cNvSpPr>
            <a:spLocks noGrp="1" noChangeArrowheads="1"/>
          </p:cNvSpPr>
          <p:nvPr>
            <p:ph type="body" idx="1"/>
          </p:nvPr>
        </p:nvSpPr>
        <p:spPr/>
        <p:txBody>
          <a:bodyPr/>
          <a:lstStyle/>
          <a:p>
            <a:r>
              <a:rPr lang="zh-CN" altLang="en-US"/>
              <a:t>前序： </a:t>
            </a:r>
            <a:r>
              <a:rPr lang="en-US" altLang="zh-CN"/>
              <a:t>ABECFGHD</a:t>
            </a:r>
          </a:p>
          <a:p>
            <a:r>
              <a:rPr lang="zh-CN" altLang="en-US"/>
              <a:t>后序：</a:t>
            </a:r>
            <a:r>
              <a:rPr lang="en-US" altLang="zh-CN"/>
              <a:t>EBFHGCDA</a:t>
            </a:r>
          </a:p>
          <a:p>
            <a:r>
              <a:rPr lang="zh-CN" altLang="en-US"/>
              <a:t>层次序：</a:t>
            </a:r>
            <a:r>
              <a:rPr lang="en-US" altLang="zh-CN"/>
              <a:t>ABCDEFGH</a:t>
            </a:r>
          </a:p>
          <a:p>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a:t>链表、栈和队列</a:t>
            </a:r>
          </a:p>
        </p:txBody>
      </p:sp>
      <p:sp>
        <p:nvSpPr>
          <p:cNvPr id="87043" name="Rectangle 3"/>
          <p:cNvSpPr>
            <a:spLocks noGrp="1" noChangeArrowheads="1"/>
          </p:cNvSpPr>
          <p:nvPr>
            <p:ph type="body" idx="1"/>
          </p:nvPr>
        </p:nvSpPr>
        <p:spPr/>
        <p:txBody>
          <a:bodyPr/>
          <a:lstStyle/>
          <a:p>
            <a:r>
              <a:rPr lang="zh-CN" altLang="en-US" dirty="0"/>
              <a:t>大纲描述：</a:t>
            </a:r>
          </a:p>
          <a:p>
            <a:pPr lvl="1"/>
            <a:r>
              <a:rPr lang="zh-CN" altLang="en-US" dirty="0"/>
              <a:t>单链表</a:t>
            </a:r>
            <a:r>
              <a:rPr lang="en-US" altLang="zh-CN" dirty="0"/>
              <a:t>,</a:t>
            </a:r>
            <a:r>
              <a:rPr lang="zh-CN" altLang="en-US" dirty="0"/>
              <a:t>双向链表</a:t>
            </a:r>
            <a:r>
              <a:rPr lang="en-US" altLang="zh-CN" dirty="0"/>
              <a:t>,</a:t>
            </a:r>
            <a:r>
              <a:rPr lang="zh-CN" altLang="en-US" dirty="0"/>
              <a:t>环形链表</a:t>
            </a:r>
            <a:r>
              <a:rPr lang="en-US" altLang="zh-CN" dirty="0"/>
              <a:t>,</a:t>
            </a:r>
            <a:r>
              <a:rPr lang="zh-CN" altLang="en-US" dirty="0"/>
              <a:t>带哨兵节点的</a:t>
            </a:r>
            <a:r>
              <a:rPr lang="zh-CN" altLang="en-US" dirty="0" smtClean="0"/>
              <a:t>链表</a:t>
            </a:r>
            <a:endParaRPr lang="en-US" altLang="zh-CN" dirty="0" smtClean="0"/>
          </a:p>
          <a:p>
            <a:pPr lvl="1"/>
            <a:r>
              <a:rPr lang="zh-CN" altLang="en-US" dirty="0"/>
              <a:t>栈的基本概念和性质</a:t>
            </a:r>
            <a:r>
              <a:rPr lang="en-US" altLang="zh-CN" dirty="0"/>
              <a:t>,</a:t>
            </a:r>
            <a:r>
              <a:rPr lang="zh-CN" altLang="en-US" dirty="0"/>
              <a:t>栈</a:t>
            </a:r>
            <a:r>
              <a:rPr lang="en-US" altLang="zh-CN" dirty="0"/>
              <a:t>ADT</a:t>
            </a:r>
            <a:r>
              <a:rPr lang="zh-CN" altLang="en-US" dirty="0"/>
              <a:t>及其顺序</a:t>
            </a:r>
            <a:r>
              <a:rPr lang="en-US" altLang="zh-CN" dirty="0"/>
              <a:t>,</a:t>
            </a:r>
            <a:r>
              <a:rPr lang="zh-CN" altLang="en-US" dirty="0"/>
              <a:t>链接实现</a:t>
            </a:r>
            <a:r>
              <a:rPr lang="en-US" altLang="zh-CN" dirty="0"/>
              <a:t>;</a:t>
            </a:r>
            <a:r>
              <a:rPr lang="zh-CN" altLang="en-US" dirty="0"/>
              <a:t>栈的应用</a:t>
            </a:r>
            <a:r>
              <a:rPr lang="en-US" altLang="zh-CN" dirty="0"/>
              <a:t>;</a:t>
            </a:r>
            <a:r>
              <a:rPr lang="zh-CN" altLang="en-US" dirty="0"/>
              <a:t>栈与递归</a:t>
            </a:r>
            <a:r>
              <a:rPr lang="en-US" altLang="zh-CN" dirty="0"/>
              <a:t>;</a:t>
            </a:r>
          </a:p>
          <a:p>
            <a:pPr lvl="1"/>
            <a:r>
              <a:rPr lang="zh-CN" altLang="en-US" dirty="0"/>
              <a:t>队列的基本概念和性质</a:t>
            </a:r>
            <a:r>
              <a:rPr lang="en-US" altLang="zh-CN" dirty="0"/>
              <a:t>,</a:t>
            </a:r>
            <a:r>
              <a:rPr lang="zh-CN" altLang="en-US" dirty="0"/>
              <a:t>队列</a:t>
            </a:r>
            <a:r>
              <a:rPr lang="en-US" altLang="zh-CN" dirty="0"/>
              <a:t>ADT</a:t>
            </a:r>
            <a:r>
              <a:rPr lang="zh-CN" altLang="en-US" dirty="0"/>
              <a:t>及其顺序</a:t>
            </a:r>
            <a:r>
              <a:rPr lang="en-US" altLang="zh-CN" dirty="0"/>
              <a:t>,</a:t>
            </a:r>
            <a:r>
              <a:rPr lang="zh-CN" altLang="en-US" dirty="0"/>
              <a:t>链接实现</a:t>
            </a:r>
            <a:r>
              <a:rPr lang="en-US" altLang="zh-CN" dirty="0"/>
              <a:t>;</a:t>
            </a:r>
            <a:r>
              <a:rPr lang="zh-CN" altLang="en-US" dirty="0"/>
              <a:t>队列的应用</a:t>
            </a:r>
            <a:r>
              <a:rPr lang="en-US" altLang="zh-CN" dirty="0"/>
              <a:t>;</a:t>
            </a:r>
          </a:p>
          <a:p>
            <a:pPr lvl="1"/>
            <a:r>
              <a:rPr lang="zh-CN" altLang="en-US" dirty="0"/>
              <a:t>向量基本概念和性质</a:t>
            </a:r>
            <a:r>
              <a:rPr lang="en-US" altLang="zh-CN" dirty="0"/>
              <a:t>;</a:t>
            </a:r>
            <a:r>
              <a:rPr lang="zh-CN" altLang="en-US" dirty="0"/>
              <a:t>向量</a:t>
            </a:r>
            <a:r>
              <a:rPr lang="en-US" altLang="zh-CN" dirty="0"/>
              <a:t>ADT</a:t>
            </a:r>
            <a:r>
              <a:rPr lang="zh-CN" altLang="en-US" dirty="0"/>
              <a:t>及其数组、链接实现</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zh-CN" altLang="en-US"/>
              <a:t>练习</a:t>
            </a:r>
          </a:p>
        </p:txBody>
      </p:sp>
      <p:sp>
        <p:nvSpPr>
          <p:cNvPr id="221187" name="Rectangle 3"/>
          <p:cNvSpPr>
            <a:spLocks noChangeArrowheads="1"/>
          </p:cNvSpPr>
          <p:nvPr/>
        </p:nvSpPr>
        <p:spPr bwMode="auto">
          <a:xfrm>
            <a:off x="611188" y="5445125"/>
            <a:ext cx="806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t>给出如图所示树的先根、后根和层次序遍历结果</a:t>
            </a:r>
          </a:p>
        </p:txBody>
      </p:sp>
      <p:pic>
        <p:nvPicPr>
          <p:cNvPr id="221188" name="Picture 4" descr="tree-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1268413"/>
            <a:ext cx="6983412"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zh-CN" altLang="en-US"/>
              <a:t>练习答案</a:t>
            </a:r>
          </a:p>
        </p:txBody>
      </p:sp>
      <p:sp>
        <p:nvSpPr>
          <p:cNvPr id="222211" name="Rectangle 3"/>
          <p:cNvSpPr>
            <a:spLocks noGrp="1" noChangeArrowheads="1"/>
          </p:cNvSpPr>
          <p:nvPr>
            <p:ph type="body" idx="1"/>
          </p:nvPr>
        </p:nvSpPr>
        <p:spPr/>
        <p:txBody>
          <a:bodyPr/>
          <a:lstStyle/>
          <a:p>
            <a:r>
              <a:rPr lang="zh-CN" altLang="en-US"/>
              <a:t>前根：</a:t>
            </a:r>
            <a:r>
              <a:rPr lang="en-US" altLang="zh-CN"/>
              <a:t>ABEFHIGCJKLDMNOQP</a:t>
            </a:r>
          </a:p>
          <a:p>
            <a:r>
              <a:rPr lang="zh-CN" altLang="en-US"/>
              <a:t>后根：</a:t>
            </a:r>
            <a:r>
              <a:rPr lang="en-US" altLang="zh-CN"/>
              <a:t>EHIFGBKLJCNQOPMDA</a:t>
            </a:r>
          </a:p>
          <a:p>
            <a:r>
              <a:rPr lang="zh-CN" altLang="en-US"/>
              <a:t>层次序：</a:t>
            </a:r>
            <a:r>
              <a:rPr lang="en-US" altLang="zh-CN"/>
              <a:t>ABCDEFGJMHIKLNOPQ</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zh-CN" altLang="en-US"/>
              <a:t>例题</a:t>
            </a:r>
          </a:p>
        </p:txBody>
      </p:sp>
      <p:sp>
        <p:nvSpPr>
          <p:cNvPr id="223235" name="Rectangle 3"/>
          <p:cNvSpPr>
            <a:spLocks noGrp="1" noChangeArrowheads="1"/>
          </p:cNvSpPr>
          <p:nvPr>
            <p:ph type="body" idx="1"/>
          </p:nvPr>
        </p:nvSpPr>
        <p:spPr/>
        <p:txBody>
          <a:bodyPr/>
          <a:lstStyle/>
          <a:p>
            <a:r>
              <a:rPr lang="zh-CN" altLang="en-US"/>
              <a:t>画出和下列已知序列对应的树</a:t>
            </a:r>
            <a:r>
              <a:rPr lang="en-US" altLang="zh-CN"/>
              <a:t>T</a:t>
            </a:r>
            <a:r>
              <a:rPr lang="zh-CN" altLang="en-US"/>
              <a:t>：</a:t>
            </a:r>
          </a:p>
          <a:p>
            <a:pPr lvl="1">
              <a:buFont typeface="Wingdings" pitchFamily="2" charset="2"/>
              <a:buNone/>
            </a:pPr>
            <a:r>
              <a:rPr lang="zh-CN" altLang="en-US" sz="3000"/>
              <a:t>	树的先根次序访问序列为</a:t>
            </a:r>
            <a:r>
              <a:rPr lang="en-US" altLang="zh-CN" sz="3000"/>
              <a:t>GFKDAIEBCHJ</a:t>
            </a:r>
          </a:p>
          <a:p>
            <a:pPr lvl="1">
              <a:buFont typeface="Wingdings" pitchFamily="2" charset="2"/>
              <a:buNone/>
            </a:pPr>
            <a:r>
              <a:rPr lang="en-US" altLang="zh-CN" sz="3000"/>
              <a:t>	</a:t>
            </a:r>
            <a:r>
              <a:rPr lang="zh-CN" altLang="en-US" sz="3000"/>
              <a:t>树的后根次序访问序列为</a:t>
            </a:r>
            <a:r>
              <a:rPr lang="en-US" altLang="zh-CN" sz="3000"/>
              <a:t>DIAEKFCJHBG</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zh-CN" altLang="en-US"/>
              <a:t>例题答案</a:t>
            </a:r>
          </a:p>
        </p:txBody>
      </p:sp>
      <p:pic>
        <p:nvPicPr>
          <p:cNvPr id="224259" name="Picture 3" descr="tree-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268413"/>
            <a:ext cx="6553200" cy="4773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zh-CN" altLang="en-US"/>
              <a:t>普通树与二叉树的转换</a:t>
            </a:r>
          </a:p>
        </p:txBody>
      </p:sp>
      <p:sp>
        <p:nvSpPr>
          <p:cNvPr id="225283" name="Rectangle 3"/>
          <p:cNvSpPr>
            <a:spLocks noGrp="1" noChangeArrowheads="1"/>
          </p:cNvSpPr>
          <p:nvPr>
            <p:ph type="body" idx="1"/>
          </p:nvPr>
        </p:nvSpPr>
        <p:spPr/>
        <p:txBody>
          <a:bodyPr/>
          <a:lstStyle/>
          <a:p>
            <a:r>
              <a:rPr lang="zh-CN" altLang="en-US">
                <a:solidFill>
                  <a:srgbClr val="FF0000"/>
                </a:solidFill>
              </a:rPr>
              <a:t>对于任意</a:t>
            </a:r>
            <a:r>
              <a:rPr lang="en-US" altLang="zh-CN">
                <a:solidFill>
                  <a:srgbClr val="FF0000"/>
                </a:solidFill>
              </a:rPr>
              <a:t>k</a:t>
            </a:r>
            <a:r>
              <a:rPr lang="zh-CN" altLang="en-US">
                <a:solidFill>
                  <a:srgbClr val="FF0000"/>
                </a:solidFill>
              </a:rPr>
              <a:t>次树到相应二叉树的转换算法</a:t>
            </a:r>
          </a:p>
          <a:p>
            <a:pPr lvl="1"/>
            <a:r>
              <a:rPr lang="zh-CN" altLang="en-US"/>
              <a:t>对于具有子节点</a:t>
            </a:r>
            <a:r>
              <a:rPr lang="en-US" altLang="zh-CN"/>
              <a:t>n</a:t>
            </a:r>
            <a:r>
              <a:rPr lang="en-US" altLang="zh-CN" baseline="-25000"/>
              <a:t>1</a:t>
            </a:r>
            <a:r>
              <a:rPr lang="en-US" altLang="zh-CN"/>
              <a:t>,n</a:t>
            </a:r>
            <a:r>
              <a:rPr lang="en-US" altLang="zh-CN" baseline="-25000"/>
              <a:t>2</a:t>
            </a:r>
            <a:r>
              <a:rPr lang="en-US" altLang="zh-CN"/>
              <a:t>…n</a:t>
            </a:r>
            <a:r>
              <a:rPr lang="en-US" altLang="zh-CN" baseline="-25000"/>
              <a:t>k</a:t>
            </a:r>
            <a:r>
              <a:rPr lang="zh-CN" altLang="en-US"/>
              <a:t>的节点</a:t>
            </a:r>
            <a:r>
              <a:rPr lang="en-US" altLang="zh-CN"/>
              <a:t>n,</a:t>
            </a:r>
            <a:r>
              <a:rPr lang="zh-CN" altLang="en-US"/>
              <a:t>将</a:t>
            </a:r>
            <a:r>
              <a:rPr lang="en-US" altLang="zh-CN"/>
              <a:t>n</a:t>
            </a:r>
            <a:r>
              <a:rPr lang="en-US" altLang="zh-CN" baseline="-25000"/>
              <a:t>1</a:t>
            </a:r>
            <a:r>
              <a:rPr lang="zh-CN" altLang="en-US"/>
              <a:t>作为其左子节点</a:t>
            </a:r>
            <a:r>
              <a:rPr lang="en-US" altLang="zh-CN"/>
              <a:t>,</a:t>
            </a:r>
            <a:r>
              <a:rPr lang="zh-CN" altLang="en-US"/>
              <a:t>且</a:t>
            </a:r>
            <a:r>
              <a:rPr lang="en-US" altLang="zh-CN"/>
              <a:t>k</a:t>
            </a:r>
            <a:r>
              <a:rPr lang="en-US" altLang="zh-CN" baseline="-25000"/>
              <a:t>j+1</a:t>
            </a:r>
            <a:r>
              <a:rPr lang="zh-CN" altLang="en-US"/>
              <a:t>作为</a:t>
            </a:r>
            <a:r>
              <a:rPr lang="en-US" altLang="zh-CN"/>
              <a:t>k</a:t>
            </a:r>
            <a:r>
              <a:rPr lang="en-US" altLang="zh-CN" baseline="-25000"/>
              <a:t>j</a:t>
            </a:r>
            <a:r>
              <a:rPr lang="en-US" altLang="zh-CN"/>
              <a:t>(1 </a:t>
            </a:r>
            <a:r>
              <a:rPr lang="en-US" altLang="zh-CN">
                <a:sym typeface="Symbol" pitchFamily="18" charset="2"/>
              </a:rPr>
              <a:t></a:t>
            </a:r>
            <a:r>
              <a:rPr lang="en-US" altLang="zh-CN"/>
              <a:t>j </a:t>
            </a:r>
            <a:r>
              <a:rPr lang="en-US" altLang="zh-CN">
                <a:sym typeface="Symbol" pitchFamily="18" charset="2"/>
              </a:rPr>
              <a:t></a:t>
            </a:r>
            <a:r>
              <a:rPr lang="en-US" altLang="zh-CN"/>
              <a:t> k-1)</a:t>
            </a:r>
            <a:r>
              <a:rPr lang="zh-CN" altLang="en-US"/>
              <a:t>的右子节点</a:t>
            </a:r>
          </a:p>
          <a:p>
            <a:pPr lvl="1"/>
            <a:endParaRPr lang="zh-CN" altLang="en-US"/>
          </a:p>
          <a:p>
            <a:r>
              <a:rPr lang="zh-CN" altLang="en-US"/>
              <a:t>思路：“</a:t>
            </a:r>
            <a:r>
              <a:rPr lang="zh-CN" altLang="en-US">
                <a:solidFill>
                  <a:srgbClr val="FF0000"/>
                </a:solidFill>
              </a:rPr>
              <a:t>不同层在左，同层在右</a:t>
            </a:r>
            <a:r>
              <a:rPr lang="zh-CN" altLang="en-US"/>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zh-CN" altLang="en-US"/>
              <a:t>普通树与二叉树的转换</a:t>
            </a:r>
          </a:p>
        </p:txBody>
      </p:sp>
      <p:sp>
        <p:nvSpPr>
          <p:cNvPr id="226307" name="Rectangle 3"/>
          <p:cNvSpPr>
            <a:spLocks noGrp="1" noChangeArrowheads="1"/>
          </p:cNvSpPr>
          <p:nvPr>
            <p:ph type="body" idx="1"/>
          </p:nvPr>
        </p:nvSpPr>
        <p:spPr/>
        <p:txBody>
          <a:bodyPr/>
          <a:lstStyle/>
          <a:p>
            <a:r>
              <a:rPr lang="zh-CN" altLang="en-US">
                <a:solidFill>
                  <a:srgbClr val="FF0000"/>
                </a:solidFill>
              </a:rPr>
              <a:t>对于任意森林到相应二叉树的转换算法为</a:t>
            </a:r>
            <a:r>
              <a:rPr lang="zh-CN" altLang="en-US"/>
              <a:t> </a:t>
            </a:r>
          </a:p>
          <a:p>
            <a:pPr lvl="1"/>
            <a:r>
              <a:rPr lang="zh-CN" altLang="en-US"/>
              <a:t>设</a:t>
            </a:r>
            <a:r>
              <a:rPr lang="en-US" altLang="zh-CN"/>
              <a:t>T=(T</a:t>
            </a:r>
            <a:r>
              <a:rPr lang="en-US" altLang="zh-CN" baseline="-25000"/>
              <a:t>1</a:t>
            </a:r>
            <a:r>
              <a:rPr lang="en-US" altLang="zh-CN"/>
              <a:t>,T</a:t>
            </a:r>
            <a:r>
              <a:rPr lang="en-US" altLang="zh-CN" baseline="-25000"/>
              <a:t>2</a:t>
            </a:r>
            <a:r>
              <a:rPr lang="en-US" altLang="zh-CN"/>
              <a:t>…..T</a:t>
            </a:r>
            <a:r>
              <a:rPr lang="en-US" altLang="zh-CN" baseline="-25000"/>
              <a:t>m</a:t>
            </a:r>
            <a:r>
              <a:rPr lang="en-US" altLang="zh-CN"/>
              <a:t>)</a:t>
            </a:r>
            <a:r>
              <a:rPr lang="zh-CN" altLang="en-US"/>
              <a:t>为</a:t>
            </a:r>
            <a:r>
              <a:rPr lang="en-US" altLang="zh-CN"/>
              <a:t>m(m</a:t>
            </a:r>
            <a:r>
              <a:rPr lang="en-US" altLang="zh-CN">
                <a:sym typeface="Symbol" pitchFamily="18" charset="2"/>
              </a:rPr>
              <a:t>0</a:t>
            </a:r>
            <a:r>
              <a:rPr lang="en-US" altLang="zh-CN"/>
              <a:t>)</a:t>
            </a:r>
            <a:r>
              <a:rPr lang="zh-CN" altLang="en-US"/>
              <a:t>棵树的序列</a:t>
            </a:r>
            <a:r>
              <a:rPr lang="en-US" altLang="zh-CN"/>
              <a:t>,</a:t>
            </a:r>
            <a:r>
              <a:rPr lang="zh-CN" altLang="en-US"/>
              <a:t>而</a:t>
            </a:r>
            <a:r>
              <a:rPr lang="en-US" altLang="zh-CN"/>
              <a:t>BT (T</a:t>
            </a:r>
            <a:r>
              <a:rPr lang="en-US" altLang="zh-CN" baseline="-25000"/>
              <a:t>1</a:t>
            </a:r>
            <a:r>
              <a:rPr lang="en-US" altLang="zh-CN"/>
              <a:t>,T</a:t>
            </a:r>
            <a:r>
              <a:rPr lang="en-US" altLang="zh-CN" baseline="-25000"/>
              <a:t>2</a:t>
            </a:r>
            <a:r>
              <a:rPr lang="en-US" altLang="zh-CN"/>
              <a:t>…..T</a:t>
            </a:r>
            <a:r>
              <a:rPr lang="en-US" altLang="zh-CN" baseline="-25000"/>
              <a:t>m</a:t>
            </a:r>
            <a:r>
              <a:rPr lang="en-US" altLang="zh-CN"/>
              <a:t>)</a:t>
            </a:r>
            <a:r>
              <a:rPr lang="zh-CN" altLang="en-US"/>
              <a:t>为相应的二叉树</a:t>
            </a:r>
            <a:r>
              <a:rPr lang="en-US" altLang="zh-CN"/>
              <a:t>,</a:t>
            </a:r>
            <a:r>
              <a:rPr lang="zh-CN" altLang="en-US"/>
              <a:t>则</a:t>
            </a:r>
          </a:p>
          <a:p>
            <a:pPr lvl="2"/>
            <a:r>
              <a:rPr lang="zh-CN" altLang="en-US"/>
              <a:t>如果</a:t>
            </a:r>
            <a:r>
              <a:rPr lang="en-US" altLang="zh-CN"/>
              <a:t>m=0,</a:t>
            </a:r>
            <a:r>
              <a:rPr lang="zh-CN" altLang="en-US"/>
              <a:t>则</a:t>
            </a:r>
            <a:r>
              <a:rPr lang="en-US" altLang="zh-CN"/>
              <a:t>BT</a:t>
            </a:r>
            <a:r>
              <a:rPr lang="zh-CN" altLang="en-US"/>
              <a:t>为空树</a:t>
            </a:r>
          </a:p>
          <a:p>
            <a:pPr lvl="2"/>
            <a:r>
              <a:rPr lang="zh-CN" altLang="en-US"/>
              <a:t>如果</a:t>
            </a:r>
            <a:r>
              <a:rPr lang="en-US" altLang="zh-CN"/>
              <a:t>m&gt;0,</a:t>
            </a:r>
            <a:r>
              <a:rPr lang="zh-CN" altLang="en-US"/>
              <a:t>则</a:t>
            </a:r>
            <a:r>
              <a:rPr lang="en-US" altLang="zh-CN"/>
              <a:t>T</a:t>
            </a:r>
            <a:r>
              <a:rPr lang="en-US" altLang="zh-CN" baseline="-25000"/>
              <a:t>1</a:t>
            </a:r>
            <a:r>
              <a:rPr lang="zh-CN" altLang="en-US"/>
              <a:t>的根节点就是</a:t>
            </a:r>
            <a:r>
              <a:rPr lang="en-US" altLang="zh-CN"/>
              <a:t>BT</a:t>
            </a:r>
            <a:r>
              <a:rPr lang="zh-CN" altLang="en-US"/>
              <a:t>的根节点</a:t>
            </a:r>
            <a:r>
              <a:rPr lang="en-US" altLang="zh-CN"/>
              <a:t>,</a:t>
            </a:r>
            <a:r>
              <a:rPr lang="zh-CN" altLang="en-US"/>
              <a:t>而</a:t>
            </a:r>
            <a:r>
              <a:rPr lang="en-US" altLang="zh-CN"/>
              <a:t>BT</a:t>
            </a:r>
            <a:r>
              <a:rPr lang="zh-CN" altLang="en-US"/>
              <a:t>的左子树是</a:t>
            </a:r>
            <a:r>
              <a:rPr lang="en-US" altLang="zh-CN"/>
              <a:t>T</a:t>
            </a:r>
            <a:r>
              <a:rPr lang="en-US" altLang="zh-CN" baseline="-25000"/>
              <a:t>1</a:t>
            </a:r>
            <a:r>
              <a:rPr lang="zh-CN" altLang="en-US"/>
              <a:t>的子树</a:t>
            </a:r>
            <a:r>
              <a:rPr lang="en-US" altLang="zh-CN"/>
              <a:t>T</a:t>
            </a:r>
            <a:r>
              <a:rPr lang="en-US" altLang="zh-CN" baseline="-25000"/>
              <a:t>11</a:t>
            </a:r>
            <a:r>
              <a:rPr lang="en-US" altLang="zh-CN"/>
              <a:t>,T</a:t>
            </a:r>
            <a:r>
              <a:rPr lang="en-US" altLang="zh-CN" baseline="-25000"/>
              <a:t>12</a:t>
            </a:r>
            <a:r>
              <a:rPr lang="en-US" altLang="zh-CN"/>
              <a:t>…T</a:t>
            </a:r>
            <a:r>
              <a:rPr lang="en-US" altLang="zh-CN" baseline="-25000"/>
              <a:t>1K</a:t>
            </a:r>
            <a:r>
              <a:rPr lang="zh-CN" altLang="en-US"/>
              <a:t>转换成的</a:t>
            </a:r>
            <a:r>
              <a:rPr lang="en-US" altLang="zh-CN"/>
              <a:t>BT</a:t>
            </a:r>
            <a:r>
              <a:rPr lang="en-US" altLang="zh-CN" baseline="-25000"/>
              <a:t>l</a:t>
            </a:r>
            <a:r>
              <a:rPr lang="en-US" altLang="zh-CN"/>
              <a:t>(T</a:t>
            </a:r>
            <a:r>
              <a:rPr lang="en-US" altLang="zh-CN" baseline="-25000"/>
              <a:t>11</a:t>
            </a:r>
            <a:r>
              <a:rPr lang="en-US" altLang="zh-CN"/>
              <a:t>,T</a:t>
            </a:r>
            <a:r>
              <a:rPr lang="en-US" altLang="zh-CN" baseline="-25000"/>
              <a:t>12</a:t>
            </a:r>
            <a:r>
              <a:rPr lang="en-US" altLang="zh-CN"/>
              <a:t>…T</a:t>
            </a:r>
            <a:r>
              <a:rPr lang="en-US" altLang="zh-CN" baseline="-25000"/>
              <a:t>1K</a:t>
            </a:r>
            <a:r>
              <a:rPr lang="en-US" altLang="zh-CN"/>
              <a:t>),</a:t>
            </a:r>
            <a:r>
              <a:rPr lang="zh-CN" altLang="en-US"/>
              <a:t>其右子树为</a:t>
            </a:r>
            <a:r>
              <a:rPr lang="en-US" altLang="zh-CN"/>
              <a:t>BT</a:t>
            </a:r>
            <a:r>
              <a:rPr lang="en-US" altLang="zh-CN" baseline="-25000"/>
              <a:t>r</a:t>
            </a:r>
            <a:r>
              <a:rPr lang="en-US" altLang="zh-CN"/>
              <a:t>(T</a:t>
            </a:r>
            <a:r>
              <a:rPr lang="en-US" altLang="zh-CN" baseline="-25000"/>
              <a:t>2</a:t>
            </a:r>
            <a:r>
              <a:rPr lang="en-US" altLang="zh-CN"/>
              <a:t>…..T</a:t>
            </a:r>
            <a:r>
              <a:rPr lang="en-US" altLang="zh-CN" baseline="-25000"/>
              <a:t>m</a:t>
            </a:r>
            <a:r>
              <a:rPr lang="en-US" altLang="zh-CN"/>
              <a:t>)</a:t>
            </a:r>
          </a:p>
          <a:p>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zh-CN" altLang="en-US"/>
              <a:t>例题</a:t>
            </a:r>
          </a:p>
        </p:txBody>
      </p:sp>
      <p:sp>
        <p:nvSpPr>
          <p:cNvPr id="227331" name="Rectangle 3"/>
          <p:cNvSpPr>
            <a:spLocks noGrp="1" noChangeArrowheads="1"/>
          </p:cNvSpPr>
          <p:nvPr>
            <p:ph type="body" idx="1"/>
          </p:nvPr>
        </p:nvSpPr>
        <p:spPr/>
        <p:txBody>
          <a:bodyPr/>
          <a:lstStyle/>
          <a:p>
            <a:r>
              <a:rPr lang="zh-CN" altLang="en-US"/>
              <a:t>将下页图所示森林转换为等价的二叉树</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a:t>例题</a:t>
            </a:r>
          </a:p>
        </p:txBody>
      </p:sp>
      <p:pic>
        <p:nvPicPr>
          <p:cNvPr id="228355" name="Picture 3" descr="树"/>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2060575"/>
            <a:ext cx="8820150" cy="2614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zh-CN" altLang="en-US"/>
              <a:t>例题答案</a:t>
            </a:r>
          </a:p>
        </p:txBody>
      </p:sp>
      <p:pic>
        <p:nvPicPr>
          <p:cNvPr id="229379" name="Picture 3" descr="tree-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2275" y="1412875"/>
            <a:ext cx="5545138" cy="4703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zh-CN" altLang="en-US"/>
              <a:t>练习</a:t>
            </a:r>
          </a:p>
        </p:txBody>
      </p:sp>
      <p:sp>
        <p:nvSpPr>
          <p:cNvPr id="230403" name="Text Box 3"/>
          <p:cNvSpPr txBox="1">
            <a:spLocks noChangeArrowheads="1"/>
          </p:cNvSpPr>
          <p:nvPr/>
        </p:nvSpPr>
        <p:spPr bwMode="auto">
          <a:xfrm>
            <a:off x="684213" y="5445125"/>
            <a:ext cx="5543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将如图所示树转换为二叉树</a:t>
            </a:r>
          </a:p>
        </p:txBody>
      </p:sp>
      <p:pic>
        <p:nvPicPr>
          <p:cNvPr id="230404" name="Picture 4" descr="tree-1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8313" y="1196975"/>
            <a:ext cx="7127875" cy="4354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a:t>线性表基本概念和性质</a:t>
            </a:r>
          </a:p>
        </p:txBody>
      </p:sp>
      <p:sp>
        <p:nvSpPr>
          <p:cNvPr id="89091" name="Rectangle 3"/>
          <p:cNvSpPr>
            <a:spLocks noGrp="1" noChangeArrowheads="1"/>
          </p:cNvSpPr>
          <p:nvPr>
            <p:ph type="body" idx="1"/>
          </p:nvPr>
        </p:nvSpPr>
        <p:spPr/>
        <p:txBody>
          <a:bodyPr/>
          <a:lstStyle/>
          <a:p>
            <a:r>
              <a:rPr lang="zh-CN" altLang="en-US" dirty="0"/>
              <a:t>线性表</a:t>
            </a:r>
          </a:p>
          <a:p>
            <a:pPr lvl="1"/>
            <a:r>
              <a:rPr lang="zh-CN" altLang="en-US" dirty="0">
                <a:solidFill>
                  <a:srgbClr val="FF0000"/>
                </a:solidFill>
              </a:rPr>
              <a:t>是</a:t>
            </a:r>
            <a:r>
              <a:rPr lang="en-US" altLang="zh-CN" dirty="0">
                <a:solidFill>
                  <a:srgbClr val="FF0000"/>
                </a:solidFill>
              </a:rPr>
              <a:t>n</a:t>
            </a:r>
            <a:r>
              <a:rPr lang="zh-CN" altLang="en-US" dirty="0">
                <a:solidFill>
                  <a:srgbClr val="FF0000"/>
                </a:solidFill>
              </a:rPr>
              <a:t>个数据元素的有限序列</a:t>
            </a:r>
          </a:p>
          <a:p>
            <a:pPr lvl="1"/>
            <a:r>
              <a:rPr lang="zh-CN" altLang="en-US" dirty="0">
                <a:solidFill>
                  <a:srgbClr val="FF0000"/>
                </a:solidFill>
              </a:rPr>
              <a:t>常见线性表包括数组、链表、栈、队列</a:t>
            </a:r>
            <a:r>
              <a:rPr lang="zh-CN" altLang="en-US" dirty="0" smtClean="0">
                <a:solidFill>
                  <a:srgbClr val="FF0000"/>
                </a:solidFill>
              </a:rPr>
              <a:t>等</a:t>
            </a:r>
            <a:endParaRPr lang="en-US" altLang="zh-CN" dirty="0" smtClean="0">
              <a:solidFill>
                <a:srgbClr val="FF0000"/>
              </a:solidFill>
            </a:endParaRPr>
          </a:p>
          <a:p>
            <a:r>
              <a:rPr lang="zh-CN" altLang="en-US" dirty="0" smtClean="0">
                <a:solidFill>
                  <a:srgbClr val="FF0000"/>
                </a:solidFill>
              </a:rPr>
              <a:t>线性表的两种实现方式</a:t>
            </a:r>
            <a:endParaRPr lang="en-US" altLang="zh-CN" dirty="0" smtClean="0">
              <a:solidFill>
                <a:srgbClr val="FF0000"/>
              </a:solidFill>
            </a:endParaRPr>
          </a:p>
          <a:p>
            <a:pPr lvl="1"/>
            <a:r>
              <a:rPr lang="zh-CN" altLang="en-US" dirty="0" smtClean="0">
                <a:solidFill>
                  <a:srgbClr val="FF0000"/>
                </a:solidFill>
              </a:rPr>
              <a:t>顺序</a:t>
            </a:r>
            <a:endParaRPr lang="en-US" altLang="zh-CN" dirty="0" smtClean="0">
              <a:solidFill>
                <a:srgbClr val="FF0000"/>
              </a:solidFill>
            </a:endParaRPr>
          </a:p>
          <a:p>
            <a:pPr lvl="1"/>
            <a:r>
              <a:rPr lang="zh-CN" altLang="en-US" dirty="0" smtClean="0">
                <a:solidFill>
                  <a:srgbClr val="FF0000"/>
                </a:solidFill>
              </a:rPr>
              <a:t>链式</a:t>
            </a:r>
            <a:endParaRPr lang="en-US" altLang="zh-CN" dirty="0" smtClean="0">
              <a:solidFill>
                <a:srgbClr val="FF0000"/>
              </a:solidFill>
            </a:endParaRPr>
          </a:p>
          <a:p>
            <a:pPr lvl="1"/>
            <a:r>
              <a:rPr lang="zh-CN" altLang="en-US" dirty="0" smtClean="0">
                <a:solidFill>
                  <a:srgbClr val="FF0000"/>
                </a:solidFill>
              </a:rPr>
              <a:t>对比：插入（有序、无序）、删除、查找、读取</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zh-CN" altLang="en-US"/>
              <a:t>练习答案</a:t>
            </a:r>
          </a:p>
        </p:txBody>
      </p:sp>
      <p:pic>
        <p:nvPicPr>
          <p:cNvPr id="231427" name="Picture 3" descr="tree-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412875"/>
            <a:ext cx="6911975" cy="4537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altLang="zh-CN"/>
              <a:t>Huffman</a:t>
            </a:r>
            <a:r>
              <a:rPr lang="zh-CN" altLang="en-US"/>
              <a:t>树</a:t>
            </a:r>
          </a:p>
        </p:txBody>
      </p:sp>
      <p:sp>
        <p:nvSpPr>
          <p:cNvPr id="711683" name="Rectangle 3"/>
          <p:cNvSpPr>
            <a:spLocks noGrp="1" noChangeArrowheads="1"/>
          </p:cNvSpPr>
          <p:nvPr>
            <p:ph type="body" idx="1"/>
          </p:nvPr>
        </p:nvSpPr>
        <p:spPr/>
        <p:txBody>
          <a:bodyPr/>
          <a:lstStyle/>
          <a:p>
            <a:r>
              <a:rPr lang="en-US" altLang="zh-CN"/>
              <a:t>Huffman</a:t>
            </a:r>
            <a:r>
              <a:rPr lang="zh-CN" altLang="en-US"/>
              <a:t>树：</a:t>
            </a:r>
          </a:p>
          <a:p>
            <a:pPr lvl="1"/>
            <a:r>
              <a:rPr lang="zh-CN" altLang="en-US">
                <a:solidFill>
                  <a:srgbClr val="FF0000"/>
                </a:solidFill>
              </a:rPr>
              <a:t>又称最优树，是一类带权路径长度最短的树</a:t>
            </a:r>
          </a:p>
          <a:p>
            <a:r>
              <a:rPr lang="zh-CN" altLang="en-US"/>
              <a:t>基本概念：</a:t>
            </a:r>
          </a:p>
          <a:p>
            <a:pPr lvl="1"/>
            <a:r>
              <a:rPr lang="zh-CN" altLang="en-US"/>
              <a:t>树的路径长度：从根到每一结点的路径长度之和。</a:t>
            </a:r>
          </a:p>
          <a:p>
            <a:pPr lvl="1"/>
            <a:r>
              <a:rPr lang="zh-CN" altLang="en-US"/>
              <a:t>结点的带权路径长度：从该结点到树根之间的路径长度与结点上权的乘积。</a:t>
            </a:r>
          </a:p>
          <a:p>
            <a:pPr lvl="1"/>
            <a:r>
              <a:rPr lang="zh-CN" altLang="en-US"/>
              <a:t>树的带权路径长度：树中所有叶子结点的带权路径长度之和，通常记做</a:t>
            </a:r>
            <a:r>
              <a:rPr lang="en-US" altLang="zh-CN"/>
              <a:t>WPL</a:t>
            </a:r>
            <a:r>
              <a:rPr lang="zh-CN" altLang="en-US"/>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altLang="zh-CN"/>
              <a:t>Huffman</a:t>
            </a:r>
            <a:r>
              <a:rPr lang="zh-CN" altLang="en-US"/>
              <a:t>树</a:t>
            </a:r>
          </a:p>
        </p:txBody>
      </p:sp>
      <p:sp>
        <p:nvSpPr>
          <p:cNvPr id="712707" name="Rectangle 3"/>
          <p:cNvSpPr>
            <a:spLocks noGrp="1" noChangeArrowheads="1"/>
          </p:cNvSpPr>
          <p:nvPr>
            <p:ph type="body" idx="1"/>
          </p:nvPr>
        </p:nvSpPr>
        <p:spPr/>
        <p:txBody>
          <a:bodyPr/>
          <a:lstStyle/>
          <a:p>
            <a:r>
              <a:rPr lang="zh-CN" altLang="en-US" dirty="0"/>
              <a:t>基本概念：</a:t>
            </a:r>
          </a:p>
          <a:p>
            <a:pPr lvl="1"/>
            <a:r>
              <a:rPr lang="zh-CN" altLang="en-US" dirty="0">
                <a:solidFill>
                  <a:srgbClr val="FF0000"/>
                </a:solidFill>
              </a:rPr>
              <a:t>假设有</a:t>
            </a:r>
            <a:r>
              <a:rPr lang="en-US" altLang="zh-CN" dirty="0">
                <a:solidFill>
                  <a:srgbClr val="FF0000"/>
                </a:solidFill>
              </a:rPr>
              <a:t>n</a:t>
            </a:r>
            <a:r>
              <a:rPr lang="zh-CN" altLang="en-US" dirty="0">
                <a:solidFill>
                  <a:srgbClr val="FF0000"/>
                </a:solidFill>
              </a:rPr>
              <a:t>个权值</a:t>
            </a:r>
            <a:r>
              <a:rPr lang="en-US" altLang="zh-CN" dirty="0" err="1">
                <a:solidFill>
                  <a:srgbClr val="FF0000"/>
                </a:solidFill>
              </a:rPr>
              <a:t>w</a:t>
            </a:r>
            <a:r>
              <a:rPr lang="en-US" altLang="zh-CN" baseline="-25000" dirty="0" err="1">
                <a:solidFill>
                  <a:srgbClr val="FF0000"/>
                </a:solidFill>
              </a:rPr>
              <a:t>i</a:t>
            </a:r>
            <a:r>
              <a:rPr lang="zh-CN" altLang="en-US" dirty="0">
                <a:solidFill>
                  <a:srgbClr val="FF0000"/>
                </a:solidFill>
              </a:rPr>
              <a:t>，试构造一棵有</a:t>
            </a:r>
            <a:r>
              <a:rPr lang="en-US" altLang="zh-CN" dirty="0">
                <a:solidFill>
                  <a:srgbClr val="FF0000"/>
                </a:solidFill>
              </a:rPr>
              <a:t>n</a:t>
            </a:r>
            <a:r>
              <a:rPr lang="zh-CN" altLang="en-US" dirty="0">
                <a:solidFill>
                  <a:srgbClr val="FF0000"/>
                </a:solidFill>
              </a:rPr>
              <a:t>个叶子结点的二叉树，每个叶子的结点带权为</a:t>
            </a:r>
            <a:r>
              <a:rPr lang="en-US" altLang="zh-CN" dirty="0" err="1">
                <a:solidFill>
                  <a:srgbClr val="FF0000"/>
                </a:solidFill>
              </a:rPr>
              <a:t>w</a:t>
            </a:r>
            <a:r>
              <a:rPr lang="en-US" altLang="zh-CN" baseline="-25000" dirty="0" err="1">
                <a:solidFill>
                  <a:srgbClr val="FF0000"/>
                </a:solidFill>
              </a:rPr>
              <a:t>i</a:t>
            </a:r>
            <a:r>
              <a:rPr lang="zh-CN" altLang="en-US" dirty="0">
                <a:solidFill>
                  <a:srgbClr val="FF0000"/>
                </a:solidFill>
              </a:rPr>
              <a:t>，则其中</a:t>
            </a:r>
            <a:r>
              <a:rPr lang="en-US" altLang="zh-CN" dirty="0">
                <a:solidFill>
                  <a:srgbClr val="FF0000"/>
                </a:solidFill>
              </a:rPr>
              <a:t>WPL</a:t>
            </a:r>
            <a:r>
              <a:rPr lang="zh-CN" altLang="en-US" dirty="0">
                <a:solidFill>
                  <a:srgbClr val="FF0000"/>
                </a:solidFill>
              </a:rPr>
              <a:t>最小的二叉树称为最优二叉树或赫夫曼</a:t>
            </a:r>
            <a:r>
              <a:rPr lang="zh-CN" altLang="en-US" dirty="0" smtClean="0">
                <a:solidFill>
                  <a:srgbClr val="FF0000"/>
                </a:solidFill>
              </a:rPr>
              <a:t>树</a:t>
            </a:r>
            <a:endParaRPr lang="en-US" altLang="zh-CN" dirty="0" smtClean="0">
              <a:solidFill>
                <a:srgbClr val="FF0000"/>
              </a:solidFill>
            </a:endParaRPr>
          </a:p>
          <a:p>
            <a:r>
              <a:rPr lang="zh-CN" altLang="en-US" dirty="0" smtClean="0">
                <a:solidFill>
                  <a:srgbClr val="FF0000"/>
                </a:solidFill>
              </a:rPr>
              <a:t>算法</a:t>
            </a:r>
            <a:endParaRPr lang="en-US" altLang="zh-CN" dirty="0" smtClean="0">
              <a:solidFill>
                <a:srgbClr val="FF0000"/>
              </a:solidFill>
            </a:endParaRPr>
          </a:p>
          <a:p>
            <a:pPr lvl="1"/>
            <a:r>
              <a:rPr lang="zh-CN" altLang="en-US" dirty="0" smtClean="0">
                <a:solidFill>
                  <a:srgbClr val="FF0000"/>
                </a:solidFill>
              </a:rPr>
              <a:t>见下页</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en-US" altLang="zh-CN"/>
              <a:t>Huffman</a:t>
            </a:r>
            <a:r>
              <a:rPr lang="zh-CN" altLang="en-US"/>
              <a:t>算法</a:t>
            </a:r>
          </a:p>
        </p:txBody>
      </p:sp>
      <p:sp>
        <p:nvSpPr>
          <p:cNvPr id="723971" name="Rectangle 3"/>
          <p:cNvSpPr>
            <a:spLocks noGrp="1" noChangeArrowheads="1"/>
          </p:cNvSpPr>
          <p:nvPr>
            <p:ph type="body" idx="1"/>
          </p:nvPr>
        </p:nvSpPr>
        <p:spPr>
          <a:xfrm>
            <a:off x="457200" y="1196975"/>
            <a:ext cx="8229600" cy="4933950"/>
          </a:xfrm>
        </p:spPr>
        <p:txBody>
          <a:bodyPr/>
          <a:lstStyle/>
          <a:p>
            <a:pPr marL="630238" indent="-630238">
              <a:lnSpc>
                <a:spcPct val="90000"/>
              </a:lnSpc>
              <a:buFont typeface="Wingdings" pitchFamily="2" charset="2"/>
              <a:buNone/>
            </a:pPr>
            <a:r>
              <a:rPr kumimoji="1" lang="en-US" altLang="zh-CN"/>
              <a:t>(1) </a:t>
            </a:r>
            <a:r>
              <a:rPr kumimoji="1" lang="zh-CN" altLang="en-US"/>
              <a:t>由给定的</a:t>
            </a:r>
            <a:r>
              <a:rPr kumimoji="1" lang="en-US" altLang="zh-CN" i="1"/>
              <a:t>n</a:t>
            </a:r>
            <a:r>
              <a:rPr kumimoji="1" lang="zh-CN" altLang="en-US"/>
              <a:t>个权值</a:t>
            </a:r>
            <a:r>
              <a:rPr kumimoji="1" lang="en-US" altLang="zh-CN"/>
              <a:t>{</a:t>
            </a:r>
            <a:r>
              <a:rPr kumimoji="1" lang="en-US" altLang="zh-CN" i="1"/>
              <a:t>w</a:t>
            </a:r>
            <a:r>
              <a:rPr kumimoji="1" lang="en-US" altLang="zh-CN" baseline="-25000"/>
              <a:t>0</a:t>
            </a:r>
            <a:r>
              <a:rPr kumimoji="1" lang="en-US" altLang="zh-CN"/>
              <a:t>, </a:t>
            </a:r>
            <a:r>
              <a:rPr kumimoji="1" lang="en-US" altLang="zh-CN" i="1"/>
              <a:t>w</a:t>
            </a:r>
            <a:r>
              <a:rPr kumimoji="1" lang="en-US" altLang="zh-CN" baseline="-25000"/>
              <a:t>1</a:t>
            </a:r>
            <a:r>
              <a:rPr kumimoji="1" lang="en-US" altLang="zh-CN"/>
              <a:t>, </a:t>
            </a:r>
            <a:r>
              <a:rPr kumimoji="1" lang="en-US" altLang="zh-CN" i="1"/>
              <a:t>w</a:t>
            </a:r>
            <a:r>
              <a:rPr kumimoji="1" lang="en-US" altLang="zh-CN" baseline="-25000"/>
              <a:t>2</a:t>
            </a:r>
            <a:r>
              <a:rPr kumimoji="1" lang="en-US" altLang="zh-CN"/>
              <a:t>, …, </a:t>
            </a:r>
            <a:r>
              <a:rPr kumimoji="1" lang="en-US" altLang="zh-CN" i="1"/>
              <a:t>w</a:t>
            </a:r>
            <a:r>
              <a:rPr kumimoji="1" lang="en-US" altLang="zh-CN" baseline="-25000"/>
              <a:t>n-1</a:t>
            </a:r>
            <a:r>
              <a:rPr kumimoji="1" lang="en-US" altLang="zh-CN"/>
              <a:t>}</a:t>
            </a:r>
            <a:r>
              <a:rPr kumimoji="1" lang="zh-CN" altLang="en-US"/>
              <a:t>，构造具有</a:t>
            </a:r>
            <a:r>
              <a:rPr kumimoji="1" lang="en-US" altLang="zh-CN" i="1"/>
              <a:t>n</a:t>
            </a:r>
            <a:r>
              <a:rPr kumimoji="1" lang="zh-CN" altLang="en-US"/>
              <a:t>棵二叉树的集合</a:t>
            </a:r>
            <a:r>
              <a:rPr kumimoji="1" lang="en-US" altLang="zh-CN" i="1"/>
              <a:t>F</a:t>
            </a:r>
            <a:r>
              <a:rPr kumimoji="1" lang="en-US" altLang="zh-CN"/>
              <a:t> = {</a:t>
            </a:r>
            <a:r>
              <a:rPr kumimoji="1" lang="en-US" altLang="zh-CN" i="1"/>
              <a:t>T</a:t>
            </a:r>
            <a:r>
              <a:rPr kumimoji="1" lang="en-US" altLang="zh-CN" baseline="-25000"/>
              <a:t>0</a:t>
            </a:r>
            <a:r>
              <a:rPr kumimoji="1" lang="en-US" altLang="zh-CN"/>
              <a:t>, </a:t>
            </a:r>
            <a:r>
              <a:rPr kumimoji="1" lang="en-US" altLang="zh-CN" i="1"/>
              <a:t>T</a:t>
            </a:r>
            <a:r>
              <a:rPr kumimoji="1" lang="en-US" altLang="zh-CN" baseline="-25000"/>
              <a:t>1</a:t>
            </a:r>
            <a:r>
              <a:rPr kumimoji="1" lang="en-US" altLang="zh-CN"/>
              <a:t>, </a:t>
            </a:r>
            <a:r>
              <a:rPr kumimoji="1" lang="en-US" altLang="zh-CN" i="1"/>
              <a:t>T</a:t>
            </a:r>
            <a:r>
              <a:rPr kumimoji="1" lang="en-US" altLang="zh-CN" baseline="-25000"/>
              <a:t>2</a:t>
            </a:r>
            <a:r>
              <a:rPr kumimoji="1" lang="en-US" altLang="zh-CN"/>
              <a:t>, …, </a:t>
            </a:r>
            <a:r>
              <a:rPr kumimoji="1" lang="en-US" altLang="zh-CN" i="1"/>
              <a:t>T</a:t>
            </a:r>
            <a:r>
              <a:rPr kumimoji="1" lang="en-US" altLang="zh-CN" baseline="-25000"/>
              <a:t>n-1</a:t>
            </a:r>
            <a:r>
              <a:rPr kumimoji="1" lang="en-US" altLang="zh-CN"/>
              <a:t>}</a:t>
            </a:r>
            <a:r>
              <a:rPr kumimoji="1" lang="zh-CN" altLang="en-US"/>
              <a:t>，其中每一棵二叉树</a:t>
            </a:r>
            <a:r>
              <a:rPr kumimoji="1" lang="en-US" altLang="zh-CN" i="1"/>
              <a:t>T</a:t>
            </a:r>
            <a:r>
              <a:rPr kumimoji="1" lang="en-US" altLang="zh-CN" baseline="-25000"/>
              <a:t>i</a:t>
            </a:r>
            <a:r>
              <a:rPr kumimoji="1" lang="zh-CN" altLang="en-US"/>
              <a:t>只有一个带有权值</a:t>
            </a:r>
            <a:r>
              <a:rPr kumimoji="1" lang="en-US" altLang="zh-CN" i="1"/>
              <a:t>w</a:t>
            </a:r>
            <a:r>
              <a:rPr kumimoji="1" lang="en-US" altLang="zh-CN" baseline="-25000"/>
              <a:t>i</a:t>
            </a:r>
            <a:r>
              <a:rPr kumimoji="1" lang="zh-CN" altLang="en-US"/>
              <a:t>的根结点，其左、右子树均为空。</a:t>
            </a:r>
          </a:p>
          <a:p>
            <a:pPr marL="630238" indent="-630238">
              <a:lnSpc>
                <a:spcPct val="90000"/>
              </a:lnSpc>
              <a:buFont typeface="Wingdings" pitchFamily="2" charset="2"/>
              <a:buNone/>
            </a:pPr>
            <a:r>
              <a:rPr kumimoji="1" lang="en-US" altLang="zh-CN"/>
              <a:t>(2) </a:t>
            </a:r>
            <a:r>
              <a:rPr kumimoji="1" lang="zh-CN" altLang="en-US"/>
              <a:t>在</a:t>
            </a:r>
            <a:r>
              <a:rPr kumimoji="1" lang="en-US" altLang="zh-CN" i="1"/>
              <a:t>F</a:t>
            </a:r>
            <a:r>
              <a:rPr kumimoji="1" lang="zh-CN" altLang="en-US"/>
              <a:t>中选取两棵根结点的权值最小的二叉树</a:t>
            </a:r>
            <a:r>
              <a:rPr kumimoji="1" lang="en-US" altLang="zh-CN"/>
              <a:t>, </a:t>
            </a:r>
            <a:r>
              <a:rPr kumimoji="1" lang="zh-CN" altLang="en-US"/>
              <a:t>做为左、右子树构造一棵新的二叉树。置新的二叉树的根结点的权值为其左、右子树上根结点的权值之和。</a:t>
            </a:r>
          </a:p>
          <a:p>
            <a:pPr marL="630238" indent="-630238">
              <a:lnSpc>
                <a:spcPct val="90000"/>
              </a:lnSpc>
              <a:buFont typeface="Wingdings" pitchFamily="2" charset="2"/>
              <a:buNone/>
            </a:pPr>
            <a:r>
              <a:rPr kumimoji="1" lang="en-US" altLang="zh-CN"/>
              <a:t>(3) </a:t>
            </a:r>
            <a:r>
              <a:rPr kumimoji="1" lang="zh-CN" altLang="en-US"/>
              <a:t>在</a:t>
            </a:r>
            <a:r>
              <a:rPr kumimoji="1" lang="en-US" altLang="zh-CN" i="1"/>
              <a:t>F</a:t>
            </a:r>
            <a:r>
              <a:rPr kumimoji="1" lang="zh-CN" altLang="en-US"/>
              <a:t>中删去这两棵二叉树，加入新得的树。</a:t>
            </a:r>
          </a:p>
          <a:p>
            <a:pPr marL="630238" indent="-630238">
              <a:lnSpc>
                <a:spcPct val="90000"/>
              </a:lnSpc>
              <a:buFont typeface="Wingdings" pitchFamily="2" charset="2"/>
              <a:buNone/>
            </a:pPr>
            <a:r>
              <a:rPr kumimoji="1" lang="en-US" altLang="zh-CN"/>
              <a:t>(4) </a:t>
            </a:r>
            <a:r>
              <a:rPr kumimoji="1" lang="zh-CN" altLang="en-US"/>
              <a:t>重复</a:t>
            </a:r>
            <a:r>
              <a:rPr kumimoji="1" lang="en-US" altLang="zh-CN"/>
              <a:t>(2) (3)</a:t>
            </a:r>
            <a:r>
              <a:rPr kumimoji="1" lang="zh-CN" altLang="en-US"/>
              <a:t>，直到</a:t>
            </a:r>
            <a:r>
              <a:rPr kumimoji="1" lang="en-US" altLang="zh-CN"/>
              <a:t>F</a:t>
            </a:r>
            <a:r>
              <a:rPr kumimoji="1" lang="zh-CN" altLang="en-US"/>
              <a:t>只含一棵树为止。这棵树就是赫夫曼树</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5065" name="Group 73"/>
          <p:cNvGraphicFramePr>
            <a:graphicFrameLocks noGrp="1"/>
          </p:cNvGraphicFramePr>
          <p:nvPr/>
        </p:nvGraphicFramePr>
        <p:xfrm>
          <a:off x="2987675" y="466725"/>
          <a:ext cx="3551238" cy="960120"/>
        </p:xfrm>
        <a:graphic>
          <a:graphicData uri="http://schemas.openxmlformats.org/drawingml/2006/table">
            <a:tbl>
              <a:tblPr/>
              <a:tblGrid>
                <a:gridCol w="390525"/>
                <a:gridCol w="388938"/>
                <a:gridCol w="428625"/>
                <a:gridCol w="415925"/>
                <a:gridCol w="436562"/>
                <a:gridCol w="438150"/>
                <a:gridCol w="434975"/>
                <a:gridCol w="617538"/>
              </a:tblGrid>
              <a:tr h="3016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L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725025" name="Group 33"/>
          <p:cNvGrpSpPr>
            <a:grpSpLocks/>
          </p:cNvGrpSpPr>
          <p:nvPr/>
        </p:nvGrpSpPr>
        <p:grpSpPr bwMode="auto">
          <a:xfrm>
            <a:off x="1692275" y="1628775"/>
            <a:ext cx="6477000" cy="533400"/>
            <a:chOff x="703" y="754"/>
            <a:chExt cx="4218" cy="408"/>
          </a:xfrm>
        </p:grpSpPr>
        <p:sp>
          <p:nvSpPr>
            <p:cNvPr id="725026" name="Rectangle 34"/>
            <p:cNvSpPr>
              <a:spLocks noChangeArrowheads="1"/>
            </p:cNvSpPr>
            <p:nvPr/>
          </p:nvSpPr>
          <p:spPr bwMode="auto">
            <a:xfrm>
              <a:off x="703" y="754"/>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a:t>
              </a:r>
            </a:p>
            <a:p>
              <a:pPr algn="ctr"/>
              <a:r>
                <a:rPr lang="en-US" altLang="zh-CN" b="1">
                  <a:latin typeface="Times New Roman" pitchFamily="18" charset="0"/>
                </a:rPr>
                <a:t>Z</a:t>
              </a:r>
            </a:p>
          </p:txBody>
        </p:sp>
        <p:sp>
          <p:nvSpPr>
            <p:cNvPr id="725027" name="Rectangle 35"/>
            <p:cNvSpPr>
              <a:spLocks noChangeArrowheads="1"/>
            </p:cNvSpPr>
            <p:nvPr/>
          </p:nvSpPr>
          <p:spPr bwMode="auto">
            <a:xfrm>
              <a:off x="1247" y="754"/>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7</a:t>
              </a:r>
            </a:p>
            <a:p>
              <a:pPr algn="ctr"/>
              <a:r>
                <a:rPr lang="en-US" altLang="zh-CN" b="1">
                  <a:latin typeface="Times New Roman" pitchFamily="18" charset="0"/>
                </a:rPr>
                <a:t>K</a:t>
              </a:r>
            </a:p>
          </p:txBody>
        </p:sp>
        <p:sp>
          <p:nvSpPr>
            <p:cNvPr id="725028" name="Rectangle 36"/>
            <p:cNvSpPr>
              <a:spLocks noChangeArrowheads="1"/>
            </p:cNvSpPr>
            <p:nvPr/>
          </p:nvSpPr>
          <p:spPr bwMode="auto">
            <a:xfrm>
              <a:off x="1791" y="754"/>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24</a:t>
              </a:r>
            </a:p>
            <a:p>
              <a:pPr algn="ctr"/>
              <a:r>
                <a:rPr lang="en-US" altLang="zh-CN" b="1">
                  <a:latin typeface="Times New Roman" pitchFamily="18" charset="0"/>
                </a:rPr>
                <a:t>F</a:t>
              </a:r>
            </a:p>
          </p:txBody>
        </p:sp>
        <p:sp>
          <p:nvSpPr>
            <p:cNvPr id="725029" name="Rectangle 37"/>
            <p:cNvSpPr>
              <a:spLocks noChangeArrowheads="1"/>
            </p:cNvSpPr>
            <p:nvPr/>
          </p:nvSpPr>
          <p:spPr bwMode="auto">
            <a:xfrm>
              <a:off x="2336" y="754"/>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32</a:t>
              </a:r>
            </a:p>
            <a:p>
              <a:pPr algn="ctr"/>
              <a:r>
                <a:rPr lang="en-US" altLang="zh-CN" b="1">
                  <a:latin typeface="Times New Roman" pitchFamily="18" charset="0"/>
                </a:rPr>
                <a:t>C</a:t>
              </a:r>
            </a:p>
          </p:txBody>
        </p:sp>
        <p:sp>
          <p:nvSpPr>
            <p:cNvPr id="725030" name="Rectangle 38"/>
            <p:cNvSpPr>
              <a:spLocks noChangeArrowheads="1"/>
            </p:cNvSpPr>
            <p:nvPr/>
          </p:nvSpPr>
          <p:spPr bwMode="auto">
            <a:xfrm>
              <a:off x="2880" y="754"/>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37</a:t>
              </a:r>
            </a:p>
            <a:p>
              <a:pPr algn="ctr"/>
              <a:r>
                <a:rPr lang="en-US" altLang="zh-CN" b="1">
                  <a:latin typeface="Times New Roman" pitchFamily="18" charset="0"/>
                </a:rPr>
                <a:t>U</a:t>
              </a:r>
            </a:p>
          </p:txBody>
        </p:sp>
        <p:sp>
          <p:nvSpPr>
            <p:cNvPr id="725031" name="Rectangle 39"/>
            <p:cNvSpPr>
              <a:spLocks noChangeArrowheads="1"/>
            </p:cNvSpPr>
            <p:nvPr/>
          </p:nvSpPr>
          <p:spPr bwMode="auto">
            <a:xfrm>
              <a:off x="3470" y="754"/>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D</a:t>
              </a:r>
            </a:p>
          </p:txBody>
        </p:sp>
        <p:sp>
          <p:nvSpPr>
            <p:cNvPr id="725032" name="Rectangle 40"/>
            <p:cNvSpPr>
              <a:spLocks noChangeArrowheads="1"/>
            </p:cNvSpPr>
            <p:nvPr/>
          </p:nvSpPr>
          <p:spPr bwMode="auto">
            <a:xfrm>
              <a:off x="4059" y="754"/>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L</a:t>
              </a:r>
            </a:p>
          </p:txBody>
        </p:sp>
        <p:sp>
          <p:nvSpPr>
            <p:cNvPr id="725033" name="Rectangle 41"/>
            <p:cNvSpPr>
              <a:spLocks noChangeArrowheads="1"/>
            </p:cNvSpPr>
            <p:nvPr/>
          </p:nvSpPr>
          <p:spPr bwMode="auto">
            <a:xfrm>
              <a:off x="4649" y="754"/>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120</a:t>
              </a:r>
            </a:p>
            <a:p>
              <a:pPr algn="ctr"/>
              <a:r>
                <a:rPr lang="en-US" altLang="zh-CN" b="1">
                  <a:latin typeface="Times New Roman" pitchFamily="18" charset="0"/>
                </a:rPr>
                <a:t>E</a:t>
              </a:r>
            </a:p>
          </p:txBody>
        </p:sp>
      </p:grpSp>
      <p:sp>
        <p:nvSpPr>
          <p:cNvPr id="725034" name="Text Box 42"/>
          <p:cNvSpPr txBox="1">
            <a:spLocks noChangeArrowheads="1"/>
          </p:cNvSpPr>
          <p:nvPr/>
        </p:nvSpPr>
        <p:spPr bwMode="auto">
          <a:xfrm>
            <a:off x="450850" y="1773238"/>
            <a:ext cx="989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latin typeface="Times New Roman" pitchFamily="18" charset="0"/>
              </a:rPr>
              <a:t>Step 1</a:t>
            </a:r>
          </a:p>
        </p:txBody>
      </p:sp>
      <p:sp>
        <p:nvSpPr>
          <p:cNvPr id="725035" name="Rectangle 43"/>
          <p:cNvSpPr>
            <a:spLocks noChangeArrowheads="1"/>
          </p:cNvSpPr>
          <p:nvPr/>
        </p:nvSpPr>
        <p:spPr bwMode="auto">
          <a:xfrm>
            <a:off x="1692275" y="3573463"/>
            <a:ext cx="417513" cy="533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a:t>
            </a:r>
          </a:p>
          <a:p>
            <a:pPr algn="ctr"/>
            <a:r>
              <a:rPr lang="en-US" altLang="zh-CN" b="1">
                <a:latin typeface="Times New Roman" pitchFamily="18" charset="0"/>
              </a:rPr>
              <a:t>Z</a:t>
            </a:r>
          </a:p>
        </p:txBody>
      </p:sp>
      <p:sp>
        <p:nvSpPr>
          <p:cNvPr id="725036" name="Rectangle 44"/>
          <p:cNvSpPr>
            <a:spLocks noChangeArrowheads="1"/>
          </p:cNvSpPr>
          <p:nvPr/>
        </p:nvSpPr>
        <p:spPr bwMode="auto">
          <a:xfrm>
            <a:off x="2555875" y="3573463"/>
            <a:ext cx="417513" cy="533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7</a:t>
            </a:r>
          </a:p>
          <a:p>
            <a:pPr algn="ctr"/>
            <a:r>
              <a:rPr lang="en-US" altLang="zh-CN" b="1">
                <a:latin typeface="Times New Roman" pitchFamily="18" charset="0"/>
              </a:rPr>
              <a:t>K</a:t>
            </a:r>
          </a:p>
        </p:txBody>
      </p:sp>
      <p:sp>
        <p:nvSpPr>
          <p:cNvPr id="725037" name="Rectangle 45"/>
          <p:cNvSpPr>
            <a:spLocks noChangeArrowheads="1"/>
          </p:cNvSpPr>
          <p:nvPr/>
        </p:nvSpPr>
        <p:spPr bwMode="auto">
          <a:xfrm>
            <a:off x="3419475" y="2708275"/>
            <a:ext cx="417513" cy="533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24</a:t>
            </a:r>
          </a:p>
          <a:p>
            <a:pPr algn="ctr"/>
            <a:r>
              <a:rPr lang="en-US" altLang="zh-CN" b="1">
                <a:latin typeface="Times New Roman" pitchFamily="18" charset="0"/>
              </a:rPr>
              <a:t>F</a:t>
            </a:r>
          </a:p>
        </p:txBody>
      </p:sp>
      <p:sp>
        <p:nvSpPr>
          <p:cNvPr id="725038" name="Rectangle 46"/>
          <p:cNvSpPr>
            <a:spLocks noChangeArrowheads="1"/>
          </p:cNvSpPr>
          <p:nvPr/>
        </p:nvSpPr>
        <p:spPr bwMode="auto">
          <a:xfrm>
            <a:off x="4284663" y="2708275"/>
            <a:ext cx="417512" cy="533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32</a:t>
            </a:r>
          </a:p>
          <a:p>
            <a:pPr algn="ctr"/>
            <a:r>
              <a:rPr lang="en-US" altLang="zh-CN" b="1">
                <a:latin typeface="Times New Roman" pitchFamily="18" charset="0"/>
              </a:rPr>
              <a:t>C</a:t>
            </a:r>
          </a:p>
        </p:txBody>
      </p:sp>
      <p:sp>
        <p:nvSpPr>
          <p:cNvPr id="725039" name="Rectangle 47"/>
          <p:cNvSpPr>
            <a:spLocks noChangeArrowheads="1"/>
          </p:cNvSpPr>
          <p:nvPr/>
        </p:nvSpPr>
        <p:spPr bwMode="auto">
          <a:xfrm>
            <a:off x="5148263" y="2708275"/>
            <a:ext cx="417512" cy="533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37</a:t>
            </a:r>
          </a:p>
          <a:p>
            <a:pPr algn="ctr"/>
            <a:r>
              <a:rPr lang="en-US" altLang="zh-CN" b="1">
                <a:latin typeface="Times New Roman" pitchFamily="18" charset="0"/>
              </a:rPr>
              <a:t>U</a:t>
            </a:r>
          </a:p>
        </p:txBody>
      </p:sp>
      <p:sp>
        <p:nvSpPr>
          <p:cNvPr id="725040" name="Rectangle 48"/>
          <p:cNvSpPr>
            <a:spLocks noChangeArrowheads="1"/>
          </p:cNvSpPr>
          <p:nvPr/>
        </p:nvSpPr>
        <p:spPr bwMode="auto">
          <a:xfrm>
            <a:off x="6084888" y="2708275"/>
            <a:ext cx="417512" cy="533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D</a:t>
            </a:r>
          </a:p>
        </p:txBody>
      </p:sp>
      <p:sp>
        <p:nvSpPr>
          <p:cNvPr id="725041" name="Rectangle 49"/>
          <p:cNvSpPr>
            <a:spLocks noChangeArrowheads="1"/>
          </p:cNvSpPr>
          <p:nvPr/>
        </p:nvSpPr>
        <p:spPr bwMode="auto">
          <a:xfrm>
            <a:off x="7019925" y="2708275"/>
            <a:ext cx="417513" cy="533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L</a:t>
            </a:r>
          </a:p>
        </p:txBody>
      </p:sp>
      <p:sp>
        <p:nvSpPr>
          <p:cNvPr id="725042" name="Rectangle 50"/>
          <p:cNvSpPr>
            <a:spLocks noChangeArrowheads="1"/>
          </p:cNvSpPr>
          <p:nvPr/>
        </p:nvSpPr>
        <p:spPr bwMode="auto">
          <a:xfrm>
            <a:off x="7956550" y="2708275"/>
            <a:ext cx="417513" cy="533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120</a:t>
            </a:r>
          </a:p>
          <a:p>
            <a:pPr algn="ctr"/>
            <a:r>
              <a:rPr lang="en-US" altLang="zh-CN" b="1">
                <a:latin typeface="Times New Roman" pitchFamily="18" charset="0"/>
              </a:rPr>
              <a:t>E</a:t>
            </a:r>
          </a:p>
        </p:txBody>
      </p:sp>
      <p:sp>
        <p:nvSpPr>
          <p:cNvPr id="725043" name="Oval 51"/>
          <p:cNvSpPr>
            <a:spLocks noChangeArrowheads="1"/>
          </p:cNvSpPr>
          <p:nvPr/>
        </p:nvSpPr>
        <p:spPr bwMode="auto">
          <a:xfrm>
            <a:off x="2122488" y="2781300"/>
            <a:ext cx="488950" cy="4143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9</a:t>
            </a:r>
          </a:p>
        </p:txBody>
      </p:sp>
      <p:sp>
        <p:nvSpPr>
          <p:cNvPr id="725044" name="Line 52"/>
          <p:cNvSpPr>
            <a:spLocks noChangeShapeType="1"/>
          </p:cNvSpPr>
          <p:nvPr/>
        </p:nvSpPr>
        <p:spPr bwMode="auto">
          <a:xfrm flipH="1">
            <a:off x="1908175" y="3213100"/>
            <a:ext cx="277813" cy="296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045" name="Line 53"/>
          <p:cNvSpPr>
            <a:spLocks noChangeShapeType="1"/>
          </p:cNvSpPr>
          <p:nvPr/>
        </p:nvSpPr>
        <p:spPr bwMode="auto">
          <a:xfrm>
            <a:off x="2555875" y="3213100"/>
            <a:ext cx="209550" cy="2968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25046" name="Group 54"/>
          <p:cNvGrpSpPr>
            <a:grpSpLocks/>
          </p:cNvGrpSpPr>
          <p:nvPr/>
        </p:nvGrpSpPr>
        <p:grpSpPr bwMode="auto">
          <a:xfrm>
            <a:off x="1763713" y="4508500"/>
            <a:ext cx="6337300" cy="2016125"/>
            <a:chOff x="975" y="2568"/>
            <a:chExt cx="4127" cy="1543"/>
          </a:xfrm>
        </p:grpSpPr>
        <p:sp>
          <p:nvSpPr>
            <p:cNvPr id="725047" name="Rectangle 55"/>
            <p:cNvSpPr>
              <a:spLocks noChangeArrowheads="1"/>
            </p:cNvSpPr>
            <p:nvPr/>
          </p:nvSpPr>
          <p:spPr bwMode="auto">
            <a:xfrm>
              <a:off x="1430" y="3703"/>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a:t>
              </a:r>
            </a:p>
            <a:p>
              <a:pPr algn="ctr"/>
              <a:r>
                <a:rPr lang="en-US" altLang="zh-CN" b="1">
                  <a:latin typeface="Times New Roman" pitchFamily="18" charset="0"/>
                </a:rPr>
                <a:t>Z</a:t>
              </a:r>
            </a:p>
          </p:txBody>
        </p:sp>
        <p:sp>
          <p:nvSpPr>
            <p:cNvPr id="725048" name="Rectangle 56"/>
            <p:cNvSpPr>
              <a:spLocks noChangeArrowheads="1"/>
            </p:cNvSpPr>
            <p:nvPr/>
          </p:nvSpPr>
          <p:spPr bwMode="auto">
            <a:xfrm>
              <a:off x="1974" y="3703"/>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7</a:t>
              </a:r>
            </a:p>
            <a:p>
              <a:pPr algn="ctr"/>
              <a:r>
                <a:rPr lang="en-US" altLang="zh-CN" b="1">
                  <a:latin typeface="Times New Roman" pitchFamily="18" charset="0"/>
                </a:rPr>
                <a:t>K</a:t>
              </a:r>
            </a:p>
          </p:txBody>
        </p:sp>
        <p:sp>
          <p:nvSpPr>
            <p:cNvPr id="725049" name="Rectangle 57"/>
            <p:cNvSpPr>
              <a:spLocks noChangeArrowheads="1"/>
            </p:cNvSpPr>
            <p:nvPr/>
          </p:nvSpPr>
          <p:spPr bwMode="auto">
            <a:xfrm>
              <a:off x="2517" y="3158"/>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24</a:t>
              </a:r>
            </a:p>
            <a:p>
              <a:pPr algn="ctr"/>
              <a:r>
                <a:rPr lang="en-US" altLang="zh-CN" b="1">
                  <a:latin typeface="Times New Roman" pitchFamily="18" charset="0"/>
                </a:rPr>
                <a:t>F</a:t>
              </a:r>
            </a:p>
          </p:txBody>
        </p:sp>
        <p:sp>
          <p:nvSpPr>
            <p:cNvPr id="725050" name="Rectangle 58"/>
            <p:cNvSpPr>
              <a:spLocks noChangeArrowheads="1"/>
            </p:cNvSpPr>
            <p:nvPr/>
          </p:nvSpPr>
          <p:spPr bwMode="auto">
            <a:xfrm>
              <a:off x="975" y="2568"/>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32</a:t>
              </a:r>
            </a:p>
            <a:p>
              <a:pPr algn="ctr"/>
              <a:r>
                <a:rPr lang="en-US" altLang="zh-CN" b="1">
                  <a:latin typeface="Times New Roman" pitchFamily="18" charset="0"/>
                </a:rPr>
                <a:t>C</a:t>
              </a:r>
            </a:p>
          </p:txBody>
        </p:sp>
        <p:sp>
          <p:nvSpPr>
            <p:cNvPr id="725051" name="Rectangle 59"/>
            <p:cNvSpPr>
              <a:spLocks noChangeArrowheads="1"/>
            </p:cNvSpPr>
            <p:nvPr/>
          </p:nvSpPr>
          <p:spPr bwMode="auto">
            <a:xfrm>
              <a:off x="3061" y="2568"/>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37</a:t>
              </a:r>
            </a:p>
            <a:p>
              <a:pPr algn="ctr"/>
              <a:r>
                <a:rPr lang="en-US" altLang="zh-CN" b="1">
                  <a:latin typeface="Times New Roman" pitchFamily="18" charset="0"/>
                </a:rPr>
                <a:t>U</a:t>
              </a:r>
            </a:p>
          </p:txBody>
        </p:sp>
        <p:sp>
          <p:nvSpPr>
            <p:cNvPr id="725052" name="Rectangle 60"/>
            <p:cNvSpPr>
              <a:spLocks noChangeArrowheads="1"/>
            </p:cNvSpPr>
            <p:nvPr/>
          </p:nvSpPr>
          <p:spPr bwMode="auto">
            <a:xfrm>
              <a:off x="3651" y="2568"/>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D</a:t>
              </a:r>
            </a:p>
          </p:txBody>
        </p:sp>
        <p:sp>
          <p:nvSpPr>
            <p:cNvPr id="725053" name="Rectangle 61"/>
            <p:cNvSpPr>
              <a:spLocks noChangeArrowheads="1"/>
            </p:cNvSpPr>
            <p:nvPr/>
          </p:nvSpPr>
          <p:spPr bwMode="auto">
            <a:xfrm>
              <a:off x="4240" y="2568"/>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L</a:t>
              </a:r>
            </a:p>
          </p:txBody>
        </p:sp>
        <p:sp>
          <p:nvSpPr>
            <p:cNvPr id="725054" name="Rectangle 62"/>
            <p:cNvSpPr>
              <a:spLocks noChangeArrowheads="1"/>
            </p:cNvSpPr>
            <p:nvPr/>
          </p:nvSpPr>
          <p:spPr bwMode="auto">
            <a:xfrm>
              <a:off x="4830" y="2568"/>
              <a:ext cx="272"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120</a:t>
              </a:r>
            </a:p>
            <a:p>
              <a:pPr algn="ctr"/>
              <a:r>
                <a:rPr lang="en-US" altLang="zh-CN" b="1">
                  <a:latin typeface="Times New Roman" pitchFamily="18" charset="0"/>
                </a:rPr>
                <a:t>E</a:t>
              </a:r>
            </a:p>
          </p:txBody>
        </p:sp>
        <p:sp>
          <p:nvSpPr>
            <p:cNvPr id="725055" name="Oval 63"/>
            <p:cNvSpPr>
              <a:spLocks noChangeArrowheads="1"/>
            </p:cNvSpPr>
            <p:nvPr/>
          </p:nvSpPr>
          <p:spPr bwMode="auto">
            <a:xfrm>
              <a:off x="1701" y="3204"/>
              <a:ext cx="318" cy="31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9</a:t>
              </a:r>
            </a:p>
          </p:txBody>
        </p:sp>
        <p:sp>
          <p:nvSpPr>
            <p:cNvPr id="725056" name="Line 64"/>
            <p:cNvSpPr>
              <a:spLocks noChangeShapeType="1"/>
            </p:cNvSpPr>
            <p:nvPr/>
          </p:nvSpPr>
          <p:spPr bwMode="auto">
            <a:xfrm flipH="1">
              <a:off x="1566" y="3476"/>
              <a:ext cx="181"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057" name="Line 65"/>
            <p:cNvSpPr>
              <a:spLocks noChangeShapeType="1"/>
            </p:cNvSpPr>
            <p:nvPr/>
          </p:nvSpPr>
          <p:spPr bwMode="auto">
            <a:xfrm>
              <a:off x="1974" y="3476"/>
              <a:ext cx="136"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25058" name="Oval 66"/>
          <p:cNvSpPr>
            <a:spLocks noChangeArrowheads="1"/>
          </p:cNvSpPr>
          <p:nvPr/>
        </p:nvSpPr>
        <p:spPr bwMode="auto">
          <a:xfrm>
            <a:off x="3635375" y="4581525"/>
            <a:ext cx="488950" cy="4143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33</a:t>
            </a:r>
          </a:p>
        </p:txBody>
      </p:sp>
      <p:sp>
        <p:nvSpPr>
          <p:cNvPr id="725059" name="Line 67"/>
          <p:cNvSpPr>
            <a:spLocks noChangeShapeType="1"/>
          </p:cNvSpPr>
          <p:nvPr/>
        </p:nvSpPr>
        <p:spPr bwMode="auto">
          <a:xfrm flipH="1">
            <a:off x="3275013" y="5013325"/>
            <a:ext cx="419100" cy="414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060" name="Line 68"/>
          <p:cNvSpPr>
            <a:spLocks noChangeShapeType="1"/>
          </p:cNvSpPr>
          <p:nvPr/>
        </p:nvSpPr>
        <p:spPr bwMode="auto">
          <a:xfrm>
            <a:off x="4067175" y="5013325"/>
            <a:ext cx="349250" cy="35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061" name="Line 69"/>
          <p:cNvSpPr>
            <a:spLocks noChangeShapeType="1"/>
          </p:cNvSpPr>
          <p:nvPr/>
        </p:nvSpPr>
        <p:spPr bwMode="auto">
          <a:xfrm>
            <a:off x="611188" y="2420938"/>
            <a:ext cx="780097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062" name="Line 70"/>
          <p:cNvSpPr>
            <a:spLocks noChangeShapeType="1"/>
          </p:cNvSpPr>
          <p:nvPr/>
        </p:nvSpPr>
        <p:spPr bwMode="auto">
          <a:xfrm>
            <a:off x="539750" y="4365625"/>
            <a:ext cx="8008938"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5063" name="Text Box 71"/>
          <p:cNvSpPr txBox="1">
            <a:spLocks noChangeArrowheads="1"/>
          </p:cNvSpPr>
          <p:nvPr/>
        </p:nvSpPr>
        <p:spPr bwMode="auto">
          <a:xfrm>
            <a:off x="303213" y="371633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latin typeface="Times New Roman" pitchFamily="18" charset="0"/>
              </a:rPr>
              <a:t>Round 1</a:t>
            </a:r>
          </a:p>
        </p:txBody>
      </p:sp>
      <p:sp>
        <p:nvSpPr>
          <p:cNvPr id="725064" name="Text Box 72"/>
          <p:cNvSpPr txBox="1">
            <a:spLocks noChangeArrowheads="1"/>
          </p:cNvSpPr>
          <p:nvPr/>
        </p:nvSpPr>
        <p:spPr bwMode="auto">
          <a:xfrm>
            <a:off x="303213" y="4581525"/>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latin typeface="Times New Roman" pitchFamily="18" charset="0"/>
              </a:rPr>
              <a:t>Round 2</a:t>
            </a:r>
          </a:p>
        </p:txBody>
      </p:sp>
      <p:sp>
        <p:nvSpPr>
          <p:cNvPr id="725066" name="Rectangle 74"/>
          <p:cNvSpPr>
            <a:spLocks noGrp="1" noChangeArrowheads="1"/>
          </p:cNvSpPr>
          <p:nvPr>
            <p:ph type="title"/>
          </p:nvPr>
        </p:nvSpPr>
        <p:spPr/>
        <p:txBody>
          <a:bodyPr/>
          <a:lstStyle/>
          <a:p>
            <a:r>
              <a:rPr lang="zh-CN" altLang="en-US"/>
              <a:t>例题</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Rectangle 4"/>
          <p:cNvSpPr>
            <a:spLocks noChangeArrowheads="1"/>
          </p:cNvSpPr>
          <p:nvPr/>
        </p:nvSpPr>
        <p:spPr bwMode="auto">
          <a:xfrm>
            <a:off x="5078413" y="3286125"/>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a:t>
            </a:r>
          </a:p>
          <a:p>
            <a:pPr algn="ctr"/>
            <a:r>
              <a:rPr lang="en-US" altLang="zh-CN" b="1">
                <a:latin typeface="Times New Roman" pitchFamily="18" charset="0"/>
              </a:rPr>
              <a:t>Z</a:t>
            </a:r>
          </a:p>
        </p:txBody>
      </p:sp>
      <p:sp>
        <p:nvSpPr>
          <p:cNvPr id="726021" name="Rectangle 5"/>
          <p:cNvSpPr>
            <a:spLocks noChangeArrowheads="1"/>
          </p:cNvSpPr>
          <p:nvPr/>
        </p:nvSpPr>
        <p:spPr bwMode="auto">
          <a:xfrm>
            <a:off x="5942013" y="3286125"/>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7</a:t>
            </a:r>
          </a:p>
          <a:p>
            <a:pPr algn="ctr"/>
            <a:r>
              <a:rPr lang="en-US" altLang="zh-CN" b="1">
                <a:latin typeface="Times New Roman" pitchFamily="18" charset="0"/>
              </a:rPr>
              <a:t>K</a:t>
            </a:r>
          </a:p>
        </p:txBody>
      </p:sp>
      <p:sp>
        <p:nvSpPr>
          <p:cNvPr id="726022" name="Rectangle 6"/>
          <p:cNvSpPr>
            <a:spLocks noChangeArrowheads="1"/>
          </p:cNvSpPr>
          <p:nvPr/>
        </p:nvSpPr>
        <p:spPr bwMode="auto">
          <a:xfrm>
            <a:off x="6804025" y="2420938"/>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24</a:t>
            </a:r>
          </a:p>
          <a:p>
            <a:pPr algn="ctr"/>
            <a:r>
              <a:rPr lang="en-US" altLang="zh-CN" b="1">
                <a:latin typeface="Times New Roman" pitchFamily="18" charset="0"/>
              </a:rPr>
              <a:t>F</a:t>
            </a:r>
          </a:p>
        </p:txBody>
      </p:sp>
      <p:sp>
        <p:nvSpPr>
          <p:cNvPr id="726023" name="Rectangle 7"/>
          <p:cNvSpPr>
            <a:spLocks noChangeArrowheads="1"/>
          </p:cNvSpPr>
          <p:nvPr/>
        </p:nvSpPr>
        <p:spPr bwMode="auto">
          <a:xfrm>
            <a:off x="4356100" y="1484313"/>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32</a:t>
            </a:r>
          </a:p>
          <a:p>
            <a:pPr algn="ctr"/>
            <a:r>
              <a:rPr lang="en-US" altLang="zh-CN" b="1">
                <a:latin typeface="Times New Roman" pitchFamily="18" charset="0"/>
              </a:rPr>
              <a:t>C</a:t>
            </a:r>
          </a:p>
        </p:txBody>
      </p:sp>
      <p:sp>
        <p:nvSpPr>
          <p:cNvPr id="726024" name="Rectangle 8"/>
          <p:cNvSpPr>
            <a:spLocks noChangeArrowheads="1"/>
          </p:cNvSpPr>
          <p:nvPr/>
        </p:nvSpPr>
        <p:spPr bwMode="auto">
          <a:xfrm>
            <a:off x="1547813" y="619125"/>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37</a:t>
            </a:r>
          </a:p>
          <a:p>
            <a:pPr algn="ctr"/>
            <a:r>
              <a:rPr lang="en-US" altLang="zh-CN" b="1">
                <a:latin typeface="Times New Roman" pitchFamily="18" charset="0"/>
              </a:rPr>
              <a:t>U</a:t>
            </a:r>
          </a:p>
        </p:txBody>
      </p:sp>
      <p:sp>
        <p:nvSpPr>
          <p:cNvPr id="726025" name="Rectangle 9"/>
          <p:cNvSpPr>
            <a:spLocks noChangeArrowheads="1"/>
          </p:cNvSpPr>
          <p:nvPr/>
        </p:nvSpPr>
        <p:spPr bwMode="auto">
          <a:xfrm>
            <a:off x="2484438" y="619125"/>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D</a:t>
            </a:r>
          </a:p>
        </p:txBody>
      </p:sp>
      <p:sp>
        <p:nvSpPr>
          <p:cNvPr id="726026" name="Rectangle 10"/>
          <p:cNvSpPr>
            <a:spLocks noChangeArrowheads="1"/>
          </p:cNvSpPr>
          <p:nvPr/>
        </p:nvSpPr>
        <p:spPr bwMode="auto">
          <a:xfrm>
            <a:off x="3419475" y="619125"/>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L</a:t>
            </a:r>
          </a:p>
        </p:txBody>
      </p:sp>
      <p:sp>
        <p:nvSpPr>
          <p:cNvPr id="726027" name="Rectangle 11"/>
          <p:cNvSpPr>
            <a:spLocks noChangeArrowheads="1"/>
          </p:cNvSpPr>
          <p:nvPr/>
        </p:nvSpPr>
        <p:spPr bwMode="auto">
          <a:xfrm>
            <a:off x="7740650" y="619125"/>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120</a:t>
            </a:r>
          </a:p>
          <a:p>
            <a:pPr algn="ctr"/>
            <a:r>
              <a:rPr lang="en-US" altLang="zh-CN" b="1">
                <a:latin typeface="Times New Roman" pitchFamily="18" charset="0"/>
              </a:rPr>
              <a:t>E</a:t>
            </a:r>
          </a:p>
        </p:txBody>
      </p:sp>
      <p:sp>
        <p:nvSpPr>
          <p:cNvPr id="726028" name="Oval 12"/>
          <p:cNvSpPr>
            <a:spLocks noChangeArrowheads="1"/>
          </p:cNvSpPr>
          <p:nvPr/>
        </p:nvSpPr>
        <p:spPr bwMode="auto">
          <a:xfrm>
            <a:off x="5508625" y="2493963"/>
            <a:ext cx="504825" cy="5032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9</a:t>
            </a:r>
          </a:p>
        </p:txBody>
      </p:sp>
      <p:sp>
        <p:nvSpPr>
          <p:cNvPr id="726029" name="Line 13"/>
          <p:cNvSpPr>
            <a:spLocks noChangeShapeType="1"/>
          </p:cNvSpPr>
          <p:nvPr/>
        </p:nvSpPr>
        <p:spPr bwMode="auto">
          <a:xfrm flipH="1">
            <a:off x="5294313" y="2925763"/>
            <a:ext cx="287337"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6030" name="Line 14"/>
          <p:cNvSpPr>
            <a:spLocks noChangeShapeType="1"/>
          </p:cNvSpPr>
          <p:nvPr/>
        </p:nvSpPr>
        <p:spPr bwMode="auto">
          <a:xfrm>
            <a:off x="5942013" y="2925763"/>
            <a:ext cx="21590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6031" name="Oval 15"/>
          <p:cNvSpPr>
            <a:spLocks noChangeArrowheads="1"/>
          </p:cNvSpPr>
          <p:nvPr/>
        </p:nvSpPr>
        <p:spPr bwMode="auto">
          <a:xfrm>
            <a:off x="6227763" y="1557338"/>
            <a:ext cx="504825" cy="5032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33</a:t>
            </a:r>
          </a:p>
        </p:txBody>
      </p:sp>
      <p:sp>
        <p:nvSpPr>
          <p:cNvPr id="726032" name="Line 16"/>
          <p:cNvSpPr>
            <a:spLocks noChangeShapeType="1"/>
          </p:cNvSpPr>
          <p:nvPr/>
        </p:nvSpPr>
        <p:spPr bwMode="auto">
          <a:xfrm flipH="1">
            <a:off x="5867400" y="1989138"/>
            <a:ext cx="433388"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6033" name="Line 17"/>
          <p:cNvSpPr>
            <a:spLocks noChangeShapeType="1"/>
          </p:cNvSpPr>
          <p:nvPr/>
        </p:nvSpPr>
        <p:spPr bwMode="auto">
          <a:xfrm>
            <a:off x="6659563" y="1989138"/>
            <a:ext cx="360362"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6034" name="Oval 18"/>
          <p:cNvSpPr>
            <a:spLocks noChangeArrowheads="1"/>
          </p:cNvSpPr>
          <p:nvPr/>
        </p:nvSpPr>
        <p:spPr bwMode="auto">
          <a:xfrm>
            <a:off x="5508625" y="692150"/>
            <a:ext cx="504825"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65</a:t>
            </a:r>
          </a:p>
        </p:txBody>
      </p:sp>
      <p:sp>
        <p:nvSpPr>
          <p:cNvPr id="726035" name="Line 19"/>
          <p:cNvSpPr>
            <a:spLocks noChangeShapeType="1"/>
          </p:cNvSpPr>
          <p:nvPr/>
        </p:nvSpPr>
        <p:spPr bwMode="auto">
          <a:xfrm flipV="1">
            <a:off x="4572000" y="981075"/>
            <a:ext cx="936625"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6036" name="Line 20"/>
          <p:cNvSpPr>
            <a:spLocks noChangeShapeType="1"/>
          </p:cNvSpPr>
          <p:nvPr/>
        </p:nvSpPr>
        <p:spPr bwMode="auto">
          <a:xfrm>
            <a:off x="6011863" y="1052513"/>
            <a:ext cx="43180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6037" name="Text Box 21"/>
          <p:cNvSpPr txBox="1">
            <a:spLocks noChangeArrowheads="1"/>
          </p:cNvSpPr>
          <p:nvPr/>
        </p:nvSpPr>
        <p:spPr bwMode="auto">
          <a:xfrm>
            <a:off x="539750" y="5516563"/>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latin typeface="Times New Roman" pitchFamily="18" charset="0"/>
              </a:rPr>
              <a:t>Round 3</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4" name="Rectangle 4"/>
          <p:cNvSpPr>
            <a:spLocks noChangeArrowheads="1"/>
          </p:cNvSpPr>
          <p:nvPr/>
        </p:nvSpPr>
        <p:spPr bwMode="auto">
          <a:xfrm>
            <a:off x="3062288" y="3359150"/>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a:t>
            </a:r>
          </a:p>
          <a:p>
            <a:pPr algn="ctr"/>
            <a:r>
              <a:rPr lang="en-US" altLang="zh-CN" b="1">
                <a:latin typeface="Times New Roman" pitchFamily="18" charset="0"/>
              </a:rPr>
              <a:t>Z</a:t>
            </a:r>
          </a:p>
        </p:txBody>
      </p:sp>
      <p:sp>
        <p:nvSpPr>
          <p:cNvPr id="727045" name="Rectangle 5"/>
          <p:cNvSpPr>
            <a:spLocks noChangeArrowheads="1"/>
          </p:cNvSpPr>
          <p:nvPr/>
        </p:nvSpPr>
        <p:spPr bwMode="auto">
          <a:xfrm>
            <a:off x="3925888" y="3359150"/>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7</a:t>
            </a:r>
          </a:p>
          <a:p>
            <a:pPr algn="ctr"/>
            <a:r>
              <a:rPr lang="en-US" altLang="zh-CN" b="1">
                <a:latin typeface="Times New Roman" pitchFamily="18" charset="0"/>
              </a:rPr>
              <a:t>K</a:t>
            </a:r>
          </a:p>
        </p:txBody>
      </p:sp>
      <p:sp>
        <p:nvSpPr>
          <p:cNvPr id="727046" name="Rectangle 6"/>
          <p:cNvSpPr>
            <a:spLocks noChangeArrowheads="1"/>
          </p:cNvSpPr>
          <p:nvPr/>
        </p:nvSpPr>
        <p:spPr bwMode="auto">
          <a:xfrm>
            <a:off x="4787900" y="2493963"/>
            <a:ext cx="431800" cy="6492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24</a:t>
            </a:r>
          </a:p>
          <a:p>
            <a:pPr algn="ctr"/>
            <a:r>
              <a:rPr lang="en-US" altLang="zh-CN" b="1">
                <a:latin typeface="Times New Roman" pitchFamily="18" charset="0"/>
              </a:rPr>
              <a:t>F</a:t>
            </a:r>
          </a:p>
        </p:txBody>
      </p:sp>
      <p:sp>
        <p:nvSpPr>
          <p:cNvPr id="727047" name="Rectangle 7"/>
          <p:cNvSpPr>
            <a:spLocks noChangeArrowheads="1"/>
          </p:cNvSpPr>
          <p:nvPr/>
        </p:nvSpPr>
        <p:spPr bwMode="auto">
          <a:xfrm>
            <a:off x="2339975" y="1557338"/>
            <a:ext cx="431800" cy="6492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32</a:t>
            </a:r>
          </a:p>
          <a:p>
            <a:pPr algn="ctr"/>
            <a:r>
              <a:rPr lang="en-US" altLang="zh-CN" b="1">
                <a:latin typeface="Times New Roman" pitchFamily="18" charset="0"/>
              </a:rPr>
              <a:t>C</a:t>
            </a:r>
          </a:p>
        </p:txBody>
      </p:sp>
      <p:sp>
        <p:nvSpPr>
          <p:cNvPr id="727048" name="Rectangle 8"/>
          <p:cNvSpPr>
            <a:spLocks noChangeArrowheads="1"/>
          </p:cNvSpPr>
          <p:nvPr/>
        </p:nvSpPr>
        <p:spPr bwMode="auto">
          <a:xfrm>
            <a:off x="5868988" y="1484313"/>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37</a:t>
            </a:r>
          </a:p>
          <a:p>
            <a:pPr algn="ctr"/>
            <a:r>
              <a:rPr lang="en-US" altLang="zh-CN" b="1">
                <a:latin typeface="Times New Roman" pitchFamily="18" charset="0"/>
              </a:rPr>
              <a:t>U</a:t>
            </a:r>
          </a:p>
        </p:txBody>
      </p:sp>
      <p:sp>
        <p:nvSpPr>
          <p:cNvPr id="727049" name="Rectangle 9"/>
          <p:cNvSpPr>
            <a:spLocks noChangeArrowheads="1"/>
          </p:cNvSpPr>
          <p:nvPr/>
        </p:nvSpPr>
        <p:spPr bwMode="auto">
          <a:xfrm>
            <a:off x="6805613" y="1484313"/>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D</a:t>
            </a:r>
          </a:p>
        </p:txBody>
      </p:sp>
      <p:sp>
        <p:nvSpPr>
          <p:cNvPr id="727050" name="Rectangle 10"/>
          <p:cNvSpPr>
            <a:spLocks noChangeArrowheads="1"/>
          </p:cNvSpPr>
          <p:nvPr/>
        </p:nvSpPr>
        <p:spPr bwMode="auto">
          <a:xfrm>
            <a:off x="1403350" y="692150"/>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L</a:t>
            </a:r>
          </a:p>
        </p:txBody>
      </p:sp>
      <p:sp>
        <p:nvSpPr>
          <p:cNvPr id="727051" name="Rectangle 11"/>
          <p:cNvSpPr>
            <a:spLocks noChangeArrowheads="1"/>
          </p:cNvSpPr>
          <p:nvPr/>
        </p:nvSpPr>
        <p:spPr bwMode="auto">
          <a:xfrm>
            <a:off x="7740650" y="619125"/>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120</a:t>
            </a:r>
          </a:p>
          <a:p>
            <a:pPr algn="ctr"/>
            <a:r>
              <a:rPr lang="en-US" altLang="zh-CN" b="1">
                <a:latin typeface="Times New Roman" pitchFamily="18" charset="0"/>
              </a:rPr>
              <a:t>E</a:t>
            </a:r>
          </a:p>
        </p:txBody>
      </p:sp>
      <p:sp>
        <p:nvSpPr>
          <p:cNvPr id="727052" name="Oval 12"/>
          <p:cNvSpPr>
            <a:spLocks noChangeArrowheads="1"/>
          </p:cNvSpPr>
          <p:nvPr/>
        </p:nvSpPr>
        <p:spPr bwMode="auto">
          <a:xfrm>
            <a:off x="3492500" y="2566988"/>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9</a:t>
            </a:r>
          </a:p>
        </p:txBody>
      </p:sp>
      <p:sp>
        <p:nvSpPr>
          <p:cNvPr id="727053" name="Line 13"/>
          <p:cNvSpPr>
            <a:spLocks noChangeShapeType="1"/>
          </p:cNvSpPr>
          <p:nvPr/>
        </p:nvSpPr>
        <p:spPr bwMode="auto">
          <a:xfrm flipH="1">
            <a:off x="3278188" y="2998788"/>
            <a:ext cx="287337"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54" name="Line 14"/>
          <p:cNvSpPr>
            <a:spLocks noChangeShapeType="1"/>
          </p:cNvSpPr>
          <p:nvPr/>
        </p:nvSpPr>
        <p:spPr bwMode="auto">
          <a:xfrm>
            <a:off x="3925888" y="2998788"/>
            <a:ext cx="215900"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55" name="Oval 15"/>
          <p:cNvSpPr>
            <a:spLocks noChangeArrowheads="1"/>
          </p:cNvSpPr>
          <p:nvPr/>
        </p:nvSpPr>
        <p:spPr bwMode="auto">
          <a:xfrm>
            <a:off x="4211638" y="1630363"/>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33</a:t>
            </a:r>
          </a:p>
        </p:txBody>
      </p:sp>
      <p:sp>
        <p:nvSpPr>
          <p:cNvPr id="727056" name="Line 16"/>
          <p:cNvSpPr>
            <a:spLocks noChangeShapeType="1"/>
          </p:cNvSpPr>
          <p:nvPr/>
        </p:nvSpPr>
        <p:spPr bwMode="auto">
          <a:xfrm flipH="1">
            <a:off x="3851275" y="2062163"/>
            <a:ext cx="433388"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57" name="Line 17"/>
          <p:cNvSpPr>
            <a:spLocks noChangeShapeType="1"/>
          </p:cNvSpPr>
          <p:nvPr/>
        </p:nvSpPr>
        <p:spPr bwMode="auto">
          <a:xfrm>
            <a:off x="4643438" y="2062163"/>
            <a:ext cx="360362"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58" name="Oval 18"/>
          <p:cNvSpPr>
            <a:spLocks noChangeArrowheads="1"/>
          </p:cNvSpPr>
          <p:nvPr/>
        </p:nvSpPr>
        <p:spPr bwMode="auto">
          <a:xfrm>
            <a:off x="3492500" y="765175"/>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65</a:t>
            </a:r>
          </a:p>
        </p:txBody>
      </p:sp>
      <p:sp>
        <p:nvSpPr>
          <p:cNvPr id="727059" name="Line 19"/>
          <p:cNvSpPr>
            <a:spLocks noChangeShapeType="1"/>
          </p:cNvSpPr>
          <p:nvPr/>
        </p:nvSpPr>
        <p:spPr bwMode="auto">
          <a:xfrm flipV="1">
            <a:off x="2555875" y="1054100"/>
            <a:ext cx="93662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60" name="Line 20"/>
          <p:cNvSpPr>
            <a:spLocks noChangeShapeType="1"/>
          </p:cNvSpPr>
          <p:nvPr/>
        </p:nvSpPr>
        <p:spPr bwMode="auto">
          <a:xfrm>
            <a:off x="3995738" y="1125538"/>
            <a:ext cx="431800" cy="506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61" name="Oval 21"/>
          <p:cNvSpPr>
            <a:spLocks noChangeArrowheads="1"/>
          </p:cNvSpPr>
          <p:nvPr/>
        </p:nvSpPr>
        <p:spPr bwMode="auto">
          <a:xfrm>
            <a:off x="6300788" y="692150"/>
            <a:ext cx="504825"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79</a:t>
            </a:r>
          </a:p>
        </p:txBody>
      </p:sp>
      <p:sp>
        <p:nvSpPr>
          <p:cNvPr id="727062" name="Line 22"/>
          <p:cNvSpPr>
            <a:spLocks noChangeShapeType="1"/>
          </p:cNvSpPr>
          <p:nvPr/>
        </p:nvSpPr>
        <p:spPr bwMode="auto">
          <a:xfrm flipH="1">
            <a:off x="6013450" y="1050925"/>
            <a:ext cx="287338"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63" name="Line 23"/>
          <p:cNvSpPr>
            <a:spLocks noChangeShapeType="1"/>
          </p:cNvSpPr>
          <p:nvPr/>
        </p:nvSpPr>
        <p:spPr bwMode="auto">
          <a:xfrm>
            <a:off x="6804025" y="1050925"/>
            <a:ext cx="2889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64" name="Text Box 24"/>
          <p:cNvSpPr txBox="1">
            <a:spLocks noChangeArrowheads="1"/>
          </p:cNvSpPr>
          <p:nvPr/>
        </p:nvSpPr>
        <p:spPr bwMode="auto">
          <a:xfrm>
            <a:off x="323850" y="558958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latin typeface="Times New Roman" pitchFamily="18" charset="0"/>
              </a:rPr>
              <a:t>Round 4</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8" name="Rectangle 4"/>
          <p:cNvSpPr>
            <a:spLocks noChangeArrowheads="1"/>
          </p:cNvSpPr>
          <p:nvPr/>
        </p:nvSpPr>
        <p:spPr bwMode="auto">
          <a:xfrm>
            <a:off x="4430713" y="4219575"/>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a:t>
            </a:r>
          </a:p>
          <a:p>
            <a:pPr algn="ctr"/>
            <a:r>
              <a:rPr lang="en-US" altLang="zh-CN" b="1">
                <a:latin typeface="Times New Roman" pitchFamily="18" charset="0"/>
              </a:rPr>
              <a:t>Z</a:t>
            </a:r>
          </a:p>
        </p:txBody>
      </p:sp>
      <p:sp>
        <p:nvSpPr>
          <p:cNvPr id="728069" name="Rectangle 5"/>
          <p:cNvSpPr>
            <a:spLocks noChangeArrowheads="1"/>
          </p:cNvSpPr>
          <p:nvPr/>
        </p:nvSpPr>
        <p:spPr bwMode="auto">
          <a:xfrm>
            <a:off x="5294313" y="4219575"/>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7</a:t>
            </a:r>
          </a:p>
          <a:p>
            <a:pPr algn="ctr"/>
            <a:r>
              <a:rPr lang="en-US" altLang="zh-CN" b="1">
                <a:latin typeface="Times New Roman" pitchFamily="18" charset="0"/>
              </a:rPr>
              <a:t>K</a:t>
            </a:r>
          </a:p>
        </p:txBody>
      </p:sp>
      <p:sp>
        <p:nvSpPr>
          <p:cNvPr id="728070" name="Rectangle 6"/>
          <p:cNvSpPr>
            <a:spLocks noChangeArrowheads="1"/>
          </p:cNvSpPr>
          <p:nvPr/>
        </p:nvSpPr>
        <p:spPr bwMode="auto">
          <a:xfrm>
            <a:off x="6156325" y="3354388"/>
            <a:ext cx="431800" cy="6492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24</a:t>
            </a:r>
          </a:p>
          <a:p>
            <a:pPr algn="ctr"/>
            <a:r>
              <a:rPr lang="en-US" altLang="zh-CN" b="1">
                <a:latin typeface="Times New Roman" pitchFamily="18" charset="0"/>
              </a:rPr>
              <a:t>F</a:t>
            </a:r>
          </a:p>
        </p:txBody>
      </p:sp>
      <p:sp>
        <p:nvSpPr>
          <p:cNvPr id="728071" name="Rectangle 7"/>
          <p:cNvSpPr>
            <a:spLocks noChangeArrowheads="1"/>
          </p:cNvSpPr>
          <p:nvPr/>
        </p:nvSpPr>
        <p:spPr bwMode="auto">
          <a:xfrm>
            <a:off x="3708400" y="2417763"/>
            <a:ext cx="431800" cy="6492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32</a:t>
            </a:r>
          </a:p>
          <a:p>
            <a:pPr algn="ctr"/>
            <a:r>
              <a:rPr lang="en-US" altLang="zh-CN" b="1">
                <a:latin typeface="Times New Roman" pitchFamily="18" charset="0"/>
              </a:rPr>
              <a:t>C</a:t>
            </a:r>
          </a:p>
        </p:txBody>
      </p:sp>
      <p:sp>
        <p:nvSpPr>
          <p:cNvPr id="728072" name="Rectangle 8"/>
          <p:cNvSpPr>
            <a:spLocks noChangeArrowheads="1"/>
          </p:cNvSpPr>
          <p:nvPr/>
        </p:nvSpPr>
        <p:spPr bwMode="auto">
          <a:xfrm>
            <a:off x="898525" y="1557338"/>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37</a:t>
            </a:r>
          </a:p>
          <a:p>
            <a:pPr algn="ctr"/>
            <a:r>
              <a:rPr lang="en-US" altLang="zh-CN" b="1">
                <a:latin typeface="Times New Roman" pitchFamily="18" charset="0"/>
              </a:rPr>
              <a:t>U</a:t>
            </a:r>
          </a:p>
        </p:txBody>
      </p:sp>
      <p:sp>
        <p:nvSpPr>
          <p:cNvPr id="728073" name="Rectangle 9"/>
          <p:cNvSpPr>
            <a:spLocks noChangeArrowheads="1"/>
          </p:cNvSpPr>
          <p:nvPr/>
        </p:nvSpPr>
        <p:spPr bwMode="auto">
          <a:xfrm>
            <a:off x="1835150" y="1557338"/>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D</a:t>
            </a:r>
          </a:p>
        </p:txBody>
      </p:sp>
      <p:sp>
        <p:nvSpPr>
          <p:cNvPr id="728074" name="Rectangle 10"/>
          <p:cNvSpPr>
            <a:spLocks noChangeArrowheads="1"/>
          </p:cNvSpPr>
          <p:nvPr/>
        </p:nvSpPr>
        <p:spPr bwMode="auto">
          <a:xfrm>
            <a:off x="2771775" y="1552575"/>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L</a:t>
            </a:r>
          </a:p>
        </p:txBody>
      </p:sp>
      <p:sp>
        <p:nvSpPr>
          <p:cNvPr id="728075" name="Rectangle 11"/>
          <p:cNvSpPr>
            <a:spLocks noChangeArrowheads="1"/>
          </p:cNvSpPr>
          <p:nvPr/>
        </p:nvSpPr>
        <p:spPr bwMode="auto">
          <a:xfrm>
            <a:off x="7740650" y="619125"/>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120</a:t>
            </a:r>
          </a:p>
          <a:p>
            <a:pPr algn="ctr"/>
            <a:r>
              <a:rPr lang="en-US" altLang="zh-CN" b="1">
                <a:latin typeface="Times New Roman" pitchFamily="18" charset="0"/>
              </a:rPr>
              <a:t>E</a:t>
            </a:r>
          </a:p>
        </p:txBody>
      </p:sp>
      <p:sp>
        <p:nvSpPr>
          <p:cNvPr id="728076" name="Oval 12"/>
          <p:cNvSpPr>
            <a:spLocks noChangeArrowheads="1"/>
          </p:cNvSpPr>
          <p:nvPr/>
        </p:nvSpPr>
        <p:spPr bwMode="auto">
          <a:xfrm>
            <a:off x="4860925" y="3427413"/>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9</a:t>
            </a:r>
          </a:p>
        </p:txBody>
      </p:sp>
      <p:sp>
        <p:nvSpPr>
          <p:cNvPr id="728077" name="Line 13"/>
          <p:cNvSpPr>
            <a:spLocks noChangeShapeType="1"/>
          </p:cNvSpPr>
          <p:nvPr/>
        </p:nvSpPr>
        <p:spPr bwMode="auto">
          <a:xfrm flipH="1">
            <a:off x="4646613" y="3859213"/>
            <a:ext cx="287337"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78" name="Line 14"/>
          <p:cNvSpPr>
            <a:spLocks noChangeShapeType="1"/>
          </p:cNvSpPr>
          <p:nvPr/>
        </p:nvSpPr>
        <p:spPr bwMode="auto">
          <a:xfrm>
            <a:off x="5294313" y="3859213"/>
            <a:ext cx="215900"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79" name="Oval 15"/>
          <p:cNvSpPr>
            <a:spLocks noChangeArrowheads="1"/>
          </p:cNvSpPr>
          <p:nvPr/>
        </p:nvSpPr>
        <p:spPr bwMode="auto">
          <a:xfrm>
            <a:off x="5580063" y="2490788"/>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33</a:t>
            </a:r>
          </a:p>
        </p:txBody>
      </p:sp>
      <p:sp>
        <p:nvSpPr>
          <p:cNvPr id="728080" name="Line 16"/>
          <p:cNvSpPr>
            <a:spLocks noChangeShapeType="1"/>
          </p:cNvSpPr>
          <p:nvPr/>
        </p:nvSpPr>
        <p:spPr bwMode="auto">
          <a:xfrm flipH="1">
            <a:off x="5219700" y="2922588"/>
            <a:ext cx="433388"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81" name="Line 17"/>
          <p:cNvSpPr>
            <a:spLocks noChangeShapeType="1"/>
          </p:cNvSpPr>
          <p:nvPr/>
        </p:nvSpPr>
        <p:spPr bwMode="auto">
          <a:xfrm>
            <a:off x="6011863" y="2922588"/>
            <a:ext cx="360362"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82" name="Oval 18"/>
          <p:cNvSpPr>
            <a:spLocks noChangeArrowheads="1"/>
          </p:cNvSpPr>
          <p:nvPr/>
        </p:nvSpPr>
        <p:spPr bwMode="auto">
          <a:xfrm>
            <a:off x="4860925" y="1625600"/>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65</a:t>
            </a:r>
          </a:p>
        </p:txBody>
      </p:sp>
      <p:sp>
        <p:nvSpPr>
          <p:cNvPr id="728083" name="Line 19"/>
          <p:cNvSpPr>
            <a:spLocks noChangeShapeType="1"/>
          </p:cNvSpPr>
          <p:nvPr/>
        </p:nvSpPr>
        <p:spPr bwMode="auto">
          <a:xfrm flipV="1">
            <a:off x="3924300" y="1914525"/>
            <a:ext cx="93662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84" name="Line 20"/>
          <p:cNvSpPr>
            <a:spLocks noChangeShapeType="1"/>
          </p:cNvSpPr>
          <p:nvPr/>
        </p:nvSpPr>
        <p:spPr bwMode="auto">
          <a:xfrm>
            <a:off x="5364163" y="1985963"/>
            <a:ext cx="431800" cy="506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85" name="Oval 21"/>
          <p:cNvSpPr>
            <a:spLocks noChangeArrowheads="1"/>
          </p:cNvSpPr>
          <p:nvPr/>
        </p:nvSpPr>
        <p:spPr bwMode="auto">
          <a:xfrm>
            <a:off x="1330325" y="765175"/>
            <a:ext cx="504825"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79</a:t>
            </a:r>
          </a:p>
        </p:txBody>
      </p:sp>
      <p:sp>
        <p:nvSpPr>
          <p:cNvPr id="728086" name="Line 22"/>
          <p:cNvSpPr>
            <a:spLocks noChangeShapeType="1"/>
          </p:cNvSpPr>
          <p:nvPr/>
        </p:nvSpPr>
        <p:spPr bwMode="auto">
          <a:xfrm flipH="1">
            <a:off x="1042988" y="1123950"/>
            <a:ext cx="287337"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87" name="Line 23"/>
          <p:cNvSpPr>
            <a:spLocks noChangeShapeType="1"/>
          </p:cNvSpPr>
          <p:nvPr/>
        </p:nvSpPr>
        <p:spPr bwMode="auto">
          <a:xfrm>
            <a:off x="1833563" y="1123950"/>
            <a:ext cx="2889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88" name="Oval 24"/>
          <p:cNvSpPr>
            <a:spLocks noChangeArrowheads="1"/>
          </p:cNvSpPr>
          <p:nvPr/>
        </p:nvSpPr>
        <p:spPr bwMode="auto">
          <a:xfrm>
            <a:off x="3852863" y="765175"/>
            <a:ext cx="504825"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107</a:t>
            </a:r>
          </a:p>
        </p:txBody>
      </p:sp>
      <p:sp>
        <p:nvSpPr>
          <p:cNvPr id="728089" name="Line 25"/>
          <p:cNvSpPr>
            <a:spLocks noChangeShapeType="1"/>
          </p:cNvSpPr>
          <p:nvPr/>
        </p:nvSpPr>
        <p:spPr bwMode="auto">
          <a:xfrm flipV="1">
            <a:off x="2916238" y="1125538"/>
            <a:ext cx="9366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90" name="Line 26"/>
          <p:cNvSpPr>
            <a:spLocks noChangeShapeType="1"/>
          </p:cNvSpPr>
          <p:nvPr/>
        </p:nvSpPr>
        <p:spPr bwMode="auto">
          <a:xfrm>
            <a:off x="4356100" y="1125538"/>
            <a:ext cx="720725"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8091" name="Text Box 27"/>
          <p:cNvSpPr txBox="1">
            <a:spLocks noChangeArrowheads="1"/>
          </p:cNvSpPr>
          <p:nvPr/>
        </p:nvSpPr>
        <p:spPr bwMode="auto">
          <a:xfrm>
            <a:off x="468313" y="5516563"/>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latin typeface="Times New Roman" pitchFamily="18" charset="0"/>
              </a:rPr>
              <a:t>Round 5</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2" name="Rectangle 4"/>
          <p:cNvSpPr>
            <a:spLocks noChangeArrowheads="1"/>
          </p:cNvSpPr>
          <p:nvPr/>
        </p:nvSpPr>
        <p:spPr bwMode="auto">
          <a:xfrm>
            <a:off x="5367338" y="5156200"/>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a:t>
            </a:r>
          </a:p>
          <a:p>
            <a:pPr algn="ctr"/>
            <a:r>
              <a:rPr lang="en-US" altLang="zh-CN" b="1">
                <a:latin typeface="Times New Roman" pitchFamily="18" charset="0"/>
              </a:rPr>
              <a:t>Z</a:t>
            </a:r>
          </a:p>
        </p:txBody>
      </p:sp>
      <p:sp>
        <p:nvSpPr>
          <p:cNvPr id="729093" name="Rectangle 5"/>
          <p:cNvSpPr>
            <a:spLocks noChangeArrowheads="1"/>
          </p:cNvSpPr>
          <p:nvPr/>
        </p:nvSpPr>
        <p:spPr bwMode="auto">
          <a:xfrm>
            <a:off x="6230938" y="5156200"/>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7</a:t>
            </a:r>
          </a:p>
          <a:p>
            <a:pPr algn="ctr"/>
            <a:r>
              <a:rPr lang="en-US" altLang="zh-CN" b="1">
                <a:latin typeface="Times New Roman" pitchFamily="18" charset="0"/>
              </a:rPr>
              <a:t>K</a:t>
            </a:r>
          </a:p>
        </p:txBody>
      </p:sp>
      <p:sp>
        <p:nvSpPr>
          <p:cNvPr id="729094" name="Rectangle 6"/>
          <p:cNvSpPr>
            <a:spLocks noChangeArrowheads="1"/>
          </p:cNvSpPr>
          <p:nvPr/>
        </p:nvSpPr>
        <p:spPr bwMode="auto">
          <a:xfrm>
            <a:off x="7092950" y="4291013"/>
            <a:ext cx="431800" cy="6492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24</a:t>
            </a:r>
          </a:p>
          <a:p>
            <a:pPr algn="ctr"/>
            <a:r>
              <a:rPr lang="en-US" altLang="zh-CN" b="1">
                <a:latin typeface="Times New Roman" pitchFamily="18" charset="0"/>
              </a:rPr>
              <a:t>F</a:t>
            </a:r>
          </a:p>
        </p:txBody>
      </p:sp>
      <p:sp>
        <p:nvSpPr>
          <p:cNvPr id="729095" name="Rectangle 7"/>
          <p:cNvSpPr>
            <a:spLocks noChangeArrowheads="1"/>
          </p:cNvSpPr>
          <p:nvPr/>
        </p:nvSpPr>
        <p:spPr bwMode="auto">
          <a:xfrm>
            <a:off x="4645025" y="3354388"/>
            <a:ext cx="431800" cy="6492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32</a:t>
            </a:r>
          </a:p>
          <a:p>
            <a:pPr algn="ctr"/>
            <a:r>
              <a:rPr lang="en-US" altLang="zh-CN" b="1">
                <a:latin typeface="Times New Roman" pitchFamily="18" charset="0"/>
              </a:rPr>
              <a:t>C</a:t>
            </a:r>
          </a:p>
        </p:txBody>
      </p:sp>
      <p:sp>
        <p:nvSpPr>
          <p:cNvPr id="729096" name="Rectangle 8"/>
          <p:cNvSpPr>
            <a:spLocks noChangeArrowheads="1"/>
          </p:cNvSpPr>
          <p:nvPr/>
        </p:nvSpPr>
        <p:spPr bwMode="auto">
          <a:xfrm>
            <a:off x="1835150" y="2493963"/>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37</a:t>
            </a:r>
          </a:p>
          <a:p>
            <a:pPr algn="ctr"/>
            <a:r>
              <a:rPr lang="en-US" altLang="zh-CN" b="1">
                <a:latin typeface="Times New Roman" pitchFamily="18" charset="0"/>
              </a:rPr>
              <a:t>U</a:t>
            </a:r>
          </a:p>
        </p:txBody>
      </p:sp>
      <p:sp>
        <p:nvSpPr>
          <p:cNvPr id="729097" name="Rectangle 9"/>
          <p:cNvSpPr>
            <a:spLocks noChangeArrowheads="1"/>
          </p:cNvSpPr>
          <p:nvPr/>
        </p:nvSpPr>
        <p:spPr bwMode="auto">
          <a:xfrm>
            <a:off x="2771775" y="2493963"/>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D</a:t>
            </a:r>
          </a:p>
        </p:txBody>
      </p:sp>
      <p:sp>
        <p:nvSpPr>
          <p:cNvPr id="729098" name="Rectangle 10"/>
          <p:cNvSpPr>
            <a:spLocks noChangeArrowheads="1"/>
          </p:cNvSpPr>
          <p:nvPr/>
        </p:nvSpPr>
        <p:spPr bwMode="auto">
          <a:xfrm>
            <a:off x="3708400" y="2489200"/>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L</a:t>
            </a:r>
          </a:p>
        </p:txBody>
      </p:sp>
      <p:sp>
        <p:nvSpPr>
          <p:cNvPr id="729099" name="Rectangle 11"/>
          <p:cNvSpPr>
            <a:spLocks noChangeArrowheads="1"/>
          </p:cNvSpPr>
          <p:nvPr/>
        </p:nvSpPr>
        <p:spPr bwMode="auto">
          <a:xfrm>
            <a:off x="827088" y="765175"/>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120</a:t>
            </a:r>
          </a:p>
          <a:p>
            <a:pPr algn="ctr"/>
            <a:r>
              <a:rPr lang="en-US" altLang="zh-CN" b="1">
                <a:latin typeface="Times New Roman" pitchFamily="18" charset="0"/>
              </a:rPr>
              <a:t>E</a:t>
            </a:r>
          </a:p>
        </p:txBody>
      </p:sp>
      <p:sp>
        <p:nvSpPr>
          <p:cNvPr id="729100" name="Oval 12"/>
          <p:cNvSpPr>
            <a:spLocks noChangeArrowheads="1"/>
          </p:cNvSpPr>
          <p:nvPr/>
        </p:nvSpPr>
        <p:spPr bwMode="auto">
          <a:xfrm>
            <a:off x="5797550" y="4364038"/>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9</a:t>
            </a:r>
          </a:p>
        </p:txBody>
      </p:sp>
      <p:sp>
        <p:nvSpPr>
          <p:cNvPr id="729101" name="Line 13"/>
          <p:cNvSpPr>
            <a:spLocks noChangeShapeType="1"/>
          </p:cNvSpPr>
          <p:nvPr/>
        </p:nvSpPr>
        <p:spPr bwMode="auto">
          <a:xfrm flipH="1">
            <a:off x="5583238" y="4795838"/>
            <a:ext cx="287337"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102" name="Line 14"/>
          <p:cNvSpPr>
            <a:spLocks noChangeShapeType="1"/>
          </p:cNvSpPr>
          <p:nvPr/>
        </p:nvSpPr>
        <p:spPr bwMode="auto">
          <a:xfrm>
            <a:off x="6230938" y="4795838"/>
            <a:ext cx="215900"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103" name="Oval 15"/>
          <p:cNvSpPr>
            <a:spLocks noChangeArrowheads="1"/>
          </p:cNvSpPr>
          <p:nvPr/>
        </p:nvSpPr>
        <p:spPr bwMode="auto">
          <a:xfrm>
            <a:off x="6516688" y="3427413"/>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33</a:t>
            </a:r>
          </a:p>
        </p:txBody>
      </p:sp>
      <p:sp>
        <p:nvSpPr>
          <p:cNvPr id="729104" name="Line 16"/>
          <p:cNvSpPr>
            <a:spLocks noChangeShapeType="1"/>
          </p:cNvSpPr>
          <p:nvPr/>
        </p:nvSpPr>
        <p:spPr bwMode="auto">
          <a:xfrm flipH="1">
            <a:off x="6156325" y="3859213"/>
            <a:ext cx="433388"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105" name="Line 17"/>
          <p:cNvSpPr>
            <a:spLocks noChangeShapeType="1"/>
          </p:cNvSpPr>
          <p:nvPr/>
        </p:nvSpPr>
        <p:spPr bwMode="auto">
          <a:xfrm>
            <a:off x="6948488" y="3859213"/>
            <a:ext cx="360362"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106" name="Oval 18"/>
          <p:cNvSpPr>
            <a:spLocks noChangeArrowheads="1"/>
          </p:cNvSpPr>
          <p:nvPr/>
        </p:nvSpPr>
        <p:spPr bwMode="auto">
          <a:xfrm>
            <a:off x="5797550" y="2562225"/>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65</a:t>
            </a:r>
          </a:p>
        </p:txBody>
      </p:sp>
      <p:sp>
        <p:nvSpPr>
          <p:cNvPr id="729107" name="Line 19"/>
          <p:cNvSpPr>
            <a:spLocks noChangeShapeType="1"/>
          </p:cNvSpPr>
          <p:nvPr/>
        </p:nvSpPr>
        <p:spPr bwMode="auto">
          <a:xfrm flipV="1">
            <a:off x="4860925" y="2851150"/>
            <a:ext cx="93662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108" name="Line 20"/>
          <p:cNvSpPr>
            <a:spLocks noChangeShapeType="1"/>
          </p:cNvSpPr>
          <p:nvPr/>
        </p:nvSpPr>
        <p:spPr bwMode="auto">
          <a:xfrm>
            <a:off x="6300788" y="2922588"/>
            <a:ext cx="431800" cy="506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109" name="Oval 21"/>
          <p:cNvSpPr>
            <a:spLocks noChangeArrowheads="1"/>
          </p:cNvSpPr>
          <p:nvPr/>
        </p:nvSpPr>
        <p:spPr bwMode="auto">
          <a:xfrm>
            <a:off x="2266950" y="1701800"/>
            <a:ext cx="504825"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79</a:t>
            </a:r>
          </a:p>
        </p:txBody>
      </p:sp>
      <p:sp>
        <p:nvSpPr>
          <p:cNvPr id="729110" name="Line 22"/>
          <p:cNvSpPr>
            <a:spLocks noChangeShapeType="1"/>
          </p:cNvSpPr>
          <p:nvPr/>
        </p:nvSpPr>
        <p:spPr bwMode="auto">
          <a:xfrm flipH="1">
            <a:off x="1979613" y="2060575"/>
            <a:ext cx="287337"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111" name="Line 23"/>
          <p:cNvSpPr>
            <a:spLocks noChangeShapeType="1"/>
          </p:cNvSpPr>
          <p:nvPr/>
        </p:nvSpPr>
        <p:spPr bwMode="auto">
          <a:xfrm>
            <a:off x="2770188" y="2060575"/>
            <a:ext cx="2889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112" name="Oval 24"/>
          <p:cNvSpPr>
            <a:spLocks noChangeArrowheads="1"/>
          </p:cNvSpPr>
          <p:nvPr/>
        </p:nvSpPr>
        <p:spPr bwMode="auto">
          <a:xfrm>
            <a:off x="4789488" y="1701800"/>
            <a:ext cx="504825"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107</a:t>
            </a:r>
          </a:p>
        </p:txBody>
      </p:sp>
      <p:sp>
        <p:nvSpPr>
          <p:cNvPr id="729113" name="Line 25"/>
          <p:cNvSpPr>
            <a:spLocks noChangeShapeType="1"/>
          </p:cNvSpPr>
          <p:nvPr/>
        </p:nvSpPr>
        <p:spPr bwMode="auto">
          <a:xfrm flipV="1">
            <a:off x="3852863" y="2062163"/>
            <a:ext cx="9366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114" name="Line 26"/>
          <p:cNvSpPr>
            <a:spLocks noChangeShapeType="1"/>
          </p:cNvSpPr>
          <p:nvPr/>
        </p:nvSpPr>
        <p:spPr bwMode="auto">
          <a:xfrm>
            <a:off x="5292725" y="2062163"/>
            <a:ext cx="720725"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115" name="Oval 27"/>
          <p:cNvSpPr>
            <a:spLocks noChangeArrowheads="1"/>
          </p:cNvSpPr>
          <p:nvPr/>
        </p:nvSpPr>
        <p:spPr bwMode="auto">
          <a:xfrm>
            <a:off x="3563938" y="836613"/>
            <a:ext cx="504825" cy="5032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186</a:t>
            </a:r>
          </a:p>
        </p:txBody>
      </p:sp>
      <p:sp>
        <p:nvSpPr>
          <p:cNvPr id="729116" name="Line 28"/>
          <p:cNvSpPr>
            <a:spLocks noChangeShapeType="1"/>
          </p:cNvSpPr>
          <p:nvPr/>
        </p:nvSpPr>
        <p:spPr bwMode="auto">
          <a:xfrm flipV="1">
            <a:off x="2555875" y="1196975"/>
            <a:ext cx="1008063"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117" name="Line 29"/>
          <p:cNvSpPr>
            <a:spLocks noChangeShapeType="1"/>
          </p:cNvSpPr>
          <p:nvPr/>
        </p:nvSpPr>
        <p:spPr bwMode="auto">
          <a:xfrm>
            <a:off x="4068763" y="1196975"/>
            <a:ext cx="1008062"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9118" name="Text Box 30"/>
          <p:cNvSpPr txBox="1">
            <a:spLocks noChangeArrowheads="1"/>
          </p:cNvSpPr>
          <p:nvPr/>
        </p:nvSpPr>
        <p:spPr bwMode="auto">
          <a:xfrm>
            <a:off x="323850" y="5516563"/>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latin typeface="Times New Roman" pitchFamily="18" charset="0"/>
              </a:rPr>
              <a:t>Round 6</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6" name="Rectangle 4"/>
          <p:cNvSpPr>
            <a:spLocks noChangeArrowheads="1"/>
          </p:cNvSpPr>
          <p:nvPr/>
        </p:nvSpPr>
        <p:spPr bwMode="auto">
          <a:xfrm>
            <a:off x="5508625" y="6021388"/>
            <a:ext cx="431800" cy="6492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a:t>
            </a:r>
          </a:p>
          <a:p>
            <a:pPr algn="ctr"/>
            <a:r>
              <a:rPr lang="en-US" altLang="zh-CN" b="1">
                <a:latin typeface="Times New Roman" pitchFamily="18" charset="0"/>
              </a:rPr>
              <a:t>Z</a:t>
            </a:r>
          </a:p>
        </p:txBody>
      </p:sp>
      <p:sp>
        <p:nvSpPr>
          <p:cNvPr id="730117" name="Rectangle 5"/>
          <p:cNvSpPr>
            <a:spLocks noChangeArrowheads="1"/>
          </p:cNvSpPr>
          <p:nvPr/>
        </p:nvSpPr>
        <p:spPr bwMode="auto">
          <a:xfrm>
            <a:off x="6372225" y="6021388"/>
            <a:ext cx="431800" cy="6492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7</a:t>
            </a:r>
          </a:p>
          <a:p>
            <a:pPr algn="ctr"/>
            <a:r>
              <a:rPr lang="en-US" altLang="zh-CN" b="1">
                <a:latin typeface="Times New Roman" pitchFamily="18" charset="0"/>
              </a:rPr>
              <a:t>K</a:t>
            </a:r>
          </a:p>
        </p:txBody>
      </p:sp>
      <p:sp>
        <p:nvSpPr>
          <p:cNvPr id="730118" name="Rectangle 6"/>
          <p:cNvSpPr>
            <a:spLocks noChangeArrowheads="1"/>
          </p:cNvSpPr>
          <p:nvPr/>
        </p:nvSpPr>
        <p:spPr bwMode="auto">
          <a:xfrm>
            <a:off x="7234238" y="5156200"/>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24</a:t>
            </a:r>
          </a:p>
          <a:p>
            <a:pPr algn="ctr"/>
            <a:r>
              <a:rPr lang="en-US" altLang="zh-CN" b="1">
                <a:latin typeface="Times New Roman" pitchFamily="18" charset="0"/>
              </a:rPr>
              <a:t>F</a:t>
            </a:r>
          </a:p>
        </p:txBody>
      </p:sp>
      <p:sp>
        <p:nvSpPr>
          <p:cNvPr id="730119" name="Rectangle 7"/>
          <p:cNvSpPr>
            <a:spLocks noChangeArrowheads="1"/>
          </p:cNvSpPr>
          <p:nvPr/>
        </p:nvSpPr>
        <p:spPr bwMode="auto">
          <a:xfrm>
            <a:off x="4786313" y="4219575"/>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32</a:t>
            </a:r>
          </a:p>
          <a:p>
            <a:pPr algn="ctr"/>
            <a:r>
              <a:rPr lang="en-US" altLang="zh-CN" b="1">
                <a:latin typeface="Times New Roman" pitchFamily="18" charset="0"/>
              </a:rPr>
              <a:t>C</a:t>
            </a:r>
          </a:p>
        </p:txBody>
      </p:sp>
      <p:sp>
        <p:nvSpPr>
          <p:cNvPr id="730120" name="Rectangle 8"/>
          <p:cNvSpPr>
            <a:spLocks noChangeArrowheads="1"/>
          </p:cNvSpPr>
          <p:nvPr/>
        </p:nvSpPr>
        <p:spPr bwMode="auto">
          <a:xfrm>
            <a:off x="1976438" y="3359150"/>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37</a:t>
            </a:r>
          </a:p>
          <a:p>
            <a:pPr algn="ctr"/>
            <a:r>
              <a:rPr lang="en-US" altLang="zh-CN" b="1">
                <a:latin typeface="Times New Roman" pitchFamily="18" charset="0"/>
              </a:rPr>
              <a:t>U</a:t>
            </a:r>
          </a:p>
        </p:txBody>
      </p:sp>
      <p:sp>
        <p:nvSpPr>
          <p:cNvPr id="730121" name="Rectangle 9"/>
          <p:cNvSpPr>
            <a:spLocks noChangeArrowheads="1"/>
          </p:cNvSpPr>
          <p:nvPr/>
        </p:nvSpPr>
        <p:spPr bwMode="auto">
          <a:xfrm>
            <a:off x="2913063" y="3359150"/>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D</a:t>
            </a:r>
          </a:p>
        </p:txBody>
      </p:sp>
      <p:sp>
        <p:nvSpPr>
          <p:cNvPr id="730122" name="Rectangle 10"/>
          <p:cNvSpPr>
            <a:spLocks noChangeArrowheads="1"/>
          </p:cNvSpPr>
          <p:nvPr/>
        </p:nvSpPr>
        <p:spPr bwMode="auto">
          <a:xfrm>
            <a:off x="3849688" y="3354388"/>
            <a:ext cx="431800" cy="6492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L</a:t>
            </a:r>
          </a:p>
        </p:txBody>
      </p:sp>
      <p:sp>
        <p:nvSpPr>
          <p:cNvPr id="730123" name="Rectangle 11"/>
          <p:cNvSpPr>
            <a:spLocks noChangeArrowheads="1"/>
          </p:cNvSpPr>
          <p:nvPr/>
        </p:nvSpPr>
        <p:spPr bwMode="auto">
          <a:xfrm>
            <a:off x="968375" y="1630363"/>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120</a:t>
            </a:r>
          </a:p>
          <a:p>
            <a:pPr algn="ctr"/>
            <a:r>
              <a:rPr lang="en-US" altLang="zh-CN" b="1">
                <a:latin typeface="Times New Roman" pitchFamily="18" charset="0"/>
              </a:rPr>
              <a:t>E</a:t>
            </a:r>
          </a:p>
        </p:txBody>
      </p:sp>
      <p:sp>
        <p:nvSpPr>
          <p:cNvPr id="730124" name="Oval 12"/>
          <p:cNvSpPr>
            <a:spLocks noChangeArrowheads="1"/>
          </p:cNvSpPr>
          <p:nvPr/>
        </p:nvSpPr>
        <p:spPr bwMode="auto">
          <a:xfrm>
            <a:off x="5938838" y="5229225"/>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9</a:t>
            </a:r>
          </a:p>
        </p:txBody>
      </p:sp>
      <p:sp>
        <p:nvSpPr>
          <p:cNvPr id="730125" name="Line 13"/>
          <p:cNvSpPr>
            <a:spLocks noChangeShapeType="1"/>
          </p:cNvSpPr>
          <p:nvPr/>
        </p:nvSpPr>
        <p:spPr bwMode="auto">
          <a:xfrm flipH="1">
            <a:off x="5724525" y="5661025"/>
            <a:ext cx="287338"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26" name="Line 14"/>
          <p:cNvSpPr>
            <a:spLocks noChangeShapeType="1"/>
          </p:cNvSpPr>
          <p:nvPr/>
        </p:nvSpPr>
        <p:spPr bwMode="auto">
          <a:xfrm>
            <a:off x="6372225" y="5661025"/>
            <a:ext cx="215900"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27" name="Oval 15"/>
          <p:cNvSpPr>
            <a:spLocks noChangeArrowheads="1"/>
          </p:cNvSpPr>
          <p:nvPr/>
        </p:nvSpPr>
        <p:spPr bwMode="auto">
          <a:xfrm>
            <a:off x="6657975" y="4292600"/>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33</a:t>
            </a:r>
          </a:p>
        </p:txBody>
      </p:sp>
      <p:sp>
        <p:nvSpPr>
          <p:cNvPr id="730128" name="Line 16"/>
          <p:cNvSpPr>
            <a:spLocks noChangeShapeType="1"/>
          </p:cNvSpPr>
          <p:nvPr/>
        </p:nvSpPr>
        <p:spPr bwMode="auto">
          <a:xfrm flipH="1">
            <a:off x="6297613" y="4724400"/>
            <a:ext cx="43338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29" name="Line 17"/>
          <p:cNvSpPr>
            <a:spLocks noChangeShapeType="1"/>
          </p:cNvSpPr>
          <p:nvPr/>
        </p:nvSpPr>
        <p:spPr bwMode="auto">
          <a:xfrm>
            <a:off x="7089775" y="4724400"/>
            <a:ext cx="360363" cy="433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30" name="Oval 18"/>
          <p:cNvSpPr>
            <a:spLocks noChangeArrowheads="1"/>
          </p:cNvSpPr>
          <p:nvPr/>
        </p:nvSpPr>
        <p:spPr bwMode="auto">
          <a:xfrm>
            <a:off x="5938838" y="3427413"/>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65</a:t>
            </a:r>
          </a:p>
        </p:txBody>
      </p:sp>
      <p:sp>
        <p:nvSpPr>
          <p:cNvPr id="730131" name="Line 19"/>
          <p:cNvSpPr>
            <a:spLocks noChangeShapeType="1"/>
          </p:cNvSpPr>
          <p:nvPr/>
        </p:nvSpPr>
        <p:spPr bwMode="auto">
          <a:xfrm flipV="1">
            <a:off x="5002213" y="3716338"/>
            <a:ext cx="93662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32" name="Line 20"/>
          <p:cNvSpPr>
            <a:spLocks noChangeShapeType="1"/>
          </p:cNvSpPr>
          <p:nvPr/>
        </p:nvSpPr>
        <p:spPr bwMode="auto">
          <a:xfrm>
            <a:off x="6442075" y="3787775"/>
            <a:ext cx="431800" cy="506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33" name="Oval 21"/>
          <p:cNvSpPr>
            <a:spLocks noChangeArrowheads="1"/>
          </p:cNvSpPr>
          <p:nvPr/>
        </p:nvSpPr>
        <p:spPr bwMode="auto">
          <a:xfrm>
            <a:off x="2408238" y="2566988"/>
            <a:ext cx="504825" cy="5032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79</a:t>
            </a:r>
          </a:p>
        </p:txBody>
      </p:sp>
      <p:sp>
        <p:nvSpPr>
          <p:cNvPr id="730134" name="Line 22"/>
          <p:cNvSpPr>
            <a:spLocks noChangeShapeType="1"/>
          </p:cNvSpPr>
          <p:nvPr/>
        </p:nvSpPr>
        <p:spPr bwMode="auto">
          <a:xfrm flipH="1">
            <a:off x="2120900" y="2925763"/>
            <a:ext cx="287338"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35" name="Line 23"/>
          <p:cNvSpPr>
            <a:spLocks noChangeShapeType="1"/>
          </p:cNvSpPr>
          <p:nvPr/>
        </p:nvSpPr>
        <p:spPr bwMode="auto">
          <a:xfrm>
            <a:off x="2911475" y="2925763"/>
            <a:ext cx="2889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36" name="Oval 24"/>
          <p:cNvSpPr>
            <a:spLocks noChangeArrowheads="1"/>
          </p:cNvSpPr>
          <p:nvPr/>
        </p:nvSpPr>
        <p:spPr bwMode="auto">
          <a:xfrm>
            <a:off x="4930775" y="2566988"/>
            <a:ext cx="504825" cy="5032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107</a:t>
            </a:r>
          </a:p>
        </p:txBody>
      </p:sp>
      <p:sp>
        <p:nvSpPr>
          <p:cNvPr id="730137" name="Line 25"/>
          <p:cNvSpPr>
            <a:spLocks noChangeShapeType="1"/>
          </p:cNvSpPr>
          <p:nvPr/>
        </p:nvSpPr>
        <p:spPr bwMode="auto">
          <a:xfrm flipV="1">
            <a:off x="3994150" y="2927350"/>
            <a:ext cx="9366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38" name="Line 26"/>
          <p:cNvSpPr>
            <a:spLocks noChangeShapeType="1"/>
          </p:cNvSpPr>
          <p:nvPr/>
        </p:nvSpPr>
        <p:spPr bwMode="auto">
          <a:xfrm>
            <a:off x="5434013" y="2927350"/>
            <a:ext cx="720725"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39" name="Oval 27"/>
          <p:cNvSpPr>
            <a:spLocks noChangeArrowheads="1"/>
          </p:cNvSpPr>
          <p:nvPr/>
        </p:nvSpPr>
        <p:spPr bwMode="auto">
          <a:xfrm>
            <a:off x="3705225" y="1701800"/>
            <a:ext cx="504825"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186</a:t>
            </a:r>
          </a:p>
        </p:txBody>
      </p:sp>
      <p:sp>
        <p:nvSpPr>
          <p:cNvPr id="730140" name="Line 28"/>
          <p:cNvSpPr>
            <a:spLocks noChangeShapeType="1"/>
          </p:cNvSpPr>
          <p:nvPr/>
        </p:nvSpPr>
        <p:spPr bwMode="auto">
          <a:xfrm flipV="1">
            <a:off x="2697163" y="2062163"/>
            <a:ext cx="1008062"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41" name="Line 29"/>
          <p:cNvSpPr>
            <a:spLocks noChangeShapeType="1"/>
          </p:cNvSpPr>
          <p:nvPr/>
        </p:nvSpPr>
        <p:spPr bwMode="auto">
          <a:xfrm>
            <a:off x="4210050" y="2062163"/>
            <a:ext cx="1008063"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42" name="Oval 30"/>
          <p:cNvSpPr>
            <a:spLocks noChangeArrowheads="1"/>
          </p:cNvSpPr>
          <p:nvPr/>
        </p:nvSpPr>
        <p:spPr bwMode="auto">
          <a:xfrm>
            <a:off x="2268538" y="549275"/>
            <a:ext cx="504825"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306</a:t>
            </a:r>
          </a:p>
        </p:txBody>
      </p:sp>
      <p:sp>
        <p:nvSpPr>
          <p:cNvPr id="730143" name="Line 31"/>
          <p:cNvSpPr>
            <a:spLocks noChangeShapeType="1"/>
          </p:cNvSpPr>
          <p:nvPr/>
        </p:nvSpPr>
        <p:spPr bwMode="auto">
          <a:xfrm flipH="1">
            <a:off x="1187450" y="836613"/>
            <a:ext cx="1081088"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44" name="Line 32"/>
          <p:cNvSpPr>
            <a:spLocks noChangeShapeType="1"/>
          </p:cNvSpPr>
          <p:nvPr/>
        </p:nvSpPr>
        <p:spPr bwMode="auto">
          <a:xfrm>
            <a:off x="2771775" y="908050"/>
            <a:ext cx="1152525"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0145" name="Text Box 33"/>
          <p:cNvSpPr txBox="1">
            <a:spLocks noChangeArrowheads="1"/>
          </p:cNvSpPr>
          <p:nvPr/>
        </p:nvSpPr>
        <p:spPr bwMode="auto">
          <a:xfrm>
            <a:off x="323850" y="5589588"/>
            <a:ext cx="216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latin typeface="Times New Roman" pitchFamily="18" charset="0"/>
              </a:rPr>
              <a:t>Round 7 </a:t>
            </a:r>
            <a:r>
              <a:rPr lang="en-US" altLang="zh-CN" sz="2400" b="1">
                <a:solidFill>
                  <a:srgbClr val="FF0000"/>
                </a:solidFill>
                <a:latin typeface="Times New Roman" pitchFamily="18" charset="0"/>
              </a:rPr>
              <a:t>(final)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a:t>环形链表</a:t>
            </a:r>
          </a:p>
        </p:txBody>
      </p:sp>
      <p:sp>
        <p:nvSpPr>
          <p:cNvPr id="105475" name="Rectangle 3"/>
          <p:cNvSpPr>
            <a:spLocks noGrp="1" noChangeArrowheads="1"/>
          </p:cNvSpPr>
          <p:nvPr>
            <p:ph type="body" idx="1"/>
          </p:nvPr>
        </p:nvSpPr>
        <p:spPr/>
        <p:txBody>
          <a:bodyPr/>
          <a:lstStyle/>
          <a:p>
            <a:r>
              <a:rPr lang="zh-CN" altLang="en-US" dirty="0"/>
              <a:t>环形链表</a:t>
            </a:r>
          </a:p>
          <a:p>
            <a:pPr lvl="1"/>
            <a:r>
              <a:rPr lang="zh-CN" altLang="en-US" dirty="0"/>
              <a:t>又称循环列表，是另一种形式的链式存储结构。它的特点是表中最后一个元素的指针域指向头结点</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altLang="zh-CN"/>
              <a:t>Huffman</a:t>
            </a:r>
            <a:r>
              <a:rPr lang="zh-CN" altLang="en-US"/>
              <a:t>编码</a:t>
            </a:r>
          </a:p>
        </p:txBody>
      </p:sp>
      <p:sp>
        <p:nvSpPr>
          <p:cNvPr id="732163" name="Rectangle 3"/>
          <p:cNvSpPr>
            <a:spLocks noGrp="1" noChangeArrowheads="1"/>
          </p:cNvSpPr>
          <p:nvPr>
            <p:ph type="body" idx="1"/>
          </p:nvPr>
        </p:nvSpPr>
        <p:spPr/>
        <p:txBody>
          <a:bodyPr/>
          <a:lstStyle/>
          <a:p>
            <a:r>
              <a:rPr lang="zh-CN" altLang="en-US"/>
              <a:t>编码：等长编码</a:t>
            </a:r>
            <a:r>
              <a:rPr lang="en-US" altLang="zh-CN"/>
              <a:t>/</a:t>
            </a:r>
            <a:r>
              <a:rPr lang="zh-CN" altLang="en-US"/>
              <a:t>不等长编码</a:t>
            </a:r>
          </a:p>
          <a:p>
            <a:r>
              <a:rPr lang="zh-CN" altLang="en-US"/>
              <a:t>前缀编码：若要设计长短不等的编码，则必须是任一个字符的编码抖不是另一个字符编码的前缀，这种编码叫做前缀编码</a:t>
            </a:r>
          </a:p>
          <a:p>
            <a:r>
              <a:rPr lang="en-US" altLang="zh-CN"/>
              <a:t>Huffman</a:t>
            </a:r>
            <a:r>
              <a:rPr lang="zh-CN" altLang="en-US"/>
              <a:t>编码：以</a:t>
            </a:r>
            <a:r>
              <a:rPr lang="en-US" altLang="zh-CN"/>
              <a:t>n</a:t>
            </a:r>
            <a:r>
              <a:rPr lang="zh-CN" altLang="en-US"/>
              <a:t>种字符出现的频率做权，设计一棵赫夫曼树，由此得到的前缀编码称为</a:t>
            </a:r>
            <a:r>
              <a:rPr lang="en-US" altLang="zh-CN"/>
              <a:t>Huffman</a:t>
            </a:r>
            <a:r>
              <a:rPr lang="zh-CN" altLang="en-US"/>
              <a:t>编码</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2" name="Rectangle 4"/>
          <p:cNvSpPr>
            <a:spLocks noGrp="1" noChangeArrowheads="1"/>
          </p:cNvSpPr>
          <p:nvPr>
            <p:ph type="title"/>
          </p:nvPr>
        </p:nvSpPr>
        <p:spPr/>
        <p:txBody>
          <a:bodyPr/>
          <a:lstStyle/>
          <a:p>
            <a:r>
              <a:rPr lang="zh-CN" altLang="en-US"/>
              <a:t>例题</a:t>
            </a:r>
          </a:p>
        </p:txBody>
      </p:sp>
      <p:graphicFrame>
        <p:nvGraphicFramePr>
          <p:cNvPr id="734337" name="Group 129"/>
          <p:cNvGraphicFramePr>
            <a:graphicFrameLocks noGrp="1"/>
          </p:cNvGraphicFramePr>
          <p:nvPr/>
        </p:nvGraphicFramePr>
        <p:xfrm>
          <a:off x="5688013" y="549275"/>
          <a:ext cx="3348037" cy="2752728"/>
        </p:xfrm>
        <a:graphic>
          <a:graphicData uri="http://schemas.openxmlformats.org/drawingml/2006/table">
            <a:tbl>
              <a:tblPr/>
              <a:tblGrid>
                <a:gridCol w="795337"/>
                <a:gridCol w="766763"/>
                <a:gridCol w="993775"/>
                <a:gridCol w="792162"/>
              </a:tblGrid>
              <a:tr h="306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bg1"/>
                          </a:solidFill>
                          <a:effectLst/>
                          <a:latin typeface="Arial" charset="0"/>
                          <a:ea typeface="黑体" pitchFamily="2" charset="-122"/>
                        </a:rPr>
                        <a:t>Letter</a:t>
                      </a:r>
                    </a:p>
                  </a:txBody>
                  <a:tcPr marL="36000" marR="36000" marT="18000" marB="180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bg1"/>
                          </a:solidFill>
                          <a:effectLst/>
                          <a:latin typeface="Arial" charset="0"/>
                          <a:ea typeface="黑体" pitchFamily="2" charset="-122"/>
                        </a:rPr>
                        <a:t>Freq</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bg1"/>
                          </a:solidFill>
                          <a:effectLst/>
                          <a:latin typeface="Arial" charset="0"/>
                          <a:ea typeface="黑体" pitchFamily="2" charset="-122"/>
                        </a:rPr>
                        <a:t>Code</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bg1"/>
                          </a:solidFill>
                          <a:effectLst/>
                          <a:latin typeface="Arial" charset="0"/>
                          <a:ea typeface="黑体" pitchFamily="2" charset="-122"/>
                        </a:rPr>
                        <a:t>Bits</a:t>
                      </a:r>
                    </a:p>
                  </a:txBody>
                  <a:tcPr marL="36000" marR="36000" marT="18000" marB="180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C</a:t>
                      </a:r>
                    </a:p>
                  </a:txBody>
                  <a:tcPr marL="36000" marR="36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32</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1110</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4</a:t>
                      </a:r>
                    </a:p>
                  </a:txBody>
                  <a:tcPr marL="36000" marR="36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smtClean="0">
                          <a:ln>
                            <a:noFill/>
                          </a:ln>
                          <a:solidFill>
                            <a:srgbClr val="6600CC"/>
                          </a:solidFill>
                          <a:effectLst/>
                          <a:latin typeface="Arial" charset="0"/>
                          <a:ea typeface="黑体" pitchFamily="2" charset="-122"/>
                        </a:rPr>
                        <a:t>D</a:t>
                      </a:r>
                    </a:p>
                  </a:txBody>
                  <a:tcPr marL="36000" marR="36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smtClean="0">
                          <a:ln>
                            <a:noFill/>
                          </a:ln>
                          <a:solidFill>
                            <a:srgbClr val="6600CC"/>
                          </a:solidFill>
                          <a:effectLst/>
                          <a:latin typeface="Arial" charset="0"/>
                          <a:ea typeface="黑体" pitchFamily="2" charset="-122"/>
                        </a:rPr>
                        <a:t>42</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smtClean="0">
                          <a:ln>
                            <a:noFill/>
                          </a:ln>
                          <a:solidFill>
                            <a:srgbClr val="6600CC"/>
                          </a:solidFill>
                          <a:effectLst/>
                          <a:latin typeface="Arial" charset="0"/>
                          <a:ea typeface="黑体" pitchFamily="2" charset="-122"/>
                        </a:rPr>
                        <a:t>101</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smtClean="0">
                          <a:ln>
                            <a:noFill/>
                          </a:ln>
                          <a:solidFill>
                            <a:srgbClr val="6600CC"/>
                          </a:solidFill>
                          <a:effectLst/>
                          <a:latin typeface="Arial" charset="0"/>
                          <a:ea typeface="黑体" pitchFamily="2" charset="-122"/>
                        </a:rPr>
                        <a:t>3</a:t>
                      </a:r>
                    </a:p>
                  </a:txBody>
                  <a:tcPr marL="36000" marR="36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306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E</a:t>
                      </a:r>
                    </a:p>
                  </a:txBody>
                  <a:tcPr marL="36000" marR="36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120</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0</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1</a:t>
                      </a:r>
                    </a:p>
                  </a:txBody>
                  <a:tcPr marL="36000" marR="36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F</a:t>
                      </a:r>
                    </a:p>
                  </a:txBody>
                  <a:tcPr marL="36000" marR="36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24</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11111</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5</a:t>
                      </a:r>
                    </a:p>
                  </a:txBody>
                  <a:tcPr marL="36000" marR="36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06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K</a:t>
                      </a:r>
                    </a:p>
                  </a:txBody>
                  <a:tcPr marL="36000" marR="36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7</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111101</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6</a:t>
                      </a:r>
                    </a:p>
                  </a:txBody>
                  <a:tcPr marL="36000" marR="36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L</a:t>
                      </a:r>
                    </a:p>
                  </a:txBody>
                  <a:tcPr marL="36000" marR="36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42</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110</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3</a:t>
                      </a:r>
                    </a:p>
                  </a:txBody>
                  <a:tcPr marL="36000" marR="36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04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U</a:t>
                      </a:r>
                    </a:p>
                  </a:txBody>
                  <a:tcPr marL="36000" marR="36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37</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100</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3</a:t>
                      </a:r>
                    </a:p>
                  </a:txBody>
                  <a:tcPr marL="36000" marR="36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Z</a:t>
                      </a:r>
                    </a:p>
                  </a:txBody>
                  <a:tcPr marL="36000" marR="36000" marT="18000" marB="180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2</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111100</a:t>
                      </a:r>
                    </a:p>
                  </a:txBody>
                  <a:tcPr marL="36000" marR="36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smtClean="0">
                          <a:ln>
                            <a:noFill/>
                          </a:ln>
                          <a:solidFill>
                            <a:schemeClr val="tx1"/>
                          </a:solidFill>
                          <a:effectLst/>
                          <a:latin typeface="Arial" charset="0"/>
                          <a:ea typeface="黑体" pitchFamily="2" charset="-122"/>
                        </a:rPr>
                        <a:t>6</a:t>
                      </a:r>
                    </a:p>
                  </a:txBody>
                  <a:tcPr marL="36000" marR="36000" marT="18000" marB="180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99"/>
                    </a:solidFill>
                  </a:tcPr>
                </a:tc>
              </a:tr>
            </a:tbl>
          </a:graphicData>
        </a:graphic>
      </p:graphicFrame>
      <p:sp>
        <p:nvSpPr>
          <p:cNvPr id="734289" name="Rectangle 81"/>
          <p:cNvSpPr>
            <a:spLocks noChangeArrowheads="1"/>
          </p:cNvSpPr>
          <p:nvPr/>
        </p:nvSpPr>
        <p:spPr bwMode="auto">
          <a:xfrm>
            <a:off x="4862513" y="6092825"/>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a:t>
            </a:r>
          </a:p>
          <a:p>
            <a:pPr algn="ctr"/>
            <a:r>
              <a:rPr lang="en-US" altLang="zh-CN" b="1">
                <a:latin typeface="Times New Roman" pitchFamily="18" charset="0"/>
              </a:rPr>
              <a:t>Z</a:t>
            </a:r>
          </a:p>
        </p:txBody>
      </p:sp>
      <p:sp>
        <p:nvSpPr>
          <p:cNvPr id="734290" name="Rectangle 82"/>
          <p:cNvSpPr>
            <a:spLocks noChangeArrowheads="1"/>
          </p:cNvSpPr>
          <p:nvPr/>
        </p:nvSpPr>
        <p:spPr bwMode="auto">
          <a:xfrm>
            <a:off x="5726113" y="6092825"/>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7</a:t>
            </a:r>
          </a:p>
          <a:p>
            <a:pPr algn="ctr"/>
            <a:r>
              <a:rPr lang="en-US" altLang="zh-CN" b="1">
                <a:latin typeface="Times New Roman" pitchFamily="18" charset="0"/>
              </a:rPr>
              <a:t>K</a:t>
            </a:r>
          </a:p>
        </p:txBody>
      </p:sp>
      <p:sp>
        <p:nvSpPr>
          <p:cNvPr id="734291" name="Rectangle 83"/>
          <p:cNvSpPr>
            <a:spLocks noChangeArrowheads="1"/>
          </p:cNvSpPr>
          <p:nvPr/>
        </p:nvSpPr>
        <p:spPr bwMode="auto">
          <a:xfrm>
            <a:off x="6588125" y="5227638"/>
            <a:ext cx="431800" cy="6492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24</a:t>
            </a:r>
          </a:p>
          <a:p>
            <a:pPr algn="ctr"/>
            <a:r>
              <a:rPr lang="en-US" altLang="zh-CN" b="1">
                <a:latin typeface="Times New Roman" pitchFamily="18" charset="0"/>
              </a:rPr>
              <a:t>F</a:t>
            </a:r>
          </a:p>
        </p:txBody>
      </p:sp>
      <p:sp>
        <p:nvSpPr>
          <p:cNvPr id="734292" name="Rectangle 84"/>
          <p:cNvSpPr>
            <a:spLocks noChangeArrowheads="1"/>
          </p:cNvSpPr>
          <p:nvPr/>
        </p:nvSpPr>
        <p:spPr bwMode="auto">
          <a:xfrm>
            <a:off x="4140200" y="4291013"/>
            <a:ext cx="431800" cy="6492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32</a:t>
            </a:r>
          </a:p>
          <a:p>
            <a:pPr algn="ctr"/>
            <a:r>
              <a:rPr lang="en-US" altLang="zh-CN" b="1">
                <a:latin typeface="Times New Roman" pitchFamily="18" charset="0"/>
              </a:rPr>
              <a:t>C</a:t>
            </a:r>
          </a:p>
        </p:txBody>
      </p:sp>
      <p:sp>
        <p:nvSpPr>
          <p:cNvPr id="734293" name="Rectangle 85"/>
          <p:cNvSpPr>
            <a:spLocks noChangeArrowheads="1"/>
          </p:cNvSpPr>
          <p:nvPr/>
        </p:nvSpPr>
        <p:spPr bwMode="auto">
          <a:xfrm>
            <a:off x="1330325" y="3430588"/>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37</a:t>
            </a:r>
          </a:p>
          <a:p>
            <a:pPr algn="ctr"/>
            <a:r>
              <a:rPr lang="en-US" altLang="zh-CN" b="1">
                <a:latin typeface="Times New Roman" pitchFamily="18" charset="0"/>
              </a:rPr>
              <a:t>U</a:t>
            </a:r>
          </a:p>
        </p:txBody>
      </p:sp>
      <p:sp>
        <p:nvSpPr>
          <p:cNvPr id="734294" name="Rectangle 86"/>
          <p:cNvSpPr>
            <a:spLocks noChangeArrowheads="1"/>
          </p:cNvSpPr>
          <p:nvPr/>
        </p:nvSpPr>
        <p:spPr bwMode="auto">
          <a:xfrm>
            <a:off x="2266950" y="3430588"/>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D</a:t>
            </a:r>
          </a:p>
        </p:txBody>
      </p:sp>
      <p:sp>
        <p:nvSpPr>
          <p:cNvPr id="734295" name="Rectangle 87"/>
          <p:cNvSpPr>
            <a:spLocks noChangeArrowheads="1"/>
          </p:cNvSpPr>
          <p:nvPr/>
        </p:nvSpPr>
        <p:spPr bwMode="auto">
          <a:xfrm>
            <a:off x="3203575" y="3425825"/>
            <a:ext cx="431800" cy="649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42</a:t>
            </a:r>
          </a:p>
          <a:p>
            <a:pPr algn="ctr"/>
            <a:r>
              <a:rPr lang="en-US" altLang="zh-CN" b="1">
                <a:latin typeface="Times New Roman" pitchFamily="18" charset="0"/>
              </a:rPr>
              <a:t>L</a:t>
            </a:r>
          </a:p>
        </p:txBody>
      </p:sp>
      <p:sp>
        <p:nvSpPr>
          <p:cNvPr id="734296" name="Rectangle 88"/>
          <p:cNvSpPr>
            <a:spLocks noChangeArrowheads="1"/>
          </p:cNvSpPr>
          <p:nvPr/>
        </p:nvSpPr>
        <p:spPr bwMode="auto">
          <a:xfrm>
            <a:off x="322263" y="1701800"/>
            <a:ext cx="431800" cy="6477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imes New Roman" pitchFamily="18" charset="0"/>
              </a:rPr>
              <a:t>120</a:t>
            </a:r>
          </a:p>
          <a:p>
            <a:pPr algn="ctr"/>
            <a:r>
              <a:rPr lang="en-US" altLang="zh-CN" b="1">
                <a:latin typeface="Times New Roman" pitchFamily="18" charset="0"/>
              </a:rPr>
              <a:t>E</a:t>
            </a:r>
          </a:p>
        </p:txBody>
      </p:sp>
      <p:sp>
        <p:nvSpPr>
          <p:cNvPr id="734297" name="Oval 89"/>
          <p:cNvSpPr>
            <a:spLocks noChangeArrowheads="1"/>
          </p:cNvSpPr>
          <p:nvPr/>
        </p:nvSpPr>
        <p:spPr bwMode="auto">
          <a:xfrm>
            <a:off x="5292725" y="5300663"/>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9</a:t>
            </a:r>
          </a:p>
        </p:txBody>
      </p:sp>
      <p:sp>
        <p:nvSpPr>
          <p:cNvPr id="734298" name="Line 90"/>
          <p:cNvSpPr>
            <a:spLocks noChangeShapeType="1"/>
          </p:cNvSpPr>
          <p:nvPr/>
        </p:nvSpPr>
        <p:spPr bwMode="auto">
          <a:xfrm flipH="1">
            <a:off x="5078413" y="5732463"/>
            <a:ext cx="287337"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299" name="Line 91"/>
          <p:cNvSpPr>
            <a:spLocks noChangeShapeType="1"/>
          </p:cNvSpPr>
          <p:nvPr/>
        </p:nvSpPr>
        <p:spPr bwMode="auto">
          <a:xfrm>
            <a:off x="5726113" y="5732463"/>
            <a:ext cx="215900" cy="361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00" name="Oval 92"/>
          <p:cNvSpPr>
            <a:spLocks noChangeArrowheads="1"/>
          </p:cNvSpPr>
          <p:nvPr/>
        </p:nvSpPr>
        <p:spPr bwMode="auto">
          <a:xfrm>
            <a:off x="6011863" y="4364038"/>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33</a:t>
            </a:r>
          </a:p>
        </p:txBody>
      </p:sp>
      <p:sp>
        <p:nvSpPr>
          <p:cNvPr id="734301" name="Line 93"/>
          <p:cNvSpPr>
            <a:spLocks noChangeShapeType="1"/>
          </p:cNvSpPr>
          <p:nvPr/>
        </p:nvSpPr>
        <p:spPr bwMode="auto">
          <a:xfrm flipH="1">
            <a:off x="5651500" y="4795838"/>
            <a:ext cx="433388"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02" name="Line 94"/>
          <p:cNvSpPr>
            <a:spLocks noChangeShapeType="1"/>
          </p:cNvSpPr>
          <p:nvPr/>
        </p:nvSpPr>
        <p:spPr bwMode="auto">
          <a:xfrm>
            <a:off x="6443663" y="4795838"/>
            <a:ext cx="360362"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03" name="Oval 95"/>
          <p:cNvSpPr>
            <a:spLocks noChangeArrowheads="1"/>
          </p:cNvSpPr>
          <p:nvPr/>
        </p:nvSpPr>
        <p:spPr bwMode="auto">
          <a:xfrm>
            <a:off x="5292725" y="3498850"/>
            <a:ext cx="504825" cy="5048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65</a:t>
            </a:r>
          </a:p>
        </p:txBody>
      </p:sp>
      <p:sp>
        <p:nvSpPr>
          <p:cNvPr id="734304" name="Line 96"/>
          <p:cNvSpPr>
            <a:spLocks noChangeShapeType="1"/>
          </p:cNvSpPr>
          <p:nvPr/>
        </p:nvSpPr>
        <p:spPr bwMode="auto">
          <a:xfrm flipV="1">
            <a:off x="4356100" y="3787775"/>
            <a:ext cx="93662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05" name="Line 97"/>
          <p:cNvSpPr>
            <a:spLocks noChangeShapeType="1"/>
          </p:cNvSpPr>
          <p:nvPr/>
        </p:nvSpPr>
        <p:spPr bwMode="auto">
          <a:xfrm>
            <a:off x="5795963" y="3859213"/>
            <a:ext cx="431800" cy="506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06" name="Oval 98"/>
          <p:cNvSpPr>
            <a:spLocks noChangeArrowheads="1"/>
          </p:cNvSpPr>
          <p:nvPr/>
        </p:nvSpPr>
        <p:spPr bwMode="auto">
          <a:xfrm>
            <a:off x="1762125" y="2638425"/>
            <a:ext cx="504825"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79</a:t>
            </a:r>
          </a:p>
        </p:txBody>
      </p:sp>
      <p:sp>
        <p:nvSpPr>
          <p:cNvPr id="734307" name="Line 99"/>
          <p:cNvSpPr>
            <a:spLocks noChangeShapeType="1"/>
          </p:cNvSpPr>
          <p:nvPr/>
        </p:nvSpPr>
        <p:spPr bwMode="auto">
          <a:xfrm flipH="1">
            <a:off x="1474788" y="2997200"/>
            <a:ext cx="287337"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08" name="Line 100"/>
          <p:cNvSpPr>
            <a:spLocks noChangeShapeType="1"/>
          </p:cNvSpPr>
          <p:nvPr/>
        </p:nvSpPr>
        <p:spPr bwMode="auto">
          <a:xfrm>
            <a:off x="2265363" y="2997200"/>
            <a:ext cx="2889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09" name="Oval 101"/>
          <p:cNvSpPr>
            <a:spLocks noChangeArrowheads="1"/>
          </p:cNvSpPr>
          <p:nvPr/>
        </p:nvSpPr>
        <p:spPr bwMode="auto">
          <a:xfrm>
            <a:off x="4284663" y="2638425"/>
            <a:ext cx="504825" cy="503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107</a:t>
            </a:r>
          </a:p>
        </p:txBody>
      </p:sp>
      <p:sp>
        <p:nvSpPr>
          <p:cNvPr id="734310" name="Line 102"/>
          <p:cNvSpPr>
            <a:spLocks noChangeShapeType="1"/>
          </p:cNvSpPr>
          <p:nvPr/>
        </p:nvSpPr>
        <p:spPr bwMode="auto">
          <a:xfrm flipV="1">
            <a:off x="3348038" y="2998788"/>
            <a:ext cx="936625"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11" name="Line 103"/>
          <p:cNvSpPr>
            <a:spLocks noChangeShapeType="1"/>
          </p:cNvSpPr>
          <p:nvPr/>
        </p:nvSpPr>
        <p:spPr bwMode="auto">
          <a:xfrm>
            <a:off x="4787900" y="2998788"/>
            <a:ext cx="720725"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12" name="Oval 104"/>
          <p:cNvSpPr>
            <a:spLocks noChangeArrowheads="1"/>
          </p:cNvSpPr>
          <p:nvPr/>
        </p:nvSpPr>
        <p:spPr bwMode="auto">
          <a:xfrm>
            <a:off x="3059113" y="1773238"/>
            <a:ext cx="504825" cy="5032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186</a:t>
            </a:r>
          </a:p>
        </p:txBody>
      </p:sp>
      <p:sp>
        <p:nvSpPr>
          <p:cNvPr id="734313" name="Line 105"/>
          <p:cNvSpPr>
            <a:spLocks noChangeShapeType="1"/>
          </p:cNvSpPr>
          <p:nvPr/>
        </p:nvSpPr>
        <p:spPr bwMode="auto">
          <a:xfrm flipV="1">
            <a:off x="2051050" y="2133600"/>
            <a:ext cx="1008063"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14" name="Line 106"/>
          <p:cNvSpPr>
            <a:spLocks noChangeShapeType="1"/>
          </p:cNvSpPr>
          <p:nvPr/>
        </p:nvSpPr>
        <p:spPr bwMode="auto">
          <a:xfrm>
            <a:off x="3563938" y="2133600"/>
            <a:ext cx="1008062"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15" name="Oval 107"/>
          <p:cNvSpPr>
            <a:spLocks noChangeArrowheads="1"/>
          </p:cNvSpPr>
          <p:nvPr/>
        </p:nvSpPr>
        <p:spPr bwMode="auto">
          <a:xfrm>
            <a:off x="1622425" y="620713"/>
            <a:ext cx="504825" cy="503237"/>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latin typeface="Times New Roman" pitchFamily="18" charset="0"/>
              </a:rPr>
              <a:t>306</a:t>
            </a:r>
          </a:p>
        </p:txBody>
      </p:sp>
      <p:sp>
        <p:nvSpPr>
          <p:cNvPr id="734316" name="Line 108"/>
          <p:cNvSpPr>
            <a:spLocks noChangeShapeType="1"/>
          </p:cNvSpPr>
          <p:nvPr/>
        </p:nvSpPr>
        <p:spPr bwMode="auto">
          <a:xfrm flipH="1">
            <a:off x="541338" y="908050"/>
            <a:ext cx="1081087" cy="7921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17" name="Line 109"/>
          <p:cNvSpPr>
            <a:spLocks noChangeShapeType="1"/>
          </p:cNvSpPr>
          <p:nvPr/>
        </p:nvSpPr>
        <p:spPr bwMode="auto">
          <a:xfrm>
            <a:off x="2125663" y="979488"/>
            <a:ext cx="1152525"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4318" name="Text Box 110"/>
          <p:cNvSpPr txBox="1">
            <a:spLocks noChangeArrowheads="1"/>
          </p:cNvSpPr>
          <p:nvPr/>
        </p:nvSpPr>
        <p:spPr bwMode="auto">
          <a:xfrm>
            <a:off x="733425" y="8572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0000"/>
                </a:solidFill>
                <a:latin typeface="Times New Roman" pitchFamily="18" charset="0"/>
              </a:rPr>
              <a:t>0</a:t>
            </a:r>
          </a:p>
        </p:txBody>
      </p:sp>
      <p:sp>
        <p:nvSpPr>
          <p:cNvPr id="734319" name="Text Box 111"/>
          <p:cNvSpPr txBox="1">
            <a:spLocks noChangeArrowheads="1"/>
          </p:cNvSpPr>
          <p:nvPr/>
        </p:nvSpPr>
        <p:spPr bwMode="auto">
          <a:xfrm>
            <a:off x="2270125" y="19161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6600CC"/>
                </a:solidFill>
                <a:latin typeface="Times New Roman" pitchFamily="18" charset="0"/>
              </a:rPr>
              <a:t>0</a:t>
            </a:r>
          </a:p>
        </p:txBody>
      </p:sp>
      <p:sp>
        <p:nvSpPr>
          <p:cNvPr id="734320" name="Text Box 112"/>
          <p:cNvSpPr txBox="1">
            <a:spLocks noChangeArrowheads="1"/>
          </p:cNvSpPr>
          <p:nvPr/>
        </p:nvSpPr>
        <p:spPr bwMode="auto">
          <a:xfrm>
            <a:off x="3638550" y="2708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0000"/>
                </a:solidFill>
                <a:latin typeface="Times New Roman" pitchFamily="18" charset="0"/>
              </a:rPr>
              <a:t>0</a:t>
            </a:r>
          </a:p>
        </p:txBody>
      </p:sp>
      <p:sp>
        <p:nvSpPr>
          <p:cNvPr id="734321" name="Text Box 113"/>
          <p:cNvSpPr txBox="1">
            <a:spLocks noChangeArrowheads="1"/>
          </p:cNvSpPr>
          <p:nvPr/>
        </p:nvSpPr>
        <p:spPr bwMode="auto">
          <a:xfrm>
            <a:off x="4573588" y="3571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0000"/>
                </a:solidFill>
                <a:latin typeface="Times New Roman" pitchFamily="18" charset="0"/>
              </a:rPr>
              <a:t>0</a:t>
            </a:r>
          </a:p>
        </p:txBody>
      </p:sp>
      <p:sp>
        <p:nvSpPr>
          <p:cNvPr id="734322" name="Text Box 114"/>
          <p:cNvSpPr txBox="1">
            <a:spLocks noChangeArrowheads="1"/>
          </p:cNvSpPr>
          <p:nvPr/>
        </p:nvSpPr>
        <p:spPr bwMode="auto">
          <a:xfrm>
            <a:off x="5510213" y="46529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0000"/>
                </a:solidFill>
                <a:latin typeface="Times New Roman" pitchFamily="18" charset="0"/>
              </a:rPr>
              <a:t>0</a:t>
            </a:r>
          </a:p>
        </p:txBody>
      </p:sp>
      <p:sp>
        <p:nvSpPr>
          <p:cNvPr id="734323" name="Text Box 115"/>
          <p:cNvSpPr txBox="1">
            <a:spLocks noChangeArrowheads="1"/>
          </p:cNvSpPr>
          <p:nvPr/>
        </p:nvSpPr>
        <p:spPr bwMode="auto">
          <a:xfrm>
            <a:off x="2581275" y="8366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6600CC"/>
                </a:solidFill>
                <a:latin typeface="Times New Roman" pitchFamily="18" charset="0"/>
              </a:rPr>
              <a:t>1</a:t>
            </a:r>
          </a:p>
        </p:txBody>
      </p:sp>
      <p:sp>
        <p:nvSpPr>
          <p:cNvPr id="734324" name="Text Box 116"/>
          <p:cNvSpPr txBox="1">
            <a:spLocks noChangeArrowheads="1"/>
          </p:cNvSpPr>
          <p:nvPr/>
        </p:nvSpPr>
        <p:spPr bwMode="auto">
          <a:xfrm>
            <a:off x="3949700" y="18907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Times New Roman" pitchFamily="18" charset="0"/>
              </a:rPr>
              <a:t>1</a:t>
            </a:r>
          </a:p>
        </p:txBody>
      </p:sp>
      <p:sp>
        <p:nvSpPr>
          <p:cNvPr id="734325" name="Text Box 117"/>
          <p:cNvSpPr txBox="1">
            <a:spLocks noChangeArrowheads="1"/>
          </p:cNvSpPr>
          <p:nvPr/>
        </p:nvSpPr>
        <p:spPr bwMode="auto">
          <a:xfrm>
            <a:off x="5029200" y="2708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Times New Roman" pitchFamily="18" charset="0"/>
              </a:rPr>
              <a:t>1</a:t>
            </a:r>
          </a:p>
        </p:txBody>
      </p:sp>
      <p:sp>
        <p:nvSpPr>
          <p:cNvPr id="734326" name="Text Box 118"/>
          <p:cNvSpPr txBox="1">
            <a:spLocks noChangeArrowheads="1"/>
          </p:cNvSpPr>
          <p:nvPr/>
        </p:nvSpPr>
        <p:spPr bwMode="auto">
          <a:xfrm>
            <a:off x="5942013" y="3571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Times New Roman" pitchFamily="18" charset="0"/>
              </a:rPr>
              <a:t>1</a:t>
            </a:r>
          </a:p>
        </p:txBody>
      </p:sp>
      <p:sp>
        <p:nvSpPr>
          <p:cNvPr id="734327" name="Text Box 119"/>
          <p:cNvSpPr txBox="1">
            <a:spLocks noChangeArrowheads="1"/>
          </p:cNvSpPr>
          <p:nvPr/>
        </p:nvSpPr>
        <p:spPr bwMode="auto">
          <a:xfrm>
            <a:off x="6589713" y="45799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Times New Roman" pitchFamily="18" charset="0"/>
              </a:rPr>
              <a:t>1</a:t>
            </a:r>
          </a:p>
        </p:txBody>
      </p:sp>
      <p:sp>
        <p:nvSpPr>
          <p:cNvPr id="734328" name="Text Box 120"/>
          <p:cNvSpPr txBox="1">
            <a:spLocks noChangeArrowheads="1"/>
          </p:cNvSpPr>
          <p:nvPr/>
        </p:nvSpPr>
        <p:spPr bwMode="auto">
          <a:xfrm>
            <a:off x="5894388" y="55641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Times New Roman" pitchFamily="18" charset="0"/>
              </a:rPr>
              <a:t>1</a:t>
            </a:r>
          </a:p>
        </p:txBody>
      </p:sp>
      <p:sp>
        <p:nvSpPr>
          <p:cNvPr id="734329" name="Text Box 121"/>
          <p:cNvSpPr txBox="1">
            <a:spLocks noChangeArrowheads="1"/>
          </p:cNvSpPr>
          <p:nvPr/>
        </p:nvSpPr>
        <p:spPr bwMode="auto">
          <a:xfrm>
            <a:off x="4789488" y="55641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a:solidFill>
                  <a:srgbClr val="FF0000"/>
                </a:solidFill>
                <a:latin typeface="Times New Roman" pitchFamily="18" charset="0"/>
              </a:rPr>
              <a:t>0</a:t>
            </a:r>
          </a:p>
        </p:txBody>
      </p:sp>
      <p:sp>
        <p:nvSpPr>
          <p:cNvPr id="734330" name="Text Box 122"/>
          <p:cNvSpPr txBox="1">
            <a:spLocks noChangeArrowheads="1"/>
          </p:cNvSpPr>
          <p:nvPr/>
        </p:nvSpPr>
        <p:spPr bwMode="auto">
          <a:xfrm>
            <a:off x="1139825" y="29003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0000"/>
                </a:solidFill>
                <a:latin typeface="Times New Roman" pitchFamily="18" charset="0"/>
              </a:rPr>
              <a:t>0</a:t>
            </a:r>
          </a:p>
        </p:txBody>
      </p:sp>
      <p:sp>
        <p:nvSpPr>
          <p:cNvPr id="734331" name="Text Box 123"/>
          <p:cNvSpPr txBox="1">
            <a:spLocks noChangeArrowheads="1"/>
          </p:cNvSpPr>
          <p:nvPr/>
        </p:nvSpPr>
        <p:spPr bwMode="auto">
          <a:xfrm>
            <a:off x="2484438" y="29241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6600CC"/>
                </a:solidFill>
                <a:latin typeface="Times New Roman" pitchFamily="18" charset="0"/>
              </a:rPr>
              <a:t>1</a:t>
            </a:r>
          </a:p>
        </p:txBody>
      </p:sp>
      <p:sp>
        <p:nvSpPr>
          <p:cNvPr id="734332" name="Line 124"/>
          <p:cNvSpPr>
            <a:spLocks noChangeShapeType="1"/>
          </p:cNvSpPr>
          <p:nvPr/>
        </p:nvSpPr>
        <p:spPr bwMode="auto">
          <a:xfrm flipH="1" flipV="1">
            <a:off x="2916238" y="1052513"/>
            <a:ext cx="2735262" cy="288925"/>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4318"/>
                                        </p:tgtEl>
                                        <p:attrNameLst>
                                          <p:attrName>style.visibility</p:attrName>
                                        </p:attrNameLst>
                                      </p:cBhvr>
                                      <p:to>
                                        <p:strVal val="visible"/>
                                      </p:to>
                                    </p:set>
                                    <p:animEffect transition="in" filter="slide(fromBottom)">
                                      <p:cBhvr>
                                        <p:cTn id="7" dur="500"/>
                                        <p:tgtEl>
                                          <p:spTgt spid="734318"/>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734323"/>
                                        </p:tgtEl>
                                        <p:attrNameLst>
                                          <p:attrName>style.visibility</p:attrName>
                                        </p:attrNameLst>
                                      </p:cBhvr>
                                      <p:to>
                                        <p:strVal val="visible"/>
                                      </p:to>
                                    </p:set>
                                    <p:animEffect transition="in" filter="slide(fromBottom)">
                                      <p:cBhvr>
                                        <p:cTn id="11" dur="500"/>
                                        <p:tgtEl>
                                          <p:spTgt spid="734323"/>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734319"/>
                                        </p:tgtEl>
                                        <p:attrNameLst>
                                          <p:attrName>style.visibility</p:attrName>
                                        </p:attrNameLst>
                                      </p:cBhvr>
                                      <p:to>
                                        <p:strVal val="visible"/>
                                      </p:to>
                                    </p:set>
                                    <p:animEffect transition="in" filter="slide(fromBottom)">
                                      <p:cBhvr>
                                        <p:cTn id="15" dur="500"/>
                                        <p:tgtEl>
                                          <p:spTgt spid="734319"/>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734324"/>
                                        </p:tgtEl>
                                        <p:attrNameLst>
                                          <p:attrName>style.visibility</p:attrName>
                                        </p:attrNameLst>
                                      </p:cBhvr>
                                      <p:to>
                                        <p:strVal val="visible"/>
                                      </p:to>
                                    </p:set>
                                    <p:animEffect transition="in" filter="slide(fromBottom)">
                                      <p:cBhvr>
                                        <p:cTn id="19" dur="500"/>
                                        <p:tgtEl>
                                          <p:spTgt spid="734324"/>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734330"/>
                                        </p:tgtEl>
                                        <p:attrNameLst>
                                          <p:attrName>style.visibility</p:attrName>
                                        </p:attrNameLst>
                                      </p:cBhvr>
                                      <p:to>
                                        <p:strVal val="visible"/>
                                      </p:to>
                                    </p:set>
                                    <p:animEffect transition="in" filter="slide(fromBottom)">
                                      <p:cBhvr>
                                        <p:cTn id="23" dur="500"/>
                                        <p:tgtEl>
                                          <p:spTgt spid="734330"/>
                                        </p:tgtEl>
                                      </p:cBhvr>
                                    </p:animEffect>
                                  </p:childTnLst>
                                </p:cTn>
                              </p:par>
                            </p:childTnLst>
                          </p:cTn>
                        </p:par>
                        <p:par>
                          <p:cTn id="24" fill="hold" nodeType="afterGroup">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734331"/>
                                        </p:tgtEl>
                                        <p:attrNameLst>
                                          <p:attrName>style.visibility</p:attrName>
                                        </p:attrNameLst>
                                      </p:cBhvr>
                                      <p:to>
                                        <p:strVal val="visible"/>
                                      </p:to>
                                    </p:set>
                                    <p:animEffect transition="in" filter="slide(fromBottom)">
                                      <p:cBhvr>
                                        <p:cTn id="27" dur="500"/>
                                        <p:tgtEl>
                                          <p:spTgt spid="734331"/>
                                        </p:tgtEl>
                                      </p:cBhvr>
                                    </p:animEffect>
                                  </p:childTnLst>
                                </p:cTn>
                              </p:par>
                            </p:childTnLst>
                          </p:cTn>
                        </p:par>
                        <p:par>
                          <p:cTn id="28" fill="hold" nodeType="afterGroup">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734320"/>
                                        </p:tgtEl>
                                        <p:attrNameLst>
                                          <p:attrName>style.visibility</p:attrName>
                                        </p:attrNameLst>
                                      </p:cBhvr>
                                      <p:to>
                                        <p:strVal val="visible"/>
                                      </p:to>
                                    </p:set>
                                    <p:animEffect transition="in" filter="slide(fromBottom)">
                                      <p:cBhvr>
                                        <p:cTn id="31" dur="500"/>
                                        <p:tgtEl>
                                          <p:spTgt spid="734320"/>
                                        </p:tgtEl>
                                      </p:cBhvr>
                                    </p:animEffect>
                                  </p:childTnLst>
                                </p:cTn>
                              </p:par>
                            </p:childTnLst>
                          </p:cTn>
                        </p:par>
                        <p:par>
                          <p:cTn id="32" fill="hold" nodeType="afterGroup">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734325"/>
                                        </p:tgtEl>
                                        <p:attrNameLst>
                                          <p:attrName>style.visibility</p:attrName>
                                        </p:attrNameLst>
                                      </p:cBhvr>
                                      <p:to>
                                        <p:strVal val="visible"/>
                                      </p:to>
                                    </p:set>
                                    <p:animEffect transition="in" filter="slide(fromBottom)">
                                      <p:cBhvr>
                                        <p:cTn id="35" dur="500"/>
                                        <p:tgtEl>
                                          <p:spTgt spid="734325"/>
                                        </p:tgtEl>
                                      </p:cBhvr>
                                    </p:animEffect>
                                  </p:childTnLst>
                                </p:cTn>
                              </p:par>
                            </p:childTnLst>
                          </p:cTn>
                        </p:par>
                        <p:par>
                          <p:cTn id="36" fill="hold" nodeType="afterGroup">
                            <p:stCondLst>
                              <p:cond delay="4000"/>
                            </p:stCondLst>
                            <p:childTnLst>
                              <p:par>
                                <p:cTn id="37" presetID="12" presetClass="entr" presetSubtype="4" fill="hold" grpId="0" nodeType="afterEffect">
                                  <p:stCondLst>
                                    <p:cond delay="0"/>
                                  </p:stCondLst>
                                  <p:childTnLst>
                                    <p:set>
                                      <p:cBhvr>
                                        <p:cTn id="38" dur="1" fill="hold">
                                          <p:stCondLst>
                                            <p:cond delay="0"/>
                                          </p:stCondLst>
                                        </p:cTn>
                                        <p:tgtEl>
                                          <p:spTgt spid="734321"/>
                                        </p:tgtEl>
                                        <p:attrNameLst>
                                          <p:attrName>style.visibility</p:attrName>
                                        </p:attrNameLst>
                                      </p:cBhvr>
                                      <p:to>
                                        <p:strVal val="visible"/>
                                      </p:to>
                                    </p:set>
                                    <p:animEffect transition="in" filter="slide(fromBottom)">
                                      <p:cBhvr>
                                        <p:cTn id="39" dur="500"/>
                                        <p:tgtEl>
                                          <p:spTgt spid="734321"/>
                                        </p:tgtEl>
                                      </p:cBhvr>
                                    </p:animEffect>
                                  </p:childTnLst>
                                </p:cTn>
                              </p:par>
                            </p:childTnLst>
                          </p:cTn>
                        </p:par>
                        <p:par>
                          <p:cTn id="40" fill="hold" nodeType="afterGroup">
                            <p:stCondLst>
                              <p:cond delay="4500"/>
                            </p:stCondLst>
                            <p:childTnLst>
                              <p:par>
                                <p:cTn id="41" presetID="12" presetClass="entr" presetSubtype="4" fill="hold" grpId="0" nodeType="afterEffect">
                                  <p:stCondLst>
                                    <p:cond delay="0"/>
                                  </p:stCondLst>
                                  <p:childTnLst>
                                    <p:set>
                                      <p:cBhvr>
                                        <p:cTn id="42" dur="1" fill="hold">
                                          <p:stCondLst>
                                            <p:cond delay="0"/>
                                          </p:stCondLst>
                                        </p:cTn>
                                        <p:tgtEl>
                                          <p:spTgt spid="734326"/>
                                        </p:tgtEl>
                                        <p:attrNameLst>
                                          <p:attrName>style.visibility</p:attrName>
                                        </p:attrNameLst>
                                      </p:cBhvr>
                                      <p:to>
                                        <p:strVal val="visible"/>
                                      </p:to>
                                    </p:set>
                                    <p:animEffect transition="in" filter="slide(fromBottom)">
                                      <p:cBhvr>
                                        <p:cTn id="43" dur="500"/>
                                        <p:tgtEl>
                                          <p:spTgt spid="734326"/>
                                        </p:tgtEl>
                                      </p:cBhvr>
                                    </p:animEffect>
                                  </p:childTnLst>
                                </p:cTn>
                              </p:par>
                            </p:childTnLst>
                          </p:cTn>
                        </p:par>
                        <p:par>
                          <p:cTn id="44" fill="hold" nodeType="afterGroup">
                            <p:stCondLst>
                              <p:cond delay="5000"/>
                            </p:stCondLst>
                            <p:childTnLst>
                              <p:par>
                                <p:cTn id="45" presetID="12" presetClass="entr" presetSubtype="4" fill="hold" grpId="0" nodeType="afterEffect">
                                  <p:stCondLst>
                                    <p:cond delay="0"/>
                                  </p:stCondLst>
                                  <p:childTnLst>
                                    <p:set>
                                      <p:cBhvr>
                                        <p:cTn id="46" dur="1" fill="hold">
                                          <p:stCondLst>
                                            <p:cond delay="0"/>
                                          </p:stCondLst>
                                        </p:cTn>
                                        <p:tgtEl>
                                          <p:spTgt spid="734322"/>
                                        </p:tgtEl>
                                        <p:attrNameLst>
                                          <p:attrName>style.visibility</p:attrName>
                                        </p:attrNameLst>
                                      </p:cBhvr>
                                      <p:to>
                                        <p:strVal val="visible"/>
                                      </p:to>
                                    </p:set>
                                    <p:animEffect transition="in" filter="slide(fromBottom)">
                                      <p:cBhvr>
                                        <p:cTn id="47" dur="500"/>
                                        <p:tgtEl>
                                          <p:spTgt spid="734322"/>
                                        </p:tgtEl>
                                      </p:cBhvr>
                                    </p:animEffect>
                                  </p:childTnLst>
                                </p:cTn>
                              </p:par>
                            </p:childTnLst>
                          </p:cTn>
                        </p:par>
                        <p:par>
                          <p:cTn id="48" fill="hold" nodeType="afterGroup">
                            <p:stCondLst>
                              <p:cond delay="5500"/>
                            </p:stCondLst>
                            <p:childTnLst>
                              <p:par>
                                <p:cTn id="49" presetID="12" presetClass="entr" presetSubtype="4" fill="hold" grpId="0" nodeType="afterEffect">
                                  <p:stCondLst>
                                    <p:cond delay="0"/>
                                  </p:stCondLst>
                                  <p:childTnLst>
                                    <p:set>
                                      <p:cBhvr>
                                        <p:cTn id="50" dur="1" fill="hold">
                                          <p:stCondLst>
                                            <p:cond delay="0"/>
                                          </p:stCondLst>
                                        </p:cTn>
                                        <p:tgtEl>
                                          <p:spTgt spid="734327"/>
                                        </p:tgtEl>
                                        <p:attrNameLst>
                                          <p:attrName>style.visibility</p:attrName>
                                        </p:attrNameLst>
                                      </p:cBhvr>
                                      <p:to>
                                        <p:strVal val="visible"/>
                                      </p:to>
                                    </p:set>
                                    <p:animEffect transition="in" filter="slide(fromBottom)">
                                      <p:cBhvr>
                                        <p:cTn id="51" dur="500"/>
                                        <p:tgtEl>
                                          <p:spTgt spid="734327"/>
                                        </p:tgtEl>
                                      </p:cBhvr>
                                    </p:animEffect>
                                  </p:childTnLst>
                                </p:cTn>
                              </p:par>
                            </p:childTnLst>
                          </p:cTn>
                        </p:par>
                        <p:par>
                          <p:cTn id="52" fill="hold" nodeType="afterGroup">
                            <p:stCondLst>
                              <p:cond delay="6000"/>
                            </p:stCondLst>
                            <p:childTnLst>
                              <p:par>
                                <p:cTn id="53" presetID="12" presetClass="entr" presetSubtype="4" fill="hold" grpId="0" nodeType="afterEffect">
                                  <p:stCondLst>
                                    <p:cond delay="0"/>
                                  </p:stCondLst>
                                  <p:childTnLst>
                                    <p:set>
                                      <p:cBhvr>
                                        <p:cTn id="54" dur="1" fill="hold">
                                          <p:stCondLst>
                                            <p:cond delay="0"/>
                                          </p:stCondLst>
                                        </p:cTn>
                                        <p:tgtEl>
                                          <p:spTgt spid="734329"/>
                                        </p:tgtEl>
                                        <p:attrNameLst>
                                          <p:attrName>style.visibility</p:attrName>
                                        </p:attrNameLst>
                                      </p:cBhvr>
                                      <p:to>
                                        <p:strVal val="visible"/>
                                      </p:to>
                                    </p:set>
                                    <p:animEffect transition="in" filter="slide(fromBottom)">
                                      <p:cBhvr>
                                        <p:cTn id="55" dur="500"/>
                                        <p:tgtEl>
                                          <p:spTgt spid="734329"/>
                                        </p:tgtEl>
                                      </p:cBhvr>
                                    </p:animEffect>
                                  </p:childTnLst>
                                </p:cTn>
                              </p:par>
                            </p:childTnLst>
                          </p:cTn>
                        </p:par>
                        <p:par>
                          <p:cTn id="56" fill="hold" nodeType="afterGroup">
                            <p:stCondLst>
                              <p:cond delay="6500"/>
                            </p:stCondLst>
                            <p:childTnLst>
                              <p:par>
                                <p:cTn id="57" presetID="12" presetClass="entr" presetSubtype="4" fill="hold" grpId="0" nodeType="afterEffect">
                                  <p:stCondLst>
                                    <p:cond delay="0"/>
                                  </p:stCondLst>
                                  <p:childTnLst>
                                    <p:set>
                                      <p:cBhvr>
                                        <p:cTn id="58" dur="1" fill="hold">
                                          <p:stCondLst>
                                            <p:cond delay="0"/>
                                          </p:stCondLst>
                                        </p:cTn>
                                        <p:tgtEl>
                                          <p:spTgt spid="734328"/>
                                        </p:tgtEl>
                                        <p:attrNameLst>
                                          <p:attrName>style.visibility</p:attrName>
                                        </p:attrNameLst>
                                      </p:cBhvr>
                                      <p:to>
                                        <p:strVal val="visible"/>
                                      </p:to>
                                    </p:set>
                                    <p:animEffect transition="in" filter="slide(fromBottom)">
                                      <p:cBhvr>
                                        <p:cTn id="59" dur="500"/>
                                        <p:tgtEl>
                                          <p:spTgt spid="73432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nodeType="clickEffect">
                                  <p:stCondLst>
                                    <p:cond delay="0"/>
                                  </p:stCondLst>
                                  <p:childTnLst>
                                    <p:set>
                                      <p:cBhvr>
                                        <p:cTn id="63" dur="1" fill="hold">
                                          <p:stCondLst>
                                            <p:cond delay="0"/>
                                          </p:stCondLst>
                                        </p:cTn>
                                        <p:tgtEl>
                                          <p:spTgt spid="734337"/>
                                        </p:tgtEl>
                                        <p:attrNameLst>
                                          <p:attrName>style.visibility</p:attrName>
                                        </p:attrNameLst>
                                      </p:cBhvr>
                                      <p:to>
                                        <p:strVal val="visible"/>
                                      </p:to>
                                    </p:set>
                                    <p:animEffect transition="in" filter="dissolve">
                                      <p:cBhvr>
                                        <p:cTn id="64" dur="500"/>
                                        <p:tgtEl>
                                          <p:spTgt spid="73433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2" fill="hold" grpId="0" nodeType="clickEffect">
                                  <p:stCondLst>
                                    <p:cond delay="0"/>
                                  </p:stCondLst>
                                  <p:childTnLst>
                                    <p:set>
                                      <p:cBhvr>
                                        <p:cTn id="68" dur="1" fill="hold">
                                          <p:stCondLst>
                                            <p:cond delay="0"/>
                                          </p:stCondLst>
                                        </p:cTn>
                                        <p:tgtEl>
                                          <p:spTgt spid="734332"/>
                                        </p:tgtEl>
                                        <p:attrNameLst>
                                          <p:attrName>style.visibility</p:attrName>
                                        </p:attrNameLst>
                                      </p:cBhvr>
                                      <p:to>
                                        <p:strVal val="visible"/>
                                      </p:to>
                                    </p:set>
                                    <p:anim calcmode="lin" valueType="num">
                                      <p:cBhvr>
                                        <p:cTn id="69" dur="500" fill="hold"/>
                                        <p:tgtEl>
                                          <p:spTgt spid="734332"/>
                                        </p:tgtEl>
                                        <p:attrNameLst>
                                          <p:attrName>ppt_x</p:attrName>
                                        </p:attrNameLst>
                                      </p:cBhvr>
                                      <p:tavLst>
                                        <p:tav tm="0">
                                          <p:val>
                                            <p:strVal val="#ppt_x+#ppt_w/2"/>
                                          </p:val>
                                        </p:tav>
                                        <p:tav tm="100000">
                                          <p:val>
                                            <p:strVal val="#ppt_x"/>
                                          </p:val>
                                        </p:tav>
                                      </p:tavLst>
                                    </p:anim>
                                    <p:anim calcmode="lin" valueType="num">
                                      <p:cBhvr>
                                        <p:cTn id="70" dur="500" fill="hold"/>
                                        <p:tgtEl>
                                          <p:spTgt spid="734332"/>
                                        </p:tgtEl>
                                        <p:attrNameLst>
                                          <p:attrName>ppt_y</p:attrName>
                                        </p:attrNameLst>
                                      </p:cBhvr>
                                      <p:tavLst>
                                        <p:tav tm="0">
                                          <p:val>
                                            <p:strVal val="#ppt_y"/>
                                          </p:val>
                                        </p:tav>
                                        <p:tav tm="100000">
                                          <p:val>
                                            <p:strVal val="#ppt_y"/>
                                          </p:val>
                                        </p:tav>
                                      </p:tavLst>
                                    </p:anim>
                                    <p:anim calcmode="lin" valueType="num">
                                      <p:cBhvr>
                                        <p:cTn id="71" dur="500" fill="hold"/>
                                        <p:tgtEl>
                                          <p:spTgt spid="734332"/>
                                        </p:tgtEl>
                                        <p:attrNameLst>
                                          <p:attrName>ppt_w</p:attrName>
                                        </p:attrNameLst>
                                      </p:cBhvr>
                                      <p:tavLst>
                                        <p:tav tm="0">
                                          <p:val>
                                            <p:fltVal val="0"/>
                                          </p:val>
                                        </p:tav>
                                        <p:tav tm="100000">
                                          <p:val>
                                            <p:strVal val="#ppt_w"/>
                                          </p:val>
                                        </p:tav>
                                      </p:tavLst>
                                    </p:anim>
                                    <p:anim calcmode="lin" valueType="num">
                                      <p:cBhvr>
                                        <p:cTn id="72" dur="500" fill="hold"/>
                                        <p:tgtEl>
                                          <p:spTgt spid="734332"/>
                                        </p:tgtEl>
                                        <p:attrNameLst>
                                          <p:attrName>ppt_h</p:attrName>
                                        </p:attrNameLst>
                                      </p:cBhvr>
                                      <p:tavLst>
                                        <p:tav tm="0">
                                          <p:val>
                                            <p:strVal val="#ppt_h"/>
                                          </p:val>
                                        </p:tav>
                                        <p:tav tm="100000">
                                          <p:val>
                                            <p:strVal val="#ppt_h"/>
                                          </p:val>
                                        </p:tav>
                                      </p:tavLst>
                                    </p:anim>
                                  </p:childTnLst>
                                </p:cTn>
                              </p:par>
                            </p:childTnLst>
                          </p:cTn>
                        </p:par>
                        <p:par>
                          <p:cTn id="73" fill="hold" nodeType="afterGroup">
                            <p:stCondLst>
                              <p:cond delay="500"/>
                            </p:stCondLst>
                            <p:childTnLst>
                              <p:par>
                                <p:cTn id="74" presetID="8" presetClass="emph" presetSubtype="0" fill="hold" grpId="1" nodeType="afterEffect">
                                  <p:stCondLst>
                                    <p:cond delay="0"/>
                                  </p:stCondLst>
                                  <p:childTnLst>
                                    <p:animRot by="21600000">
                                      <p:cBhvr>
                                        <p:cTn id="75" dur="2000" fill="hold"/>
                                        <p:tgtEl>
                                          <p:spTgt spid="734323"/>
                                        </p:tgtEl>
                                        <p:attrNameLst>
                                          <p:attrName>r</p:attrName>
                                        </p:attrNameLst>
                                      </p:cBhvr>
                                    </p:animRot>
                                  </p:childTnLst>
                                </p:cTn>
                              </p:par>
                            </p:childTnLst>
                          </p:cTn>
                        </p:par>
                        <p:par>
                          <p:cTn id="76" fill="hold" nodeType="afterGroup">
                            <p:stCondLst>
                              <p:cond delay="2500"/>
                            </p:stCondLst>
                            <p:childTnLst>
                              <p:par>
                                <p:cTn id="77" presetID="8" presetClass="emph" presetSubtype="0" fill="hold" grpId="1" nodeType="afterEffect">
                                  <p:stCondLst>
                                    <p:cond delay="0"/>
                                  </p:stCondLst>
                                  <p:childTnLst>
                                    <p:animRot by="21600000">
                                      <p:cBhvr>
                                        <p:cTn id="78" dur="2000" fill="hold"/>
                                        <p:tgtEl>
                                          <p:spTgt spid="734319"/>
                                        </p:tgtEl>
                                        <p:attrNameLst>
                                          <p:attrName>r</p:attrName>
                                        </p:attrNameLst>
                                      </p:cBhvr>
                                    </p:animRot>
                                  </p:childTnLst>
                                </p:cTn>
                              </p:par>
                            </p:childTnLst>
                          </p:cTn>
                        </p:par>
                        <p:par>
                          <p:cTn id="79" fill="hold" nodeType="afterGroup">
                            <p:stCondLst>
                              <p:cond delay="4500"/>
                            </p:stCondLst>
                            <p:childTnLst>
                              <p:par>
                                <p:cTn id="80" presetID="8" presetClass="emph" presetSubtype="0" fill="hold" grpId="1" nodeType="afterEffect">
                                  <p:stCondLst>
                                    <p:cond delay="0"/>
                                  </p:stCondLst>
                                  <p:childTnLst>
                                    <p:animRot by="21600000">
                                      <p:cBhvr>
                                        <p:cTn id="81" dur="2000" fill="hold"/>
                                        <p:tgtEl>
                                          <p:spTgt spid="7343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318" grpId="0"/>
      <p:bldP spid="734319" grpId="0"/>
      <p:bldP spid="734319" grpId="1"/>
      <p:bldP spid="734320" grpId="0"/>
      <p:bldP spid="734321" grpId="0"/>
      <p:bldP spid="734322" grpId="0"/>
      <p:bldP spid="734323" grpId="0"/>
      <p:bldP spid="734323" grpId="1"/>
      <p:bldP spid="734324" grpId="0"/>
      <p:bldP spid="734325" grpId="0"/>
      <p:bldP spid="734326" grpId="0"/>
      <p:bldP spid="734327" grpId="0"/>
      <p:bldP spid="734328" grpId="0"/>
      <p:bldP spid="734329" grpId="0"/>
      <p:bldP spid="734330" grpId="0"/>
      <p:bldP spid="734331" grpId="0"/>
      <p:bldP spid="734331" grpId="1"/>
      <p:bldP spid="73433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zh-CN" altLang="en-US"/>
              <a:t>习题</a:t>
            </a:r>
          </a:p>
        </p:txBody>
      </p:sp>
      <p:sp>
        <p:nvSpPr>
          <p:cNvPr id="736259" name="Rectangle 3"/>
          <p:cNvSpPr>
            <a:spLocks noGrp="1" noChangeArrowheads="1"/>
          </p:cNvSpPr>
          <p:nvPr>
            <p:ph type="body" idx="1"/>
          </p:nvPr>
        </p:nvSpPr>
        <p:spPr/>
        <p:txBody>
          <a:bodyPr/>
          <a:lstStyle/>
          <a:p>
            <a:r>
              <a:rPr lang="zh-CN" altLang="en-US"/>
              <a:t>某通讯系统只使用</a:t>
            </a:r>
            <a:r>
              <a:rPr lang="en-US" altLang="zh-CN"/>
              <a:t>8</a:t>
            </a:r>
            <a:r>
              <a:rPr lang="zh-CN" altLang="en-US"/>
              <a:t>种字符</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a:t>
            </a:r>
            <a:r>
              <a:rPr lang="en-US" altLang="zh-CN"/>
              <a:t>e</a:t>
            </a:r>
            <a:r>
              <a:rPr lang="zh-CN" altLang="en-US"/>
              <a:t>、</a:t>
            </a:r>
            <a:r>
              <a:rPr lang="en-US" altLang="zh-CN"/>
              <a:t>f</a:t>
            </a:r>
            <a:r>
              <a:rPr lang="zh-CN" altLang="en-US"/>
              <a:t>、</a:t>
            </a:r>
            <a:r>
              <a:rPr lang="en-US" altLang="zh-CN"/>
              <a:t>g</a:t>
            </a:r>
            <a:r>
              <a:rPr lang="zh-CN" altLang="en-US"/>
              <a:t>、</a:t>
            </a:r>
            <a:r>
              <a:rPr lang="en-US" altLang="zh-CN"/>
              <a:t>h</a:t>
            </a:r>
            <a:r>
              <a:rPr lang="zh-CN" altLang="en-US"/>
              <a:t>，其使用频率是</a:t>
            </a:r>
            <a:r>
              <a:rPr lang="en-US" altLang="zh-CN"/>
              <a:t>0.05</a:t>
            </a:r>
            <a:r>
              <a:rPr lang="zh-CN" altLang="en-US"/>
              <a:t>、</a:t>
            </a:r>
            <a:r>
              <a:rPr lang="en-US" altLang="zh-CN"/>
              <a:t>0.29</a:t>
            </a:r>
            <a:r>
              <a:rPr lang="zh-CN" altLang="en-US"/>
              <a:t>、</a:t>
            </a:r>
            <a:r>
              <a:rPr lang="en-US" altLang="zh-CN"/>
              <a:t>0.07</a:t>
            </a:r>
            <a:r>
              <a:rPr lang="zh-CN" altLang="en-US"/>
              <a:t>、</a:t>
            </a:r>
            <a:r>
              <a:rPr lang="en-US" altLang="zh-CN"/>
              <a:t>0.08</a:t>
            </a:r>
            <a:r>
              <a:rPr lang="zh-CN" altLang="en-US"/>
              <a:t>、</a:t>
            </a:r>
            <a:r>
              <a:rPr lang="en-US" altLang="zh-CN"/>
              <a:t>0.14</a:t>
            </a:r>
            <a:r>
              <a:rPr lang="zh-CN" altLang="en-US"/>
              <a:t>、</a:t>
            </a:r>
            <a:r>
              <a:rPr lang="en-US" altLang="zh-CN"/>
              <a:t>0.23</a:t>
            </a:r>
            <a:r>
              <a:rPr lang="zh-CN" altLang="en-US"/>
              <a:t>、</a:t>
            </a:r>
            <a:r>
              <a:rPr lang="en-US" altLang="zh-CN"/>
              <a:t>0.03</a:t>
            </a:r>
            <a:r>
              <a:rPr lang="zh-CN" altLang="en-US"/>
              <a:t>、</a:t>
            </a:r>
            <a:r>
              <a:rPr lang="en-US" altLang="zh-CN"/>
              <a:t>0.11</a:t>
            </a:r>
            <a:r>
              <a:rPr lang="zh-CN" altLang="en-US"/>
              <a:t>。构造以字符使用频率为权值的</a:t>
            </a:r>
            <a:r>
              <a:rPr lang="en-US" altLang="zh-CN"/>
              <a:t>Huffman</a:t>
            </a:r>
            <a:r>
              <a:rPr lang="zh-CN" altLang="en-US"/>
              <a:t>树，并给出相应的</a:t>
            </a:r>
            <a:r>
              <a:rPr lang="en-US" altLang="zh-CN"/>
              <a:t>Huffman</a:t>
            </a:r>
            <a:r>
              <a:rPr lang="zh-CN" altLang="en-US"/>
              <a:t>编码。</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lstStyle/>
          <a:p>
            <a:r>
              <a:rPr lang="zh-CN" altLang="en-US"/>
              <a:t>习题答案</a:t>
            </a:r>
          </a:p>
        </p:txBody>
      </p:sp>
      <p:pic>
        <p:nvPicPr>
          <p:cNvPr id="737285" name="Picture 5" descr="tree-1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0113" y="1412875"/>
            <a:ext cx="6119812" cy="42306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zh-CN" altLang="en-US"/>
              <a:t>习题答案</a:t>
            </a:r>
          </a:p>
        </p:txBody>
      </p:sp>
      <p:sp>
        <p:nvSpPr>
          <p:cNvPr id="739332" name="Rectangle 4"/>
          <p:cNvSpPr>
            <a:spLocks noGrp="1" noChangeArrowheads="1"/>
          </p:cNvSpPr>
          <p:nvPr>
            <p:ph type="body" sz="half" idx="1"/>
          </p:nvPr>
        </p:nvSpPr>
        <p:spPr/>
        <p:txBody>
          <a:bodyPr/>
          <a:lstStyle/>
          <a:p>
            <a:r>
              <a:rPr lang="en-US" altLang="zh-CN" sz="2600"/>
              <a:t>A</a:t>
            </a:r>
            <a:r>
              <a:rPr lang="zh-CN" altLang="en-US" sz="2600"/>
              <a:t>：</a:t>
            </a:r>
            <a:r>
              <a:rPr lang="en-US" altLang="zh-CN" sz="2600"/>
              <a:t>0110</a:t>
            </a:r>
          </a:p>
          <a:p>
            <a:r>
              <a:rPr lang="en-US" altLang="zh-CN" sz="2600"/>
              <a:t>B</a:t>
            </a:r>
            <a:r>
              <a:rPr lang="zh-CN" altLang="en-US" sz="2600"/>
              <a:t>：</a:t>
            </a:r>
            <a:r>
              <a:rPr lang="en-US" altLang="zh-CN" sz="2600"/>
              <a:t>10</a:t>
            </a:r>
          </a:p>
          <a:p>
            <a:r>
              <a:rPr lang="en-US" altLang="zh-CN" sz="2600"/>
              <a:t>C</a:t>
            </a:r>
            <a:r>
              <a:rPr lang="zh-CN" altLang="en-US" sz="2600"/>
              <a:t>：</a:t>
            </a:r>
            <a:r>
              <a:rPr lang="en-US" altLang="zh-CN" sz="2600"/>
              <a:t>1110</a:t>
            </a:r>
          </a:p>
          <a:p>
            <a:r>
              <a:rPr lang="en-US" altLang="zh-CN" sz="2600"/>
              <a:t>D</a:t>
            </a:r>
            <a:r>
              <a:rPr lang="zh-CN" altLang="en-US" sz="2600"/>
              <a:t>：</a:t>
            </a:r>
            <a:r>
              <a:rPr lang="en-US" altLang="zh-CN" sz="2600"/>
              <a:t>1111</a:t>
            </a:r>
          </a:p>
        </p:txBody>
      </p:sp>
      <p:sp>
        <p:nvSpPr>
          <p:cNvPr id="739333" name="Rectangle 5"/>
          <p:cNvSpPr>
            <a:spLocks noGrp="1" noChangeArrowheads="1"/>
          </p:cNvSpPr>
          <p:nvPr>
            <p:ph type="body" sz="half" idx="2"/>
          </p:nvPr>
        </p:nvSpPr>
        <p:spPr/>
        <p:txBody>
          <a:bodyPr/>
          <a:lstStyle/>
          <a:p>
            <a:r>
              <a:rPr lang="en-US" altLang="zh-CN" sz="2600"/>
              <a:t>E</a:t>
            </a:r>
            <a:r>
              <a:rPr lang="zh-CN" altLang="en-US" sz="2600"/>
              <a:t>：</a:t>
            </a:r>
            <a:r>
              <a:rPr lang="en-US" altLang="zh-CN" sz="2600"/>
              <a:t>110</a:t>
            </a:r>
          </a:p>
          <a:p>
            <a:r>
              <a:rPr lang="en-US" altLang="zh-CN" sz="2600"/>
              <a:t>F</a:t>
            </a:r>
            <a:r>
              <a:rPr lang="zh-CN" altLang="en-US" sz="2600"/>
              <a:t>：</a:t>
            </a:r>
            <a:r>
              <a:rPr lang="en-US" altLang="zh-CN" sz="2600"/>
              <a:t>00</a:t>
            </a:r>
          </a:p>
          <a:p>
            <a:r>
              <a:rPr lang="en-US" altLang="zh-CN" sz="2600"/>
              <a:t>G</a:t>
            </a:r>
            <a:r>
              <a:rPr lang="zh-CN" altLang="en-US" sz="2600"/>
              <a:t>：</a:t>
            </a:r>
            <a:r>
              <a:rPr lang="en-US" altLang="zh-CN" sz="2600"/>
              <a:t>0111</a:t>
            </a:r>
          </a:p>
          <a:p>
            <a:r>
              <a:rPr lang="en-US" altLang="zh-CN" sz="2600"/>
              <a:t>H</a:t>
            </a:r>
            <a:r>
              <a:rPr lang="zh-CN" altLang="en-US" sz="2600"/>
              <a:t>：</a:t>
            </a:r>
            <a:r>
              <a:rPr lang="en-US" altLang="zh-CN" sz="2600"/>
              <a:t>010</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t>课程安排</a:t>
            </a:r>
          </a:p>
        </p:txBody>
      </p:sp>
      <p:sp>
        <p:nvSpPr>
          <p:cNvPr id="245763" name="Rectangle 3"/>
          <p:cNvSpPr>
            <a:spLocks noGrp="1" noChangeArrowheads="1"/>
          </p:cNvSpPr>
          <p:nvPr>
            <p:ph type="body" idx="1"/>
          </p:nvPr>
        </p:nvSpPr>
        <p:spPr/>
        <p:txBody>
          <a:bodyPr/>
          <a:lstStyle/>
          <a:p>
            <a:r>
              <a:rPr lang="zh-CN" altLang="en-US" dirty="0"/>
              <a:t>课程介绍</a:t>
            </a:r>
          </a:p>
          <a:p>
            <a:r>
              <a:rPr lang="zh-CN" altLang="en-US" dirty="0" smtClean="0"/>
              <a:t>栈</a:t>
            </a:r>
            <a:r>
              <a:rPr lang="zh-CN" altLang="en-US" dirty="0"/>
              <a:t>、</a:t>
            </a:r>
            <a:r>
              <a:rPr lang="zh-CN" altLang="en-US" dirty="0" smtClean="0"/>
              <a:t>队列和向量 </a:t>
            </a:r>
            <a:endParaRPr lang="zh-CN" altLang="en-US" dirty="0"/>
          </a:p>
          <a:p>
            <a:r>
              <a:rPr lang="zh-CN" altLang="en-US" dirty="0"/>
              <a:t>树</a:t>
            </a:r>
          </a:p>
          <a:p>
            <a:r>
              <a:rPr lang="zh-CN" altLang="en-US" dirty="0">
                <a:solidFill>
                  <a:srgbClr val="FF0000"/>
                </a:solidFill>
              </a:rPr>
              <a:t>查找</a:t>
            </a:r>
          </a:p>
          <a:p>
            <a:r>
              <a:rPr lang="zh-CN" altLang="en-US" dirty="0" smtClean="0"/>
              <a:t>排序</a:t>
            </a:r>
            <a:endParaRPr lang="en-US" altLang="zh-CN" dirty="0" smtClean="0"/>
          </a:p>
          <a:p>
            <a:r>
              <a:rPr lang="zh-CN" altLang="en-US" dirty="0" smtClean="0"/>
              <a:t>图</a:t>
            </a:r>
            <a:endParaRPr lang="zh-CN" altLang="en-US" dirty="0"/>
          </a:p>
        </p:txBody>
      </p:sp>
    </p:spTree>
    <p:extLst>
      <p:ext uri="{BB962C8B-B14F-4D97-AF65-F5344CB8AC3E}">
        <p14:creationId xmlns:p14="http://schemas.microsoft.com/office/powerpoint/2010/main" val="15089268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en-US"/>
              <a:t>查找 </a:t>
            </a:r>
          </a:p>
        </p:txBody>
      </p:sp>
      <p:sp>
        <p:nvSpPr>
          <p:cNvPr id="455683" name="Rectangle 3"/>
          <p:cNvSpPr>
            <a:spLocks noGrp="1" noChangeArrowheads="1"/>
          </p:cNvSpPr>
          <p:nvPr>
            <p:ph type="body" idx="1"/>
          </p:nvPr>
        </p:nvSpPr>
        <p:spPr>
          <a:xfrm>
            <a:off x="457200" y="1124744"/>
            <a:ext cx="8229600" cy="4530725"/>
          </a:xfrm>
        </p:spPr>
        <p:txBody>
          <a:bodyPr/>
          <a:lstStyle/>
          <a:p>
            <a:r>
              <a:rPr lang="zh-CN" altLang="en-US" dirty="0"/>
              <a:t>大纲描述：</a:t>
            </a:r>
          </a:p>
          <a:p>
            <a:pPr lvl="1"/>
            <a:r>
              <a:rPr lang="zh-CN" altLang="en-US" dirty="0"/>
              <a:t>查找的基本概念</a:t>
            </a:r>
            <a:r>
              <a:rPr lang="zh-CN" altLang="en-US" dirty="0" smtClean="0"/>
              <a:t>；对</a:t>
            </a:r>
            <a:r>
              <a:rPr lang="zh-CN" altLang="en-US" dirty="0"/>
              <a:t>线性关系结构的查找，顺序查找，二分查找；</a:t>
            </a:r>
          </a:p>
          <a:p>
            <a:pPr lvl="1"/>
            <a:r>
              <a:rPr lang="en-US" altLang="zh-CN" dirty="0"/>
              <a:t>Hash</a:t>
            </a:r>
            <a:r>
              <a:rPr lang="zh-CN" altLang="en-US" dirty="0"/>
              <a:t>查找法</a:t>
            </a:r>
            <a:r>
              <a:rPr lang="en-US" altLang="zh-CN" dirty="0"/>
              <a:t>,</a:t>
            </a:r>
            <a:r>
              <a:rPr lang="zh-CN" altLang="en-US" dirty="0"/>
              <a:t>常见的</a:t>
            </a:r>
            <a:r>
              <a:rPr lang="en-US" altLang="zh-CN" dirty="0"/>
              <a:t>Hash</a:t>
            </a:r>
            <a:r>
              <a:rPr lang="zh-CN" altLang="en-US" dirty="0"/>
              <a:t>函数</a:t>
            </a:r>
            <a:r>
              <a:rPr lang="en-US" altLang="zh-CN" dirty="0"/>
              <a:t>(</a:t>
            </a:r>
            <a:r>
              <a:rPr lang="zh-CN" altLang="en-US" dirty="0"/>
              <a:t>直接定址法</a:t>
            </a:r>
            <a:r>
              <a:rPr lang="en-US" altLang="zh-CN" dirty="0"/>
              <a:t>,</a:t>
            </a:r>
            <a:r>
              <a:rPr lang="zh-CN" altLang="en-US" dirty="0"/>
              <a:t>随机数法</a:t>
            </a:r>
            <a:r>
              <a:rPr lang="en-US" altLang="zh-CN" dirty="0"/>
              <a:t>),hash</a:t>
            </a:r>
            <a:r>
              <a:rPr lang="zh-CN" altLang="en-US" dirty="0"/>
              <a:t>冲突的概念</a:t>
            </a:r>
            <a:r>
              <a:rPr lang="en-US" altLang="zh-CN" dirty="0"/>
              <a:t>, </a:t>
            </a:r>
            <a:r>
              <a:rPr lang="zh-CN" altLang="en-US" dirty="0"/>
              <a:t>解决冲突的方法</a:t>
            </a:r>
            <a:r>
              <a:rPr lang="en-US" altLang="zh-CN" dirty="0"/>
              <a:t>(</a:t>
            </a:r>
            <a:r>
              <a:rPr lang="zh-CN" altLang="en-US" dirty="0"/>
              <a:t>开散列方法</a:t>
            </a:r>
            <a:r>
              <a:rPr lang="en-US" altLang="zh-CN" dirty="0"/>
              <a:t>/</a:t>
            </a:r>
            <a:r>
              <a:rPr lang="zh-CN" altLang="en-US" dirty="0"/>
              <a:t>拉链法</a:t>
            </a:r>
            <a:r>
              <a:rPr lang="en-US" altLang="zh-CN" dirty="0"/>
              <a:t>,</a:t>
            </a:r>
            <a:r>
              <a:rPr lang="zh-CN" altLang="en-US" dirty="0"/>
              <a:t>闭散列方法</a:t>
            </a:r>
            <a:r>
              <a:rPr lang="en-US" altLang="zh-CN" dirty="0"/>
              <a:t>/</a:t>
            </a:r>
            <a:r>
              <a:rPr lang="zh-CN" altLang="en-US" dirty="0"/>
              <a:t>开址定址法</a:t>
            </a:r>
            <a:r>
              <a:rPr lang="en-US" altLang="zh-CN" dirty="0"/>
              <a:t>),</a:t>
            </a:r>
            <a:r>
              <a:rPr lang="zh-CN" altLang="en-US" dirty="0"/>
              <a:t>二次聚集现象</a:t>
            </a:r>
            <a:r>
              <a:rPr lang="en-US" altLang="zh-CN" dirty="0" smtClean="0"/>
              <a:t>;</a:t>
            </a:r>
          </a:p>
          <a:p>
            <a:pPr lvl="1"/>
            <a:r>
              <a:rPr lang="en-US" altLang="zh-CN" dirty="0"/>
              <a:t>BST</a:t>
            </a:r>
            <a:r>
              <a:rPr lang="zh-CN" altLang="en-US" dirty="0"/>
              <a:t>树定义</a:t>
            </a:r>
            <a:r>
              <a:rPr lang="en-US" altLang="zh-CN" dirty="0"/>
              <a:t>,</a:t>
            </a:r>
            <a:r>
              <a:rPr lang="zh-CN" altLang="en-US" dirty="0"/>
              <a:t>性质</a:t>
            </a:r>
            <a:r>
              <a:rPr lang="en-US" altLang="zh-CN" dirty="0"/>
              <a:t>,ADT</a:t>
            </a:r>
            <a:r>
              <a:rPr lang="zh-CN" altLang="en-US" dirty="0"/>
              <a:t>及其实现</a:t>
            </a:r>
            <a:r>
              <a:rPr lang="en-US" altLang="zh-CN" dirty="0"/>
              <a:t>,BST</a:t>
            </a:r>
            <a:r>
              <a:rPr lang="zh-CN" altLang="en-US" dirty="0"/>
              <a:t>树查找</a:t>
            </a:r>
            <a:r>
              <a:rPr lang="en-US" altLang="zh-CN" dirty="0"/>
              <a:t>,</a:t>
            </a:r>
            <a:r>
              <a:rPr lang="zh-CN" altLang="en-US" dirty="0"/>
              <a:t>插入</a:t>
            </a:r>
            <a:r>
              <a:rPr lang="en-US" altLang="zh-CN" dirty="0"/>
              <a:t>,</a:t>
            </a:r>
            <a:r>
              <a:rPr lang="zh-CN" altLang="en-US" dirty="0"/>
              <a:t>删除算法</a:t>
            </a:r>
            <a:r>
              <a:rPr lang="en-US" altLang="zh-CN" dirty="0" smtClean="0"/>
              <a:t>;</a:t>
            </a:r>
          </a:p>
          <a:p>
            <a:pPr lvl="1"/>
            <a:r>
              <a:rPr lang="zh-CN" altLang="en-US" dirty="0"/>
              <a:t>平衡树 </a:t>
            </a:r>
            <a:r>
              <a:rPr lang="en-US" altLang="zh-CN" dirty="0"/>
              <a:t>(AVL) </a:t>
            </a:r>
            <a:r>
              <a:rPr lang="zh-CN" altLang="en-US" dirty="0"/>
              <a:t>的定义</a:t>
            </a:r>
            <a:r>
              <a:rPr lang="en-US" altLang="zh-CN" dirty="0"/>
              <a:t>,</a:t>
            </a:r>
            <a:r>
              <a:rPr lang="zh-CN" altLang="en-US" dirty="0"/>
              <a:t>性质</a:t>
            </a:r>
            <a:r>
              <a:rPr lang="en-US" altLang="zh-CN" dirty="0"/>
              <a:t>,ADT</a:t>
            </a:r>
            <a:r>
              <a:rPr lang="zh-CN" altLang="en-US" dirty="0"/>
              <a:t>及其实现</a:t>
            </a:r>
            <a:r>
              <a:rPr lang="en-US" altLang="zh-CN" dirty="0"/>
              <a:t>,</a:t>
            </a:r>
            <a:r>
              <a:rPr lang="zh-CN" altLang="en-US" dirty="0"/>
              <a:t>平衡树查找</a:t>
            </a:r>
            <a:r>
              <a:rPr lang="en-US" altLang="zh-CN" dirty="0"/>
              <a:t>,</a:t>
            </a:r>
            <a:r>
              <a:rPr lang="zh-CN" altLang="en-US" dirty="0"/>
              <a:t>插入算法</a:t>
            </a:r>
            <a:r>
              <a:rPr lang="en-US" altLang="zh-CN" dirty="0"/>
              <a:t>,</a:t>
            </a:r>
            <a:r>
              <a:rPr lang="zh-CN" altLang="en-US" dirty="0"/>
              <a:t>平衡因子的概念</a:t>
            </a:r>
            <a:r>
              <a:rPr lang="en-US" altLang="zh-CN" dirty="0"/>
              <a:t>;</a:t>
            </a:r>
          </a:p>
          <a:p>
            <a:pPr lvl="1"/>
            <a:r>
              <a:rPr lang="zh-CN" altLang="en-US" dirty="0"/>
              <a:t>优先队列与堆</a:t>
            </a:r>
            <a:r>
              <a:rPr lang="en-US" altLang="zh-CN" dirty="0"/>
              <a:t>,</a:t>
            </a:r>
            <a:r>
              <a:rPr lang="zh-CN" altLang="en-US" dirty="0"/>
              <a:t>堆的定义</a:t>
            </a:r>
            <a:r>
              <a:rPr lang="en-US" altLang="zh-CN" dirty="0"/>
              <a:t>,</a:t>
            </a:r>
            <a:r>
              <a:rPr lang="zh-CN" altLang="en-US" dirty="0"/>
              <a:t>堆的生成</a:t>
            </a:r>
            <a:r>
              <a:rPr lang="en-US" altLang="zh-CN" dirty="0"/>
              <a:t>,</a:t>
            </a:r>
            <a:r>
              <a:rPr lang="zh-CN" altLang="en-US" dirty="0"/>
              <a:t>调整算法</a:t>
            </a:r>
            <a:r>
              <a:rPr lang="en-US" altLang="zh-CN" dirty="0"/>
              <a:t>;</a:t>
            </a:r>
            <a:r>
              <a:rPr lang="zh-CN" altLang="en-US" dirty="0"/>
              <a:t>范围查询</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en-US"/>
              <a:t>查找的基本概念</a:t>
            </a:r>
          </a:p>
        </p:txBody>
      </p:sp>
      <p:sp>
        <p:nvSpPr>
          <p:cNvPr id="457731" name="Rectangle 3"/>
          <p:cNvSpPr>
            <a:spLocks noGrp="1" noChangeArrowheads="1"/>
          </p:cNvSpPr>
          <p:nvPr>
            <p:ph type="body" idx="1"/>
          </p:nvPr>
        </p:nvSpPr>
        <p:spPr/>
        <p:txBody>
          <a:bodyPr/>
          <a:lstStyle/>
          <a:p>
            <a:r>
              <a:rPr lang="zh-CN" altLang="en-US"/>
              <a:t>查找表</a:t>
            </a:r>
            <a:r>
              <a:rPr lang="en-US" altLang="zh-CN"/>
              <a:t>(search table)</a:t>
            </a:r>
            <a:r>
              <a:rPr lang="zh-CN" altLang="en-US"/>
              <a:t>：</a:t>
            </a:r>
          </a:p>
          <a:p>
            <a:pPr lvl="1"/>
            <a:r>
              <a:rPr lang="zh-CN" altLang="en-US">
                <a:solidFill>
                  <a:srgbClr val="FF0000"/>
                </a:solidFill>
              </a:rPr>
              <a:t>具有同一类型数据元素</a:t>
            </a:r>
            <a:r>
              <a:rPr lang="en-US" altLang="zh-CN">
                <a:solidFill>
                  <a:srgbClr val="FF0000"/>
                </a:solidFill>
              </a:rPr>
              <a:t>(</a:t>
            </a:r>
            <a:r>
              <a:rPr lang="zh-CN" altLang="en-US">
                <a:solidFill>
                  <a:srgbClr val="FF0000"/>
                </a:solidFill>
              </a:rPr>
              <a:t>经常称为记录</a:t>
            </a:r>
            <a:r>
              <a:rPr lang="en-US" altLang="zh-CN">
                <a:solidFill>
                  <a:srgbClr val="FF0000"/>
                </a:solidFill>
              </a:rPr>
              <a:t>)</a:t>
            </a:r>
            <a:r>
              <a:rPr lang="zh-CN" altLang="en-US">
                <a:solidFill>
                  <a:srgbClr val="FF0000"/>
                </a:solidFill>
              </a:rPr>
              <a:t>的集合</a:t>
            </a:r>
          </a:p>
          <a:p>
            <a:r>
              <a:rPr lang="zh-CN" altLang="en-US"/>
              <a:t>查找表的基本操作有：</a:t>
            </a:r>
          </a:p>
          <a:p>
            <a:pPr lvl="1"/>
            <a:r>
              <a:rPr lang="zh-CN" altLang="en-US"/>
              <a:t>查找某个“特定”记录是否在表中</a:t>
            </a:r>
          </a:p>
          <a:p>
            <a:pPr lvl="1"/>
            <a:r>
              <a:rPr lang="zh-CN" altLang="en-US"/>
              <a:t>查找到后取出某个“特定”记录的各个数据项</a:t>
            </a:r>
          </a:p>
          <a:p>
            <a:pPr lvl="1"/>
            <a:r>
              <a:rPr lang="zh-CN" altLang="en-US"/>
              <a:t>向表中插入记录</a:t>
            </a:r>
          </a:p>
          <a:p>
            <a:pPr lvl="1"/>
            <a:r>
              <a:rPr lang="zh-CN" altLang="en-US"/>
              <a:t>从表中删除记录</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en-US"/>
              <a:t>查找的基本概念</a:t>
            </a:r>
          </a:p>
        </p:txBody>
      </p:sp>
      <p:sp>
        <p:nvSpPr>
          <p:cNvPr id="458755" name="Rectangle 3"/>
          <p:cNvSpPr>
            <a:spLocks noGrp="1" noChangeArrowheads="1"/>
          </p:cNvSpPr>
          <p:nvPr>
            <p:ph type="body" idx="1"/>
          </p:nvPr>
        </p:nvSpPr>
        <p:spPr/>
        <p:txBody>
          <a:bodyPr/>
          <a:lstStyle/>
          <a:p>
            <a:r>
              <a:rPr lang="zh-CN" altLang="en-US" sz="2600"/>
              <a:t>静态查找表</a:t>
            </a:r>
            <a:r>
              <a:rPr lang="en-US" altLang="zh-CN" sz="2600"/>
              <a:t>(static search table)</a:t>
            </a:r>
            <a:r>
              <a:rPr lang="zh-CN" altLang="en-US" sz="2600"/>
              <a:t>：</a:t>
            </a:r>
          </a:p>
          <a:p>
            <a:pPr lvl="1"/>
            <a:r>
              <a:rPr lang="zh-CN" altLang="en-US" sz="2200"/>
              <a:t>仅用于查询的查找表。</a:t>
            </a:r>
          </a:p>
          <a:p>
            <a:r>
              <a:rPr lang="zh-CN" altLang="en-US" sz="2600"/>
              <a:t>动态查找表</a:t>
            </a:r>
            <a:r>
              <a:rPr lang="en-US" altLang="zh-CN" sz="2600"/>
              <a:t>(dynamic search table):</a:t>
            </a:r>
          </a:p>
          <a:p>
            <a:pPr lvl="1"/>
            <a:r>
              <a:rPr lang="zh-CN" altLang="en-US" sz="2200"/>
              <a:t>若在查找过程中需同时插入表中不存在的记录</a:t>
            </a:r>
            <a:r>
              <a:rPr lang="en-US" altLang="zh-CN" sz="2200"/>
              <a:t>;</a:t>
            </a:r>
            <a:r>
              <a:rPr lang="zh-CN" altLang="en-US" sz="2200"/>
              <a:t>或者需要删除记录</a:t>
            </a:r>
            <a:r>
              <a:rPr lang="en-US" altLang="zh-CN" sz="2200"/>
              <a:t>,</a:t>
            </a:r>
            <a:r>
              <a:rPr lang="zh-CN" altLang="en-US" sz="2200"/>
              <a:t>则称之为动态查找表。</a:t>
            </a:r>
          </a:p>
          <a:p>
            <a:r>
              <a:rPr lang="zh-CN" altLang="en-US" sz="2600"/>
              <a:t>关键字</a:t>
            </a:r>
            <a:r>
              <a:rPr lang="en-US" altLang="zh-CN" sz="2600"/>
              <a:t>/</a:t>
            </a:r>
            <a:r>
              <a:rPr lang="zh-CN" altLang="en-US" sz="2600"/>
              <a:t>键值</a:t>
            </a:r>
            <a:r>
              <a:rPr lang="en-US" altLang="zh-CN" sz="2600"/>
              <a:t>(key) </a:t>
            </a:r>
            <a:r>
              <a:rPr lang="zh-CN" altLang="en-US" sz="2600"/>
              <a:t>：</a:t>
            </a:r>
          </a:p>
          <a:p>
            <a:pPr lvl="1"/>
            <a:r>
              <a:rPr lang="zh-CN" altLang="en-US" sz="2200"/>
              <a:t>记录某个数据项的值</a:t>
            </a:r>
            <a:r>
              <a:rPr lang="en-US" altLang="zh-CN" sz="2200"/>
              <a:t>,</a:t>
            </a:r>
            <a:r>
              <a:rPr lang="zh-CN" altLang="en-US" sz="2200"/>
              <a:t>用其可以标示该记录</a:t>
            </a:r>
          </a:p>
          <a:p>
            <a:pPr lvl="1"/>
            <a:r>
              <a:rPr lang="zh-CN" altLang="en-US" sz="2200"/>
              <a:t>当记录只有一个数据项时</a:t>
            </a:r>
            <a:r>
              <a:rPr lang="en-US" altLang="zh-CN" sz="2200"/>
              <a:t>,</a:t>
            </a:r>
            <a:r>
              <a:rPr lang="zh-CN" altLang="en-US" sz="2200"/>
              <a:t>其关键字即为该记录的值</a:t>
            </a:r>
          </a:p>
          <a:p>
            <a:pPr lvl="1"/>
            <a:r>
              <a:rPr lang="zh-CN" altLang="en-US" sz="2200"/>
              <a:t>如果一个</a:t>
            </a:r>
            <a:r>
              <a:rPr lang="en-US" altLang="zh-CN" sz="2200"/>
              <a:t>key</a:t>
            </a:r>
            <a:r>
              <a:rPr lang="zh-CN" altLang="en-US" sz="2200"/>
              <a:t>可以唯一标示一个就</a:t>
            </a:r>
            <a:r>
              <a:rPr lang="en-US" altLang="zh-CN" sz="2200"/>
              <a:t>,</a:t>
            </a:r>
            <a:r>
              <a:rPr lang="zh-CN" altLang="en-US" sz="2200"/>
              <a:t>则称之为主关键字</a:t>
            </a:r>
            <a:r>
              <a:rPr lang="en-US" altLang="zh-CN" sz="2200"/>
              <a:t>(primary key),</a:t>
            </a:r>
            <a:r>
              <a:rPr lang="zh-CN" altLang="en-US" sz="2200"/>
              <a:t>否则称之为次关键字</a:t>
            </a:r>
            <a:r>
              <a:rPr lang="en-US" altLang="zh-CN" sz="2200"/>
              <a:t>(secondary key)</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zh-CN" altLang="en-US"/>
              <a:t>查找的基本概念</a:t>
            </a:r>
          </a:p>
        </p:txBody>
      </p:sp>
      <p:sp>
        <p:nvSpPr>
          <p:cNvPr id="459779" name="Rectangle 3"/>
          <p:cNvSpPr>
            <a:spLocks noGrp="1" noChangeArrowheads="1"/>
          </p:cNvSpPr>
          <p:nvPr>
            <p:ph type="body" idx="1"/>
          </p:nvPr>
        </p:nvSpPr>
        <p:spPr/>
        <p:txBody>
          <a:bodyPr/>
          <a:lstStyle/>
          <a:p>
            <a:r>
              <a:rPr lang="zh-CN" altLang="en-US"/>
              <a:t>查找</a:t>
            </a:r>
            <a:r>
              <a:rPr lang="en-US" altLang="zh-CN"/>
              <a:t>(search)</a:t>
            </a:r>
            <a:r>
              <a:rPr lang="zh-CN" altLang="en-US"/>
              <a:t>：</a:t>
            </a:r>
          </a:p>
          <a:p>
            <a:pPr lvl="1"/>
            <a:r>
              <a:rPr lang="zh-CN" altLang="en-US">
                <a:solidFill>
                  <a:srgbClr val="FF0000"/>
                </a:solidFill>
              </a:rPr>
              <a:t>在一个查找表中找出具有“特定”键值的那些记录</a:t>
            </a:r>
          </a:p>
          <a:p>
            <a:pPr lvl="1"/>
            <a:r>
              <a:rPr lang="zh-CN" altLang="en-US"/>
              <a:t>所谓查找成功是指在查找表中找到了满足条件的记录</a:t>
            </a:r>
            <a:r>
              <a:rPr lang="en-US" altLang="zh-CN"/>
              <a:t>,</a:t>
            </a:r>
            <a:r>
              <a:rPr lang="zh-CN" altLang="en-US"/>
              <a:t>此时一般会返回找到的记录</a:t>
            </a:r>
            <a:r>
              <a:rPr lang="en-US" altLang="zh-CN"/>
              <a:t>,</a:t>
            </a:r>
            <a:r>
              <a:rPr lang="zh-CN" altLang="en-US"/>
              <a:t>或者返回记录的位置信息</a:t>
            </a:r>
            <a:r>
              <a:rPr lang="en-US" altLang="zh-CN"/>
              <a:t>,</a:t>
            </a:r>
            <a:r>
              <a:rPr lang="zh-CN" altLang="en-US"/>
              <a:t>或者仅仅返回找到</a:t>
            </a:r>
            <a:r>
              <a:rPr lang="en-US" altLang="zh-CN"/>
              <a:t>(true)</a:t>
            </a:r>
          </a:p>
          <a:p>
            <a:pPr lvl="1"/>
            <a:r>
              <a:rPr lang="zh-CN" altLang="en-US"/>
              <a:t>否则称为查找失败</a:t>
            </a:r>
            <a:r>
              <a:rPr lang="en-US" altLang="zh-CN"/>
              <a:t>,</a:t>
            </a:r>
            <a:r>
              <a:rPr lang="zh-CN" altLang="en-US"/>
              <a:t>此时一般返回空指针</a:t>
            </a:r>
            <a:r>
              <a:rPr lang="en-US" altLang="zh-CN"/>
              <a:t>,</a:t>
            </a:r>
            <a:r>
              <a:rPr lang="zh-CN" altLang="en-US"/>
              <a:t>或特殊值</a:t>
            </a:r>
            <a:r>
              <a:rPr lang="en-US" altLang="zh-CN"/>
              <a:t>,</a:t>
            </a:r>
            <a:r>
              <a:rPr lang="zh-CN" altLang="en-US"/>
              <a:t>或者仅仅返回没有找到</a:t>
            </a:r>
            <a:r>
              <a:rPr lang="en-US" altLang="zh-CN"/>
              <a:t>(false),</a:t>
            </a:r>
            <a:r>
              <a:rPr lang="zh-CN" altLang="en-US"/>
              <a:t>有时也会就此插入这个元素</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3807</TotalTime>
  <Words>11117</Words>
  <Application>Microsoft Office PowerPoint</Application>
  <PresentationFormat>全屏显示(4:3)</PresentationFormat>
  <Paragraphs>2140</Paragraphs>
  <Slides>249</Slides>
  <Notes>32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249</vt:i4>
      </vt:variant>
    </vt:vector>
  </HeadingPairs>
  <TitlesOfParts>
    <vt:vector size="261" baseType="lpstr">
      <vt:lpstr>黑体</vt:lpstr>
      <vt:lpstr>楷体_GB2312</vt:lpstr>
      <vt:lpstr>宋体</vt:lpstr>
      <vt:lpstr>Arial</vt:lpstr>
      <vt:lpstr>Courier New</vt:lpstr>
      <vt:lpstr>Garamond</vt:lpstr>
      <vt:lpstr>Symbol</vt:lpstr>
      <vt:lpstr>Times New Roman</vt:lpstr>
      <vt:lpstr>Verdana</vt:lpstr>
      <vt:lpstr>Wingdings</vt:lpstr>
      <vt:lpstr>Edge</vt:lpstr>
      <vt:lpstr>VISIO</vt:lpstr>
      <vt:lpstr>数据结构 2016MSE考研冲刺</vt:lpstr>
      <vt:lpstr>课程安排</vt:lpstr>
      <vt:lpstr>课程目的</vt:lpstr>
      <vt:lpstr>试题结构</vt:lpstr>
      <vt:lpstr>样题－问答和编程题</vt:lpstr>
      <vt:lpstr>课程安排</vt:lpstr>
      <vt:lpstr>链表、栈和队列</vt:lpstr>
      <vt:lpstr>线性表基本概念和性质</vt:lpstr>
      <vt:lpstr>环形链表</vt:lpstr>
      <vt:lpstr>栈的基本概念和性质</vt:lpstr>
      <vt:lpstr>例题</vt:lpstr>
      <vt:lpstr>栈的基本概念和性质</vt:lpstr>
      <vt:lpstr>例题</vt:lpstr>
      <vt:lpstr>例题</vt:lpstr>
      <vt:lpstr>习题</vt:lpstr>
      <vt:lpstr>栈的应用</vt:lpstr>
      <vt:lpstr>例题</vt:lpstr>
      <vt:lpstr>习题</vt:lpstr>
      <vt:lpstr>栈的应用</vt:lpstr>
      <vt:lpstr>例题</vt:lpstr>
      <vt:lpstr>例题</vt:lpstr>
      <vt:lpstr>习题</vt:lpstr>
      <vt:lpstr>练习</vt:lpstr>
      <vt:lpstr>例题</vt:lpstr>
      <vt:lpstr>习题</vt:lpstr>
      <vt:lpstr>递归</vt:lpstr>
      <vt:lpstr>队列的基本概念和性质</vt:lpstr>
      <vt:lpstr>例题</vt:lpstr>
      <vt:lpstr>双向队列</vt:lpstr>
      <vt:lpstr>课程安排</vt:lpstr>
      <vt:lpstr>树 </vt:lpstr>
      <vt:lpstr>树的基本概念和术语</vt:lpstr>
      <vt:lpstr>树的基本概念和术语</vt:lpstr>
      <vt:lpstr>例题</vt:lpstr>
      <vt:lpstr>例题</vt:lpstr>
      <vt:lpstr>树的基本概念和术语</vt:lpstr>
      <vt:lpstr>二叉树及其性质</vt:lpstr>
      <vt:lpstr>二叉树及其性质</vt:lpstr>
      <vt:lpstr>例题</vt:lpstr>
      <vt:lpstr>二叉树及其性质</vt:lpstr>
      <vt:lpstr>例题</vt:lpstr>
      <vt:lpstr>例题</vt:lpstr>
      <vt:lpstr>例题</vt:lpstr>
      <vt:lpstr>二叉树及其性质</vt:lpstr>
      <vt:lpstr>例题</vt:lpstr>
      <vt:lpstr>例题</vt:lpstr>
      <vt:lpstr>例题</vt:lpstr>
      <vt:lpstr>例题</vt:lpstr>
      <vt:lpstr>例题</vt:lpstr>
      <vt:lpstr>二叉树及其性质</vt:lpstr>
      <vt:lpstr>二叉树及其性质</vt:lpstr>
      <vt:lpstr>例题</vt:lpstr>
      <vt:lpstr>例题</vt:lpstr>
      <vt:lpstr>例题</vt:lpstr>
      <vt:lpstr>二叉树及其性质</vt:lpstr>
      <vt:lpstr>例题</vt:lpstr>
      <vt:lpstr>二叉树及其性质</vt:lpstr>
      <vt:lpstr>完全树的数组形式存储</vt:lpstr>
      <vt:lpstr>例题</vt:lpstr>
      <vt:lpstr>练习答案</vt:lpstr>
      <vt:lpstr>树的遍历</vt:lpstr>
      <vt:lpstr>树的遍历</vt:lpstr>
      <vt:lpstr>例题</vt:lpstr>
      <vt:lpstr>例题答案</vt:lpstr>
      <vt:lpstr>例题</vt:lpstr>
      <vt:lpstr>例题答案</vt:lpstr>
      <vt:lpstr>树的遍历</vt:lpstr>
      <vt:lpstr>例题</vt:lpstr>
      <vt:lpstr>例题答案</vt:lpstr>
      <vt:lpstr>练习</vt:lpstr>
      <vt:lpstr>练习答案</vt:lpstr>
      <vt:lpstr>例题</vt:lpstr>
      <vt:lpstr>例题答案</vt:lpstr>
      <vt:lpstr>普通树与二叉树的转换</vt:lpstr>
      <vt:lpstr>普通树与二叉树的转换</vt:lpstr>
      <vt:lpstr>例题</vt:lpstr>
      <vt:lpstr>例题</vt:lpstr>
      <vt:lpstr>例题答案</vt:lpstr>
      <vt:lpstr>练习</vt:lpstr>
      <vt:lpstr>练习答案</vt:lpstr>
      <vt:lpstr>Huffman树</vt:lpstr>
      <vt:lpstr>Huffman树</vt:lpstr>
      <vt:lpstr>Huffman算法</vt:lpstr>
      <vt:lpstr>例题</vt:lpstr>
      <vt:lpstr>PowerPoint 演示文稿</vt:lpstr>
      <vt:lpstr>PowerPoint 演示文稿</vt:lpstr>
      <vt:lpstr>PowerPoint 演示文稿</vt:lpstr>
      <vt:lpstr>PowerPoint 演示文稿</vt:lpstr>
      <vt:lpstr>PowerPoint 演示文稿</vt:lpstr>
      <vt:lpstr>Huffman编码</vt:lpstr>
      <vt:lpstr>例题</vt:lpstr>
      <vt:lpstr>习题</vt:lpstr>
      <vt:lpstr>习题答案</vt:lpstr>
      <vt:lpstr>习题答案</vt:lpstr>
      <vt:lpstr>课程安排</vt:lpstr>
      <vt:lpstr>查找 </vt:lpstr>
      <vt:lpstr>查找的基本概念</vt:lpstr>
      <vt:lpstr>查找的基本概念</vt:lpstr>
      <vt:lpstr>查找的基本概念</vt:lpstr>
      <vt:lpstr>BST树定义，性质， 实现</vt:lpstr>
      <vt:lpstr>BST树定义，性质， 实现</vt:lpstr>
      <vt:lpstr>BST树查找，插入，删除算法</vt:lpstr>
      <vt:lpstr>例题</vt:lpstr>
      <vt:lpstr>例题答案</vt:lpstr>
      <vt:lpstr>例题</vt:lpstr>
      <vt:lpstr>例题答案</vt:lpstr>
      <vt:lpstr>练习</vt:lpstr>
      <vt:lpstr>练习答案</vt:lpstr>
      <vt:lpstr>平衡树</vt:lpstr>
      <vt:lpstr>平衡树</vt:lpstr>
      <vt:lpstr>平衡树</vt:lpstr>
      <vt:lpstr>算法代码及基本的时间复杂度分析</vt:lpstr>
      <vt:lpstr>Hash查找法，常见的Hash函数</vt:lpstr>
      <vt:lpstr>Hash查找法，常见的Hash函数</vt:lpstr>
      <vt:lpstr>Hash查找法，常见的Hash函数</vt:lpstr>
      <vt:lpstr>Hash查找法，常见的Hash函数</vt:lpstr>
      <vt:lpstr>Hash查找法，常见的Hash函数</vt:lpstr>
      <vt:lpstr>解决冲突的方法</vt:lpstr>
      <vt:lpstr>解决冲突的方法</vt:lpstr>
      <vt:lpstr>解决冲突的方法</vt:lpstr>
      <vt:lpstr>解决冲突的方法</vt:lpstr>
      <vt:lpstr>解决冲突的方法</vt:lpstr>
      <vt:lpstr>解决冲突的方法</vt:lpstr>
      <vt:lpstr>解决冲突的方法</vt:lpstr>
      <vt:lpstr>PowerPoint 演示文稿</vt:lpstr>
      <vt:lpstr>解决冲突的方法</vt:lpstr>
      <vt:lpstr>解决冲突的方法</vt:lpstr>
      <vt:lpstr>解决冲突的方法</vt:lpstr>
      <vt:lpstr>解决冲突的方法</vt:lpstr>
      <vt:lpstr>解决冲突的方法</vt:lpstr>
      <vt:lpstr>例题</vt:lpstr>
      <vt:lpstr>例题</vt:lpstr>
      <vt:lpstr>例题</vt:lpstr>
      <vt:lpstr>例题答案</vt:lpstr>
      <vt:lpstr>练习</vt:lpstr>
      <vt:lpstr>练习答案</vt:lpstr>
      <vt:lpstr>练习答案</vt:lpstr>
      <vt:lpstr>练习答案</vt:lpstr>
      <vt:lpstr>范围查询</vt:lpstr>
      <vt:lpstr>课程安排</vt:lpstr>
      <vt:lpstr>排序 </vt:lpstr>
      <vt:lpstr>排序基本概念</vt:lpstr>
      <vt:lpstr>插入排序</vt:lpstr>
      <vt:lpstr>希尔排序</vt:lpstr>
      <vt:lpstr>冒泡排序</vt:lpstr>
      <vt:lpstr>快速排序</vt:lpstr>
      <vt:lpstr>快速排序</vt:lpstr>
      <vt:lpstr>快速排序</vt:lpstr>
      <vt:lpstr>快速排序</vt:lpstr>
      <vt:lpstr>快速排序</vt:lpstr>
      <vt:lpstr>例题</vt:lpstr>
      <vt:lpstr>例题答案</vt:lpstr>
      <vt:lpstr>练习</vt:lpstr>
      <vt:lpstr>练习</vt:lpstr>
      <vt:lpstr>简单 选择 排序 示 例</vt:lpstr>
      <vt:lpstr>例题</vt:lpstr>
      <vt:lpstr>练习</vt:lpstr>
      <vt:lpstr>练习答案</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堆的定义，堆的生成</vt:lpstr>
      <vt:lpstr>练习</vt:lpstr>
      <vt:lpstr>练习答案</vt:lpstr>
      <vt:lpstr>练习答案</vt:lpstr>
      <vt:lpstr>练习</vt:lpstr>
      <vt:lpstr>归并排序</vt:lpstr>
      <vt:lpstr>归并排序</vt:lpstr>
      <vt:lpstr>基数排序</vt:lpstr>
      <vt:lpstr>基数排序</vt:lpstr>
      <vt:lpstr>基数排序</vt:lpstr>
      <vt:lpstr>各种内部排序方法的比较</vt:lpstr>
      <vt:lpstr>课程安排</vt:lpstr>
      <vt:lpstr>图 </vt:lpstr>
      <vt:lpstr>图的基本概念和术语</vt:lpstr>
      <vt:lpstr>图的存储结构</vt:lpstr>
      <vt:lpstr>邻接矩阵</vt:lpstr>
      <vt:lpstr>邻接矩阵</vt:lpstr>
      <vt:lpstr>邻接矩阵</vt:lpstr>
      <vt:lpstr>例题</vt:lpstr>
      <vt:lpstr>例题</vt:lpstr>
      <vt:lpstr>邻接表</vt:lpstr>
      <vt:lpstr>邻接表</vt:lpstr>
      <vt:lpstr>邻接表</vt:lpstr>
      <vt:lpstr>例题</vt:lpstr>
      <vt:lpstr>例题</vt:lpstr>
      <vt:lpstr>例题</vt:lpstr>
      <vt:lpstr>图的遍历</vt:lpstr>
      <vt:lpstr>图的遍历</vt:lpstr>
      <vt:lpstr>例题</vt:lpstr>
      <vt:lpstr>例题</vt:lpstr>
      <vt:lpstr>最小生成树</vt:lpstr>
      <vt:lpstr>最小生成树</vt:lpstr>
      <vt:lpstr>最小生成树</vt:lpstr>
      <vt:lpstr>Prim算法</vt:lpstr>
      <vt:lpstr>Prim算法</vt:lpstr>
      <vt:lpstr>Prim算法</vt:lpstr>
      <vt:lpstr>Prim算法</vt:lpstr>
      <vt:lpstr>Kruskal算法</vt:lpstr>
      <vt:lpstr>Kruskal算法</vt:lpstr>
      <vt:lpstr>Kruskal算法</vt:lpstr>
      <vt:lpstr>Kruskal算法</vt:lpstr>
      <vt:lpstr>Kruskal算法</vt:lpstr>
      <vt:lpstr>Kruskal算法</vt:lpstr>
      <vt:lpstr>Kruskal算法</vt:lpstr>
      <vt:lpstr>最短路径</vt:lpstr>
      <vt:lpstr>最短路径</vt:lpstr>
      <vt:lpstr>最短路径</vt:lpstr>
      <vt:lpstr>Dijkstra算法</vt:lpstr>
      <vt:lpstr>Dijkstra算法</vt:lpstr>
      <vt:lpstr>Dijkstra算法</vt:lpstr>
      <vt:lpstr>Dijkstra算法</vt:lpstr>
      <vt:lpstr>Dijkstra算法</vt:lpstr>
      <vt:lpstr>Dijkstra算法</vt:lpstr>
      <vt:lpstr>Dijkstra算法</vt:lpstr>
      <vt:lpstr>Dijkstra算法</vt:lpstr>
      <vt:lpstr>Dijkstra算法</vt:lpstr>
      <vt:lpstr>拓扑排序</vt:lpstr>
      <vt:lpstr>拓扑排序</vt:lpstr>
      <vt:lpstr>拓扑排序</vt:lpstr>
      <vt:lpstr>拓扑排序</vt:lpstr>
      <vt:lpstr>拓扑排序</vt:lpstr>
      <vt:lpstr>拓扑排序</vt:lpstr>
      <vt:lpstr>拓扑排序</vt:lpstr>
      <vt:lpstr>拓扑排序</vt:lpstr>
      <vt:lpstr>拓扑排序</vt:lpstr>
      <vt:lpstr>拓扑排序</vt:lpstr>
      <vt:lpstr>拓扑排序</vt:lpstr>
      <vt:lpstr>拓扑排序</vt:lpstr>
      <vt:lpstr>拓扑排序</vt:lpstr>
      <vt:lpstr>PowerPoint 演示文稿</vt:lpstr>
    </vt:vector>
  </TitlesOfParts>
  <Company>复旦大学软件学院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数据结构（C语言版）</dc:title>
  <dc:creator/>
  <cp:lastModifiedBy>朱东来</cp:lastModifiedBy>
  <cp:revision>244</cp:revision>
  <dcterms:created xsi:type="dcterms:W3CDTF">2004-03-25T15:01:26Z</dcterms:created>
  <dcterms:modified xsi:type="dcterms:W3CDTF">2016-11-20T08:03:47Z</dcterms:modified>
</cp:coreProperties>
</file>