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a901448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a901448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a9014489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a9014489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a901448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a901448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a901448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a901448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a9014489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1a9014489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a901448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1a901448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a901448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a901448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a901448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a901448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a9014489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a9014489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a9014489a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a9014489a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a9014489a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a9014489a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bdd86b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bdd86b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bdd86bf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bdd86bf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bdd86bff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1bdd86bff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a9014489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1a9014489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a9014489a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a9014489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a901448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a901448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a9014489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a9014489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a9014489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a9014489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a9014489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a9014489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a901448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1a901448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a901448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a901448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a9014489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a9014489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Automated Usher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Gage Bays, Jackson Hyche, Raiden Greene, Whit Brewer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267750" y="690050"/>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Preliminary</a:t>
            </a:r>
            <a:r>
              <a:rPr lang="en"/>
              <a:t> design</a:t>
            </a:r>
            <a:endParaRPr/>
          </a:p>
        </p:txBody>
      </p:sp>
      <p:sp>
        <p:nvSpPr>
          <p:cNvPr id="332" name="Google Shape;332;p22"/>
          <p:cNvSpPr txBox="1"/>
          <p:nvPr>
            <p:ph idx="1" type="body"/>
          </p:nvPr>
        </p:nvSpPr>
        <p:spPr>
          <a:xfrm>
            <a:off x="334725" y="1477625"/>
            <a:ext cx="4741200" cy="30789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SzPts val="900"/>
              <a:buChar char="●"/>
            </a:pPr>
            <a:r>
              <a:rPr lang="en" sz="1200">
                <a:solidFill>
                  <a:srgbClr val="000000"/>
                </a:solidFill>
                <a:latin typeface="Arial"/>
                <a:ea typeface="Arial"/>
                <a:cs typeface="Arial"/>
                <a:sym typeface="Arial"/>
              </a:rPr>
              <a:t> </a:t>
            </a:r>
            <a:r>
              <a:rPr lang="en" sz="900">
                <a:solidFill>
                  <a:srgbClr val="000000"/>
                </a:solidFill>
                <a:latin typeface="Arial"/>
                <a:ea typeface="Arial"/>
                <a:cs typeface="Arial"/>
                <a:sym typeface="Arial"/>
              </a:rPr>
              <a:t>The system consists of three subsystems which include the Access Control Subsystem, the Data Management Subsystem, and the User Interaction Subsystem.</a:t>
            </a:r>
            <a:endParaRPr sz="900">
              <a:solidFill>
                <a:srgbClr val="000000"/>
              </a:solidFill>
              <a:latin typeface="Arial"/>
              <a:ea typeface="Arial"/>
              <a:cs typeface="Arial"/>
              <a:sym typeface="Arial"/>
            </a:endParaRPr>
          </a:p>
          <a:p>
            <a:pPr indent="0" lvl="0" marL="457200" rtl="0" algn="l">
              <a:spcBef>
                <a:spcPts val="0"/>
              </a:spcBef>
              <a:spcAft>
                <a:spcPts val="0"/>
              </a:spcAft>
              <a:buNone/>
            </a:pPr>
            <a:r>
              <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 The Access Control Subsystem verifies ticket validity and triggers the turnstile to allow entry based on integration with the theater's central ticketing system. </a:t>
            </a:r>
            <a:endParaRPr sz="900">
              <a:solidFill>
                <a:srgbClr val="000000"/>
              </a:solidFill>
              <a:latin typeface="Arial"/>
              <a:ea typeface="Arial"/>
              <a:cs typeface="Arial"/>
              <a:sym typeface="Arial"/>
            </a:endParaRPr>
          </a:p>
          <a:p>
            <a:pPr indent="0" lvl="0" marL="457200" rtl="0" algn="l">
              <a:spcBef>
                <a:spcPts val="0"/>
              </a:spcBef>
              <a:spcAft>
                <a:spcPts val="0"/>
              </a:spcAft>
              <a:buNone/>
            </a:pPr>
            <a:r>
              <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The Data Management Subsystem serves as the database for the turnstile, storing records of each entry, timestamp, and ticket type, and integrates with the theater’s main database to validate tickets in real time.</a:t>
            </a:r>
            <a:endParaRPr sz="900">
              <a:solidFill>
                <a:srgbClr val="000000"/>
              </a:solidFill>
              <a:latin typeface="Arial"/>
              <a:ea typeface="Arial"/>
              <a:cs typeface="Arial"/>
              <a:sym typeface="Arial"/>
            </a:endParaRPr>
          </a:p>
          <a:p>
            <a:pPr indent="0" lvl="0" marL="457200" rtl="0" algn="l">
              <a:spcBef>
                <a:spcPts val="0"/>
              </a:spcBef>
              <a:spcAft>
                <a:spcPts val="0"/>
              </a:spcAft>
              <a:buNone/>
            </a:pPr>
            <a:r>
              <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The User Interaction Subsystem enables customers to scan mobile or physical tickets and allows staff to remotely control the turnstile for special cases, like maintenance or emergencies, through an authorized application interface.</a:t>
            </a:r>
            <a:endParaRPr sz="900">
              <a:solidFill>
                <a:srgbClr val="000000"/>
              </a:solidFill>
              <a:latin typeface="Arial"/>
              <a:ea typeface="Arial"/>
              <a:cs typeface="Arial"/>
              <a:sym typeface="Arial"/>
            </a:endParaRPr>
          </a:p>
        </p:txBody>
      </p:sp>
      <p:pic>
        <p:nvPicPr>
          <p:cNvPr id="333" name="Google Shape;333;p22"/>
          <p:cNvPicPr preferRelativeResize="0"/>
          <p:nvPr/>
        </p:nvPicPr>
        <p:blipFill>
          <a:blip r:embed="rId3">
            <a:alphaModFix/>
          </a:blip>
          <a:stretch>
            <a:fillRect/>
          </a:stretch>
        </p:blipFill>
        <p:spPr>
          <a:xfrm>
            <a:off x="5208994" y="1690605"/>
            <a:ext cx="3488876" cy="27993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Describe</a:t>
            </a:r>
            <a:r>
              <a:rPr lang="en"/>
              <a:t> the environment</a:t>
            </a:r>
            <a:endParaRPr/>
          </a:p>
        </p:txBody>
      </p:sp>
      <p:sp>
        <p:nvSpPr>
          <p:cNvPr id="339" name="Google Shape;339;p23"/>
          <p:cNvSpPr txBox="1"/>
          <p:nvPr>
            <p:ph idx="1" type="body"/>
          </p:nvPr>
        </p:nvSpPr>
        <p:spPr>
          <a:xfrm>
            <a:off x="433650" y="1597875"/>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000000"/>
                </a:solidFill>
                <a:latin typeface="Arial"/>
                <a:ea typeface="Arial"/>
                <a:cs typeface="Arial"/>
                <a:sym typeface="Arial"/>
              </a:rPr>
              <a:t>In the environment of the system, a customer would go about purchasing a ticket through two means, the online app and website or the in-person ticket sales person. The ticket will be printed with a QR code on it, as well as the other ticket attributes produced normally. After purchasing a ticket(s), the customer can either scan the ticket on the QR scanner in the turnstile or end up not using the ticket. If the customer scans the ticket on the QR scanner, the scanner will send ticket data to the movie database for the count of ticket use and active persons in a theater. The scan will also log the entry for that specific ticket and not allow that ticket to be scanned in anymore, as only one person can use a ticket.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Next, the customer can either walk through the turnstile and push through the circle or pull it, in which case nothing would happen as turnstiles only move counter-clockwise. Once the customer has scanned the ticket(s) and walked through, the database will remove that ticket from itself, as it has been used and doesn’t exist anymore, and the turnstile and QR scanner will reset themselves to the waiting stage for the next scan. The door on the side of the turnstile will act as an exit point for the movie theaters and also be used as an entrance for handicapped patrons or another entrance if needed. The inside of the door will have a simple push-to-open piece attached to it so anybody is able to open the door.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On the outside, there will be a small validation scanner on the door for employee ids so the employees don’t have to go through the turnstile every time they wish to get to the back. Since the employees also need to have a location for trash boats to enter and exit, this door will also serve as that as well. The very last thing that happens in the system’s environment is the movie database logging another purchased ticket for a certain movie and logging it into the system.</a:t>
            </a:r>
            <a:endParaRPr sz="1200">
              <a:solidFill>
                <a:srgbClr val="000000"/>
              </a:solidFill>
              <a:latin typeface="Arial"/>
              <a:ea typeface="Arial"/>
              <a:cs typeface="Arial"/>
              <a:sym typeface="Arial"/>
            </a:endParaRPr>
          </a:p>
          <a:p>
            <a:pPr indent="0" lvl="0" marL="457200" rtl="0" algn="l">
              <a:spcBef>
                <a:spcPts val="0"/>
              </a:spcBef>
              <a:spcAft>
                <a:spcPts val="0"/>
              </a:spcAft>
              <a:buNone/>
            </a:pPr>
            <a:r>
              <a:t/>
            </a:r>
            <a:endParaRPr sz="900">
              <a:solidFill>
                <a:srgbClr val="000000"/>
              </a:solidFill>
              <a:latin typeface="Arial"/>
              <a:ea typeface="Arial"/>
              <a:cs typeface="Arial"/>
              <a:sym typeface="Arial"/>
            </a:endParaRPr>
          </a:p>
        </p:txBody>
      </p:sp>
      <p:pic>
        <p:nvPicPr>
          <p:cNvPr id="340" name="Google Shape;340;p23"/>
          <p:cNvPicPr preferRelativeResize="0"/>
          <p:nvPr/>
        </p:nvPicPr>
        <p:blipFill>
          <a:blip r:embed="rId3">
            <a:alphaModFix/>
          </a:blip>
          <a:stretch>
            <a:fillRect/>
          </a:stretch>
        </p:blipFill>
        <p:spPr>
          <a:xfrm>
            <a:off x="3059260" y="3658975"/>
            <a:ext cx="3025475" cy="148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design</a:t>
            </a:r>
            <a:endParaRPr/>
          </a:p>
        </p:txBody>
      </p:sp>
      <p:sp>
        <p:nvSpPr>
          <p:cNvPr id="346" name="Google Shape;346;p24"/>
          <p:cNvSpPr txBox="1"/>
          <p:nvPr>
            <p:ph idx="1" type="body"/>
          </p:nvPr>
        </p:nvSpPr>
        <p:spPr>
          <a:xfrm>
            <a:off x="219000" y="1719925"/>
            <a:ext cx="3939900" cy="321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design of the database is for ticket logging. </a:t>
            </a:r>
            <a:endParaRPr/>
          </a:p>
          <a:p>
            <a:pPr indent="-311150" lvl="0" marL="457200" rtl="0" algn="l">
              <a:spcBef>
                <a:spcPts val="0"/>
              </a:spcBef>
              <a:spcAft>
                <a:spcPts val="0"/>
              </a:spcAft>
              <a:buSzPts val="1300"/>
              <a:buChar char="●"/>
            </a:pPr>
            <a:r>
              <a:rPr lang="en"/>
              <a:t>The Tickets table is to have </a:t>
            </a:r>
            <a:r>
              <a:rPr lang="en"/>
              <a:t>identifying</a:t>
            </a:r>
            <a:r>
              <a:rPr lang="en"/>
              <a:t> information on </a:t>
            </a:r>
            <a:r>
              <a:rPr lang="en"/>
              <a:t>the ticket. Mainly for making sure that tickets are not being used multiple times in the turnstile.</a:t>
            </a:r>
            <a:endParaRPr/>
          </a:p>
          <a:p>
            <a:pPr indent="-311150" lvl="0" marL="457200" rtl="0" algn="l">
              <a:spcBef>
                <a:spcPts val="0"/>
              </a:spcBef>
              <a:spcAft>
                <a:spcPts val="0"/>
              </a:spcAft>
              <a:buSzPts val="1300"/>
              <a:buChar char="●"/>
            </a:pPr>
            <a:r>
              <a:rPr lang="en"/>
              <a:t>The customers table is to attach customer information to the ticket, if available. Physical tickets paid in cash would have no way of identify who has those tickets, while digital tickets would be attached to an account the user would have.</a:t>
            </a:r>
            <a:endParaRPr/>
          </a:p>
        </p:txBody>
      </p:sp>
      <p:pic>
        <p:nvPicPr>
          <p:cNvPr id="347" name="Google Shape;347;p24"/>
          <p:cNvPicPr preferRelativeResize="0"/>
          <p:nvPr/>
        </p:nvPicPr>
        <p:blipFill>
          <a:blip r:embed="rId3">
            <a:alphaModFix/>
          </a:blip>
          <a:stretch>
            <a:fillRect/>
          </a:stretch>
        </p:blipFill>
        <p:spPr>
          <a:xfrm>
            <a:off x="4802912" y="1187000"/>
            <a:ext cx="3072325" cy="1783775"/>
          </a:xfrm>
          <a:prstGeom prst="rect">
            <a:avLst/>
          </a:prstGeom>
          <a:noFill/>
          <a:ln>
            <a:noFill/>
          </a:ln>
        </p:spPr>
      </p:pic>
      <p:pic>
        <p:nvPicPr>
          <p:cNvPr id="348" name="Google Shape;348;p24"/>
          <p:cNvPicPr preferRelativeResize="0"/>
          <p:nvPr/>
        </p:nvPicPr>
        <p:blipFill rotWithShape="1">
          <a:blip r:embed="rId4">
            <a:alphaModFix/>
          </a:blip>
          <a:srcRect b="0" l="0" r="0" t="57748"/>
          <a:stretch/>
        </p:blipFill>
        <p:spPr>
          <a:xfrm>
            <a:off x="4695975" y="2970775"/>
            <a:ext cx="4015000" cy="2047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Design</a:t>
            </a:r>
            <a:endParaRPr/>
          </a:p>
        </p:txBody>
      </p:sp>
      <p:sp>
        <p:nvSpPr>
          <p:cNvPr id="354" name="Google Shape;354;p25"/>
          <p:cNvSpPr txBox="1"/>
          <p:nvPr>
            <p:ph idx="1" type="body"/>
          </p:nvPr>
        </p:nvSpPr>
        <p:spPr>
          <a:xfrm>
            <a:off x="224650" y="1597875"/>
            <a:ext cx="4505400" cy="3307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1700"/>
              <a:t>The UI is for the report screens of the ticket log. </a:t>
            </a:r>
            <a:endParaRPr sz="1700"/>
          </a:p>
          <a:p>
            <a:pPr indent="-336550" lvl="0" marL="457200" rtl="0" algn="l">
              <a:spcBef>
                <a:spcPts val="0"/>
              </a:spcBef>
              <a:spcAft>
                <a:spcPts val="0"/>
              </a:spcAft>
              <a:buSzPts val="1700"/>
              <a:buChar char="●"/>
            </a:pPr>
            <a:r>
              <a:rPr lang="en" sz="1700"/>
              <a:t>The UI is extremely simple as the only things that is shown is logging data.</a:t>
            </a:r>
            <a:endParaRPr sz="1700"/>
          </a:p>
          <a:p>
            <a:pPr indent="-336550" lvl="0" marL="457200" rtl="0" algn="l">
              <a:spcBef>
                <a:spcPts val="0"/>
              </a:spcBef>
              <a:spcAft>
                <a:spcPts val="0"/>
              </a:spcAft>
              <a:buSzPts val="1700"/>
              <a:buChar char="●"/>
            </a:pPr>
            <a:r>
              <a:rPr lang="en" sz="1700"/>
              <a:t>The ability to print will be </a:t>
            </a:r>
            <a:r>
              <a:rPr lang="en" sz="1700"/>
              <a:t>available.</a:t>
            </a:r>
            <a:endParaRPr sz="1700"/>
          </a:p>
        </p:txBody>
      </p:sp>
      <p:pic>
        <p:nvPicPr>
          <p:cNvPr id="355" name="Google Shape;355;p25"/>
          <p:cNvPicPr preferRelativeResize="0"/>
          <p:nvPr/>
        </p:nvPicPr>
        <p:blipFill rotWithShape="1">
          <a:blip r:embed="rId3">
            <a:alphaModFix/>
          </a:blip>
          <a:srcRect b="4349" l="3390" r="3203" t="4848"/>
          <a:stretch/>
        </p:blipFill>
        <p:spPr>
          <a:xfrm>
            <a:off x="4730042" y="1871675"/>
            <a:ext cx="4413828" cy="310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PERT/CPM chart</a:t>
            </a:r>
            <a:endParaRPr/>
          </a:p>
        </p:txBody>
      </p:sp>
      <p:pic>
        <p:nvPicPr>
          <p:cNvPr id="366" name="Google Shape;366;p27"/>
          <p:cNvPicPr preferRelativeResize="0"/>
          <p:nvPr/>
        </p:nvPicPr>
        <p:blipFill>
          <a:blip r:embed="rId3">
            <a:alphaModFix/>
          </a:blip>
          <a:stretch>
            <a:fillRect/>
          </a:stretch>
        </p:blipFill>
        <p:spPr>
          <a:xfrm>
            <a:off x="1677351" y="1352225"/>
            <a:ext cx="5789300" cy="359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 present Value Chart</a:t>
            </a:r>
            <a:endParaRPr/>
          </a:p>
        </p:txBody>
      </p:sp>
      <p:sp>
        <p:nvSpPr>
          <p:cNvPr id="372" name="Google Shape;372;p28"/>
          <p:cNvSpPr txBox="1"/>
          <p:nvPr>
            <p:ph idx="1" type="body"/>
          </p:nvPr>
        </p:nvSpPr>
        <p:spPr>
          <a:xfrm>
            <a:off x="864875" y="14168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chart shows the NPV, Payback period, and the Return on Investment. </a:t>
            </a:r>
            <a:endParaRPr sz="1500"/>
          </a:p>
        </p:txBody>
      </p:sp>
      <p:pic>
        <p:nvPicPr>
          <p:cNvPr id="373" name="Google Shape;373;p28"/>
          <p:cNvPicPr preferRelativeResize="0"/>
          <p:nvPr/>
        </p:nvPicPr>
        <p:blipFill>
          <a:blip r:embed="rId3">
            <a:alphaModFix/>
          </a:blip>
          <a:stretch>
            <a:fillRect/>
          </a:stretch>
        </p:blipFill>
        <p:spPr>
          <a:xfrm>
            <a:off x="236350" y="1958850"/>
            <a:ext cx="8671300" cy="24722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Prototype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 purchased ticket, and now they are approaching the turnstile.</a:t>
            </a:r>
            <a:endParaRPr/>
          </a:p>
        </p:txBody>
      </p:sp>
      <p:pic>
        <p:nvPicPr>
          <p:cNvPr id="384" name="Google Shape;384;p30"/>
          <p:cNvPicPr preferRelativeResize="0"/>
          <p:nvPr/>
        </p:nvPicPr>
        <p:blipFill>
          <a:blip r:embed="rId3">
            <a:alphaModFix/>
          </a:blip>
          <a:stretch>
            <a:fillRect/>
          </a:stretch>
        </p:blipFill>
        <p:spPr>
          <a:xfrm>
            <a:off x="5218225" y="152400"/>
            <a:ext cx="3925774" cy="3925774"/>
          </a:xfrm>
          <a:prstGeom prst="rect">
            <a:avLst/>
          </a:prstGeom>
          <a:noFill/>
          <a:ln>
            <a:noFill/>
          </a:ln>
        </p:spPr>
      </p:pic>
      <p:pic>
        <p:nvPicPr>
          <p:cNvPr id="385" name="Google Shape;385;p30"/>
          <p:cNvPicPr preferRelativeResize="0"/>
          <p:nvPr/>
        </p:nvPicPr>
        <p:blipFill>
          <a:blip r:embed="rId4">
            <a:alphaModFix/>
          </a:blip>
          <a:stretch>
            <a:fillRect/>
          </a:stretch>
        </p:blipFill>
        <p:spPr>
          <a:xfrm>
            <a:off x="311700" y="516800"/>
            <a:ext cx="1571625" cy="2914650"/>
          </a:xfrm>
          <a:prstGeom prst="rect">
            <a:avLst/>
          </a:prstGeom>
          <a:noFill/>
          <a:ln>
            <a:noFill/>
          </a:ln>
        </p:spPr>
      </p:pic>
      <p:pic>
        <p:nvPicPr>
          <p:cNvPr id="386" name="Google Shape;386;p30"/>
          <p:cNvPicPr preferRelativeResize="0"/>
          <p:nvPr/>
        </p:nvPicPr>
        <p:blipFill>
          <a:blip r:embed="rId5">
            <a:alphaModFix/>
          </a:blip>
          <a:stretch>
            <a:fillRect/>
          </a:stretch>
        </p:blipFill>
        <p:spPr>
          <a:xfrm>
            <a:off x="1414203" y="1671570"/>
            <a:ext cx="1869048" cy="605100"/>
          </a:xfrm>
          <a:prstGeom prst="rect">
            <a:avLst/>
          </a:prstGeom>
          <a:noFill/>
          <a:ln>
            <a:noFill/>
          </a:ln>
        </p:spPr>
      </p:pic>
      <p:pic>
        <p:nvPicPr>
          <p:cNvPr id="387" name="Google Shape;387;p30"/>
          <p:cNvPicPr preferRelativeResize="0"/>
          <p:nvPr/>
        </p:nvPicPr>
        <p:blipFill>
          <a:blip r:embed="rId6">
            <a:alphaModFix/>
          </a:blip>
          <a:stretch>
            <a:fillRect/>
          </a:stretch>
        </p:blipFill>
        <p:spPr>
          <a:xfrm>
            <a:off x="5147400" y="1990200"/>
            <a:ext cx="1163100" cy="116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idx="1" type="body"/>
          </p:nvPr>
        </p:nvSpPr>
        <p:spPr>
          <a:xfrm>
            <a:off x="1393500" y="4273550"/>
            <a:ext cx="5843100" cy="5349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SzPts val="770"/>
              <a:buNone/>
            </a:pPr>
            <a:r>
              <a:rPr lang="en" sz="1370">
                <a:latin typeface="Oswald"/>
                <a:ea typeface="Oswald"/>
                <a:cs typeface="Oswald"/>
                <a:sym typeface="Oswald"/>
              </a:rPr>
              <a:t>T</a:t>
            </a:r>
            <a:r>
              <a:rPr lang="en" sz="1370"/>
              <a:t>he person scans the ticket on the scanner in front of the turnstile</a:t>
            </a:r>
            <a:endParaRPr sz="810"/>
          </a:p>
        </p:txBody>
      </p:sp>
      <p:pic>
        <p:nvPicPr>
          <p:cNvPr id="393" name="Google Shape;393;p31"/>
          <p:cNvPicPr preferRelativeResize="0"/>
          <p:nvPr/>
        </p:nvPicPr>
        <p:blipFill>
          <a:blip r:embed="rId3">
            <a:alphaModFix/>
          </a:blip>
          <a:stretch>
            <a:fillRect/>
          </a:stretch>
        </p:blipFill>
        <p:spPr>
          <a:xfrm>
            <a:off x="5218225" y="152400"/>
            <a:ext cx="3925774" cy="3925774"/>
          </a:xfrm>
          <a:prstGeom prst="rect">
            <a:avLst/>
          </a:prstGeom>
          <a:noFill/>
          <a:ln>
            <a:noFill/>
          </a:ln>
        </p:spPr>
      </p:pic>
      <p:pic>
        <p:nvPicPr>
          <p:cNvPr id="394" name="Google Shape;394;p31"/>
          <p:cNvPicPr preferRelativeResize="0"/>
          <p:nvPr/>
        </p:nvPicPr>
        <p:blipFill>
          <a:blip r:embed="rId4">
            <a:alphaModFix/>
          </a:blip>
          <a:stretch>
            <a:fillRect/>
          </a:stretch>
        </p:blipFill>
        <p:spPr>
          <a:xfrm>
            <a:off x="2778350" y="657963"/>
            <a:ext cx="1571625" cy="2914650"/>
          </a:xfrm>
          <a:prstGeom prst="rect">
            <a:avLst/>
          </a:prstGeom>
          <a:noFill/>
          <a:ln>
            <a:noFill/>
          </a:ln>
        </p:spPr>
      </p:pic>
      <p:pic>
        <p:nvPicPr>
          <p:cNvPr id="395" name="Google Shape;395;p31"/>
          <p:cNvPicPr preferRelativeResize="0"/>
          <p:nvPr/>
        </p:nvPicPr>
        <p:blipFill>
          <a:blip r:embed="rId5">
            <a:alphaModFix/>
          </a:blip>
          <a:stretch>
            <a:fillRect/>
          </a:stretch>
        </p:blipFill>
        <p:spPr>
          <a:xfrm>
            <a:off x="5147400" y="1990200"/>
            <a:ext cx="1163100" cy="1163100"/>
          </a:xfrm>
          <a:prstGeom prst="rect">
            <a:avLst/>
          </a:prstGeom>
          <a:noFill/>
          <a:ln>
            <a:noFill/>
          </a:ln>
        </p:spPr>
      </p:pic>
      <p:pic>
        <p:nvPicPr>
          <p:cNvPr id="396" name="Google Shape;396;p31"/>
          <p:cNvPicPr preferRelativeResize="0"/>
          <p:nvPr/>
        </p:nvPicPr>
        <p:blipFill>
          <a:blip r:embed="rId6">
            <a:alphaModFix/>
          </a:blip>
          <a:stretch>
            <a:fillRect/>
          </a:stretch>
        </p:blipFill>
        <p:spPr>
          <a:xfrm>
            <a:off x="3950903" y="2106020"/>
            <a:ext cx="1869048" cy="6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Statement and Feasibility Study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QR Scanner sends ticket data to the database for validation</a:t>
            </a:r>
            <a:endParaRPr/>
          </a:p>
        </p:txBody>
      </p:sp>
      <p:pic>
        <p:nvPicPr>
          <p:cNvPr id="402" name="Google Shape;402;p32"/>
          <p:cNvPicPr preferRelativeResize="0"/>
          <p:nvPr/>
        </p:nvPicPr>
        <p:blipFill>
          <a:blip r:embed="rId3">
            <a:alphaModFix/>
          </a:blip>
          <a:stretch>
            <a:fillRect/>
          </a:stretch>
        </p:blipFill>
        <p:spPr>
          <a:xfrm>
            <a:off x="852063" y="250025"/>
            <a:ext cx="3925774" cy="3925774"/>
          </a:xfrm>
          <a:prstGeom prst="rect">
            <a:avLst/>
          </a:prstGeom>
          <a:noFill/>
          <a:ln>
            <a:noFill/>
          </a:ln>
        </p:spPr>
      </p:pic>
      <p:pic>
        <p:nvPicPr>
          <p:cNvPr id="403" name="Google Shape;403;p32"/>
          <p:cNvPicPr preferRelativeResize="0"/>
          <p:nvPr/>
        </p:nvPicPr>
        <p:blipFill>
          <a:blip r:embed="rId4">
            <a:alphaModFix/>
          </a:blip>
          <a:stretch>
            <a:fillRect/>
          </a:stretch>
        </p:blipFill>
        <p:spPr>
          <a:xfrm>
            <a:off x="4231300" y="1832513"/>
            <a:ext cx="1163100" cy="1163100"/>
          </a:xfrm>
          <a:prstGeom prst="rect">
            <a:avLst/>
          </a:prstGeom>
          <a:noFill/>
          <a:ln>
            <a:noFill/>
          </a:ln>
        </p:spPr>
      </p:pic>
      <p:pic>
        <p:nvPicPr>
          <p:cNvPr id="404" name="Google Shape;404;p32"/>
          <p:cNvPicPr preferRelativeResize="0"/>
          <p:nvPr/>
        </p:nvPicPr>
        <p:blipFill>
          <a:blip r:embed="rId5">
            <a:alphaModFix/>
          </a:blip>
          <a:stretch>
            <a:fillRect/>
          </a:stretch>
        </p:blipFill>
        <p:spPr>
          <a:xfrm>
            <a:off x="5356875" y="1521156"/>
            <a:ext cx="2681100" cy="17858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idx="1" type="body"/>
          </p:nvPr>
        </p:nvSpPr>
        <p:spPr>
          <a:xfrm>
            <a:off x="1303800" y="4138975"/>
            <a:ext cx="5843100" cy="53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database will then detect if the ticket is valid or not and send that data back to the scanner</a:t>
            </a:r>
            <a:endParaRPr/>
          </a:p>
        </p:txBody>
      </p:sp>
      <p:pic>
        <p:nvPicPr>
          <p:cNvPr id="410" name="Google Shape;410;p33"/>
          <p:cNvPicPr preferRelativeResize="0"/>
          <p:nvPr/>
        </p:nvPicPr>
        <p:blipFill>
          <a:blip r:embed="rId3">
            <a:alphaModFix/>
          </a:blip>
          <a:stretch>
            <a:fillRect/>
          </a:stretch>
        </p:blipFill>
        <p:spPr>
          <a:xfrm>
            <a:off x="1129450" y="1678843"/>
            <a:ext cx="2681100" cy="1785829"/>
          </a:xfrm>
          <a:prstGeom prst="rect">
            <a:avLst/>
          </a:prstGeom>
          <a:noFill/>
          <a:ln>
            <a:noFill/>
          </a:ln>
        </p:spPr>
      </p:pic>
      <p:cxnSp>
        <p:nvCxnSpPr>
          <p:cNvPr id="411" name="Google Shape;411;p33"/>
          <p:cNvCxnSpPr>
            <a:stCxn id="410" idx="3"/>
          </p:cNvCxnSpPr>
          <p:nvPr/>
        </p:nvCxnSpPr>
        <p:spPr>
          <a:xfrm flipH="1" rot="10800000">
            <a:off x="3810550" y="1461758"/>
            <a:ext cx="1117800" cy="1110000"/>
          </a:xfrm>
          <a:prstGeom prst="straightConnector1">
            <a:avLst/>
          </a:prstGeom>
          <a:noFill/>
          <a:ln cap="flat" cmpd="sng" w="9525">
            <a:solidFill>
              <a:schemeClr val="dk2"/>
            </a:solidFill>
            <a:prstDash val="solid"/>
            <a:round/>
            <a:headEnd len="med" w="med" type="none"/>
            <a:tailEnd len="med" w="med" type="none"/>
          </a:ln>
        </p:spPr>
      </p:cxnSp>
      <p:pic>
        <p:nvPicPr>
          <p:cNvPr id="412" name="Google Shape;412;p33"/>
          <p:cNvPicPr preferRelativeResize="0"/>
          <p:nvPr/>
        </p:nvPicPr>
        <p:blipFill>
          <a:blip r:embed="rId4">
            <a:alphaModFix/>
          </a:blip>
          <a:stretch>
            <a:fillRect/>
          </a:stretch>
        </p:blipFill>
        <p:spPr>
          <a:xfrm>
            <a:off x="4739450" y="323825"/>
            <a:ext cx="3906750" cy="3906750"/>
          </a:xfrm>
          <a:prstGeom prst="rect">
            <a:avLst/>
          </a:prstGeom>
          <a:noFill/>
          <a:ln>
            <a:noFill/>
          </a:ln>
        </p:spPr>
      </p:pic>
      <p:cxnSp>
        <p:nvCxnSpPr>
          <p:cNvPr id="413" name="Google Shape;413;p33"/>
          <p:cNvCxnSpPr>
            <a:stCxn id="410" idx="3"/>
          </p:cNvCxnSpPr>
          <p:nvPr/>
        </p:nvCxnSpPr>
        <p:spPr>
          <a:xfrm>
            <a:off x="3810550" y="2571758"/>
            <a:ext cx="1117800" cy="51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idx="1" type="body"/>
          </p:nvPr>
        </p:nvSpPr>
        <p:spPr>
          <a:xfrm>
            <a:off x="1186025" y="3945375"/>
            <a:ext cx="3802500" cy="8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database’s validation, if it was a valid ticket, they are let through and if it was not valid, they are not let through</a:t>
            </a:r>
            <a:endParaRPr/>
          </a:p>
        </p:txBody>
      </p:sp>
      <p:pic>
        <p:nvPicPr>
          <p:cNvPr id="419" name="Google Shape;419;p34"/>
          <p:cNvPicPr preferRelativeResize="0"/>
          <p:nvPr/>
        </p:nvPicPr>
        <p:blipFill>
          <a:blip r:embed="rId3">
            <a:alphaModFix/>
          </a:blip>
          <a:stretch>
            <a:fillRect/>
          </a:stretch>
        </p:blipFill>
        <p:spPr>
          <a:xfrm>
            <a:off x="1594907" y="1579213"/>
            <a:ext cx="2308492" cy="1985075"/>
          </a:xfrm>
          <a:prstGeom prst="rect">
            <a:avLst/>
          </a:prstGeom>
          <a:noFill/>
          <a:ln>
            <a:noFill/>
          </a:ln>
        </p:spPr>
      </p:pic>
      <p:pic>
        <p:nvPicPr>
          <p:cNvPr id="420" name="Google Shape;420;p34"/>
          <p:cNvPicPr preferRelativeResize="0"/>
          <p:nvPr/>
        </p:nvPicPr>
        <p:blipFill>
          <a:blip r:embed="rId4">
            <a:alphaModFix/>
          </a:blip>
          <a:stretch>
            <a:fillRect/>
          </a:stretch>
        </p:blipFill>
        <p:spPr>
          <a:xfrm>
            <a:off x="160175" y="1834851"/>
            <a:ext cx="924171" cy="1473799"/>
          </a:xfrm>
          <a:prstGeom prst="rect">
            <a:avLst/>
          </a:prstGeom>
          <a:noFill/>
          <a:ln>
            <a:noFill/>
          </a:ln>
        </p:spPr>
      </p:pic>
      <p:pic>
        <p:nvPicPr>
          <p:cNvPr id="421" name="Google Shape;421;p34"/>
          <p:cNvPicPr preferRelativeResize="0"/>
          <p:nvPr/>
        </p:nvPicPr>
        <p:blipFill>
          <a:blip r:embed="rId5">
            <a:alphaModFix/>
          </a:blip>
          <a:stretch>
            <a:fillRect/>
          </a:stretch>
        </p:blipFill>
        <p:spPr>
          <a:xfrm>
            <a:off x="1553259" y="2508500"/>
            <a:ext cx="683944" cy="588124"/>
          </a:xfrm>
          <a:prstGeom prst="rect">
            <a:avLst/>
          </a:prstGeom>
          <a:noFill/>
          <a:ln>
            <a:noFill/>
          </a:ln>
        </p:spPr>
      </p:pic>
      <p:pic>
        <p:nvPicPr>
          <p:cNvPr id="422" name="Google Shape;422;p34"/>
          <p:cNvPicPr preferRelativeResize="0"/>
          <p:nvPr/>
        </p:nvPicPr>
        <p:blipFill>
          <a:blip r:embed="rId6">
            <a:alphaModFix/>
          </a:blip>
          <a:stretch>
            <a:fillRect/>
          </a:stretch>
        </p:blipFill>
        <p:spPr>
          <a:xfrm>
            <a:off x="849677" y="2567064"/>
            <a:ext cx="1099064" cy="305970"/>
          </a:xfrm>
          <a:prstGeom prst="rect">
            <a:avLst/>
          </a:prstGeom>
          <a:noFill/>
          <a:ln>
            <a:noFill/>
          </a:ln>
        </p:spPr>
      </p:pic>
      <p:pic>
        <p:nvPicPr>
          <p:cNvPr id="423" name="Google Shape;423;p34"/>
          <p:cNvPicPr preferRelativeResize="0"/>
          <p:nvPr/>
        </p:nvPicPr>
        <p:blipFill rotWithShape="1">
          <a:blip r:embed="rId3">
            <a:alphaModFix/>
          </a:blip>
          <a:srcRect b="7736" l="0" r="0" t="6873"/>
          <a:stretch/>
        </p:blipFill>
        <p:spPr>
          <a:xfrm>
            <a:off x="5240675" y="301775"/>
            <a:ext cx="2245151" cy="1695125"/>
          </a:xfrm>
          <a:prstGeom prst="rect">
            <a:avLst/>
          </a:prstGeom>
          <a:noFill/>
          <a:ln>
            <a:noFill/>
          </a:ln>
        </p:spPr>
      </p:pic>
      <p:pic>
        <p:nvPicPr>
          <p:cNvPr id="424" name="Google Shape;424;p34"/>
          <p:cNvPicPr preferRelativeResize="0"/>
          <p:nvPr/>
        </p:nvPicPr>
        <p:blipFill>
          <a:blip r:embed="rId4">
            <a:alphaModFix/>
          </a:blip>
          <a:stretch>
            <a:fillRect/>
          </a:stretch>
        </p:blipFill>
        <p:spPr>
          <a:xfrm>
            <a:off x="5941399" y="307446"/>
            <a:ext cx="898810" cy="1570556"/>
          </a:xfrm>
          <a:prstGeom prst="rect">
            <a:avLst/>
          </a:prstGeom>
          <a:noFill/>
          <a:ln>
            <a:noFill/>
          </a:ln>
        </p:spPr>
      </p:pic>
      <p:pic>
        <p:nvPicPr>
          <p:cNvPr id="425" name="Google Shape;425;p34"/>
          <p:cNvPicPr preferRelativeResize="0"/>
          <p:nvPr/>
        </p:nvPicPr>
        <p:blipFill>
          <a:blip r:embed="rId5">
            <a:alphaModFix/>
          </a:blip>
          <a:stretch>
            <a:fillRect/>
          </a:stretch>
        </p:blipFill>
        <p:spPr>
          <a:xfrm>
            <a:off x="5055900" y="1040423"/>
            <a:ext cx="665175" cy="626735"/>
          </a:xfrm>
          <a:prstGeom prst="rect">
            <a:avLst/>
          </a:prstGeom>
          <a:noFill/>
          <a:ln>
            <a:noFill/>
          </a:ln>
        </p:spPr>
      </p:pic>
      <p:pic>
        <p:nvPicPr>
          <p:cNvPr id="426" name="Google Shape;426;p34"/>
          <p:cNvPicPr preferRelativeResize="0"/>
          <p:nvPr/>
        </p:nvPicPr>
        <p:blipFill>
          <a:blip r:embed="rId3">
            <a:alphaModFix/>
          </a:blip>
          <a:stretch>
            <a:fillRect/>
          </a:stretch>
        </p:blipFill>
        <p:spPr>
          <a:xfrm>
            <a:off x="5344853" y="2508500"/>
            <a:ext cx="2219459" cy="2052124"/>
          </a:xfrm>
          <a:prstGeom prst="rect">
            <a:avLst/>
          </a:prstGeom>
          <a:noFill/>
          <a:ln>
            <a:noFill/>
          </a:ln>
        </p:spPr>
      </p:pic>
      <p:pic>
        <p:nvPicPr>
          <p:cNvPr id="427" name="Google Shape;427;p34"/>
          <p:cNvPicPr preferRelativeResize="0"/>
          <p:nvPr/>
        </p:nvPicPr>
        <p:blipFill>
          <a:blip r:embed="rId4">
            <a:alphaModFix/>
          </a:blip>
          <a:stretch>
            <a:fillRect/>
          </a:stretch>
        </p:blipFill>
        <p:spPr>
          <a:xfrm>
            <a:off x="6037555" y="2772773"/>
            <a:ext cx="888527" cy="1523579"/>
          </a:xfrm>
          <a:prstGeom prst="rect">
            <a:avLst/>
          </a:prstGeom>
          <a:noFill/>
          <a:ln>
            <a:noFill/>
          </a:ln>
        </p:spPr>
      </p:pic>
      <p:pic>
        <p:nvPicPr>
          <p:cNvPr id="428" name="Google Shape;428;p34"/>
          <p:cNvPicPr preferRelativeResize="0"/>
          <p:nvPr/>
        </p:nvPicPr>
        <p:blipFill>
          <a:blip r:embed="rId5">
            <a:alphaModFix/>
          </a:blip>
          <a:stretch>
            <a:fillRect/>
          </a:stretch>
        </p:blipFill>
        <p:spPr>
          <a:xfrm>
            <a:off x="5162187" y="3483825"/>
            <a:ext cx="657565" cy="607989"/>
          </a:xfrm>
          <a:prstGeom prst="rect">
            <a:avLst/>
          </a:prstGeom>
          <a:noFill/>
          <a:ln>
            <a:noFill/>
          </a:ln>
        </p:spPr>
      </p:pic>
      <p:pic>
        <p:nvPicPr>
          <p:cNvPr id="429" name="Google Shape;429;p34"/>
          <p:cNvPicPr preferRelativeResize="0"/>
          <p:nvPr/>
        </p:nvPicPr>
        <p:blipFill rotWithShape="1">
          <a:blip r:embed="rId7">
            <a:alphaModFix/>
          </a:blip>
          <a:srcRect b="9057" l="0" r="0" t="8604"/>
          <a:stretch/>
        </p:blipFill>
        <p:spPr>
          <a:xfrm>
            <a:off x="5268225" y="2381925"/>
            <a:ext cx="2245151" cy="1848649"/>
          </a:xfrm>
          <a:prstGeom prst="rect">
            <a:avLst/>
          </a:prstGeom>
          <a:noFill/>
          <a:ln>
            <a:noFill/>
          </a:ln>
        </p:spPr>
      </p:pic>
      <p:cxnSp>
        <p:nvCxnSpPr>
          <p:cNvPr id="430" name="Google Shape;430;p34"/>
          <p:cNvCxnSpPr>
            <a:stCxn id="419" idx="3"/>
            <a:endCxn id="425" idx="1"/>
          </p:cNvCxnSpPr>
          <p:nvPr/>
        </p:nvCxnSpPr>
        <p:spPr>
          <a:xfrm flipH="1" rot="10800000">
            <a:off x="3903399" y="1353750"/>
            <a:ext cx="1152600" cy="12180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34"/>
          <p:cNvCxnSpPr>
            <a:stCxn id="419" idx="3"/>
            <a:endCxn id="428" idx="1"/>
          </p:cNvCxnSpPr>
          <p:nvPr/>
        </p:nvCxnSpPr>
        <p:spPr>
          <a:xfrm>
            <a:off x="3903399" y="2571750"/>
            <a:ext cx="1258800" cy="121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ticket was valid, so the person walks through the turnstile.</a:t>
            </a:r>
            <a:endParaRPr/>
          </a:p>
        </p:txBody>
      </p:sp>
      <p:pic>
        <p:nvPicPr>
          <p:cNvPr id="437" name="Google Shape;437;p35"/>
          <p:cNvPicPr preferRelativeResize="0"/>
          <p:nvPr/>
        </p:nvPicPr>
        <p:blipFill>
          <a:blip r:embed="rId3">
            <a:alphaModFix/>
          </a:blip>
          <a:stretch>
            <a:fillRect/>
          </a:stretch>
        </p:blipFill>
        <p:spPr>
          <a:xfrm>
            <a:off x="2650875" y="124388"/>
            <a:ext cx="3925774" cy="3925774"/>
          </a:xfrm>
          <a:prstGeom prst="rect">
            <a:avLst/>
          </a:prstGeom>
          <a:noFill/>
          <a:ln>
            <a:noFill/>
          </a:ln>
        </p:spPr>
      </p:pic>
      <p:pic>
        <p:nvPicPr>
          <p:cNvPr id="438" name="Google Shape;438;p35"/>
          <p:cNvPicPr preferRelativeResize="0"/>
          <p:nvPr/>
        </p:nvPicPr>
        <p:blipFill>
          <a:blip r:embed="rId4">
            <a:alphaModFix/>
          </a:blip>
          <a:stretch>
            <a:fillRect/>
          </a:stretch>
        </p:blipFill>
        <p:spPr>
          <a:xfrm>
            <a:off x="3906775" y="629938"/>
            <a:ext cx="1571625" cy="2914650"/>
          </a:xfrm>
          <a:prstGeom prst="rect">
            <a:avLst/>
          </a:prstGeom>
          <a:noFill/>
          <a:ln>
            <a:noFill/>
          </a:ln>
        </p:spPr>
      </p:pic>
      <p:pic>
        <p:nvPicPr>
          <p:cNvPr id="439" name="Google Shape;439;p35"/>
          <p:cNvPicPr preferRelativeResize="0"/>
          <p:nvPr/>
        </p:nvPicPr>
        <p:blipFill>
          <a:blip r:embed="rId5">
            <a:alphaModFix/>
          </a:blip>
          <a:stretch>
            <a:fillRect/>
          </a:stretch>
        </p:blipFill>
        <p:spPr>
          <a:xfrm>
            <a:off x="2358425" y="1990200"/>
            <a:ext cx="1163100" cy="1163100"/>
          </a:xfrm>
          <a:prstGeom prst="rect">
            <a:avLst/>
          </a:prstGeom>
          <a:noFill/>
          <a:ln>
            <a:noFill/>
          </a:ln>
        </p:spPr>
      </p:pic>
      <p:pic>
        <p:nvPicPr>
          <p:cNvPr id="440" name="Google Shape;440;p35"/>
          <p:cNvPicPr preferRelativeResize="0"/>
          <p:nvPr/>
        </p:nvPicPr>
        <p:blipFill>
          <a:blip r:embed="rId6">
            <a:alphaModFix/>
          </a:blip>
          <a:stretch>
            <a:fillRect/>
          </a:stretch>
        </p:blipFill>
        <p:spPr>
          <a:xfrm rot="5400000">
            <a:off x="4426538" y="2502112"/>
            <a:ext cx="430200" cy="139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 has walked through the turnstile and it resets for the next person.</a:t>
            </a:r>
            <a:endParaRPr/>
          </a:p>
        </p:txBody>
      </p:sp>
      <p:pic>
        <p:nvPicPr>
          <p:cNvPr id="446" name="Google Shape;446;p36"/>
          <p:cNvPicPr preferRelativeResize="0"/>
          <p:nvPr/>
        </p:nvPicPr>
        <p:blipFill>
          <a:blip r:embed="rId3">
            <a:alphaModFix/>
          </a:blip>
          <a:stretch>
            <a:fillRect/>
          </a:stretch>
        </p:blipFill>
        <p:spPr>
          <a:xfrm>
            <a:off x="1133125" y="208488"/>
            <a:ext cx="3925774" cy="3925774"/>
          </a:xfrm>
          <a:prstGeom prst="rect">
            <a:avLst/>
          </a:prstGeom>
          <a:noFill/>
          <a:ln>
            <a:noFill/>
          </a:ln>
        </p:spPr>
      </p:pic>
      <p:pic>
        <p:nvPicPr>
          <p:cNvPr id="447" name="Google Shape;447;p36"/>
          <p:cNvPicPr preferRelativeResize="0"/>
          <p:nvPr/>
        </p:nvPicPr>
        <p:blipFill>
          <a:blip r:embed="rId4">
            <a:alphaModFix/>
          </a:blip>
          <a:stretch>
            <a:fillRect/>
          </a:stretch>
        </p:blipFill>
        <p:spPr>
          <a:xfrm>
            <a:off x="6513575" y="714038"/>
            <a:ext cx="1571625" cy="2914650"/>
          </a:xfrm>
          <a:prstGeom prst="rect">
            <a:avLst/>
          </a:prstGeom>
          <a:noFill/>
          <a:ln>
            <a:noFill/>
          </a:ln>
        </p:spPr>
      </p:pic>
      <p:pic>
        <p:nvPicPr>
          <p:cNvPr id="448" name="Google Shape;448;p36"/>
          <p:cNvPicPr preferRelativeResize="0"/>
          <p:nvPr/>
        </p:nvPicPr>
        <p:blipFill>
          <a:blip r:embed="rId5">
            <a:alphaModFix/>
          </a:blip>
          <a:stretch>
            <a:fillRect/>
          </a:stretch>
        </p:blipFill>
        <p:spPr>
          <a:xfrm>
            <a:off x="986325" y="1875225"/>
            <a:ext cx="1163100" cy="1163100"/>
          </a:xfrm>
          <a:prstGeom prst="rect">
            <a:avLst/>
          </a:prstGeom>
          <a:noFill/>
          <a:ln>
            <a:noFill/>
          </a:ln>
        </p:spPr>
      </p:pic>
      <p:pic>
        <p:nvPicPr>
          <p:cNvPr id="449" name="Google Shape;449;p36"/>
          <p:cNvPicPr preferRelativeResize="0"/>
          <p:nvPr/>
        </p:nvPicPr>
        <p:blipFill>
          <a:blip r:embed="rId6">
            <a:alphaModFix/>
          </a:blip>
          <a:stretch>
            <a:fillRect/>
          </a:stretch>
        </p:blipFill>
        <p:spPr>
          <a:xfrm rot="5400000">
            <a:off x="6945501" y="2475334"/>
            <a:ext cx="595624" cy="192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Having a single person as the security and ticket checking for movie theatres is not very helpful, as the employee could be behind the counter assisting with ticket purchase. Since there is no good security, people could scam there way into movies and not have to pay for tickets, or the right ticket. The turnstile system would allow for a non-manned security and ticket checking system that would allow for more coverage for scamming and more </a:t>
            </a:r>
            <a:r>
              <a:rPr lang="en"/>
              <a:t>personnel</a:t>
            </a:r>
            <a:r>
              <a:rPr lang="en"/>
              <a:t> at the counter.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Feasibility</a:t>
            </a:r>
            <a:r>
              <a:rPr lang="en"/>
              <a:t> Study</a:t>
            </a:r>
            <a:endParaRPr/>
          </a:p>
        </p:txBody>
      </p:sp>
      <p:sp>
        <p:nvSpPr>
          <p:cNvPr id="295" name="Google Shape;295;p1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Technical:</a:t>
            </a:r>
            <a:endParaRPr/>
          </a:p>
          <a:p>
            <a:pPr indent="0" lvl="0" marL="0" rtl="0" algn="l">
              <a:spcBef>
                <a:spcPts val="1200"/>
              </a:spcBef>
              <a:spcAft>
                <a:spcPts val="1200"/>
              </a:spcAft>
              <a:buNone/>
            </a:pPr>
            <a:r>
              <a:rPr lang="en"/>
              <a:t>Implementing the turnstile system for AMC Theatres is technically feasible and involves key considerations. The database for tickets is a simple setup, which can be made in many different ways. The database will hold all ticket sales, dates of purchase, the name of the buyer, etc. and it will check for specific attributes beginning after the scan.</a:t>
            </a:r>
            <a:endParaRPr/>
          </a:p>
        </p:txBody>
      </p:sp>
      <p:sp>
        <p:nvSpPr>
          <p:cNvPr id="296" name="Google Shape;296;p1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a:t>
            </a:r>
            <a:endParaRPr/>
          </a:p>
          <a:p>
            <a:pPr indent="0" lvl="0" marL="0" rtl="0" algn="l">
              <a:spcBef>
                <a:spcPts val="1200"/>
              </a:spcBef>
              <a:spcAft>
                <a:spcPts val="1200"/>
              </a:spcAft>
              <a:buNone/>
            </a:pPr>
            <a:r>
              <a:rPr lang="en"/>
              <a:t>The turnstile system will not be very cheap, however, it will not be expensive. The purchase of the items required for the turnstile system will cost approximately $25,000 USD. Although this is not a small amount of money, with no need for paying another person to be security, the companies will end in a profit.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Feasibility Study</a:t>
            </a:r>
            <a:endParaRPr/>
          </a:p>
        </p:txBody>
      </p:sp>
      <p:sp>
        <p:nvSpPr>
          <p:cNvPr id="302" name="Google Shape;302;p17"/>
          <p:cNvSpPr txBox="1"/>
          <p:nvPr>
            <p:ph idx="2" type="body"/>
          </p:nvPr>
        </p:nvSpPr>
        <p:spPr>
          <a:xfrm>
            <a:off x="3230850" y="1990050"/>
            <a:ext cx="2682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Legal:</a:t>
            </a:r>
            <a:endParaRPr/>
          </a:p>
          <a:p>
            <a:pPr indent="0" lvl="0" marL="0" rtl="0" algn="l">
              <a:spcBef>
                <a:spcPts val="1200"/>
              </a:spcBef>
              <a:spcAft>
                <a:spcPts val="1200"/>
              </a:spcAft>
              <a:buNone/>
            </a:pPr>
            <a:r>
              <a:rPr lang="en"/>
              <a:t>There will be no legal issues with setting up a turnstile system in a movie theatre. The only possible </a:t>
            </a:r>
            <a:r>
              <a:rPr lang="en"/>
              <a:t>argument</a:t>
            </a:r>
            <a:r>
              <a:rPr lang="en"/>
              <a:t> for it being a bad idea is emergency exits which there are fire exits in the back off the hallways.</a:t>
            </a:r>
            <a:endParaRPr/>
          </a:p>
        </p:txBody>
      </p:sp>
      <p:sp>
        <p:nvSpPr>
          <p:cNvPr id="303" name="Google Shape;303;p17"/>
          <p:cNvSpPr txBox="1"/>
          <p:nvPr>
            <p:ph idx="1" type="body"/>
          </p:nvPr>
        </p:nvSpPr>
        <p:spPr>
          <a:xfrm>
            <a:off x="548550" y="1990050"/>
            <a:ext cx="2682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Operational:</a:t>
            </a:r>
            <a:endParaRPr/>
          </a:p>
          <a:p>
            <a:pPr indent="0" lvl="0" marL="0" rtl="0" algn="l">
              <a:spcBef>
                <a:spcPts val="1200"/>
              </a:spcBef>
              <a:spcAft>
                <a:spcPts val="1200"/>
              </a:spcAft>
              <a:buNone/>
            </a:pPr>
            <a:r>
              <a:rPr lang="en"/>
              <a:t>The operational manpower will increase after the implementation of the system. The turnstile </a:t>
            </a:r>
            <a:r>
              <a:rPr lang="en"/>
              <a:t>system will allow for more focus on the counter and ticket selling instead of standing around for just ticket scanning.</a:t>
            </a:r>
            <a:endParaRPr/>
          </a:p>
        </p:txBody>
      </p:sp>
      <p:sp>
        <p:nvSpPr>
          <p:cNvPr id="304" name="Google Shape;304;p17"/>
          <p:cNvSpPr txBox="1"/>
          <p:nvPr>
            <p:ph idx="2" type="body"/>
          </p:nvPr>
        </p:nvSpPr>
        <p:spPr>
          <a:xfrm>
            <a:off x="5913150" y="1990050"/>
            <a:ext cx="26823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a:t>
            </a:r>
            <a:endParaRPr/>
          </a:p>
          <a:p>
            <a:pPr indent="0" lvl="0" marL="0" rtl="0" algn="l">
              <a:spcBef>
                <a:spcPts val="1200"/>
              </a:spcBef>
              <a:spcAft>
                <a:spcPts val="1200"/>
              </a:spcAft>
              <a:buNone/>
            </a:pPr>
            <a:r>
              <a:rPr lang="en"/>
              <a:t>The most time consuming part of setting up this system would be the process of setting it up in the theatre. Once the item is in the theatre, the rest of the application will be simple and fairly quick.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Brief Review of Requirements Analysis and Specification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analysis </a:t>
            </a:r>
            <a:endParaRPr/>
          </a:p>
          <a:p>
            <a:pPr indent="0" lvl="0" marL="0" rtl="0" algn="l">
              <a:spcBef>
                <a:spcPts val="0"/>
              </a:spcBef>
              <a:spcAft>
                <a:spcPts val="0"/>
              </a:spcAft>
              <a:buNone/>
            </a:pPr>
            <a:r>
              <a:rPr lang="en"/>
              <a:t>and specifications</a:t>
            </a:r>
            <a:endParaRPr/>
          </a:p>
        </p:txBody>
      </p:sp>
      <p:sp>
        <p:nvSpPr>
          <p:cNvPr id="315" name="Google Shape;315;p19"/>
          <p:cNvSpPr txBox="1"/>
          <p:nvPr>
            <p:ph idx="1" type="body"/>
          </p:nvPr>
        </p:nvSpPr>
        <p:spPr>
          <a:xfrm>
            <a:off x="728775" y="1597875"/>
            <a:ext cx="76056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Functional Requirements:</a:t>
            </a:r>
            <a:endParaRPr b="1"/>
          </a:p>
          <a:p>
            <a:pPr indent="-311150" lvl="0" marL="457200" rtl="0" algn="l">
              <a:spcBef>
                <a:spcPts val="0"/>
              </a:spcBef>
              <a:spcAft>
                <a:spcPts val="0"/>
              </a:spcAft>
              <a:buSzPts val="1300"/>
              <a:buChar char="●"/>
            </a:pPr>
            <a:r>
              <a:rPr lang="en"/>
              <a:t>One way, </a:t>
            </a:r>
            <a:r>
              <a:rPr lang="en"/>
              <a:t>clockwise</a:t>
            </a:r>
            <a:r>
              <a:rPr lang="en"/>
              <a:t> turning</a:t>
            </a:r>
            <a:endParaRPr/>
          </a:p>
          <a:p>
            <a:pPr indent="-311150" lvl="0" marL="457200" rtl="0" algn="l">
              <a:spcBef>
                <a:spcPts val="0"/>
              </a:spcBef>
              <a:spcAft>
                <a:spcPts val="0"/>
              </a:spcAft>
              <a:buSzPts val="1300"/>
              <a:buChar char="●"/>
            </a:pPr>
            <a:r>
              <a:rPr lang="en"/>
              <a:t>Minimum 5’5” length, 5’ width, 7’5” height</a:t>
            </a:r>
            <a:endParaRPr/>
          </a:p>
          <a:p>
            <a:pPr indent="-311150" lvl="0" marL="457200" rtl="0" algn="l">
              <a:spcBef>
                <a:spcPts val="0"/>
              </a:spcBef>
              <a:spcAft>
                <a:spcPts val="0"/>
              </a:spcAft>
              <a:buSzPts val="1300"/>
              <a:buChar char="●"/>
            </a:pPr>
            <a:r>
              <a:rPr lang="en"/>
              <a:t>Will have two doors that allow for push on one side and handle on other</a:t>
            </a:r>
            <a:endParaRPr/>
          </a:p>
          <a:p>
            <a:pPr indent="-311150" lvl="0" marL="457200" rtl="0" algn="l">
              <a:spcBef>
                <a:spcPts val="0"/>
              </a:spcBef>
              <a:spcAft>
                <a:spcPts val="0"/>
              </a:spcAft>
              <a:buSzPts val="1300"/>
              <a:buChar char="●"/>
            </a:pPr>
            <a:r>
              <a:rPr lang="en"/>
              <a:t>Center bars of the doors can be removed if necessary</a:t>
            </a:r>
            <a:endParaRPr/>
          </a:p>
          <a:p>
            <a:pPr indent="-311150" lvl="0" marL="457200" rtl="0" algn="l">
              <a:spcBef>
                <a:spcPts val="0"/>
              </a:spcBef>
              <a:spcAft>
                <a:spcPts val="0"/>
              </a:spcAft>
              <a:buSzPts val="1300"/>
              <a:buChar char="●"/>
            </a:pPr>
            <a:r>
              <a:rPr lang="en"/>
              <a:t>Will have an electronic lock that can be unlocked with employee QR code</a:t>
            </a:r>
            <a:endParaRPr/>
          </a:p>
          <a:p>
            <a:pPr indent="-311150" lvl="0" marL="457200" rtl="0" algn="l">
              <a:spcBef>
                <a:spcPts val="0"/>
              </a:spcBef>
              <a:spcAft>
                <a:spcPts val="0"/>
              </a:spcAft>
              <a:buSzPts val="1300"/>
              <a:buChar char="●"/>
            </a:pPr>
            <a:r>
              <a:rPr lang="en"/>
              <a:t>Handles both paper and digital QR codes</a:t>
            </a:r>
            <a:endParaRPr/>
          </a:p>
          <a:p>
            <a:pPr indent="-311150" lvl="0" marL="457200" rtl="0" algn="l">
              <a:spcBef>
                <a:spcPts val="0"/>
              </a:spcBef>
              <a:spcAft>
                <a:spcPts val="0"/>
              </a:spcAft>
              <a:buSzPts val="1300"/>
              <a:buChar char="●"/>
            </a:pPr>
            <a:r>
              <a:rPr lang="en"/>
              <a:t>Cannot operate without electricity</a:t>
            </a:r>
            <a:endParaRPr/>
          </a:p>
          <a:p>
            <a:pPr indent="-311150" lvl="0" marL="457200" rtl="0" algn="l">
              <a:spcBef>
                <a:spcPts val="0"/>
              </a:spcBef>
              <a:spcAft>
                <a:spcPts val="0"/>
              </a:spcAft>
              <a:buSzPts val="1300"/>
              <a:buChar char="●"/>
            </a:pPr>
            <a:r>
              <a:rPr lang="en"/>
              <a:t>Denies entry for tickets until 45 minutes before movie starts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analysis </a:t>
            </a:r>
            <a:endParaRPr/>
          </a:p>
          <a:p>
            <a:pPr indent="0" lvl="0" marL="0" rtl="0" algn="l">
              <a:spcBef>
                <a:spcPts val="0"/>
              </a:spcBef>
              <a:spcAft>
                <a:spcPts val="0"/>
              </a:spcAft>
              <a:buNone/>
            </a:pPr>
            <a:r>
              <a:rPr lang="en"/>
              <a:t>and specifications</a:t>
            </a:r>
            <a:endParaRPr/>
          </a:p>
        </p:txBody>
      </p:sp>
      <p:sp>
        <p:nvSpPr>
          <p:cNvPr id="321" name="Google Shape;321;p20"/>
          <p:cNvSpPr txBox="1"/>
          <p:nvPr>
            <p:ph idx="1" type="body"/>
          </p:nvPr>
        </p:nvSpPr>
        <p:spPr>
          <a:xfrm>
            <a:off x="1303800" y="1788200"/>
            <a:ext cx="7030500" cy="304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Operational Requirements:</a:t>
            </a:r>
            <a:endParaRPr b="1"/>
          </a:p>
          <a:p>
            <a:pPr indent="-311150" lvl="0" marL="457200" rtl="0" algn="l">
              <a:spcBef>
                <a:spcPts val="0"/>
              </a:spcBef>
              <a:spcAft>
                <a:spcPts val="0"/>
              </a:spcAft>
              <a:buSzPts val="1300"/>
              <a:buChar char="●"/>
            </a:pPr>
            <a:r>
              <a:rPr lang="en"/>
              <a:t>Should not cost more than $25,000 for initial implementation</a:t>
            </a:r>
            <a:endParaRPr/>
          </a:p>
          <a:p>
            <a:pPr indent="-311150" lvl="0" marL="457200" rtl="0" algn="l">
              <a:spcBef>
                <a:spcPts val="0"/>
              </a:spcBef>
              <a:spcAft>
                <a:spcPts val="0"/>
              </a:spcAft>
              <a:buSzPts val="1300"/>
              <a:buChar char="●"/>
            </a:pPr>
            <a:r>
              <a:rPr lang="en"/>
              <a:t>Should not cost more than $4,500 a year to operate</a:t>
            </a:r>
            <a:endParaRPr/>
          </a:p>
          <a:p>
            <a:pPr indent="-311150" lvl="0" marL="457200" rtl="0" algn="l">
              <a:spcBef>
                <a:spcPts val="0"/>
              </a:spcBef>
              <a:spcAft>
                <a:spcPts val="0"/>
              </a:spcAft>
              <a:buSzPts val="1300"/>
              <a:buChar char="●"/>
            </a:pPr>
            <a:r>
              <a:rPr b="1" lang="en"/>
              <a:t>Maintenance and Support Requirements:</a:t>
            </a:r>
            <a:endParaRPr b="1"/>
          </a:p>
          <a:p>
            <a:pPr indent="-311150" lvl="0" marL="457200" rtl="0" algn="l">
              <a:spcBef>
                <a:spcPts val="0"/>
              </a:spcBef>
              <a:spcAft>
                <a:spcPts val="0"/>
              </a:spcAft>
              <a:buSzPts val="1300"/>
              <a:buChar char="●"/>
            </a:pPr>
            <a:r>
              <a:rPr lang="en"/>
              <a:t>Glass on panel where QR Scanner is located</a:t>
            </a:r>
            <a:endParaRPr/>
          </a:p>
          <a:p>
            <a:pPr indent="-311150" lvl="0" marL="457200" rtl="0" algn="l">
              <a:spcBef>
                <a:spcPts val="0"/>
              </a:spcBef>
              <a:spcAft>
                <a:spcPts val="0"/>
              </a:spcAft>
              <a:buSzPts val="1300"/>
              <a:buChar char="●"/>
            </a:pPr>
            <a:r>
              <a:rPr lang="en"/>
              <a:t>Made out of 304 stainless steel</a:t>
            </a:r>
            <a:endParaRPr/>
          </a:p>
          <a:p>
            <a:pPr indent="-311150" lvl="0" marL="457200" rtl="0" algn="l">
              <a:spcBef>
                <a:spcPts val="0"/>
              </a:spcBef>
              <a:spcAft>
                <a:spcPts val="0"/>
              </a:spcAft>
              <a:buSzPts val="1300"/>
              <a:buChar char="●"/>
            </a:pPr>
            <a:r>
              <a:rPr lang="en"/>
              <a:t>Clean front scanner weekly to ensure clean read</a:t>
            </a:r>
            <a:endParaRPr/>
          </a:p>
          <a:p>
            <a:pPr indent="-311150" lvl="0" marL="457200" rtl="0" algn="l">
              <a:spcBef>
                <a:spcPts val="0"/>
              </a:spcBef>
              <a:spcAft>
                <a:spcPts val="0"/>
              </a:spcAft>
              <a:buSzPts val="1300"/>
              <a:buChar char="●"/>
            </a:pPr>
            <a:r>
              <a:rPr lang="en"/>
              <a:t>Smooth tile leading into carpet underneath turnstile</a:t>
            </a:r>
            <a:endParaRPr/>
          </a:p>
          <a:p>
            <a:pPr indent="-311150" lvl="0" marL="457200" rtl="0" algn="l">
              <a:spcBef>
                <a:spcPts val="0"/>
              </a:spcBef>
              <a:spcAft>
                <a:spcPts val="0"/>
              </a:spcAft>
              <a:buSzPts val="1300"/>
              <a:buChar char="●"/>
            </a:pPr>
            <a:r>
              <a:rPr lang="en"/>
              <a:t>Requires maintenance every 3 months</a:t>
            </a:r>
            <a:endParaRPr/>
          </a:p>
          <a:p>
            <a:pPr indent="-311150" lvl="0" marL="457200" rtl="0" algn="l">
              <a:spcBef>
                <a:spcPts val="0"/>
              </a:spcBef>
              <a:spcAft>
                <a:spcPts val="0"/>
              </a:spcAft>
              <a:buSzPts val="1300"/>
              <a:buChar char="●"/>
            </a:pPr>
            <a:r>
              <a:rPr lang="en"/>
              <a:t>Problems include jamming in which the gate would be open for entry and exit</a:t>
            </a:r>
            <a:endParaRPr/>
          </a:p>
          <a:p>
            <a:pPr indent="-311150" lvl="0" marL="457200" rtl="0" algn="l">
              <a:spcBef>
                <a:spcPts val="0"/>
              </a:spcBef>
              <a:spcAft>
                <a:spcPts val="0"/>
              </a:spcAft>
              <a:buSzPts val="1300"/>
              <a:buChar char="●"/>
            </a:pPr>
            <a:r>
              <a:rPr lang="en"/>
              <a:t>Fix jamming by unsticking turnstile, pull back, continue pushing forward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Preliminary and Detailed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