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5143500" cx="9144000"/>
  <p:notesSz cx="6858000" cy="9144000"/>
  <p:embeddedFontLst>
    <p:embeddedFont>
      <p:font typeface="Roboto Mon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498E63E-7D37-48A3-BBBE-F434CC13D753}">
  <a:tblStyle styleId="{2498E63E-7D37-48A3-BBBE-F434CC13D753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Mono-regular.fntdata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RobotoMono-italic.fntdata"/><Relationship Id="rId10" Type="http://schemas.openxmlformats.org/officeDocument/2006/relationships/slide" Target="slides/slide4.xml"/><Relationship Id="rId32" Type="http://schemas.openxmlformats.org/officeDocument/2006/relationships/font" Target="fonts/RobotoMon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font" Target="fonts/RobotoMono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78007e68e8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78007e68e8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78007e68e8_4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78007e68e8_4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78007e68e8_4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78007e68e8_4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78007e68e8_4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78007e68e8_4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78007e68e8_4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78007e68e8_4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77f2da4acc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77f2da4acc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77f2da4acc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77f2da4acc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77f2da4ac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77f2da4ac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77f2da4acc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77f2da4acc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77f2da4acc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77f2da4acc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77f2da4ac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77f2da4ac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77f2da4acc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77f2da4acc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77f2da4acc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77f2da4acc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77f2da4acc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377f2da4acc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77f2da4acc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77f2da4acc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77f2da4acc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77f2da4acc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78007e68e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78007e68e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78007e68e8_2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78007e68e8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77f2da4ac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77f2da4ac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77f2da4acc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77f2da4acc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77f2da4ac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77f2da4ac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78007e68e8_2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78007e68e8_2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78007e68e8_2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78007e68e8_2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9cheol2/DKTC" TargetMode="External"/><Relationship Id="rId4" Type="http://schemas.openxmlformats.org/officeDocument/2006/relationships/hyperlink" Target="https://www.kaggle.com/competitions/aiffel-dl-thon-dktc-online-14/overview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0" y="-25"/>
            <a:ext cx="9144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600">
                <a:solidFill>
                  <a:srgbClr val="0B4F6C"/>
                </a:solidFill>
                <a:highlight>
                  <a:srgbClr val="F9FAFB"/>
                </a:highlight>
              </a:rPr>
              <a:t>한국어 위협 대화 분류</a:t>
            </a:r>
            <a:endParaRPr b="1" sz="4600">
              <a:solidFill>
                <a:srgbClr val="0B4F6C"/>
              </a:solidFill>
              <a:highlight>
                <a:srgbClr val="F9FAFB"/>
              </a:highlight>
            </a:endParaRPr>
          </a:p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highlight>
                  <a:srgbClr val="F9FAFB"/>
                </a:highlight>
              </a:rPr>
              <a:t>김이박 팀</a:t>
            </a:r>
            <a:endParaRPr sz="2200">
              <a:highlight>
                <a:srgbClr val="F9FAFB"/>
              </a:highlight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highlight>
                  <a:srgbClr val="F9FAFB"/>
                </a:highlight>
              </a:rPr>
              <a:t>김형일, 김찬웅, 이규철, 박범찬</a:t>
            </a:r>
            <a:endParaRPr sz="2200">
              <a:highlight>
                <a:srgbClr val="F9FAFB"/>
              </a:highlight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101675" y="4568300"/>
            <a:ext cx="5617200" cy="4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Team space : </a:t>
            </a:r>
            <a:r>
              <a:rPr lang="en" sz="1100" u="sng">
                <a:solidFill>
                  <a:schemeClr val="hlink"/>
                </a:solidFill>
                <a:hlinkClick r:id="rId3"/>
              </a:rPr>
              <a:t>https://github.com/9cheol2/DKTC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Source : </a:t>
            </a:r>
            <a:r>
              <a:rPr lang="en" sz="11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https://www.kaggle.com/competitions/aiffel-dl-thon-dktc-online-14/overview</a:t>
            </a:r>
            <a:endParaRPr sz="1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7826"/>
              <a:buFont typeface="Arial"/>
              <a:buNone/>
            </a:pPr>
            <a:r>
              <a:rPr b="1" lang="en" sz="2300">
                <a:solidFill>
                  <a:srgbClr val="004D40"/>
                </a:solidFill>
                <a:highlight>
                  <a:srgbClr val="F3F4F6"/>
                </a:highlight>
              </a:rPr>
              <a:t>AI를 위한 고품질 대화 만들기 [1/5]</a:t>
            </a:r>
            <a:endParaRPr b="1" sz="2300">
              <a:solidFill>
                <a:srgbClr val="004D40"/>
              </a:solidFill>
              <a:highlight>
                <a:srgbClr val="F3F4F6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2"/>
          <p:cNvSpPr txBox="1"/>
          <p:nvPr>
            <p:ph idx="1" type="body"/>
          </p:nvPr>
        </p:nvSpPr>
        <p:spPr>
          <a:xfrm>
            <a:off x="311700" y="1152475"/>
            <a:ext cx="8520600" cy="10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rgbClr val="004D40"/>
                </a:solidFill>
              </a:rPr>
              <a:t>1. 시작: 알고리즘의 한계</a:t>
            </a:r>
            <a:endParaRPr b="1" sz="1700">
              <a:solidFill>
                <a:srgbClr val="004D40"/>
              </a:solidFill>
            </a:endParaRPr>
          </a:p>
          <a:p>
            <a:pPr indent="0" lvl="0" marL="914400" marR="914400" rtl="0" algn="ctr">
              <a:spcBef>
                <a:spcPts val="400"/>
              </a:spcBef>
              <a:spcAft>
                <a:spcPts val="2400"/>
              </a:spcAft>
              <a:buNone/>
            </a:pPr>
            <a:r>
              <a:rPr lang="en" sz="1100">
                <a:solidFill>
                  <a:srgbClr val="1F2937"/>
                </a:solidFill>
              </a:rPr>
              <a:t>초기에는 알고리즘을 통해 대량의 대화 데이터를 생성하려 했습니다. 하지만 생성된 데이터는 문맥에 맞지 않는 동문서답과 특정 문장의 과도한 반복이라는 심각한 문제점을 드러냈습니다.</a:t>
            </a:r>
            <a:endParaRPr/>
          </a:p>
        </p:txBody>
      </p:sp>
      <p:sp>
        <p:nvSpPr>
          <p:cNvPr id="135" name="Google Shape;135;p22"/>
          <p:cNvSpPr txBox="1"/>
          <p:nvPr/>
        </p:nvSpPr>
        <p:spPr>
          <a:xfrm>
            <a:off x="720975" y="2819250"/>
            <a:ext cx="3000000" cy="16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D32F2F"/>
                </a:solidFill>
                <a:highlight>
                  <a:srgbClr val="FFFFFF"/>
                </a:highlight>
              </a:rPr>
              <a:t>0.55점</a:t>
            </a:r>
            <a:endParaRPr b="1" sz="1900">
              <a:solidFill>
                <a:srgbClr val="D32F2F"/>
              </a:solidFill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374151"/>
                </a:solidFill>
                <a:highlight>
                  <a:srgbClr val="FFFFFF"/>
                </a:highlight>
              </a:rPr>
              <a:t>초기 모델(mBERT) 정확도</a:t>
            </a:r>
            <a:endParaRPr b="1" sz="1300">
              <a:solidFill>
                <a:srgbClr val="374151"/>
              </a:solidFill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B5563"/>
                </a:solidFill>
                <a:highlight>
                  <a:srgbClr val="FFFFFF"/>
                </a:highlight>
              </a:rPr>
              <a:t>알고리즘으로 생성된 데이터로 학습한 모델의 정확도는 매우 낮았습니다. 이는 데이터의 품질이 모델 성능에 얼마나 중요한지 보여줍니다.</a:t>
            </a:r>
            <a:endParaRPr sz="1200">
              <a:solidFill>
                <a:srgbClr val="4B5563"/>
              </a:solidFill>
              <a:highlight>
                <a:srgbClr val="FFFFFF"/>
              </a:highlight>
            </a:endParaRPr>
          </a:p>
        </p:txBody>
      </p:sp>
      <p:sp>
        <p:nvSpPr>
          <p:cNvPr id="136" name="Google Shape;136;p22"/>
          <p:cNvSpPr txBox="1"/>
          <p:nvPr/>
        </p:nvSpPr>
        <p:spPr>
          <a:xfrm>
            <a:off x="4487100" y="2819250"/>
            <a:ext cx="4112700" cy="16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796B"/>
                </a:solidFill>
              </a:rPr>
              <a:t>반복되는 문장들</a:t>
            </a:r>
            <a:endParaRPr b="1" sz="1300">
              <a:solidFill>
                <a:srgbClr val="00796B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374151"/>
              </a:buClr>
              <a:buSzPts val="1200"/>
              <a:buChar char="●"/>
            </a:pPr>
            <a:r>
              <a:rPr lang="en" sz="1200">
                <a:solidFill>
                  <a:srgbClr val="374151"/>
                </a:solidFill>
              </a:rPr>
              <a:t>"시간이 너무 빨리 간다." </a:t>
            </a:r>
            <a:r>
              <a:rPr lang="en" sz="1200">
                <a:solidFill>
                  <a:srgbClr val="D32F2F"/>
                </a:solidFill>
              </a:rPr>
              <a:t>(384회 반복)</a:t>
            </a:r>
            <a:endParaRPr sz="1200">
              <a:solidFill>
                <a:srgbClr val="D32F2F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Char char="●"/>
            </a:pPr>
            <a:r>
              <a:rPr lang="en" sz="1200">
                <a:solidFill>
                  <a:srgbClr val="374151"/>
                </a:solidFill>
              </a:rPr>
              <a:t>"쿠폰 있으면 같이 쓰자." </a:t>
            </a:r>
            <a:r>
              <a:rPr lang="en" sz="1200">
                <a:solidFill>
                  <a:srgbClr val="D32F2F"/>
                </a:solidFill>
              </a:rPr>
              <a:t>(446회 반복)</a:t>
            </a:r>
            <a:endParaRPr sz="1200">
              <a:solidFill>
                <a:srgbClr val="D32F2F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Char char="●"/>
            </a:pPr>
            <a:r>
              <a:rPr lang="en" sz="1200">
                <a:solidFill>
                  <a:srgbClr val="374151"/>
                </a:solidFill>
              </a:rPr>
              <a:t>"오늘도 파이팅하자."</a:t>
            </a:r>
            <a:endParaRPr sz="1200">
              <a:solidFill>
                <a:srgbClr val="37415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Char char="●"/>
            </a:pPr>
            <a:r>
              <a:rPr lang="en" sz="1200">
                <a:solidFill>
                  <a:srgbClr val="374151"/>
                </a:solidFill>
              </a:rPr>
              <a:t>"사진 있으면 보내줘."</a:t>
            </a:r>
            <a:endParaRPr sz="1200">
              <a:solidFill>
                <a:srgbClr val="37415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B7280"/>
                </a:solidFill>
              </a:rPr>
              <a:t>이러한 반복은 모델이 특정 문장에 과적합될 위험을 높였습니다.</a:t>
            </a:r>
            <a:endParaRPr sz="1100">
              <a:solidFill>
                <a:srgbClr val="6B728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7826"/>
              <a:buFont typeface="Arial"/>
              <a:buNone/>
            </a:pPr>
            <a:r>
              <a:rPr b="1" lang="en" sz="2300">
                <a:solidFill>
                  <a:srgbClr val="004D40"/>
                </a:solidFill>
                <a:highlight>
                  <a:srgbClr val="F3F4F6"/>
                </a:highlight>
              </a:rPr>
              <a:t>AI를 위한 고품질 대화 만들기 [2/5]</a:t>
            </a:r>
            <a:endParaRPr b="1" sz="2300">
              <a:solidFill>
                <a:srgbClr val="004D40"/>
              </a:solidFill>
              <a:highlight>
                <a:srgbClr val="F3F4F6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4D40"/>
                </a:solidFill>
              </a:rPr>
              <a:t>2. 전환: GPT를 활용한 데이터 생성</a:t>
            </a:r>
            <a:endParaRPr b="1" sz="1700">
              <a:solidFill>
                <a:srgbClr val="004D40"/>
              </a:solidFill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F2937"/>
                </a:solidFill>
                <a:highlight>
                  <a:srgbClr val="FFFFFF"/>
                </a:highlight>
              </a:rPr>
              <a:t>알고리즘의 한계를 극복하기 위해, 우리는 GPT 모델을 활용하여 보다 자연스러운 대화를 생성하는 방식으로 전환했습니다. </a:t>
            </a:r>
            <a:endParaRPr sz="1100">
              <a:solidFill>
                <a:srgbClr val="1F2937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F2937"/>
                </a:solidFill>
                <a:highlight>
                  <a:srgbClr val="FFFFFF"/>
                </a:highlight>
              </a:rPr>
              <a:t>이를 위해 체계적인 프롬프트를 설계했습니다.</a:t>
            </a:r>
            <a:endParaRPr b="1" sz="1700">
              <a:solidFill>
                <a:srgbClr val="004D40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2413" y="2395177"/>
            <a:ext cx="7631325" cy="185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3"/>
          <p:cNvSpPr/>
          <p:nvPr/>
        </p:nvSpPr>
        <p:spPr>
          <a:xfrm>
            <a:off x="1314925" y="3081800"/>
            <a:ext cx="1302000" cy="850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3"/>
          <p:cNvSpPr/>
          <p:nvPr/>
        </p:nvSpPr>
        <p:spPr>
          <a:xfrm>
            <a:off x="3133450" y="3081800"/>
            <a:ext cx="1302000" cy="850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3"/>
          <p:cNvSpPr/>
          <p:nvPr/>
        </p:nvSpPr>
        <p:spPr>
          <a:xfrm>
            <a:off x="4876650" y="3081800"/>
            <a:ext cx="1302000" cy="850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3"/>
          <p:cNvSpPr/>
          <p:nvPr/>
        </p:nvSpPr>
        <p:spPr>
          <a:xfrm>
            <a:off x="6759725" y="3081800"/>
            <a:ext cx="1302000" cy="850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3"/>
          <p:cNvSpPr txBox="1"/>
          <p:nvPr/>
        </p:nvSpPr>
        <p:spPr>
          <a:xfrm>
            <a:off x="4946588" y="3037850"/>
            <a:ext cx="1302000" cy="9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F2937"/>
                </a:solidFill>
              </a:rPr>
              <a:t>📏</a:t>
            </a:r>
            <a:endParaRPr sz="1100">
              <a:solidFill>
                <a:srgbClr val="1F2937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1F2937"/>
                </a:solidFill>
              </a:rPr>
              <a:t>대화 길이</a:t>
            </a:r>
            <a:endParaRPr b="1" sz="1100">
              <a:solidFill>
                <a:srgbClr val="1F2937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F2937"/>
                </a:solidFill>
              </a:rPr>
              <a:t>평균 210~250자</a:t>
            </a:r>
            <a:endParaRPr sz="1100">
              <a:solidFill>
                <a:srgbClr val="1F2937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F2937"/>
                </a:solidFill>
              </a:rPr>
              <a:t>100~600자</a:t>
            </a:r>
            <a:endParaRPr sz="1100">
              <a:solidFill>
                <a:srgbClr val="1F2937"/>
              </a:solidFill>
            </a:endParaRPr>
          </a:p>
        </p:txBody>
      </p:sp>
      <p:sp>
        <p:nvSpPr>
          <p:cNvPr id="149" name="Google Shape;149;p23"/>
          <p:cNvSpPr txBox="1"/>
          <p:nvPr/>
        </p:nvSpPr>
        <p:spPr>
          <a:xfrm>
            <a:off x="1190125" y="3135200"/>
            <a:ext cx="1551600" cy="7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F2937"/>
                </a:solidFill>
              </a:rPr>
              <a:t>🎯</a:t>
            </a:r>
            <a:endParaRPr sz="1100">
              <a:solidFill>
                <a:srgbClr val="1F2937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1F2937"/>
                </a:solidFill>
              </a:rPr>
              <a:t>핵심 목표</a:t>
            </a:r>
            <a:endParaRPr b="1" sz="1100">
              <a:solidFill>
                <a:srgbClr val="1F2937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F2937"/>
                </a:solidFill>
              </a:rPr>
              <a:t>중립/긍정적 대화</a:t>
            </a:r>
            <a:endParaRPr sz="1100">
              <a:solidFill>
                <a:srgbClr val="1F2937"/>
              </a:solidFill>
            </a:endParaRPr>
          </a:p>
        </p:txBody>
      </p:sp>
      <p:sp>
        <p:nvSpPr>
          <p:cNvPr id="150" name="Google Shape;150;p23"/>
          <p:cNvSpPr txBox="1"/>
          <p:nvPr/>
        </p:nvSpPr>
        <p:spPr>
          <a:xfrm>
            <a:off x="3092488" y="3135200"/>
            <a:ext cx="1433400" cy="7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F2937"/>
                </a:solidFill>
              </a:rPr>
              <a:t>👥</a:t>
            </a:r>
            <a:endParaRPr sz="1100">
              <a:solidFill>
                <a:srgbClr val="1F2937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1F2937"/>
                </a:solidFill>
              </a:rPr>
              <a:t>화자 수</a:t>
            </a:r>
            <a:endParaRPr b="1" sz="1100">
              <a:solidFill>
                <a:srgbClr val="1F2937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F2937"/>
                </a:solidFill>
              </a:rPr>
              <a:t>정확히 2명</a:t>
            </a:r>
            <a:endParaRPr sz="1100">
              <a:solidFill>
                <a:srgbClr val="1F2937"/>
              </a:solidFill>
            </a:endParaRPr>
          </a:p>
        </p:txBody>
      </p:sp>
      <p:sp>
        <p:nvSpPr>
          <p:cNvPr id="151" name="Google Shape;151;p23"/>
          <p:cNvSpPr txBox="1"/>
          <p:nvPr/>
        </p:nvSpPr>
        <p:spPr>
          <a:xfrm>
            <a:off x="6669300" y="3126350"/>
            <a:ext cx="1551600" cy="7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F2937"/>
                </a:solidFill>
              </a:rPr>
              <a:t>💬</a:t>
            </a:r>
            <a:endParaRPr sz="1100">
              <a:solidFill>
                <a:srgbClr val="1F2937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1F2937"/>
                </a:solidFill>
              </a:rPr>
              <a:t>대화 주제</a:t>
            </a:r>
            <a:endParaRPr b="1" sz="1200">
              <a:solidFill>
                <a:srgbClr val="1F2937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F2937"/>
                </a:solidFill>
              </a:rPr>
              <a:t>일상 (날씨, 약속 등)</a:t>
            </a:r>
            <a:endParaRPr sz="1100">
              <a:solidFill>
                <a:srgbClr val="1F2937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idx="1" type="body"/>
          </p:nvPr>
        </p:nvSpPr>
        <p:spPr>
          <a:xfrm>
            <a:off x="311700" y="1152475"/>
            <a:ext cx="8520600" cy="9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4D40"/>
                </a:solidFill>
              </a:rPr>
              <a:t>3. 새로운 문제: 동일 레파토리 반복</a:t>
            </a:r>
            <a:endParaRPr b="1" sz="1700">
              <a:solidFill>
                <a:srgbClr val="004D40"/>
              </a:solidFill>
            </a:endParaRPr>
          </a:p>
          <a:p>
            <a:pPr indent="0" lvl="0" marL="0" rtl="0" algn="ctr">
              <a:spcBef>
                <a:spcPts val="40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rgbClr val="1F2937"/>
                </a:solidFill>
                <a:highlight>
                  <a:srgbClr val="FFFFFF"/>
                </a:highlight>
              </a:rPr>
              <a:t>GPT를 사용했음에도 불구하고, 특정 패턴을 반복하여 대화가 획일화되는 문제가 발생했습니다. 이는 모델이 새로운 주제를 탐색하기보다 기존의 성공적인 대화 구조를 그대로 모방했기 때문입니다.</a:t>
            </a:r>
            <a:endParaRPr/>
          </a:p>
        </p:txBody>
      </p:sp>
      <p:sp>
        <p:nvSpPr>
          <p:cNvPr id="157" name="Google Shape;157;p24"/>
          <p:cNvSpPr txBox="1"/>
          <p:nvPr/>
        </p:nvSpPr>
        <p:spPr>
          <a:xfrm>
            <a:off x="1035025" y="2080675"/>
            <a:ext cx="3000000" cy="18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796B"/>
                </a:solidFill>
              </a:rPr>
              <a:t>스시 레파토리🍣</a:t>
            </a:r>
            <a:endParaRPr b="1" sz="1300">
              <a:solidFill>
                <a:srgbClr val="00796B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4B5563"/>
                </a:solidFill>
              </a:rPr>
              <a:t>"세계에서 제일 좋아하는 음식은? </a:t>
            </a:r>
            <a:endParaRPr i="1" sz="1100">
              <a:solidFill>
                <a:srgbClr val="4B5563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4B5563"/>
                </a:solidFill>
              </a:rPr>
              <a:t> 음, 스시! </a:t>
            </a:r>
            <a:endParaRPr i="1" sz="1100">
              <a:solidFill>
                <a:srgbClr val="4B5563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4B5563"/>
                </a:solidFill>
              </a:rPr>
              <a:t>오, 왜?</a:t>
            </a:r>
            <a:endParaRPr i="1" sz="1100">
              <a:solidFill>
                <a:srgbClr val="4B5563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4B5563"/>
                </a:solidFill>
              </a:rPr>
              <a:t> 응, 신선하고 맛있잖아.</a:t>
            </a:r>
            <a:endParaRPr i="1" sz="1100">
              <a:solidFill>
                <a:srgbClr val="4B5563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4B5563"/>
                </a:solidFill>
              </a:rPr>
              <a:t>나도 스시 좋아하는데.</a:t>
            </a:r>
            <a:endParaRPr i="1" sz="1100">
              <a:solidFill>
                <a:srgbClr val="4B5563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4B5563"/>
                </a:solidFill>
              </a:rPr>
              <a:t> 우리 같이 스시 먹으러 갈래?</a:t>
            </a:r>
            <a:endParaRPr i="1" sz="1100">
              <a:solidFill>
                <a:srgbClr val="4B5563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4B5563"/>
                </a:solidFill>
              </a:rPr>
              <a:t>좋아!"</a:t>
            </a:r>
            <a:endParaRPr i="1" sz="1100">
              <a:solidFill>
                <a:srgbClr val="4B5563"/>
              </a:solidFill>
            </a:endParaRPr>
          </a:p>
        </p:txBody>
      </p:sp>
      <p:sp>
        <p:nvSpPr>
          <p:cNvPr id="158" name="Google Shape;158;p24"/>
          <p:cNvSpPr txBox="1"/>
          <p:nvPr/>
        </p:nvSpPr>
        <p:spPr>
          <a:xfrm>
            <a:off x="4962600" y="2080675"/>
            <a:ext cx="3000000" cy="18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796B"/>
                </a:solidFill>
              </a:rPr>
              <a:t>영화 레파토리🎬</a:t>
            </a:r>
            <a:endParaRPr b="1" sz="1300">
              <a:solidFill>
                <a:srgbClr val="00796B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4B5563"/>
                </a:solidFill>
              </a:rPr>
              <a:t>"세계에서 제일 좋아하는 영화는? </a:t>
            </a:r>
            <a:endParaRPr i="1" sz="1100">
              <a:solidFill>
                <a:srgbClr val="4B5563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4B5563"/>
                </a:solidFill>
              </a:rPr>
              <a:t>음, '센과 치히로의 행방불명'!</a:t>
            </a:r>
            <a:endParaRPr i="1" sz="1100">
              <a:solidFill>
                <a:srgbClr val="4B5563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4B5563"/>
                </a:solidFill>
              </a:rPr>
              <a:t>오, 왜? </a:t>
            </a:r>
            <a:endParaRPr i="1" sz="1100">
              <a:solidFill>
                <a:srgbClr val="4B5563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4B5563"/>
                </a:solidFill>
              </a:rPr>
              <a:t>응, 뭔가 몽환적이고 신비로워. </a:t>
            </a:r>
            <a:endParaRPr i="1" sz="1100">
              <a:solidFill>
                <a:srgbClr val="4B5563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4B5563"/>
                </a:solidFill>
              </a:rPr>
              <a:t> 나도 좋아하는데. </a:t>
            </a:r>
            <a:endParaRPr i="1" sz="1100">
              <a:solidFill>
                <a:srgbClr val="4B5563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4B5563"/>
                </a:solidFill>
              </a:rPr>
              <a:t>우리 같이 볼래? </a:t>
            </a:r>
            <a:endParaRPr i="1" sz="1100">
              <a:solidFill>
                <a:srgbClr val="4B5563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4B5563"/>
                </a:solidFill>
              </a:rPr>
              <a:t>좋아!"</a:t>
            </a:r>
            <a:endParaRPr i="1" sz="1100">
              <a:solidFill>
                <a:srgbClr val="4B5563"/>
              </a:solidFill>
            </a:endParaRPr>
          </a:p>
        </p:txBody>
      </p:sp>
      <p:sp>
        <p:nvSpPr>
          <p:cNvPr id="159" name="Google Shape;159;p24"/>
          <p:cNvSpPr txBox="1"/>
          <p:nvPr/>
        </p:nvSpPr>
        <p:spPr>
          <a:xfrm>
            <a:off x="2059500" y="4023450"/>
            <a:ext cx="5025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B7280"/>
                </a:solidFill>
                <a:highlight>
                  <a:srgbClr val="FFFFFF"/>
                </a:highlight>
              </a:rPr>
              <a:t>이러한 유사한 대화 구조가 25개의 생성 대화 데이터에서 반복적으로 나타났습니다.</a:t>
            </a:r>
            <a:endParaRPr/>
          </a:p>
        </p:txBody>
      </p:sp>
      <p:sp>
        <p:nvSpPr>
          <p:cNvPr id="160" name="Google Shape;16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7826"/>
              <a:buFont typeface="Arial"/>
              <a:buNone/>
            </a:pPr>
            <a:r>
              <a:rPr b="1" lang="en" sz="2300">
                <a:solidFill>
                  <a:srgbClr val="004D40"/>
                </a:solidFill>
                <a:highlight>
                  <a:srgbClr val="F3F4F6"/>
                </a:highlight>
              </a:rPr>
              <a:t>AI를 위한 고품질 대화 만들기 [3/5]</a:t>
            </a:r>
            <a:endParaRPr b="1" sz="2300">
              <a:solidFill>
                <a:srgbClr val="004D40"/>
              </a:solidFill>
              <a:highlight>
                <a:srgbClr val="F3F4F6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/>
          <p:nvPr/>
        </p:nvSpPr>
        <p:spPr>
          <a:xfrm>
            <a:off x="6391529" y="3248825"/>
            <a:ext cx="2100900" cy="11982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5"/>
          <p:cNvSpPr/>
          <p:nvPr/>
        </p:nvSpPr>
        <p:spPr>
          <a:xfrm>
            <a:off x="3311479" y="3281625"/>
            <a:ext cx="2100900" cy="11982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5"/>
          <p:cNvSpPr/>
          <p:nvPr/>
        </p:nvSpPr>
        <p:spPr>
          <a:xfrm>
            <a:off x="740825" y="3281625"/>
            <a:ext cx="1591500" cy="11982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5"/>
          <p:cNvSpPr txBox="1"/>
          <p:nvPr>
            <p:ph idx="1" type="body"/>
          </p:nvPr>
        </p:nvSpPr>
        <p:spPr>
          <a:xfrm>
            <a:off x="311700" y="1038250"/>
            <a:ext cx="8520600" cy="9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4D40"/>
                </a:solidFill>
              </a:rPr>
              <a:t>4. 동일 레파토리 반복 문제 해결</a:t>
            </a:r>
            <a:endParaRPr sz="1100">
              <a:solidFill>
                <a:srgbClr val="1F2937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40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rgbClr val="1F2937"/>
                </a:solidFill>
                <a:highlight>
                  <a:srgbClr val="FFFFFF"/>
                </a:highlight>
              </a:rPr>
              <a:t>GPT의 동일 레파토리 문제를 해결하기 위해, 대화의 </a:t>
            </a:r>
            <a:r>
              <a:rPr b="1" lang="en" sz="1100">
                <a:solidFill>
                  <a:srgbClr val="1F2937"/>
                </a:solidFill>
                <a:highlight>
                  <a:srgbClr val="FFFFFF"/>
                </a:highlight>
              </a:rPr>
              <a:t>다양성</a:t>
            </a:r>
            <a:r>
              <a:rPr lang="en" sz="1100">
                <a:solidFill>
                  <a:srgbClr val="1F2937"/>
                </a:solidFill>
                <a:highlight>
                  <a:srgbClr val="FFFFFF"/>
                </a:highlight>
              </a:rPr>
              <a:t>을 확보하는 데 집중했습니다. </a:t>
            </a:r>
            <a:br>
              <a:rPr lang="en" sz="1100">
                <a:solidFill>
                  <a:srgbClr val="1F2937"/>
                </a:solidFill>
                <a:highlight>
                  <a:srgbClr val="FFFFFF"/>
                </a:highlight>
              </a:rPr>
            </a:br>
            <a:r>
              <a:rPr lang="en" sz="1100">
                <a:solidFill>
                  <a:srgbClr val="1F2937"/>
                </a:solidFill>
                <a:highlight>
                  <a:srgbClr val="FFFFFF"/>
                </a:highlight>
              </a:rPr>
              <a:t>다양한 주제, 분위기, 그리고 화자(페르소나)를 설정하는 요소 리스트를 만들고 이를 기본 프롬프트와 결합하여 개별 프롬프트를 제작했습니다.</a:t>
            </a:r>
            <a:endParaRPr/>
          </a:p>
        </p:txBody>
      </p:sp>
      <p:sp>
        <p:nvSpPr>
          <p:cNvPr id="169" name="Google Shape;169;p25"/>
          <p:cNvSpPr txBox="1"/>
          <p:nvPr/>
        </p:nvSpPr>
        <p:spPr>
          <a:xfrm>
            <a:off x="697163" y="3361175"/>
            <a:ext cx="1678800" cy="9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4D40"/>
                </a:solidFill>
              </a:rPr>
              <a:t>기본 프롬프트</a:t>
            </a:r>
            <a:endParaRPr b="1" sz="1300">
              <a:solidFill>
                <a:srgbClr val="004D4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74151"/>
                </a:solidFill>
              </a:rPr>
              <a:t>2인 대화</a:t>
            </a:r>
            <a:endParaRPr sz="1100">
              <a:solidFill>
                <a:srgbClr val="37415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74151"/>
                </a:solidFill>
              </a:rPr>
              <a:t>일상 주제</a:t>
            </a:r>
            <a:endParaRPr sz="1100">
              <a:solidFill>
                <a:srgbClr val="37415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74151"/>
                </a:solidFill>
              </a:rPr>
              <a:t>부정적 내용 제외</a:t>
            </a:r>
            <a:endParaRPr sz="1100">
              <a:solidFill>
                <a:srgbClr val="374151"/>
              </a:solidFill>
            </a:endParaRPr>
          </a:p>
        </p:txBody>
      </p:sp>
      <p:sp>
        <p:nvSpPr>
          <p:cNvPr id="170" name="Google Shape;170;p25"/>
          <p:cNvSpPr txBox="1"/>
          <p:nvPr/>
        </p:nvSpPr>
        <p:spPr>
          <a:xfrm>
            <a:off x="3283100" y="3283500"/>
            <a:ext cx="2172300" cy="12261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(기본 프롬프트를 계승하고,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요소 리스트에서 랜덤으로 값을 가져옴)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GEMINI API를 통해 4,000개 추가 생성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1" name="Google Shape;171;p25"/>
          <p:cNvSpPr/>
          <p:nvPr/>
        </p:nvSpPr>
        <p:spPr>
          <a:xfrm>
            <a:off x="2569068" y="3663350"/>
            <a:ext cx="427800" cy="449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5"/>
          <p:cNvSpPr/>
          <p:nvPr/>
        </p:nvSpPr>
        <p:spPr>
          <a:xfrm rot="10800000">
            <a:off x="5658205" y="3671850"/>
            <a:ext cx="427800" cy="449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5"/>
          <p:cNvSpPr txBox="1"/>
          <p:nvPr/>
        </p:nvSpPr>
        <p:spPr>
          <a:xfrm>
            <a:off x="6410575" y="3248825"/>
            <a:ext cx="20628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4D40"/>
                </a:solidFill>
              </a:rPr>
              <a:t>요소 리스트 (150개)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graphicFrame>
        <p:nvGraphicFramePr>
          <p:cNvPr id="174" name="Google Shape;174;p25"/>
          <p:cNvGraphicFramePr/>
          <p:nvPr/>
        </p:nvGraphicFramePr>
        <p:xfrm>
          <a:off x="6641284" y="36013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{2498E63E-7D37-48A3-BBBE-F434CC13D753}</a:tableStyleId>
              </a:tblPr>
              <a:tblGrid>
                <a:gridCol w="406400"/>
                <a:gridCol w="406400"/>
                <a:gridCol w="406400"/>
                <a:gridCol w="406400"/>
              </a:tblGrid>
              <a:tr h="1233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주제</a:t>
                      </a:r>
                      <a:endParaRPr sz="700"/>
                    </a:p>
                  </a:txBody>
                  <a:tcPr marT="91425" marB="91425" marR="28575" marL="28575" anchor="b">
                    <a:lnL cap="flat" cmpd="sng" w="54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4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4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4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분위기</a:t>
                      </a:r>
                      <a:endParaRPr sz="700"/>
                    </a:p>
                  </a:txBody>
                  <a:tcPr marT="91425" marB="91425" marR="28575" marL="28575" anchor="b">
                    <a:lnL cap="flat" cmpd="sng" w="54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4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4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4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화자1</a:t>
                      </a:r>
                      <a:endParaRPr sz="700"/>
                    </a:p>
                  </a:txBody>
                  <a:tcPr marT="91425" marB="91425" marR="28575" marL="28575" anchor="b">
                    <a:lnL cap="flat" cmpd="sng" w="54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4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4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4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화자2</a:t>
                      </a:r>
                      <a:endParaRPr sz="700"/>
                    </a:p>
                  </a:txBody>
                  <a:tcPr marT="91425" marB="91425" marR="28575" marL="28575" anchor="b">
                    <a:lnL cap="flat" cmpd="sng" w="54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4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4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4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33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여행</a:t>
                      </a:r>
                      <a:endParaRPr sz="700"/>
                    </a:p>
                  </a:txBody>
                  <a:tcPr marT="91425" marB="91425" marR="28575" marL="28575" anchor="b">
                    <a:lnL cap="flat" cmpd="sng" w="54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4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4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4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격식없이</a:t>
                      </a:r>
                      <a:endParaRPr sz="700"/>
                    </a:p>
                  </a:txBody>
                  <a:tcPr marT="91425" marB="91425" marR="28575" marL="28575" anchor="b">
                    <a:lnL cap="flat" cmpd="sng" w="54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4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4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4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주부</a:t>
                      </a:r>
                      <a:endParaRPr sz="700"/>
                    </a:p>
                  </a:txBody>
                  <a:tcPr marT="91425" marB="91425" marR="28575" marL="28575" anchor="b">
                    <a:lnL cap="flat" cmpd="sng" w="54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4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4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4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주부</a:t>
                      </a:r>
                      <a:endParaRPr sz="700"/>
                    </a:p>
                  </a:txBody>
                  <a:tcPr marT="91425" marB="91425" marR="28575" marL="28575" anchor="b">
                    <a:lnL cap="flat" cmpd="sng" w="54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4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4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4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33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건강</a:t>
                      </a:r>
                      <a:endParaRPr sz="700"/>
                    </a:p>
                  </a:txBody>
                  <a:tcPr marT="91425" marB="91425" marR="28575" marL="28575" anchor="b">
                    <a:lnL cap="flat" cmpd="sng" w="54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4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4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4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부드럽게</a:t>
                      </a:r>
                      <a:endParaRPr sz="700"/>
                    </a:p>
                  </a:txBody>
                  <a:tcPr marT="91425" marB="91425" marR="28575" marL="28575" anchor="b">
                    <a:lnL cap="flat" cmpd="sng" w="54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4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4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4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교사</a:t>
                      </a:r>
                      <a:endParaRPr sz="700"/>
                    </a:p>
                  </a:txBody>
                  <a:tcPr marT="91425" marB="91425" marR="28575" marL="28575" anchor="b">
                    <a:lnL cap="flat" cmpd="sng" w="54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4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4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4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교사</a:t>
                      </a:r>
                      <a:endParaRPr sz="700"/>
                    </a:p>
                  </a:txBody>
                  <a:tcPr marT="91425" marB="91425" marR="28575" marL="28575" anchor="b">
                    <a:lnL cap="flat" cmpd="sng" w="54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4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4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4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33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...</a:t>
                      </a:r>
                      <a:endParaRPr sz="700"/>
                    </a:p>
                  </a:txBody>
                  <a:tcPr marT="91425" marB="91425" marR="28575" marL="28575" anchor="b">
                    <a:lnL cap="flat" cmpd="sng" w="54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4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4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4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</a:rPr>
                        <a:t>...</a:t>
                      </a:r>
                      <a:endParaRPr sz="1500"/>
                    </a:p>
                  </a:txBody>
                  <a:tcPr marT="91425" marB="91425" marR="28575" marL="28575" anchor="b">
                    <a:lnL cap="flat" cmpd="sng" w="54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4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4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4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</a:rPr>
                        <a:t>...</a:t>
                      </a:r>
                      <a:endParaRPr sz="1500"/>
                    </a:p>
                  </a:txBody>
                  <a:tcPr marT="91425" marB="91425" marR="28575" marL="28575" anchor="b">
                    <a:lnL cap="flat" cmpd="sng" w="54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4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4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4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</a:rPr>
                        <a:t>...</a:t>
                      </a:r>
                      <a:endParaRPr sz="1500"/>
                    </a:p>
                  </a:txBody>
                  <a:tcPr marT="91425" marB="91425" marR="28575" marL="28575" anchor="b">
                    <a:lnL cap="flat" cmpd="sng" w="54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4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4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4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5" name="Google Shape;175;p25"/>
          <p:cNvSpPr txBox="1"/>
          <p:nvPr/>
        </p:nvSpPr>
        <p:spPr>
          <a:xfrm>
            <a:off x="697175" y="2197225"/>
            <a:ext cx="7903200" cy="6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796B"/>
                </a:solidFill>
                <a:highlight>
                  <a:srgbClr val="FFFFFF"/>
                </a:highlight>
              </a:rPr>
              <a:t>다양성 확보를 위한 다중 모델 활용</a:t>
            </a:r>
            <a:endParaRPr b="1" sz="1100">
              <a:solidFill>
                <a:srgbClr val="00796B"/>
              </a:solidFill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115000"/>
              </a:lnSpc>
              <a:spcBef>
                <a:spcPts val="400"/>
              </a:spcBef>
              <a:spcAft>
                <a:spcPts val="1200"/>
              </a:spcAft>
              <a:buNone/>
            </a:pPr>
            <a:r>
              <a:rPr lang="en" sz="900">
                <a:solidFill>
                  <a:srgbClr val="1F2937"/>
                </a:solidFill>
                <a:highlight>
                  <a:srgbClr val="FFFFFF"/>
                </a:highlight>
              </a:rPr>
              <a:t>동일한 주제나 표현이 반복되는 문제를 해결하기 위해, 여러 종류의 언어 모델을 활용하여 데이터 생성 소스를 다각화했습니다</a:t>
            </a:r>
            <a:r>
              <a:rPr lang="en" sz="1200">
                <a:solidFill>
                  <a:srgbClr val="1F2937"/>
                </a:solidFill>
                <a:highlight>
                  <a:srgbClr val="FFFFFF"/>
                </a:highlight>
              </a:rPr>
              <a:t>.</a:t>
            </a:r>
            <a:r>
              <a:rPr lang="en" sz="900">
                <a:solidFill>
                  <a:srgbClr val="1F2937"/>
                </a:solidFill>
                <a:highlight>
                  <a:srgbClr val="FFFFFF"/>
                </a:highlight>
              </a:rPr>
              <a:t>(GPT, Gemini, Grok)</a:t>
            </a:r>
            <a:endParaRPr b="1" sz="900">
              <a:solidFill>
                <a:srgbClr val="00796B"/>
              </a:solidFill>
              <a:highlight>
                <a:srgbClr val="F9FAFB"/>
              </a:highlight>
            </a:endParaRPr>
          </a:p>
        </p:txBody>
      </p:sp>
      <p:sp>
        <p:nvSpPr>
          <p:cNvPr id="176" name="Google Shape;17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7826"/>
              <a:buFont typeface="Arial"/>
              <a:buNone/>
            </a:pPr>
            <a:r>
              <a:rPr b="1" lang="en" sz="2300">
                <a:solidFill>
                  <a:srgbClr val="004D40"/>
                </a:solidFill>
                <a:highlight>
                  <a:srgbClr val="F3F4F6"/>
                </a:highlight>
              </a:rPr>
              <a:t>AI를 위한 고품질 대화 만들기 [4/5]</a:t>
            </a:r>
            <a:endParaRPr b="1" sz="2300">
              <a:solidFill>
                <a:srgbClr val="004D40"/>
              </a:solidFill>
              <a:highlight>
                <a:srgbClr val="F3F4F6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7826"/>
              <a:buFont typeface="Arial"/>
              <a:buNone/>
            </a:pPr>
            <a:r>
              <a:rPr b="1" lang="en" sz="2300">
                <a:solidFill>
                  <a:srgbClr val="004D40"/>
                </a:solidFill>
                <a:highlight>
                  <a:srgbClr val="F3F4F6"/>
                </a:highlight>
              </a:rPr>
              <a:t>AI를 위한 고품질 대화 만들기 [5/5]</a:t>
            </a:r>
            <a:endParaRPr b="1" sz="2300">
              <a:solidFill>
                <a:srgbClr val="004D40"/>
              </a:solidFill>
              <a:highlight>
                <a:srgbClr val="F3F4F6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6"/>
          <p:cNvSpPr txBox="1"/>
          <p:nvPr>
            <p:ph idx="1" type="body"/>
          </p:nvPr>
        </p:nvSpPr>
        <p:spPr>
          <a:xfrm>
            <a:off x="311700" y="1045550"/>
            <a:ext cx="8520600" cy="9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rgbClr val="004D40"/>
                </a:solidFill>
              </a:rPr>
              <a:t>5</a:t>
            </a:r>
            <a:r>
              <a:rPr b="1" lang="en" sz="1700">
                <a:solidFill>
                  <a:srgbClr val="004D40"/>
                </a:solidFill>
              </a:rPr>
              <a:t>. 심화: 데이터 품질 향상 전략</a:t>
            </a:r>
            <a:endParaRPr b="1" sz="1700">
              <a:solidFill>
                <a:srgbClr val="004D40"/>
              </a:solidFill>
            </a:endParaRPr>
          </a:p>
          <a:p>
            <a:pPr indent="0" lvl="0" marL="914400" marR="914400" rtl="0" algn="ctr">
              <a:spcBef>
                <a:spcPts val="400"/>
              </a:spcBef>
              <a:spcAft>
                <a:spcPts val="2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F2937"/>
                </a:solidFill>
              </a:rPr>
              <a:t>단순히 GPT를 사용하는 것을 넘어, 데이터의 다양성을 확보하고 문제점을 정밀하게 분석하여 데이터셋의 품질을 한 단계 더 끌어올렸습니다.</a:t>
            </a:r>
            <a:endParaRPr/>
          </a:p>
        </p:txBody>
      </p:sp>
      <p:sp>
        <p:nvSpPr>
          <p:cNvPr id="183" name="Google Shape;183;p26"/>
          <p:cNvSpPr txBox="1"/>
          <p:nvPr/>
        </p:nvSpPr>
        <p:spPr>
          <a:xfrm>
            <a:off x="3122038" y="2037875"/>
            <a:ext cx="3606600" cy="12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796B"/>
                </a:solidFill>
                <a:highlight>
                  <a:srgbClr val="FFFFFF"/>
                </a:highlight>
              </a:rPr>
              <a:t>수동 분석을 통한 문제점 발견</a:t>
            </a:r>
            <a:endParaRPr b="1" sz="1300">
              <a:solidFill>
                <a:srgbClr val="00796B"/>
              </a:solidFill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115000"/>
              </a:lnSpc>
              <a:spcBef>
                <a:spcPts val="40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rgbClr val="1F2937"/>
                </a:solidFill>
                <a:highlight>
                  <a:srgbClr val="FFFFFF"/>
                </a:highlight>
              </a:rPr>
              <a:t>모델이 어떤 대화를 잘못 분류하는지 파악하기 위해, 500개의 테스트 데이터를 직접 분석했습니다. </a:t>
            </a:r>
            <a:br>
              <a:rPr lang="en" sz="1100">
                <a:solidFill>
                  <a:srgbClr val="1F2937"/>
                </a:solidFill>
                <a:highlight>
                  <a:srgbClr val="FFFFFF"/>
                </a:highlight>
              </a:rPr>
            </a:br>
            <a:r>
              <a:rPr lang="en" sz="1100">
                <a:solidFill>
                  <a:srgbClr val="1F2937"/>
                </a:solidFill>
                <a:highlight>
                  <a:srgbClr val="FFFFFF"/>
                </a:highlight>
              </a:rPr>
              <a:t>그 결과, 특정 주제의 대화에서 분류 오류가 집중됨을 확인, </a:t>
            </a:r>
            <a:br>
              <a:rPr lang="en" sz="1100">
                <a:solidFill>
                  <a:srgbClr val="1F2937"/>
                </a:solidFill>
                <a:highlight>
                  <a:srgbClr val="FFFFFF"/>
                </a:highlight>
              </a:rPr>
            </a:br>
            <a:r>
              <a:rPr lang="en" sz="1100">
                <a:solidFill>
                  <a:srgbClr val="1F2937"/>
                </a:solidFill>
                <a:highlight>
                  <a:srgbClr val="FFFFFF"/>
                </a:highlight>
              </a:rPr>
              <a:t>해당 주제의 대화를 추가로 적용 했습니다.</a:t>
            </a:r>
            <a:endParaRPr sz="1100">
              <a:solidFill>
                <a:srgbClr val="1F2937"/>
              </a:solidFill>
              <a:highlight>
                <a:srgbClr val="FFFFFF"/>
              </a:highlight>
            </a:endParaRPr>
          </a:p>
        </p:txBody>
      </p:sp>
      <p:sp>
        <p:nvSpPr>
          <p:cNvPr id="184" name="Google Shape;184;p26"/>
          <p:cNvSpPr txBox="1"/>
          <p:nvPr/>
        </p:nvSpPr>
        <p:spPr>
          <a:xfrm>
            <a:off x="122025" y="2037863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b="1" lang="en" sz="1300">
                <a:solidFill>
                  <a:srgbClr val="00796B"/>
                </a:solidFill>
                <a:highlight>
                  <a:srgbClr val="FFFFFF"/>
                </a:highlight>
              </a:rPr>
              <a:t>데이터 정제 과정</a:t>
            </a:r>
            <a:endParaRPr b="1" sz="1300">
              <a:solidFill>
                <a:srgbClr val="00796B"/>
              </a:solidFill>
              <a:highlight>
                <a:srgbClr val="FFFFFF"/>
              </a:highlight>
            </a:endParaRPr>
          </a:p>
        </p:txBody>
      </p:sp>
      <p:sp>
        <p:nvSpPr>
          <p:cNvPr id="185" name="Google Shape;185;p26"/>
          <p:cNvSpPr txBox="1"/>
          <p:nvPr/>
        </p:nvSpPr>
        <p:spPr>
          <a:xfrm>
            <a:off x="311700" y="2961300"/>
            <a:ext cx="2629500" cy="7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74151"/>
                </a:solidFill>
                <a:highlight>
                  <a:srgbClr val="F9FAFB"/>
                </a:highlight>
              </a:rPr>
              <a:t>전체 데이터 혼합(약 8000개)  </a:t>
            </a:r>
            <a:r>
              <a:rPr b="1" lang="en" sz="1100">
                <a:solidFill>
                  <a:srgbClr val="00796B"/>
                </a:solidFill>
                <a:highlight>
                  <a:srgbClr val="FFFFFF"/>
                </a:highlight>
              </a:rPr>
              <a:t>→ </a:t>
            </a:r>
            <a:endParaRPr b="1" sz="1100">
              <a:solidFill>
                <a:srgbClr val="00796B"/>
              </a:solidFill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74151"/>
                </a:solidFill>
                <a:highlight>
                  <a:srgbClr val="F9FAFB"/>
                </a:highlight>
              </a:rPr>
              <a:t>10턴 이하/부정적 대화 제거 </a:t>
            </a:r>
            <a:r>
              <a:rPr b="1" lang="en" sz="1100">
                <a:solidFill>
                  <a:srgbClr val="00796B"/>
                </a:solidFill>
                <a:highlight>
                  <a:srgbClr val="FFFFFF"/>
                </a:highlight>
              </a:rPr>
              <a:t>→ </a:t>
            </a:r>
            <a:endParaRPr b="1" sz="1100">
              <a:solidFill>
                <a:srgbClr val="00796B"/>
              </a:solidFill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74151"/>
                </a:solidFill>
                <a:highlight>
                  <a:srgbClr val="F9FAFB"/>
                </a:highlight>
              </a:rPr>
              <a:t>유사도 기반 중복 제거 (약 1000개)</a:t>
            </a:r>
            <a:endParaRPr sz="1100">
              <a:solidFill>
                <a:srgbClr val="374151"/>
              </a:solidFill>
              <a:highlight>
                <a:srgbClr val="F9FAFB"/>
              </a:highlight>
            </a:endParaRPr>
          </a:p>
        </p:txBody>
      </p:sp>
      <p:sp>
        <p:nvSpPr>
          <p:cNvPr id="186" name="Google Shape;186;p26"/>
          <p:cNvSpPr txBox="1"/>
          <p:nvPr/>
        </p:nvSpPr>
        <p:spPr>
          <a:xfrm>
            <a:off x="7112100" y="2037875"/>
            <a:ext cx="1720200" cy="14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rgbClr val="374151"/>
                </a:solidFill>
                <a:highlight>
                  <a:schemeClr val="lt1"/>
                </a:highlight>
              </a:rPr>
              <a:t>최종 모델 정확도</a:t>
            </a:r>
            <a:endParaRPr b="1" sz="1300">
              <a:solidFill>
                <a:srgbClr val="374151"/>
              </a:solidFill>
              <a:highlight>
                <a:schemeClr val="lt1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rgbClr val="D32F2F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D32F2F"/>
                </a:solidFill>
                <a:highlight>
                  <a:srgbClr val="FFFFFF"/>
                </a:highlight>
              </a:rPr>
              <a:t>0.77점</a:t>
            </a:r>
            <a:endParaRPr b="1" sz="1900">
              <a:solidFill>
                <a:srgbClr val="D32F2F"/>
              </a:solidFill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B5563"/>
                </a:solidFill>
                <a:highlight>
                  <a:srgbClr val="FFFFFF"/>
                </a:highlight>
              </a:rPr>
              <a:t>최종 파인 튜닝을 통한 정확도 향상을 얻음</a:t>
            </a:r>
            <a:endParaRPr sz="1200">
              <a:solidFill>
                <a:srgbClr val="4B5563"/>
              </a:solidFill>
              <a:highlight>
                <a:srgbClr val="FFFFFF"/>
              </a:highlight>
            </a:endParaRPr>
          </a:p>
        </p:txBody>
      </p:sp>
      <p:pic>
        <p:nvPicPr>
          <p:cNvPr id="187" name="Google Shape;18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74549" y="3241475"/>
            <a:ext cx="2816874" cy="176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500">
                <a:solidFill>
                  <a:srgbClr val="0B4F6C"/>
                </a:solidFill>
                <a:highlight>
                  <a:srgbClr val="F9FAFB"/>
                </a:highlight>
              </a:rPr>
              <a:t>모델</a:t>
            </a:r>
            <a:endParaRPr/>
          </a:p>
        </p:txBody>
      </p:sp>
      <p:sp>
        <p:nvSpPr>
          <p:cNvPr id="193" name="Google Shape;193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모델 입력 전, 먼저 </a:t>
            </a:r>
            <a:r>
              <a:rPr b="1" lang="en">
                <a:solidFill>
                  <a:schemeClr val="dk1"/>
                </a:solidFill>
              </a:rPr>
              <a:t>전처리 과정</a:t>
            </a:r>
            <a:r>
              <a:rPr lang="en">
                <a:solidFill>
                  <a:schemeClr val="dk1"/>
                </a:solidFill>
              </a:rPr>
              <a:t>을 수행하였다.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한글을 제외한 모든 문자를 제거하고,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ㅋㅋ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ㅎㅎ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ㄷㄷ</a:t>
            </a:r>
            <a:r>
              <a:rPr lang="en">
                <a:solidFill>
                  <a:schemeClr val="dk1"/>
                </a:solidFill>
              </a:rPr>
              <a:t> 등 반복 표현은 </a:t>
            </a:r>
            <a:r>
              <a:rPr b="1" lang="en">
                <a:solidFill>
                  <a:schemeClr val="dk1"/>
                </a:solidFill>
              </a:rPr>
              <a:t>최대 2회까지만 유지</a:t>
            </a:r>
            <a:r>
              <a:rPr lang="en">
                <a:solidFill>
                  <a:schemeClr val="dk1"/>
                </a:solidFill>
              </a:rPr>
              <a:t>하도록 축소하였다.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이후 </a:t>
            </a:r>
            <a:r>
              <a:rPr b="1" lang="en">
                <a:solidFill>
                  <a:schemeClr val="dk1"/>
                </a:solidFill>
              </a:rPr>
              <a:t>BERT 토크나이저</a:t>
            </a:r>
            <a:r>
              <a:rPr lang="en">
                <a:solidFill>
                  <a:schemeClr val="dk1"/>
                </a:solidFill>
              </a:rPr>
              <a:t>를 적용하였다.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WordPiece 기반 </a:t>
            </a:r>
            <a:r>
              <a:rPr b="1" lang="en">
                <a:solidFill>
                  <a:schemeClr val="dk1"/>
                </a:solidFill>
              </a:rPr>
              <a:t>서브워드 분절 방식</a:t>
            </a:r>
            <a:r>
              <a:rPr lang="en">
                <a:solidFill>
                  <a:schemeClr val="dk1"/>
                </a:solidFill>
              </a:rPr>
              <a:t>을 사용하여 희귀어나 신조어도 작은 단위로 처리할 수 있다.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mBERT와 KLUE-BERT는 </a:t>
            </a:r>
            <a:r>
              <a:rPr b="1" lang="en">
                <a:solidFill>
                  <a:schemeClr val="dk1"/>
                </a:solidFill>
              </a:rPr>
              <a:t>서로 다른 토크나이저</a:t>
            </a:r>
            <a:r>
              <a:rPr lang="en">
                <a:solidFill>
                  <a:schemeClr val="dk1"/>
                </a:solidFill>
              </a:rPr>
              <a:t>를 제공하기 때문에, 동일한 문장이라도 토큰화 결과에 차이가 발생할 수 있다.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4000"/>
              <a:buFont typeface="Arial"/>
              <a:buNone/>
            </a:pPr>
            <a:r>
              <a:rPr b="1" lang="en" sz="2500">
                <a:solidFill>
                  <a:srgbClr val="0B4F6C"/>
                </a:solidFill>
                <a:highlight>
                  <a:srgbClr val="F9FAFB"/>
                </a:highlight>
              </a:rPr>
              <a:t>모델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BERT</a:t>
            </a:r>
            <a:r>
              <a:rPr lang="en">
                <a:solidFill>
                  <a:schemeClr val="dk1"/>
                </a:solidFill>
              </a:rPr>
              <a:t>: 구글이 제안한 트랜스포머 기반 </a:t>
            </a:r>
            <a:r>
              <a:rPr b="1" lang="en">
                <a:solidFill>
                  <a:schemeClr val="dk1"/>
                </a:solidFill>
              </a:rPr>
              <a:t>양방향 인코더 모델</a:t>
            </a:r>
            <a:r>
              <a:rPr lang="en">
                <a:solidFill>
                  <a:schemeClr val="dk1"/>
                </a:solidFill>
              </a:rPr>
              <a:t>로, 문맥을 양쪽에서 동시에 이해하여 텍스트 분류, 질의응답, 개체명 인식 등 다양한 NLP 과제에서 뛰어난 성능을 보인다.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mBERT</a:t>
            </a:r>
            <a:r>
              <a:rPr lang="en">
                <a:solidFill>
                  <a:schemeClr val="dk1"/>
                </a:solidFill>
              </a:rPr>
              <a:t>: 다국어 사전학습 BERT 모델로, 약 100개 이상의 언어를 동시에 학습하여 한국어를 포함한 </a:t>
            </a:r>
            <a:r>
              <a:rPr b="1" lang="en">
                <a:solidFill>
                  <a:schemeClr val="dk1"/>
                </a:solidFill>
              </a:rPr>
              <a:t>다국어 처리에 강점</a:t>
            </a:r>
            <a:r>
              <a:rPr lang="en">
                <a:solidFill>
                  <a:schemeClr val="dk1"/>
                </a:solidFill>
              </a:rPr>
              <a:t>을 가진다.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KLUE-BERT</a:t>
            </a:r>
            <a:r>
              <a:rPr lang="en">
                <a:solidFill>
                  <a:schemeClr val="dk1"/>
                </a:solidFill>
              </a:rPr>
              <a:t>: 한국어 특화 BERT 모델로, 한국어 이해를 위해 구축된 대규모 </a:t>
            </a:r>
            <a:r>
              <a:rPr b="1" lang="en">
                <a:solidFill>
                  <a:schemeClr val="dk1"/>
                </a:solidFill>
              </a:rPr>
              <a:t>KLUE(Korean Language Understanding Evaluation) 데이터셋</a:t>
            </a:r>
            <a:r>
              <a:rPr lang="en">
                <a:solidFill>
                  <a:schemeClr val="dk1"/>
                </a:solidFill>
              </a:rPr>
              <a:t>을 기반으로 학습되었다.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9FAFB"/>
              </a:highlight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4000"/>
              <a:buFont typeface="Arial"/>
              <a:buNone/>
            </a:pPr>
            <a:r>
              <a:rPr b="1" lang="en" sz="2500">
                <a:solidFill>
                  <a:srgbClr val="0B4F6C"/>
                </a:solidFill>
                <a:highlight>
                  <a:srgbClr val="F9FAFB"/>
                </a:highlight>
              </a:rPr>
              <a:t>모델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205" name="Google Shape;20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33863"/>
            <a:ext cx="8520601" cy="30536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000" y="1152475"/>
            <a:ext cx="8289993" cy="34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500">
                <a:solidFill>
                  <a:srgbClr val="0B4F6C"/>
                </a:solidFill>
                <a:highlight>
                  <a:srgbClr val="F9FAFB"/>
                </a:highlight>
              </a:rPr>
              <a:t>결과 (Model A)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500">
                <a:solidFill>
                  <a:srgbClr val="0B4F6C"/>
                </a:solidFill>
                <a:highlight>
                  <a:srgbClr val="F9FAFB"/>
                </a:highlight>
              </a:rPr>
              <a:t>결과 (Model B)</a:t>
            </a:r>
            <a:endParaRPr/>
          </a:p>
        </p:txBody>
      </p:sp>
      <p:pic>
        <p:nvPicPr>
          <p:cNvPr id="217" name="Google Shape;21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013" y="1152475"/>
            <a:ext cx="8289976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500">
                <a:solidFill>
                  <a:srgbClr val="0B4F6C"/>
                </a:solidFill>
                <a:highlight>
                  <a:srgbClr val="F9FAFB"/>
                </a:highlight>
              </a:rPr>
              <a:t>목차</a:t>
            </a:r>
            <a:endParaRPr sz="2500"/>
          </a:p>
        </p:txBody>
      </p:sp>
      <p:sp>
        <p:nvSpPr>
          <p:cNvPr id="61" name="Google Shape;61;p14"/>
          <p:cNvSpPr txBox="1"/>
          <p:nvPr/>
        </p:nvSpPr>
        <p:spPr>
          <a:xfrm>
            <a:off x="4572000" y="1458300"/>
            <a:ext cx="3392700" cy="30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highlight>
                  <a:srgbClr val="F9FAFB"/>
                </a:highlight>
              </a:rPr>
              <a:t>5. </a:t>
            </a:r>
            <a:r>
              <a:rPr lang="en" sz="2200">
                <a:solidFill>
                  <a:schemeClr val="dk1"/>
                </a:solidFill>
                <a:highlight>
                  <a:srgbClr val="F9FAFB"/>
                </a:highlight>
              </a:rPr>
              <a:t>모델</a:t>
            </a:r>
            <a:endParaRPr sz="2200">
              <a:solidFill>
                <a:schemeClr val="dk1"/>
              </a:solidFill>
              <a:highlight>
                <a:srgbClr val="F9FAFB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highlight>
                <a:srgbClr val="F9FAFB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highlight>
                  <a:srgbClr val="F9FAFB"/>
                </a:highlight>
              </a:rPr>
              <a:t>6. 결과</a:t>
            </a:r>
            <a:endParaRPr sz="2200">
              <a:solidFill>
                <a:schemeClr val="dk1"/>
              </a:solidFill>
              <a:highlight>
                <a:srgbClr val="F9FAFB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highlight>
                <a:srgbClr val="F9FAFB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highlight>
                  <a:srgbClr val="F9FAFB"/>
                </a:highlight>
              </a:rPr>
              <a:t>7. 결론</a:t>
            </a:r>
            <a:endParaRPr sz="2200">
              <a:solidFill>
                <a:schemeClr val="dk1"/>
              </a:solidFill>
              <a:highlight>
                <a:srgbClr val="F9FAFB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highlight>
                <a:srgbClr val="F9FAFB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highlight>
                  <a:srgbClr val="F9FAFB"/>
                </a:highlight>
              </a:rPr>
              <a:t>8. 추가실험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311700" y="1458300"/>
            <a:ext cx="3192000" cy="26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highlight>
                  <a:srgbClr val="F9FAFB"/>
                </a:highlight>
              </a:rPr>
              <a:t>1. 진행방식</a:t>
            </a:r>
            <a:endParaRPr sz="2200">
              <a:solidFill>
                <a:schemeClr val="dk1"/>
              </a:solidFill>
              <a:highlight>
                <a:srgbClr val="F9FAFB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highlight>
                <a:srgbClr val="F9FAFB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highlight>
                  <a:srgbClr val="F9FAFB"/>
                </a:highlight>
              </a:rPr>
              <a:t>2. 데이터셋</a:t>
            </a:r>
            <a:endParaRPr sz="2200">
              <a:solidFill>
                <a:schemeClr val="dk1"/>
              </a:solidFill>
              <a:highlight>
                <a:srgbClr val="F9FAFB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highlight>
                <a:srgbClr val="F9FAFB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highlight>
                  <a:srgbClr val="F9FAFB"/>
                </a:highlight>
              </a:rPr>
              <a:t>3. EDA</a:t>
            </a:r>
            <a:endParaRPr sz="2200">
              <a:solidFill>
                <a:schemeClr val="dk1"/>
              </a:solidFill>
              <a:highlight>
                <a:srgbClr val="F9FAFB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highlight>
                <a:srgbClr val="F9FAFB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highlight>
                  <a:srgbClr val="F9FAFB"/>
                </a:highlight>
              </a:rPr>
              <a:t>4. 데이터셋 구축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500">
                <a:solidFill>
                  <a:srgbClr val="0B4F6C"/>
                </a:solidFill>
                <a:highlight>
                  <a:srgbClr val="F9FAFB"/>
                </a:highlight>
              </a:rPr>
              <a:t>결과 (Model C)</a:t>
            </a:r>
            <a:endParaRPr/>
          </a:p>
        </p:txBody>
      </p:sp>
      <p:pic>
        <p:nvPicPr>
          <p:cNvPr id="223" name="Google Shape;22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001" y="1152475"/>
            <a:ext cx="8289987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500">
                <a:solidFill>
                  <a:srgbClr val="0B4F6C"/>
                </a:solidFill>
                <a:highlight>
                  <a:srgbClr val="F9FAFB"/>
                </a:highlight>
              </a:rPr>
              <a:t>결과 (Model D)</a:t>
            </a:r>
            <a:endParaRPr/>
          </a:p>
        </p:txBody>
      </p:sp>
      <p:pic>
        <p:nvPicPr>
          <p:cNvPr id="229" name="Google Shape;22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012" y="1152475"/>
            <a:ext cx="8289976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500">
                <a:solidFill>
                  <a:srgbClr val="0B4F6C"/>
                </a:solidFill>
                <a:highlight>
                  <a:srgbClr val="F9FAFB"/>
                </a:highlight>
              </a:rPr>
              <a:t>결과</a:t>
            </a:r>
            <a:endParaRPr/>
          </a:p>
        </p:txBody>
      </p:sp>
      <p:pic>
        <p:nvPicPr>
          <p:cNvPr id="235" name="Google Shape;23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9967" y="1152475"/>
            <a:ext cx="7724059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500">
                <a:solidFill>
                  <a:srgbClr val="0B4F6C"/>
                </a:solidFill>
                <a:highlight>
                  <a:srgbClr val="F9FAFB"/>
                </a:highlight>
              </a:rPr>
              <a:t>결론</a:t>
            </a:r>
            <a:endParaRPr/>
          </a:p>
        </p:txBody>
      </p:sp>
      <p:sp>
        <p:nvSpPr>
          <p:cNvPr id="241" name="Google Shape;241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9FAFB"/>
                </a:highlight>
              </a:rPr>
              <a:t>실험 결과, 일상대화를 포함한 데이터를 처음부터 학습하는 방식보다,</a:t>
            </a:r>
            <a:endParaRPr>
              <a:solidFill>
                <a:schemeClr val="dk1"/>
              </a:solidFill>
              <a:highlight>
                <a:srgbClr val="F9FAFB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9FAFB"/>
                </a:highlight>
              </a:rPr>
              <a:t>일상대화를 제외한 4개 클래스 데이터로 선행 학습을 진행한 후</a:t>
            </a:r>
            <a:endParaRPr>
              <a:solidFill>
                <a:schemeClr val="dk1"/>
              </a:solidFill>
              <a:highlight>
                <a:srgbClr val="F9FAFB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9FAFB"/>
                </a:highlight>
              </a:rPr>
              <a:t>일상대화를 추가한 데이터를 재학습하는 방식이 더 높은 성능을 보였다.</a:t>
            </a:r>
            <a:endParaRPr>
              <a:solidFill>
                <a:schemeClr val="dk1"/>
              </a:solidFill>
              <a:highlight>
                <a:srgbClr val="F9FAFB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9FAFB"/>
                </a:highlight>
              </a:rPr>
              <a:t>이는 모델이 먼저 위협 관련 클래스의 경계를 명확히 학습함으로써,</a:t>
            </a:r>
            <a:endParaRPr>
              <a:solidFill>
                <a:schemeClr val="dk1"/>
              </a:solidFill>
              <a:highlight>
                <a:srgbClr val="F9FAFB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9FAFB"/>
                </a:highlight>
              </a:rPr>
              <a:t>이후 새로운 클래스(일상대화)를 효과적으로 구분할 수 있는</a:t>
            </a:r>
            <a:endParaRPr>
              <a:solidFill>
                <a:schemeClr val="dk1"/>
              </a:solidFill>
              <a:highlight>
                <a:srgbClr val="F9FAFB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9FAFB"/>
                </a:highlight>
              </a:rPr>
              <a:t>초기 표현을 확보했기 때문으로 해석된다.</a:t>
            </a:r>
            <a:endParaRPr>
              <a:solidFill>
                <a:schemeClr val="dk1"/>
              </a:solidFill>
              <a:highlight>
                <a:srgbClr val="F9FAFB"/>
              </a:highlight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500">
                <a:solidFill>
                  <a:srgbClr val="0B4F6C"/>
                </a:solidFill>
                <a:highlight>
                  <a:srgbClr val="F9FAFB"/>
                </a:highlight>
              </a:rPr>
              <a:t>추가실험</a:t>
            </a:r>
            <a:endParaRPr/>
          </a:p>
        </p:txBody>
      </p:sp>
      <p:sp>
        <p:nvSpPr>
          <p:cNvPr id="247" name="Google Shape;247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48" name="Google Shape;24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1283" y="1017725"/>
            <a:ext cx="6701429" cy="355115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36"/>
          <p:cNvSpPr/>
          <p:nvPr/>
        </p:nvSpPr>
        <p:spPr>
          <a:xfrm>
            <a:off x="1188218" y="1994621"/>
            <a:ext cx="968100" cy="29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Human</a:t>
            </a:r>
            <a:endParaRPr sz="1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ct val="44000"/>
              <a:buFont typeface="Arial"/>
              <a:buNone/>
            </a:pPr>
            <a:r>
              <a:rPr b="1" lang="en" sz="2500">
                <a:solidFill>
                  <a:srgbClr val="0B4F6C"/>
                </a:solidFill>
                <a:highlight>
                  <a:srgbClr val="F9FAFB"/>
                </a:highlight>
              </a:rPr>
              <a:t>진행방식1: 데이터 제작과 모델 학습 두개의 축으로 실험과 조정을 반복</a:t>
            </a:r>
            <a:endParaRPr/>
          </a:p>
        </p:txBody>
      </p:sp>
      <p:sp>
        <p:nvSpPr>
          <p:cNvPr id="68" name="Google Shape;68;p15"/>
          <p:cNvSpPr/>
          <p:nvPr/>
        </p:nvSpPr>
        <p:spPr>
          <a:xfrm>
            <a:off x="529050" y="1183201"/>
            <a:ext cx="1352100" cy="11682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817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8575" lIns="78575" spcFirstLastPara="1" rIns="78575" wrap="square" tIns="7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3"/>
              <a:t>EDA</a:t>
            </a:r>
            <a:endParaRPr sz="1203"/>
          </a:p>
        </p:txBody>
      </p:sp>
      <p:sp>
        <p:nvSpPr>
          <p:cNvPr id="69" name="Google Shape;69;p15"/>
          <p:cNvSpPr/>
          <p:nvPr/>
        </p:nvSpPr>
        <p:spPr>
          <a:xfrm>
            <a:off x="2037082" y="1183201"/>
            <a:ext cx="1352100" cy="11682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817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8575" lIns="78575" spcFirstLastPara="1" rIns="78575" wrap="square" tIns="7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3"/>
              <a:t>데이터 제작</a:t>
            </a:r>
            <a:endParaRPr sz="1203"/>
          </a:p>
        </p:txBody>
      </p:sp>
      <p:sp>
        <p:nvSpPr>
          <p:cNvPr id="70" name="Google Shape;70;p15"/>
          <p:cNvSpPr/>
          <p:nvPr/>
        </p:nvSpPr>
        <p:spPr>
          <a:xfrm>
            <a:off x="3545114" y="1183201"/>
            <a:ext cx="1352100" cy="11682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817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8575" lIns="78575" spcFirstLastPara="1" rIns="78575" wrap="square" tIns="7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3"/>
              <a:t>데이터 정제 </a:t>
            </a:r>
            <a:endParaRPr sz="1203"/>
          </a:p>
        </p:txBody>
      </p:sp>
      <p:sp>
        <p:nvSpPr>
          <p:cNvPr id="71" name="Google Shape;71;p15"/>
          <p:cNvSpPr/>
          <p:nvPr/>
        </p:nvSpPr>
        <p:spPr>
          <a:xfrm>
            <a:off x="5053146" y="1183201"/>
            <a:ext cx="1352100" cy="11682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817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8575" lIns="78575" spcFirstLastPara="1" rIns="78575" wrap="square" tIns="7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3"/>
              <a:t>데이터 실험</a:t>
            </a:r>
            <a:endParaRPr sz="1203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3"/>
              <a:t>&amp;</a:t>
            </a:r>
            <a:endParaRPr sz="1203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3"/>
              <a:t>분석 </a:t>
            </a:r>
            <a:endParaRPr sz="1203"/>
          </a:p>
        </p:txBody>
      </p:sp>
      <p:sp>
        <p:nvSpPr>
          <p:cNvPr id="72" name="Google Shape;72;p15"/>
          <p:cNvSpPr/>
          <p:nvPr/>
        </p:nvSpPr>
        <p:spPr>
          <a:xfrm>
            <a:off x="3545123" y="2694654"/>
            <a:ext cx="1352100" cy="11682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817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8575" lIns="78575" spcFirstLastPara="1" rIns="78575" wrap="square" tIns="7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3"/>
              <a:t>모델 실험</a:t>
            </a:r>
            <a:endParaRPr sz="1203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3"/>
              <a:t>&amp;</a:t>
            </a:r>
            <a:endParaRPr sz="1203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3"/>
              <a:t>분석  </a:t>
            </a:r>
            <a:endParaRPr sz="1203"/>
          </a:p>
        </p:txBody>
      </p:sp>
      <p:sp>
        <p:nvSpPr>
          <p:cNvPr id="73" name="Google Shape;73;p15"/>
          <p:cNvSpPr/>
          <p:nvPr/>
        </p:nvSpPr>
        <p:spPr>
          <a:xfrm>
            <a:off x="5053145" y="2694654"/>
            <a:ext cx="1352100" cy="11682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817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8575" lIns="78575" spcFirstLastPara="1" rIns="78575" wrap="square" tIns="7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3"/>
              <a:t>학습 방법</a:t>
            </a:r>
            <a:endParaRPr sz="1203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3"/>
              <a:t>실험</a:t>
            </a:r>
            <a:endParaRPr sz="1203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3"/>
              <a:t>&amp;</a:t>
            </a:r>
            <a:endParaRPr sz="1203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3"/>
              <a:t>분석  </a:t>
            </a:r>
            <a:endParaRPr sz="1203"/>
          </a:p>
        </p:txBody>
      </p:sp>
      <p:cxnSp>
        <p:nvCxnSpPr>
          <p:cNvPr id="74" name="Google Shape;74;p15"/>
          <p:cNvCxnSpPr>
            <a:endCxn id="69" idx="1"/>
          </p:cNvCxnSpPr>
          <p:nvPr/>
        </p:nvCxnSpPr>
        <p:spPr>
          <a:xfrm>
            <a:off x="1881082" y="1767301"/>
            <a:ext cx="1560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" name="Google Shape;75;p15"/>
          <p:cNvCxnSpPr>
            <a:stCxn id="69" idx="3"/>
            <a:endCxn id="70" idx="1"/>
          </p:cNvCxnSpPr>
          <p:nvPr/>
        </p:nvCxnSpPr>
        <p:spPr>
          <a:xfrm>
            <a:off x="3389182" y="1767301"/>
            <a:ext cx="1560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" name="Google Shape;76;p15"/>
          <p:cNvCxnSpPr>
            <a:endCxn id="71" idx="1"/>
          </p:cNvCxnSpPr>
          <p:nvPr/>
        </p:nvCxnSpPr>
        <p:spPr>
          <a:xfrm>
            <a:off x="4897146" y="1767301"/>
            <a:ext cx="1560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" name="Google Shape;77;p15"/>
          <p:cNvCxnSpPr>
            <a:stCxn id="69" idx="2"/>
            <a:endCxn id="72" idx="1"/>
          </p:cNvCxnSpPr>
          <p:nvPr/>
        </p:nvCxnSpPr>
        <p:spPr>
          <a:xfrm flipH="1" rot="-5400000">
            <a:off x="2665432" y="2399101"/>
            <a:ext cx="927300" cy="831900"/>
          </a:xfrm>
          <a:prstGeom prst="bentConnector2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" name="Google Shape;78;p15"/>
          <p:cNvCxnSpPr>
            <a:stCxn id="72" idx="3"/>
            <a:endCxn id="73" idx="1"/>
          </p:cNvCxnSpPr>
          <p:nvPr/>
        </p:nvCxnSpPr>
        <p:spPr>
          <a:xfrm>
            <a:off x="4897223" y="3278754"/>
            <a:ext cx="156000" cy="600"/>
          </a:xfrm>
          <a:prstGeom prst="bentConnector3">
            <a:avLst>
              <a:gd fmla="val 49975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" name="Google Shape;79;p15"/>
          <p:cNvCxnSpPr>
            <a:stCxn id="73" idx="2"/>
            <a:endCxn id="72" idx="2"/>
          </p:cNvCxnSpPr>
          <p:nvPr/>
        </p:nvCxnSpPr>
        <p:spPr>
          <a:xfrm rot="5400000">
            <a:off x="4974845" y="3109104"/>
            <a:ext cx="600" cy="1508100"/>
          </a:xfrm>
          <a:prstGeom prst="bentConnector3">
            <a:avLst>
              <a:gd fmla="val 39687500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" name="Google Shape;80;p15"/>
          <p:cNvCxnSpPr>
            <a:stCxn id="71" idx="2"/>
            <a:endCxn id="69" idx="2"/>
          </p:cNvCxnSpPr>
          <p:nvPr/>
        </p:nvCxnSpPr>
        <p:spPr>
          <a:xfrm rot="5400000">
            <a:off x="4220796" y="843601"/>
            <a:ext cx="600" cy="3016200"/>
          </a:xfrm>
          <a:prstGeom prst="bentConnector3">
            <a:avLst>
              <a:gd fmla="val 39687500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1" name="Google Shape;81;p15"/>
          <p:cNvSpPr/>
          <p:nvPr/>
        </p:nvSpPr>
        <p:spPr>
          <a:xfrm>
            <a:off x="7006946" y="1886363"/>
            <a:ext cx="1352100" cy="11682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817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8575" lIns="78575" spcFirstLastPara="1" rIns="78575" wrap="square" tIns="7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3"/>
              <a:t>최종 데이터</a:t>
            </a:r>
            <a:endParaRPr sz="1203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3"/>
              <a:t>모델</a:t>
            </a:r>
            <a:endParaRPr sz="1203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3"/>
              <a:t>학습 방법</a:t>
            </a:r>
            <a:endParaRPr sz="1203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3"/>
              <a:t>결과 도출 </a:t>
            </a:r>
            <a:endParaRPr sz="1203"/>
          </a:p>
        </p:txBody>
      </p:sp>
      <p:cxnSp>
        <p:nvCxnSpPr>
          <p:cNvPr id="82" name="Google Shape;82;p15"/>
          <p:cNvCxnSpPr>
            <a:stCxn id="71" idx="3"/>
            <a:endCxn id="81" idx="1"/>
          </p:cNvCxnSpPr>
          <p:nvPr/>
        </p:nvCxnSpPr>
        <p:spPr>
          <a:xfrm>
            <a:off x="6405246" y="1767301"/>
            <a:ext cx="601800" cy="703200"/>
          </a:xfrm>
          <a:prstGeom prst="bentConnector3">
            <a:avLst>
              <a:gd fmla="val 49992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" name="Google Shape;83;p15"/>
          <p:cNvCxnSpPr>
            <a:stCxn id="73" idx="3"/>
            <a:endCxn id="81" idx="1"/>
          </p:cNvCxnSpPr>
          <p:nvPr/>
        </p:nvCxnSpPr>
        <p:spPr>
          <a:xfrm flipH="1" rot="10800000">
            <a:off x="6405245" y="2470554"/>
            <a:ext cx="601800" cy="808200"/>
          </a:xfrm>
          <a:prstGeom prst="bentConnector3">
            <a:avLst>
              <a:gd fmla="val 49992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4" name="Google Shape;84;p15"/>
          <p:cNvSpPr txBox="1"/>
          <p:nvPr/>
        </p:nvSpPr>
        <p:spPr>
          <a:xfrm>
            <a:off x="2877525" y="2571750"/>
            <a:ext cx="667500" cy="1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95959"/>
                </a:solidFill>
              </a:rPr>
              <a:t>반복</a:t>
            </a:r>
            <a:endParaRPr sz="1200">
              <a:solidFill>
                <a:srgbClr val="595959"/>
              </a:solidFill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4641400" y="4100975"/>
            <a:ext cx="667500" cy="1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95959"/>
                </a:solidFill>
              </a:rPr>
              <a:t>반복</a:t>
            </a:r>
            <a:endParaRPr sz="12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ct val="44000"/>
              <a:buFont typeface="Arial"/>
              <a:buNone/>
            </a:pPr>
            <a:r>
              <a:rPr b="1" lang="en" sz="2500">
                <a:solidFill>
                  <a:srgbClr val="0B4F6C"/>
                </a:solidFill>
                <a:highlight>
                  <a:srgbClr val="F9FAFB"/>
                </a:highlight>
              </a:rPr>
              <a:t>진행방식2: EDA,Data,Model,Train 4가지 핵심 요소 중심으로 진행 </a:t>
            </a:r>
            <a:endParaRPr/>
          </a:p>
        </p:txBody>
      </p:sp>
      <p:sp>
        <p:nvSpPr>
          <p:cNvPr id="91" name="Google Shape;91;p16"/>
          <p:cNvSpPr/>
          <p:nvPr/>
        </p:nvSpPr>
        <p:spPr>
          <a:xfrm>
            <a:off x="517025" y="1017725"/>
            <a:ext cx="3915900" cy="17940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817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78575" lIns="78575" spcFirstLastPara="1" rIns="78575" wrap="square" tIns="7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EDA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3"/>
              <a:t>1. 클래스별 데이터 구조 유사</a:t>
            </a:r>
            <a:endParaRPr sz="120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3"/>
              <a:t>2. 내용적 차이 </a:t>
            </a:r>
            <a:endParaRPr sz="120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3">
                <a:solidFill>
                  <a:schemeClr val="dk1"/>
                </a:solidFill>
              </a:rPr>
              <a:t>▶</a:t>
            </a:r>
            <a:r>
              <a:rPr lang="en" sz="1203"/>
              <a:t>  구조는 유사하게 내용은 다른 클래스와는 다르게 일상 대화 제작</a:t>
            </a:r>
            <a:endParaRPr sz="1203"/>
          </a:p>
        </p:txBody>
      </p:sp>
      <p:sp>
        <p:nvSpPr>
          <p:cNvPr id="92" name="Google Shape;92;p16"/>
          <p:cNvSpPr/>
          <p:nvPr/>
        </p:nvSpPr>
        <p:spPr>
          <a:xfrm>
            <a:off x="4711075" y="1017725"/>
            <a:ext cx="3915900" cy="17940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817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78575" lIns="78575" spcFirstLastPara="1" rIns="78575" wrap="square" tIns="7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3"/>
              <a:t>1. 양</a:t>
            </a:r>
            <a:endParaRPr sz="120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3"/>
              <a:t>	-제작자, LLM, 프롬프트 → </a:t>
            </a:r>
            <a:r>
              <a:rPr b="1" lang="en" sz="1203"/>
              <a:t>다양하게 사용</a:t>
            </a:r>
            <a:endParaRPr b="1" sz="120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3"/>
              <a:t>2. 질</a:t>
            </a:r>
            <a:endParaRPr sz="120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3"/>
              <a:t>	-유사도,길이,턴,주제 → </a:t>
            </a:r>
            <a:r>
              <a:rPr b="1" lang="en" sz="1203"/>
              <a:t>제작 후 정제</a:t>
            </a:r>
            <a:endParaRPr b="1" sz="120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3">
                <a:solidFill>
                  <a:schemeClr val="dk1"/>
                </a:solidFill>
              </a:rPr>
              <a:t>▶ 8천개 → 정제 후 최종 1천개 일상 대화 데이터 사용</a:t>
            </a:r>
            <a:endParaRPr b="1" sz="120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3"/>
          </a:p>
        </p:txBody>
      </p:sp>
      <p:sp>
        <p:nvSpPr>
          <p:cNvPr id="93" name="Google Shape;93;p16"/>
          <p:cNvSpPr/>
          <p:nvPr/>
        </p:nvSpPr>
        <p:spPr>
          <a:xfrm>
            <a:off x="517025" y="2935253"/>
            <a:ext cx="3915900" cy="17940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817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78575" lIns="78575" spcFirstLastPara="1" rIns="78575" wrap="square" tIns="7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MODEL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3"/>
              <a:t>문제</a:t>
            </a:r>
            <a:r>
              <a:rPr lang="en" sz="1200"/>
              <a:t>에 적합한 모델은 BERT, 두 가지로 나눠서 실험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solidFill>
                  <a:schemeClr val="dk2"/>
                </a:solidFill>
              </a:rPr>
              <a:t>M-</a:t>
            </a:r>
            <a:r>
              <a:rPr lang="en" sz="1200">
                <a:solidFill>
                  <a:schemeClr val="dk2"/>
                </a:solidFill>
              </a:rPr>
              <a:t>BERT : 다국어 사전학습 BERT 모델 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solidFill>
                  <a:schemeClr val="dk2"/>
                </a:solidFill>
              </a:rPr>
              <a:t>KLUE-BERT : 한국어 특화 BERT 모델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3">
                <a:solidFill>
                  <a:schemeClr val="dk1"/>
                </a:solidFill>
              </a:rPr>
              <a:t>▶ </a:t>
            </a:r>
            <a:r>
              <a:rPr b="1" lang="en" sz="1200">
                <a:solidFill>
                  <a:schemeClr val="dk2"/>
                </a:solidFill>
              </a:rPr>
              <a:t>KLUE-BERT가 적합</a:t>
            </a:r>
            <a:endParaRPr b="1" sz="120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3"/>
          </a:p>
        </p:txBody>
      </p:sp>
      <p:sp>
        <p:nvSpPr>
          <p:cNvPr id="94" name="Google Shape;94;p16"/>
          <p:cNvSpPr/>
          <p:nvPr/>
        </p:nvSpPr>
        <p:spPr>
          <a:xfrm>
            <a:off x="4711075" y="2935253"/>
            <a:ext cx="3915900" cy="17940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817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78575" lIns="78575" spcFirstLastPara="1" rIns="78575" wrap="square" tIns="7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TRAIN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3"/>
              <a:t>방법1: 단일 데이터로 학습 - 테스트까지 학습 방법</a:t>
            </a:r>
            <a:endParaRPr sz="120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3"/>
              <a:t>방법2: </a:t>
            </a:r>
            <a:r>
              <a:rPr b="1" lang="en" sz="1203"/>
              <a:t>4개 클래스 데이터로 1차 학습 후 5개 클래스 데이터로 추가 학습</a:t>
            </a:r>
            <a:endParaRPr b="1" sz="120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3"/>
              <a:t>▶ 방법2 성능 우수함</a:t>
            </a:r>
            <a:r>
              <a:rPr lang="en" sz="1203"/>
              <a:t> </a:t>
            </a:r>
            <a:endParaRPr sz="1203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500">
                <a:solidFill>
                  <a:srgbClr val="0B4F6C"/>
                </a:solidFill>
                <a:highlight>
                  <a:srgbClr val="F9FAFB"/>
                </a:highlight>
              </a:rPr>
              <a:t>데이터셋</a:t>
            </a:r>
            <a:endParaRPr/>
          </a:p>
        </p:txBody>
      </p:sp>
      <p:sp>
        <p:nvSpPr>
          <p:cNvPr id="100" name="Google Shape;10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C4043"/>
              </a:solidFill>
            </a:endParaRPr>
          </a:p>
          <a:p>
            <a:pPr indent="0" lvl="0" marL="0" rtl="0" algn="l">
              <a:spcBef>
                <a:spcPts val="30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C4043"/>
              </a:solidFill>
            </a:endParaRPr>
          </a:p>
          <a:p>
            <a:pPr indent="0" lvl="0" marL="0" rtl="0" algn="l">
              <a:spcBef>
                <a:spcPts val="30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1373" y="1181200"/>
            <a:ext cx="4021274" cy="335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500">
                <a:solidFill>
                  <a:srgbClr val="0B4F6C"/>
                </a:solidFill>
                <a:highlight>
                  <a:srgbClr val="F9FAFB"/>
                </a:highlight>
              </a:rPr>
              <a:t>EDA</a:t>
            </a:r>
            <a:endParaRPr/>
          </a:p>
        </p:txBody>
      </p:sp>
      <p:pic>
        <p:nvPicPr>
          <p:cNvPr id="107" name="Google Shape;10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300" y="1152476"/>
            <a:ext cx="2723558" cy="1873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24475" y="1152475"/>
            <a:ext cx="4931993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3042500"/>
            <a:ext cx="3612775" cy="15263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500">
                <a:solidFill>
                  <a:srgbClr val="0B4F6C"/>
                </a:solidFill>
                <a:highlight>
                  <a:srgbClr val="F9FAFB"/>
                </a:highlight>
              </a:rPr>
              <a:t>EDA</a:t>
            </a:r>
            <a:endParaRPr/>
          </a:p>
        </p:txBody>
      </p:sp>
      <p:pic>
        <p:nvPicPr>
          <p:cNvPr id="115" name="Google Shape;11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3153" y="163450"/>
            <a:ext cx="6442026" cy="481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0B4F6C"/>
                </a:solidFill>
                <a:highlight>
                  <a:srgbClr val="F9FAFB"/>
                </a:highlight>
              </a:rPr>
              <a:t>EDA</a:t>
            </a:r>
            <a:endParaRPr/>
          </a:p>
        </p:txBody>
      </p:sp>
      <p:sp>
        <p:nvSpPr>
          <p:cNvPr id="121" name="Google Shape;121;p20"/>
          <p:cNvSpPr txBox="1"/>
          <p:nvPr>
            <p:ph idx="1" type="body"/>
          </p:nvPr>
        </p:nvSpPr>
        <p:spPr>
          <a:xfrm>
            <a:off x="165475" y="1152475"/>
            <a:ext cx="4178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 </a:t>
            </a:r>
            <a:r>
              <a:rPr b="1" lang="en" sz="1200">
                <a:solidFill>
                  <a:schemeClr val="dk1"/>
                </a:solidFill>
                <a:highlight>
                  <a:srgbClr val="F9FAFB"/>
                </a:highlight>
              </a:rPr>
              <a:t>종합 결론</a:t>
            </a:r>
            <a:endParaRPr b="1" sz="1200">
              <a:solidFill>
                <a:schemeClr val="dk1"/>
              </a:solidFill>
              <a:highlight>
                <a:srgbClr val="F9FAFB"/>
              </a:highlight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  <a:highlight>
                  <a:srgbClr val="F9FAFB"/>
                </a:highlight>
              </a:rPr>
              <a:t>모든 클래스는 </a:t>
            </a:r>
            <a:r>
              <a:rPr b="1" lang="en" sz="1200">
                <a:solidFill>
                  <a:schemeClr val="dk1"/>
                </a:solidFill>
                <a:highlight>
                  <a:srgbClr val="F9FAFB"/>
                </a:highlight>
              </a:rPr>
              <a:t>길이·분포 구조가 유사</a:t>
            </a:r>
            <a:r>
              <a:rPr lang="en" sz="1200">
                <a:solidFill>
                  <a:schemeClr val="dk1"/>
                </a:solidFill>
                <a:highlight>
                  <a:srgbClr val="F9FAFB"/>
                </a:highlight>
              </a:rPr>
              <a:t> (긴 대화 존재, 오른쪽 꼬리 분포)</a:t>
            </a:r>
            <a:endParaRPr sz="1200">
              <a:solidFill>
                <a:schemeClr val="dk1"/>
              </a:solidFill>
              <a:highlight>
                <a:srgbClr val="F9FAFB"/>
              </a:highlight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  <a:highlight>
                  <a:srgbClr val="F9FAFB"/>
                </a:highlight>
              </a:rPr>
              <a:t>10턴 집중 패턴</a:t>
            </a:r>
            <a:r>
              <a:rPr lang="en" sz="1200">
                <a:solidFill>
                  <a:schemeClr val="dk1"/>
                </a:solidFill>
                <a:highlight>
                  <a:srgbClr val="F9FAFB"/>
                </a:highlight>
              </a:rPr>
              <a:t> → 데이터 생성 가이드라인 가능</a:t>
            </a:r>
            <a:r>
              <a:rPr lang="en" sz="1200">
                <a:solidFill>
                  <a:schemeClr val="dk1"/>
                </a:solidFill>
                <a:highlight>
                  <a:srgbClr val="F9FAFB"/>
                </a:highlight>
              </a:rPr>
              <a:t>성</a:t>
            </a:r>
            <a:endParaRPr sz="1200">
              <a:solidFill>
                <a:schemeClr val="dk1"/>
              </a:solidFill>
              <a:highlight>
                <a:srgbClr val="F9FAFB"/>
              </a:highlight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  <a:highlight>
                  <a:srgbClr val="F9FAFB"/>
                </a:highlight>
              </a:rPr>
              <a:t>모델 학습 시 </a:t>
            </a:r>
            <a:r>
              <a:rPr b="1" lang="en" sz="1200">
                <a:solidFill>
                  <a:schemeClr val="dk1"/>
                </a:solidFill>
                <a:highlight>
                  <a:srgbClr val="F9FAFB"/>
                </a:highlight>
              </a:rPr>
              <a:t>턴 수·길이보다 내용·맥락</a:t>
            </a:r>
            <a:r>
              <a:rPr lang="en" sz="1200">
                <a:solidFill>
                  <a:schemeClr val="dk1"/>
                </a:solidFill>
                <a:highlight>
                  <a:srgbClr val="F9FAFB"/>
                </a:highlight>
              </a:rPr>
              <a:t>에 집중 필요</a:t>
            </a:r>
            <a:br>
              <a:rPr lang="en" sz="1200">
                <a:solidFill>
                  <a:schemeClr val="dk1"/>
                </a:solidFill>
                <a:highlight>
                  <a:srgbClr val="F9FAFB"/>
                </a:highlight>
              </a:rPr>
            </a:br>
            <a:endParaRPr sz="1200">
              <a:solidFill>
                <a:schemeClr val="dk1"/>
              </a:solidFill>
              <a:highlight>
                <a:srgbClr val="F9FAFB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9FAFB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highlight>
                  <a:srgbClr val="F9FAFB"/>
                </a:highlight>
              </a:rPr>
              <a:t>클래스별 대화 패턴 특징</a:t>
            </a:r>
            <a:endParaRPr b="1" sz="1200">
              <a:solidFill>
                <a:schemeClr val="dk1"/>
              </a:solidFill>
              <a:highlight>
                <a:srgbClr val="F9FAFB"/>
              </a:highlight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  <a:highlight>
                  <a:srgbClr val="F9FAFB"/>
                </a:highlight>
              </a:rPr>
              <a:t>Extortion(갈취)</a:t>
            </a:r>
            <a:r>
              <a:rPr lang="en" sz="1200">
                <a:solidFill>
                  <a:schemeClr val="dk1"/>
                </a:solidFill>
                <a:highlight>
                  <a:srgbClr val="F9FAFB"/>
                </a:highlight>
              </a:rPr>
              <a:t>: 요구 → 저항 → 위협 → 굴복 / 핵심 = 금전·물품</a:t>
            </a:r>
            <a:endParaRPr sz="1200">
              <a:solidFill>
                <a:schemeClr val="dk1"/>
              </a:solidFill>
              <a:highlight>
                <a:srgbClr val="F9FAFB"/>
              </a:highlight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  <a:highlight>
                  <a:srgbClr val="F9FAFB"/>
                </a:highlight>
              </a:rPr>
              <a:t>Threat(협박)</a:t>
            </a:r>
            <a:r>
              <a:rPr lang="en" sz="1200">
                <a:solidFill>
                  <a:schemeClr val="dk1"/>
                </a:solidFill>
                <a:highlight>
                  <a:srgbClr val="F9FAFB"/>
                </a:highlight>
              </a:rPr>
              <a:t>: 갈등이 생명 위협으로 비화 / 핵심 = 폭력·살해</a:t>
            </a:r>
            <a:endParaRPr sz="1200">
              <a:solidFill>
                <a:schemeClr val="dk1"/>
              </a:solidFill>
              <a:highlight>
                <a:srgbClr val="F9FAFB"/>
              </a:highlight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  <a:highlight>
                  <a:srgbClr val="F9FAFB"/>
                </a:highlight>
              </a:rPr>
              <a:t>Workplace(직장괴롭힘)</a:t>
            </a:r>
            <a:r>
              <a:rPr lang="en" sz="1200">
                <a:solidFill>
                  <a:schemeClr val="dk1"/>
                </a:solidFill>
                <a:highlight>
                  <a:srgbClr val="F9FAFB"/>
                </a:highlight>
              </a:rPr>
              <a:t>: 상사 지시·질책 ↔ 부하 사과·복종 / 업무 중심</a:t>
            </a:r>
            <a:endParaRPr sz="1200">
              <a:solidFill>
                <a:schemeClr val="dk1"/>
              </a:solidFill>
              <a:highlight>
                <a:srgbClr val="F9FAFB"/>
              </a:highlight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  <a:highlight>
                  <a:srgbClr val="F9FAFB"/>
                </a:highlight>
              </a:rPr>
              <a:t>Etc Harassment(기타괴롭힘)</a:t>
            </a:r>
            <a:r>
              <a:rPr lang="en" sz="1200">
                <a:solidFill>
                  <a:schemeClr val="dk1"/>
                </a:solidFill>
                <a:highlight>
                  <a:srgbClr val="F9FAFB"/>
                </a:highlight>
              </a:rPr>
              <a:t>: 인신공격·비난 반복 / 주제 다양</a:t>
            </a:r>
            <a:br>
              <a:rPr lang="en" sz="1200">
                <a:solidFill>
                  <a:schemeClr val="dk1"/>
                </a:solidFill>
                <a:highlight>
                  <a:srgbClr val="F9FAFB"/>
                </a:highlight>
              </a:rPr>
            </a:br>
            <a:endParaRPr sz="1200">
              <a:solidFill>
                <a:schemeClr val="dk1"/>
              </a:solidFill>
              <a:highlight>
                <a:srgbClr val="F9FAFB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22" name="Google Shape;122;p20"/>
          <p:cNvSpPr txBox="1"/>
          <p:nvPr>
            <p:ph idx="1" type="body"/>
          </p:nvPr>
        </p:nvSpPr>
        <p:spPr>
          <a:xfrm>
            <a:off x="4697750" y="1277425"/>
            <a:ext cx="437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 </a:t>
            </a:r>
            <a:r>
              <a:rPr b="1" lang="en" sz="1200">
                <a:solidFill>
                  <a:schemeClr val="dk1"/>
                </a:solidFill>
                <a:highlight>
                  <a:srgbClr val="F9FAFB"/>
                </a:highlight>
              </a:rPr>
              <a:t>키워드/형태소 분석 인사이트</a:t>
            </a:r>
            <a:endParaRPr b="1" sz="1200">
              <a:solidFill>
                <a:schemeClr val="dk1"/>
              </a:solidFill>
              <a:highlight>
                <a:srgbClr val="F9FAFB"/>
              </a:highlight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  <a:highlight>
                  <a:srgbClr val="F9FAFB"/>
                </a:highlight>
              </a:rPr>
              <a:t>공통</a:t>
            </a:r>
            <a:r>
              <a:rPr lang="en" sz="1200">
                <a:solidFill>
                  <a:schemeClr val="dk1"/>
                </a:solidFill>
                <a:highlight>
                  <a:srgbClr val="F9FAFB"/>
                </a:highlight>
              </a:rPr>
              <a:t>: 조사·대명사·기능어 비중 높음 → 불용어 처리 필요</a:t>
            </a:r>
            <a:endParaRPr sz="1200">
              <a:solidFill>
                <a:schemeClr val="dk1"/>
              </a:solidFill>
              <a:highlight>
                <a:srgbClr val="F9FAFB"/>
              </a:highlight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  <a:highlight>
                  <a:srgbClr val="F9FAFB"/>
                </a:highlight>
              </a:rPr>
              <a:t>클래스별 차별 키워드</a:t>
            </a:r>
            <a:br>
              <a:rPr b="1" lang="en" sz="1200">
                <a:solidFill>
                  <a:schemeClr val="dk1"/>
                </a:solidFill>
                <a:highlight>
                  <a:srgbClr val="F9FAFB"/>
                </a:highlight>
              </a:rPr>
            </a:br>
            <a:endParaRPr b="1" sz="1200">
              <a:solidFill>
                <a:schemeClr val="dk1"/>
              </a:solidFill>
              <a:highlight>
                <a:srgbClr val="F9FAFB"/>
              </a:highlight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  <a:highlight>
                  <a:srgbClr val="F9FAFB"/>
                </a:highlight>
              </a:rPr>
              <a:t>갈취: 돈, 없/있</a:t>
            </a:r>
            <a:endParaRPr sz="1200">
              <a:solidFill>
                <a:schemeClr val="dk1"/>
              </a:solidFill>
              <a:highlight>
                <a:srgbClr val="F9FAFB"/>
              </a:highlight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  <a:highlight>
                  <a:srgbClr val="F9FAFB"/>
                </a:highlight>
              </a:rPr>
              <a:t>협박: 가족, 경찰, !</a:t>
            </a:r>
            <a:endParaRPr sz="1200">
              <a:solidFill>
                <a:schemeClr val="dk1"/>
              </a:solidFill>
              <a:highlight>
                <a:srgbClr val="F9FAFB"/>
              </a:highlight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  <a:highlight>
                  <a:srgbClr val="F9FAFB"/>
                </a:highlight>
              </a:rPr>
              <a:t>직장괴롭힘: 죄송, 일, 님</a:t>
            </a:r>
            <a:endParaRPr sz="1200">
              <a:solidFill>
                <a:schemeClr val="dk1"/>
              </a:solidFill>
              <a:highlight>
                <a:srgbClr val="F9FAFB"/>
              </a:highlight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  <a:highlight>
                  <a:srgbClr val="F9FAFB"/>
                </a:highlight>
              </a:rPr>
              <a:t>기타괴롭힘: 새끼, 장애, 고객</a:t>
            </a:r>
            <a:br>
              <a:rPr lang="en" sz="1200">
                <a:solidFill>
                  <a:schemeClr val="dk1"/>
                </a:solidFill>
                <a:highlight>
                  <a:srgbClr val="F9FAFB"/>
                </a:highlight>
              </a:rPr>
            </a:br>
            <a:endParaRPr sz="1200">
              <a:solidFill>
                <a:schemeClr val="dk1"/>
              </a:solidFill>
              <a:highlight>
                <a:srgbClr val="F9FAFB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9FAFB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highlight>
                  <a:srgbClr val="F9FAFB"/>
                </a:highlight>
              </a:rPr>
              <a:t>시사점</a:t>
            </a:r>
            <a:endParaRPr b="1" sz="1200">
              <a:solidFill>
                <a:schemeClr val="dk1"/>
              </a:solidFill>
              <a:highlight>
                <a:srgbClr val="F9FAFB"/>
              </a:highlight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  <a:highlight>
                  <a:srgbClr val="F9FAFB"/>
                </a:highlight>
              </a:rPr>
              <a:t>불용어 제거 + TF-IDF 활용</a:t>
            </a:r>
            <a:r>
              <a:rPr lang="en" sz="1200">
                <a:solidFill>
                  <a:schemeClr val="dk1"/>
                </a:solidFill>
                <a:highlight>
                  <a:srgbClr val="F9FAFB"/>
                </a:highlight>
              </a:rPr>
              <a:t> → 효과적 분류 가능</a:t>
            </a:r>
            <a:endParaRPr sz="1200">
              <a:solidFill>
                <a:schemeClr val="dk1"/>
              </a:solidFill>
              <a:highlight>
                <a:srgbClr val="F9FAFB"/>
              </a:highlight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  <a:highlight>
                  <a:srgbClr val="F9FAFB"/>
                </a:highlight>
              </a:rPr>
              <a:t>명사/형태소 분석만으로도 </a:t>
            </a:r>
            <a:r>
              <a:rPr b="1" lang="en" sz="1200">
                <a:solidFill>
                  <a:schemeClr val="dk1"/>
                </a:solidFill>
                <a:highlight>
                  <a:srgbClr val="F9FAFB"/>
                </a:highlight>
              </a:rPr>
              <a:t>클래스별 정체성 뚜렷</a:t>
            </a:r>
            <a:endParaRPr b="1" sz="1200">
              <a:solidFill>
                <a:schemeClr val="dk1"/>
              </a:solidFill>
              <a:highlight>
                <a:srgbClr val="F9FAFB"/>
              </a:highlight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  <a:highlight>
                  <a:srgbClr val="F9FAFB"/>
                </a:highlight>
              </a:rPr>
              <a:t>키워드 가중치 적용 시 </a:t>
            </a:r>
            <a:r>
              <a:rPr b="1" lang="en" sz="1200">
                <a:solidFill>
                  <a:schemeClr val="dk1"/>
                </a:solidFill>
                <a:highlight>
                  <a:srgbClr val="F9FAFB"/>
                </a:highlight>
              </a:rPr>
              <a:t>모델 성능 향상 기대</a:t>
            </a:r>
            <a:endParaRPr b="1" sz="1200">
              <a:solidFill>
                <a:schemeClr val="dk1"/>
              </a:solidFill>
              <a:highlight>
                <a:srgbClr val="F9FAFB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</a:pPr>
            <a:r>
              <a:t/>
            </a:r>
            <a:endParaRPr sz="1200">
              <a:highlight>
                <a:srgbClr val="F9FAFB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500">
                <a:solidFill>
                  <a:srgbClr val="0B4F6C"/>
                </a:solidFill>
                <a:highlight>
                  <a:srgbClr val="F9FAFB"/>
                </a:highlight>
              </a:rPr>
              <a:t>데이터 구축</a:t>
            </a:r>
            <a:endParaRPr/>
          </a:p>
        </p:txBody>
      </p:sp>
      <p:sp>
        <p:nvSpPr>
          <p:cNvPr id="128" name="Google Shape;128;p21"/>
          <p:cNvSpPr txBox="1"/>
          <p:nvPr>
            <p:ph idx="1" type="body"/>
          </p:nvPr>
        </p:nvSpPr>
        <p:spPr>
          <a:xfrm>
            <a:off x="311700" y="1630200"/>
            <a:ext cx="8520600" cy="289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1. </a:t>
            </a:r>
            <a:r>
              <a:rPr lang="en" sz="1400">
                <a:solidFill>
                  <a:schemeClr val="dk1"/>
                </a:solidFill>
              </a:rPr>
              <a:t>MIX_DATA: 제작한 일상 데이터 8,000개</a:t>
            </a:r>
            <a:endParaRPr sz="1400">
              <a:solidFill>
                <a:schemeClr val="dk1"/>
              </a:solidFill>
              <a:highlight>
                <a:srgbClr val="F9FAFB"/>
              </a:highlight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  <a:highlight>
                  <a:srgbClr val="F9FAFB"/>
                </a:highlight>
              </a:rPr>
              <a:t>GEMINI_API: API 사용 등 추가 제작 4,000개</a:t>
            </a:r>
            <a:endParaRPr sz="1400">
              <a:solidFill>
                <a:schemeClr val="dk1"/>
              </a:solidFill>
              <a:highlight>
                <a:srgbClr val="F9FAFB"/>
              </a:highlight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  <a:highlight>
                  <a:srgbClr val="F9FAFB"/>
                </a:highlight>
              </a:rPr>
              <a:t>Gemini 2.5 Pro: 2000개</a:t>
            </a:r>
            <a:endParaRPr sz="1400">
              <a:solidFill>
                <a:schemeClr val="dk1"/>
              </a:solidFill>
              <a:highlight>
                <a:srgbClr val="F9FAFB"/>
              </a:highlight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  <a:highlight>
                  <a:srgbClr val="F9FAFB"/>
                </a:highlight>
              </a:rPr>
              <a:t>ChatGPT-5: 1000개</a:t>
            </a:r>
            <a:endParaRPr sz="1400">
              <a:solidFill>
                <a:schemeClr val="dk1"/>
              </a:solidFill>
              <a:highlight>
                <a:srgbClr val="F9FAFB"/>
              </a:highlight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  <a:highlight>
                  <a:srgbClr val="F9FAFB"/>
                </a:highlight>
              </a:rPr>
              <a:t>기타: Claude,  perplexity, Grok 등 1,000개</a:t>
            </a:r>
            <a:endParaRPr sz="1400">
              <a:solidFill>
                <a:schemeClr val="dk1"/>
              </a:solidFill>
              <a:highlight>
                <a:srgbClr val="F9FAFB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9FAFB"/>
                </a:highlight>
              </a:rPr>
              <a:t>2. </a:t>
            </a:r>
            <a:r>
              <a:rPr lang="en" sz="1400">
                <a:solidFill>
                  <a:schemeClr val="dk1"/>
                </a:solidFill>
              </a:rPr>
              <a:t>MIX_CLEAN_DATA: MIX_DATA를 유사도 제거 등으로 정제한 약 1,000개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400">
                <a:solidFill>
                  <a:schemeClr val="dk1"/>
                </a:solidFill>
                <a:highlight>
                  <a:srgbClr val="F9FAFB"/>
                </a:highlight>
              </a:rPr>
              <a:t>3. </a:t>
            </a:r>
            <a:r>
              <a:rPr i="1" lang="en" sz="1400">
                <a:solidFill>
                  <a:schemeClr val="dk1"/>
                </a:solidFill>
                <a:highlight>
                  <a:srgbClr val="F9FAFB"/>
                </a:highlight>
              </a:rPr>
              <a:t>KAKAO_INSTA_FACEBOOK: 비교 실험을 위한 AiHub의 외부 데이터 7,000개</a:t>
            </a:r>
            <a:endParaRPr i="1" sz="1400">
              <a:solidFill>
                <a:schemeClr val="dk1"/>
              </a:solidFill>
              <a:highlight>
                <a:srgbClr val="F9FAFB"/>
              </a:highlight>
            </a:endParaRPr>
          </a:p>
          <a:p>
            <a:pPr indent="0" lvl="0" marL="9144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