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4"/>
  </p:sldMasterIdLst>
  <p:notesMasterIdLst>
    <p:notesMasterId r:id="rId42"/>
  </p:notesMasterIdLst>
  <p:sldIdLst>
    <p:sldId id="256" r:id="rId5"/>
    <p:sldId id="413" r:id="rId6"/>
    <p:sldId id="424" r:id="rId7"/>
    <p:sldId id="425" r:id="rId8"/>
    <p:sldId id="426" r:id="rId9"/>
    <p:sldId id="314" r:id="rId10"/>
    <p:sldId id="407" r:id="rId11"/>
    <p:sldId id="315" r:id="rId12"/>
    <p:sldId id="414" r:id="rId13"/>
    <p:sldId id="409" r:id="rId14"/>
    <p:sldId id="405" r:id="rId15"/>
    <p:sldId id="427" r:id="rId16"/>
    <p:sldId id="316" r:id="rId17"/>
    <p:sldId id="317" r:id="rId18"/>
    <p:sldId id="319" r:id="rId19"/>
    <p:sldId id="318" r:id="rId20"/>
    <p:sldId id="330" r:id="rId21"/>
    <p:sldId id="410" r:id="rId22"/>
    <p:sldId id="383" r:id="rId23"/>
    <p:sldId id="384" r:id="rId24"/>
    <p:sldId id="385" r:id="rId25"/>
    <p:sldId id="416" r:id="rId26"/>
    <p:sldId id="428" r:id="rId27"/>
    <p:sldId id="429" r:id="rId28"/>
    <p:sldId id="430" r:id="rId29"/>
    <p:sldId id="417" r:id="rId30"/>
    <p:sldId id="423" r:id="rId31"/>
    <p:sldId id="321" r:id="rId32"/>
    <p:sldId id="431" r:id="rId33"/>
    <p:sldId id="432" r:id="rId34"/>
    <p:sldId id="420" r:id="rId35"/>
    <p:sldId id="421" r:id="rId36"/>
    <p:sldId id="327" r:id="rId37"/>
    <p:sldId id="332" r:id="rId38"/>
    <p:sldId id="337" r:id="rId39"/>
    <p:sldId id="340" r:id="rId40"/>
    <p:sldId id="433" r:id="rId41"/>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4" autoAdjust="0"/>
    <p:restoredTop sz="68986" autoAdjust="0"/>
  </p:normalViewPr>
  <p:slideViewPr>
    <p:cSldViewPr>
      <p:cViewPr varScale="1">
        <p:scale>
          <a:sx n="86" d="100"/>
          <a:sy n="86" d="100"/>
        </p:scale>
        <p:origin x="18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dhausen, Christopher" userId="b1aab6c0-9fc6-48f7-b1a5-da9c7f2aa62a" providerId="ADAL" clId="{42308C08-17C1-4460-AB18-6634FADE6C66}"/>
    <pc:docChg chg="custSel delSld modSld modMainMaster">
      <pc:chgData name="Hundhausen, Christopher" userId="b1aab6c0-9fc6-48f7-b1a5-da9c7f2aa62a" providerId="ADAL" clId="{42308C08-17C1-4460-AB18-6634FADE6C66}" dt="2020-01-13T23:16:55.483" v="847" actId="20577"/>
      <pc:docMkLst>
        <pc:docMk/>
      </pc:docMkLst>
      <pc:sldChg chg="modSp modNotesTx">
        <pc:chgData name="Hundhausen, Christopher" userId="b1aab6c0-9fc6-48f7-b1a5-da9c7f2aa62a" providerId="ADAL" clId="{42308C08-17C1-4460-AB18-6634FADE6C66}" dt="2020-01-13T22:58:04.388" v="99" actId="20577"/>
        <pc:sldMkLst>
          <pc:docMk/>
          <pc:sldMk cId="0" sldId="314"/>
        </pc:sldMkLst>
        <pc:spChg chg="mod">
          <ac:chgData name="Hundhausen, Christopher" userId="b1aab6c0-9fc6-48f7-b1a5-da9c7f2aa62a" providerId="ADAL" clId="{42308C08-17C1-4460-AB18-6634FADE6C66}" dt="2020-01-13T22:57:40.175" v="22"/>
          <ac:spMkLst>
            <pc:docMk/>
            <pc:sldMk cId="0" sldId="314"/>
            <ac:spMk id="6147" creationId="{00000000-0000-0000-0000-000000000000}"/>
          </ac:spMkLst>
        </pc:spChg>
      </pc:sldChg>
      <pc:sldChg chg="modNotesTx">
        <pc:chgData name="Hundhausen, Christopher" userId="b1aab6c0-9fc6-48f7-b1a5-da9c7f2aa62a" providerId="ADAL" clId="{42308C08-17C1-4460-AB18-6634FADE6C66}" dt="2020-01-13T23:01:04.372" v="437" actId="20577"/>
        <pc:sldMkLst>
          <pc:docMk/>
          <pc:sldMk cId="0" sldId="316"/>
        </pc:sldMkLst>
      </pc:sldChg>
      <pc:sldChg chg="modSp modNotesTx">
        <pc:chgData name="Hundhausen, Christopher" userId="b1aab6c0-9fc6-48f7-b1a5-da9c7f2aa62a" providerId="ADAL" clId="{42308C08-17C1-4460-AB18-6634FADE6C66}" dt="2020-01-13T23:11:02.902" v="787" actId="20577"/>
        <pc:sldMkLst>
          <pc:docMk/>
          <pc:sldMk cId="0" sldId="321"/>
        </pc:sldMkLst>
        <pc:spChg chg="mod">
          <ac:chgData name="Hundhausen, Christopher" userId="b1aab6c0-9fc6-48f7-b1a5-da9c7f2aa62a" providerId="ADAL" clId="{42308C08-17C1-4460-AB18-6634FADE6C66}" dt="2020-01-13T23:11:02.902" v="787" actId="20577"/>
          <ac:spMkLst>
            <pc:docMk/>
            <pc:sldMk cId="0" sldId="321"/>
            <ac:spMk id="23556" creationId="{00000000-0000-0000-0000-000000000000}"/>
          </ac:spMkLst>
        </pc:spChg>
      </pc:sldChg>
      <pc:sldChg chg="modSp">
        <pc:chgData name="Hundhausen, Christopher" userId="b1aab6c0-9fc6-48f7-b1a5-da9c7f2aa62a" providerId="ADAL" clId="{42308C08-17C1-4460-AB18-6634FADE6C66}" dt="2020-01-13T23:15:55.875" v="789" actId="6549"/>
        <pc:sldMkLst>
          <pc:docMk/>
          <pc:sldMk cId="0" sldId="332"/>
        </pc:sldMkLst>
        <pc:spChg chg="mod">
          <ac:chgData name="Hundhausen, Christopher" userId="b1aab6c0-9fc6-48f7-b1a5-da9c7f2aa62a" providerId="ADAL" clId="{42308C08-17C1-4460-AB18-6634FADE6C66}" dt="2020-01-13T23:15:55.875" v="789" actId="6549"/>
          <ac:spMkLst>
            <pc:docMk/>
            <pc:sldMk cId="0" sldId="332"/>
            <ac:spMk id="29700" creationId="{00000000-0000-0000-0000-000000000000}"/>
          </ac:spMkLst>
        </pc:spChg>
      </pc:sldChg>
      <pc:sldChg chg="modNotesTx">
        <pc:chgData name="Hundhausen, Christopher" userId="b1aab6c0-9fc6-48f7-b1a5-da9c7f2aa62a" providerId="ADAL" clId="{42308C08-17C1-4460-AB18-6634FADE6C66}" dt="2020-01-13T22:59:03.012" v="242" actId="20577"/>
        <pc:sldMkLst>
          <pc:docMk/>
          <pc:sldMk cId="0" sldId="407"/>
        </pc:sldMkLst>
      </pc:sldChg>
      <pc:sldChg chg="modSp">
        <pc:chgData name="Hundhausen, Christopher" userId="b1aab6c0-9fc6-48f7-b1a5-da9c7f2aa62a" providerId="ADAL" clId="{42308C08-17C1-4460-AB18-6634FADE6C66}" dt="2020-01-13T23:00:02.128" v="272" actId="20577"/>
        <pc:sldMkLst>
          <pc:docMk/>
          <pc:sldMk cId="0" sldId="409"/>
        </pc:sldMkLst>
        <pc:spChg chg="mod">
          <ac:chgData name="Hundhausen, Christopher" userId="b1aab6c0-9fc6-48f7-b1a5-da9c7f2aa62a" providerId="ADAL" clId="{42308C08-17C1-4460-AB18-6634FADE6C66}" dt="2020-01-13T23:00:02.128" v="272" actId="20577"/>
          <ac:spMkLst>
            <pc:docMk/>
            <pc:sldMk cId="0" sldId="409"/>
            <ac:spMk id="4" creationId="{00000000-0000-0000-0000-000000000000}"/>
          </ac:spMkLst>
        </pc:spChg>
      </pc:sldChg>
      <pc:sldChg chg="modNotesTx">
        <pc:chgData name="Hundhausen, Christopher" userId="b1aab6c0-9fc6-48f7-b1a5-da9c7f2aa62a" providerId="ADAL" clId="{42308C08-17C1-4460-AB18-6634FADE6C66}" dt="2020-01-13T23:03:14.163" v="639" actId="20577"/>
        <pc:sldMkLst>
          <pc:docMk/>
          <pc:sldMk cId="861782497" sldId="417"/>
        </pc:sldMkLst>
      </pc:sldChg>
      <pc:sldChg chg="modSp">
        <pc:chgData name="Hundhausen, Christopher" userId="b1aab6c0-9fc6-48f7-b1a5-da9c7f2aa62a" providerId="ADAL" clId="{42308C08-17C1-4460-AB18-6634FADE6C66}" dt="2020-01-13T22:56:56.373" v="16" actId="20577"/>
        <pc:sldMkLst>
          <pc:docMk/>
          <pc:sldMk cId="3705404371" sldId="424"/>
        </pc:sldMkLst>
        <pc:spChg chg="mod">
          <ac:chgData name="Hundhausen, Christopher" userId="b1aab6c0-9fc6-48f7-b1a5-da9c7f2aa62a" providerId="ADAL" clId="{42308C08-17C1-4460-AB18-6634FADE6C66}" dt="2020-01-13T22:56:56.373" v="16" actId="20577"/>
          <ac:spMkLst>
            <pc:docMk/>
            <pc:sldMk cId="3705404371" sldId="424"/>
            <ac:spMk id="3" creationId="{00000000-0000-0000-0000-000000000000}"/>
          </ac:spMkLst>
        </pc:spChg>
      </pc:sldChg>
      <pc:sldChg chg="modSp">
        <pc:chgData name="Hundhausen, Christopher" userId="b1aab6c0-9fc6-48f7-b1a5-da9c7f2aa62a" providerId="ADAL" clId="{42308C08-17C1-4460-AB18-6634FADE6C66}" dt="2020-01-13T23:02:28.357" v="439" actId="20577"/>
        <pc:sldMkLst>
          <pc:docMk/>
          <pc:sldMk cId="3920525047" sldId="430"/>
        </pc:sldMkLst>
        <pc:spChg chg="mod">
          <ac:chgData name="Hundhausen, Christopher" userId="b1aab6c0-9fc6-48f7-b1a5-da9c7f2aa62a" providerId="ADAL" clId="{42308C08-17C1-4460-AB18-6634FADE6C66}" dt="2020-01-13T23:02:28.357" v="439" actId="20577"/>
          <ac:spMkLst>
            <pc:docMk/>
            <pc:sldMk cId="3920525047" sldId="430"/>
            <ac:spMk id="3" creationId="{00000000-0000-0000-0000-000000000000}"/>
          </ac:spMkLst>
        </pc:spChg>
      </pc:sldChg>
      <pc:sldChg chg="modSp">
        <pc:chgData name="Hundhausen, Christopher" userId="b1aab6c0-9fc6-48f7-b1a5-da9c7f2aa62a" providerId="ADAL" clId="{42308C08-17C1-4460-AB18-6634FADE6C66}" dt="2020-01-13T23:16:26.293" v="830" actId="20577"/>
        <pc:sldMkLst>
          <pc:docMk/>
          <pc:sldMk cId="4088399794" sldId="433"/>
        </pc:sldMkLst>
        <pc:spChg chg="mod">
          <ac:chgData name="Hundhausen, Christopher" userId="b1aab6c0-9fc6-48f7-b1a5-da9c7f2aa62a" providerId="ADAL" clId="{42308C08-17C1-4460-AB18-6634FADE6C66}" dt="2020-01-13T23:16:26.293" v="830" actId="20577"/>
          <ac:spMkLst>
            <pc:docMk/>
            <pc:sldMk cId="4088399794" sldId="433"/>
            <ac:spMk id="44035" creationId="{00000000-0000-0000-0000-000000000000}"/>
          </ac:spMkLst>
        </pc:spChg>
      </pc:sldChg>
      <pc:sldChg chg="modSp del">
        <pc:chgData name="Hundhausen, Christopher" userId="b1aab6c0-9fc6-48f7-b1a5-da9c7f2aa62a" providerId="ADAL" clId="{42308C08-17C1-4460-AB18-6634FADE6C66}" dt="2020-01-13T22:56:35.567" v="2" actId="47"/>
        <pc:sldMkLst>
          <pc:docMk/>
          <pc:sldMk cId="108346167" sldId="434"/>
        </pc:sldMkLst>
        <pc:spChg chg="mod">
          <ac:chgData name="Hundhausen, Christopher" userId="b1aab6c0-9fc6-48f7-b1a5-da9c7f2aa62a" providerId="ADAL" clId="{42308C08-17C1-4460-AB18-6634FADE6C66}" dt="2020-01-13T22:56:29.961" v="1" actId="20577"/>
          <ac:spMkLst>
            <pc:docMk/>
            <pc:sldMk cId="108346167" sldId="434"/>
            <ac:spMk id="44035" creationId="{00000000-0000-0000-0000-000000000000}"/>
          </ac:spMkLst>
        </pc:spChg>
      </pc:sldChg>
      <pc:sldMasterChg chg="modSp">
        <pc:chgData name="Hundhausen, Christopher" userId="b1aab6c0-9fc6-48f7-b1a5-da9c7f2aa62a" providerId="ADAL" clId="{42308C08-17C1-4460-AB18-6634FADE6C66}" dt="2020-01-13T23:16:55.483" v="847" actId="20577"/>
        <pc:sldMasterMkLst>
          <pc:docMk/>
          <pc:sldMasterMk cId="0" sldId="2147483649"/>
        </pc:sldMasterMkLst>
        <pc:spChg chg="mod">
          <ac:chgData name="Hundhausen, Christopher" userId="b1aab6c0-9fc6-48f7-b1a5-da9c7f2aa62a" providerId="ADAL" clId="{42308C08-17C1-4460-AB18-6634FADE6C66}" dt="2020-01-13T23:16:48.611" v="840" actId="20577"/>
          <ac:spMkLst>
            <pc:docMk/>
            <pc:sldMasterMk cId="0" sldId="2147483649"/>
            <ac:spMk id="35850" creationId="{00000000-0000-0000-0000-000000000000}"/>
          </ac:spMkLst>
        </pc:spChg>
        <pc:spChg chg="mod">
          <ac:chgData name="Hundhausen, Christopher" userId="b1aab6c0-9fc6-48f7-b1a5-da9c7f2aa62a" providerId="ADAL" clId="{42308C08-17C1-4460-AB18-6634FADE6C66}" dt="2020-01-13T23:16:55.483" v="847" actId="20577"/>
          <ac:spMkLst>
            <pc:docMk/>
            <pc:sldMasterMk cId="0" sldId="2147483649"/>
            <ac:spMk id="35851" creationId="{00000000-0000-0000-0000-000000000000}"/>
          </ac:spMkLst>
        </pc:spChg>
      </pc:sldMasterChg>
    </pc:docChg>
  </pc:docChgLst>
  <pc:docChgLst>
    <pc:chgData name="Christopher" userId="b1aab6c0-9fc6-48f7-b1a5-da9c7f2aa62a" providerId="ADAL" clId="{A3CC10A2-4C26-42AA-8AC8-182CF10E8FB2}"/>
    <pc:docChg chg="undo custSel delSld modSld modMainMaster">
      <pc:chgData name="Christopher" userId="b1aab6c0-9fc6-48f7-b1a5-da9c7f2aa62a" providerId="ADAL" clId="{A3CC10A2-4C26-42AA-8AC8-182CF10E8FB2}" dt="2021-01-16T03:49:26.800" v="1389" actId="20577"/>
      <pc:docMkLst>
        <pc:docMk/>
      </pc:docMkLst>
      <pc:sldChg chg="modSp mod">
        <pc:chgData name="Christopher" userId="b1aab6c0-9fc6-48f7-b1a5-da9c7f2aa62a" providerId="ADAL" clId="{A3CC10A2-4C26-42AA-8AC8-182CF10E8FB2}" dt="2021-01-16T03:43:20.254" v="673" actId="6549"/>
        <pc:sldMkLst>
          <pc:docMk/>
          <pc:sldMk cId="0" sldId="321"/>
        </pc:sldMkLst>
        <pc:spChg chg="mod">
          <ac:chgData name="Christopher" userId="b1aab6c0-9fc6-48f7-b1a5-da9c7f2aa62a" providerId="ADAL" clId="{A3CC10A2-4C26-42AA-8AC8-182CF10E8FB2}" dt="2021-01-16T03:43:20.254" v="673" actId="6549"/>
          <ac:spMkLst>
            <pc:docMk/>
            <pc:sldMk cId="0" sldId="321"/>
            <ac:spMk id="23556" creationId="{00000000-0000-0000-0000-000000000000}"/>
          </ac:spMkLst>
        </pc:spChg>
      </pc:sldChg>
      <pc:sldChg chg="modSp mod">
        <pc:chgData name="Christopher" userId="b1aab6c0-9fc6-48f7-b1a5-da9c7f2aa62a" providerId="ADAL" clId="{A3CC10A2-4C26-42AA-8AC8-182CF10E8FB2}" dt="2021-01-16T03:47:57.982" v="1151" actId="20577"/>
        <pc:sldMkLst>
          <pc:docMk/>
          <pc:sldMk cId="0" sldId="337"/>
        </pc:sldMkLst>
        <pc:spChg chg="mod">
          <ac:chgData name="Christopher" userId="b1aab6c0-9fc6-48f7-b1a5-da9c7f2aa62a" providerId="ADAL" clId="{A3CC10A2-4C26-42AA-8AC8-182CF10E8FB2}" dt="2021-01-16T03:47:57.982" v="1151" actId="20577"/>
          <ac:spMkLst>
            <pc:docMk/>
            <pc:sldMk cId="0" sldId="337"/>
            <ac:spMk id="33796" creationId="{00000000-0000-0000-0000-000000000000}"/>
          </ac:spMkLst>
        </pc:spChg>
      </pc:sldChg>
      <pc:sldChg chg="modSp mod">
        <pc:chgData name="Christopher" userId="b1aab6c0-9fc6-48f7-b1a5-da9c7f2aa62a" providerId="ADAL" clId="{A3CC10A2-4C26-42AA-8AC8-182CF10E8FB2}" dt="2021-01-16T03:49:05.278" v="1329" actId="20577"/>
        <pc:sldMkLst>
          <pc:docMk/>
          <pc:sldMk cId="0" sldId="340"/>
        </pc:sldMkLst>
        <pc:spChg chg="mod">
          <ac:chgData name="Christopher" userId="b1aab6c0-9fc6-48f7-b1a5-da9c7f2aa62a" providerId="ADAL" clId="{A3CC10A2-4C26-42AA-8AC8-182CF10E8FB2}" dt="2021-01-16T03:49:05.278" v="1329" actId="20577"/>
          <ac:spMkLst>
            <pc:docMk/>
            <pc:sldMk cId="0" sldId="340"/>
            <ac:spMk id="36868" creationId="{00000000-0000-0000-0000-000000000000}"/>
          </ac:spMkLst>
        </pc:spChg>
      </pc:sldChg>
      <pc:sldChg chg="del">
        <pc:chgData name="Christopher" userId="b1aab6c0-9fc6-48f7-b1a5-da9c7f2aa62a" providerId="ADAL" clId="{A3CC10A2-4C26-42AA-8AC8-182CF10E8FB2}" dt="2021-01-16T03:46:28.211" v="1104" actId="47"/>
        <pc:sldMkLst>
          <pc:docMk/>
          <pc:sldMk cId="0" sldId="403"/>
        </pc:sldMkLst>
      </pc:sldChg>
      <pc:sldChg chg="modSp mod">
        <pc:chgData name="Christopher" userId="b1aab6c0-9fc6-48f7-b1a5-da9c7f2aa62a" providerId="ADAL" clId="{A3CC10A2-4C26-42AA-8AC8-182CF10E8FB2}" dt="2021-01-16T03:34:06.687" v="457" actId="20577"/>
        <pc:sldMkLst>
          <pc:docMk/>
          <pc:sldMk cId="0" sldId="405"/>
        </pc:sldMkLst>
        <pc:spChg chg="mod">
          <ac:chgData name="Christopher" userId="b1aab6c0-9fc6-48f7-b1a5-da9c7f2aa62a" providerId="ADAL" clId="{A3CC10A2-4C26-42AA-8AC8-182CF10E8FB2}" dt="2021-01-16T03:31:26.831" v="388" actId="20577"/>
          <ac:spMkLst>
            <pc:docMk/>
            <pc:sldMk cId="0" sldId="405"/>
            <ac:spMk id="2" creationId="{00000000-0000-0000-0000-000000000000}"/>
          </ac:spMkLst>
        </pc:spChg>
        <pc:spChg chg="mod">
          <ac:chgData name="Christopher" userId="b1aab6c0-9fc6-48f7-b1a5-da9c7f2aa62a" providerId="ADAL" clId="{A3CC10A2-4C26-42AA-8AC8-182CF10E8FB2}" dt="2021-01-16T03:34:06.687" v="457" actId="20577"/>
          <ac:spMkLst>
            <pc:docMk/>
            <pc:sldMk cId="0" sldId="405"/>
            <ac:spMk id="3" creationId="{00000000-0000-0000-0000-000000000000}"/>
          </ac:spMkLst>
        </pc:spChg>
      </pc:sldChg>
      <pc:sldChg chg="delSp mod">
        <pc:chgData name="Christopher" userId="b1aab6c0-9fc6-48f7-b1a5-da9c7f2aa62a" providerId="ADAL" clId="{A3CC10A2-4C26-42AA-8AC8-182CF10E8FB2}" dt="2021-01-16T03:30:33.199" v="314" actId="478"/>
        <pc:sldMkLst>
          <pc:docMk/>
          <pc:sldMk cId="1294891700" sldId="414"/>
        </pc:sldMkLst>
        <pc:spChg chg="del">
          <ac:chgData name="Christopher" userId="b1aab6c0-9fc6-48f7-b1a5-da9c7f2aa62a" providerId="ADAL" clId="{A3CC10A2-4C26-42AA-8AC8-182CF10E8FB2}" dt="2021-01-16T03:30:33.199" v="314" actId="478"/>
          <ac:spMkLst>
            <pc:docMk/>
            <pc:sldMk cId="1294891700" sldId="414"/>
            <ac:spMk id="4" creationId="{00000000-0000-0000-0000-000000000000}"/>
          </ac:spMkLst>
        </pc:spChg>
      </pc:sldChg>
      <pc:sldChg chg="modSp mod">
        <pc:chgData name="Christopher" userId="b1aab6c0-9fc6-48f7-b1a5-da9c7f2aa62a" providerId="ADAL" clId="{A3CC10A2-4C26-42AA-8AC8-182CF10E8FB2}" dt="2021-01-16T03:44:09.423" v="713" actId="20577"/>
        <pc:sldMkLst>
          <pc:docMk/>
          <pc:sldMk cId="1535327188" sldId="420"/>
        </pc:sldMkLst>
        <pc:spChg chg="mod">
          <ac:chgData name="Christopher" userId="b1aab6c0-9fc6-48f7-b1a5-da9c7f2aa62a" providerId="ADAL" clId="{A3CC10A2-4C26-42AA-8AC8-182CF10E8FB2}" dt="2021-01-16T03:44:09.423" v="713" actId="20577"/>
          <ac:spMkLst>
            <pc:docMk/>
            <pc:sldMk cId="1535327188" sldId="420"/>
            <ac:spMk id="3" creationId="{00000000-0000-0000-0000-000000000000}"/>
          </ac:spMkLst>
        </pc:spChg>
      </pc:sldChg>
      <pc:sldChg chg="modSp mod">
        <pc:chgData name="Christopher" userId="b1aab6c0-9fc6-48f7-b1a5-da9c7f2aa62a" providerId="ADAL" clId="{A3CC10A2-4C26-42AA-8AC8-182CF10E8FB2}" dt="2021-01-16T03:46:13.824" v="1103" actId="20577"/>
        <pc:sldMkLst>
          <pc:docMk/>
          <pc:sldMk cId="1517750459" sldId="421"/>
        </pc:sldMkLst>
        <pc:spChg chg="mod">
          <ac:chgData name="Christopher" userId="b1aab6c0-9fc6-48f7-b1a5-da9c7f2aa62a" providerId="ADAL" clId="{A3CC10A2-4C26-42AA-8AC8-182CF10E8FB2}" dt="2021-01-16T03:44:49.214" v="812" actId="20577"/>
          <ac:spMkLst>
            <pc:docMk/>
            <pc:sldMk cId="1517750459" sldId="421"/>
            <ac:spMk id="32771" creationId="{00000000-0000-0000-0000-000000000000}"/>
          </ac:spMkLst>
        </pc:spChg>
        <pc:spChg chg="mod">
          <ac:chgData name="Christopher" userId="b1aab6c0-9fc6-48f7-b1a5-da9c7f2aa62a" providerId="ADAL" clId="{A3CC10A2-4C26-42AA-8AC8-182CF10E8FB2}" dt="2021-01-16T03:46:13.824" v="1103" actId="20577"/>
          <ac:spMkLst>
            <pc:docMk/>
            <pc:sldMk cId="1517750459" sldId="421"/>
            <ac:spMk id="32772" creationId="{00000000-0000-0000-0000-000000000000}"/>
          </ac:spMkLst>
        </pc:spChg>
      </pc:sldChg>
      <pc:sldChg chg="modSp mod">
        <pc:chgData name="Christopher" userId="b1aab6c0-9fc6-48f7-b1a5-da9c7f2aa62a" providerId="ADAL" clId="{A3CC10A2-4C26-42AA-8AC8-182CF10E8FB2}" dt="2021-01-16T03:27:21.762" v="159" actId="6549"/>
        <pc:sldMkLst>
          <pc:docMk/>
          <pc:sldMk cId="3705404371" sldId="424"/>
        </pc:sldMkLst>
        <pc:spChg chg="mod">
          <ac:chgData name="Christopher" userId="b1aab6c0-9fc6-48f7-b1a5-da9c7f2aa62a" providerId="ADAL" clId="{A3CC10A2-4C26-42AA-8AC8-182CF10E8FB2}" dt="2021-01-16T03:27:21.762" v="159" actId="6549"/>
          <ac:spMkLst>
            <pc:docMk/>
            <pc:sldMk cId="3705404371" sldId="424"/>
            <ac:spMk id="3" creationId="{00000000-0000-0000-0000-000000000000}"/>
          </ac:spMkLst>
        </pc:spChg>
      </pc:sldChg>
      <pc:sldChg chg="modSp mod">
        <pc:chgData name="Christopher" userId="b1aab6c0-9fc6-48f7-b1a5-da9c7f2aa62a" providerId="ADAL" clId="{A3CC10A2-4C26-42AA-8AC8-182CF10E8FB2}" dt="2021-01-16T03:30:13.086" v="313" actId="20577"/>
        <pc:sldMkLst>
          <pc:docMk/>
          <pc:sldMk cId="1276062290" sldId="425"/>
        </pc:sldMkLst>
        <pc:spChg chg="mod">
          <ac:chgData name="Christopher" userId="b1aab6c0-9fc6-48f7-b1a5-da9c7f2aa62a" providerId="ADAL" clId="{A3CC10A2-4C26-42AA-8AC8-182CF10E8FB2}" dt="2021-01-16T03:30:13.086" v="313" actId="20577"/>
          <ac:spMkLst>
            <pc:docMk/>
            <pc:sldMk cId="1276062290" sldId="425"/>
            <ac:spMk id="3" creationId="{00000000-0000-0000-0000-000000000000}"/>
          </ac:spMkLst>
        </pc:spChg>
      </pc:sldChg>
      <pc:sldChg chg="modSp mod">
        <pc:chgData name="Christopher" userId="b1aab6c0-9fc6-48f7-b1a5-da9c7f2aa62a" providerId="ADAL" clId="{A3CC10A2-4C26-42AA-8AC8-182CF10E8FB2}" dt="2021-01-16T03:35:07.807" v="462" actId="20577"/>
        <pc:sldMkLst>
          <pc:docMk/>
          <pc:sldMk cId="720651098" sldId="428"/>
        </pc:sldMkLst>
        <pc:spChg chg="mod">
          <ac:chgData name="Christopher" userId="b1aab6c0-9fc6-48f7-b1a5-da9c7f2aa62a" providerId="ADAL" clId="{A3CC10A2-4C26-42AA-8AC8-182CF10E8FB2}" dt="2021-01-16T03:35:07.807" v="462" actId="20577"/>
          <ac:spMkLst>
            <pc:docMk/>
            <pc:sldMk cId="720651098" sldId="428"/>
            <ac:spMk id="2" creationId="{00000000-0000-0000-0000-000000000000}"/>
          </ac:spMkLst>
        </pc:spChg>
      </pc:sldChg>
      <pc:sldChg chg="modSp mod">
        <pc:chgData name="Christopher" userId="b1aab6c0-9fc6-48f7-b1a5-da9c7f2aa62a" providerId="ADAL" clId="{A3CC10A2-4C26-42AA-8AC8-182CF10E8FB2}" dt="2021-01-16T03:39:17.871" v="467" actId="20577"/>
        <pc:sldMkLst>
          <pc:docMk/>
          <pc:sldMk cId="2617991324" sldId="431"/>
        </pc:sldMkLst>
        <pc:spChg chg="mod">
          <ac:chgData name="Christopher" userId="b1aab6c0-9fc6-48f7-b1a5-da9c7f2aa62a" providerId="ADAL" clId="{A3CC10A2-4C26-42AA-8AC8-182CF10E8FB2}" dt="2021-01-16T03:39:17.871" v="467" actId="20577"/>
          <ac:spMkLst>
            <pc:docMk/>
            <pc:sldMk cId="2617991324" sldId="431"/>
            <ac:spMk id="3" creationId="{00000000-0000-0000-0000-000000000000}"/>
          </ac:spMkLst>
        </pc:spChg>
      </pc:sldChg>
      <pc:sldChg chg="modSp mod">
        <pc:chgData name="Christopher" userId="b1aab6c0-9fc6-48f7-b1a5-da9c7f2aa62a" providerId="ADAL" clId="{A3CC10A2-4C26-42AA-8AC8-182CF10E8FB2}" dt="2021-01-16T03:49:26.800" v="1389" actId="20577"/>
        <pc:sldMkLst>
          <pc:docMk/>
          <pc:sldMk cId="4088399794" sldId="433"/>
        </pc:sldMkLst>
        <pc:spChg chg="mod">
          <ac:chgData name="Christopher" userId="b1aab6c0-9fc6-48f7-b1a5-da9c7f2aa62a" providerId="ADAL" clId="{A3CC10A2-4C26-42AA-8AC8-182CF10E8FB2}" dt="2021-01-16T03:49:26.800" v="1389" actId="20577"/>
          <ac:spMkLst>
            <pc:docMk/>
            <pc:sldMk cId="4088399794" sldId="433"/>
            <ac:spMk id="44035" creationId="{00000000-0000-0000-0000-000000000000}"/>
          </ac:spMkLst>
        </pc:spChg>
      </pc:sldChg>
      <pc:sldChg chg="del">
        <pc:chgData name="Christopher" userId="b1aab6c0-9fc6-48f7-b1a5-da9c7f2aa62a" providerId="ADAL" clId="{A3CC10A2-4C26-42AA-8AC8-182CF10E8FB2}" dt="2021-01-16T03:35:04.579" v="458" actId="47"/>
        <pc:sldMkLst>
          <pc:docMk/>
          <pc:sldMk cId="3758253537" sldId="435"/>
        </pc:sldMkLst>
      </pc:sldChg>
      <pc:sldMasterChg chg="modSp mod">
        <pc:chgData name="Christopher" userId="b1aab6c0-9fc6-48f7-b1a5-da9c7f2aa62a" providerId="ADAL" clId="{A3CC10A2-4C26-42AA-8AC8-182CF10E8FB2}" dt="2021-01-16T03:25:27.487" v="5" actId="20577"/>
        <pc:sldMasterMkLst>
          <pc:docMk/>
          <pc:sldMasterMk cId="0" sldId="2147483649"/>
        </pc:sldMasterMkLst>
        <pc:spChg chg="mod">
          <ac:chgData name="Christopher" userId="b1aab6c0-9fc6-48f7-b1a5-da9c7f2aa62a" providerId="ADAL" clId="{A3CC10A2-4C26-42AA-8AC8-182CF10E8FB2}" dt="2021-01-16T03:25:27.487" v="5" actId="20577"/>
          <ac:spMkLst>
            <pc:docMk/>
            <pc:sldMasterMk cId="0" sldId="2147483649"/>
            <ac:spMk id="35850" creationId="{00000000-0000-0000-0000-000000000000}"/>
          </ac:spMkLst>
        </pc:spChg>
        <pc:spChg chg="mod">
          <ac:chgData name="Christopher" userId="b1aab6c0-9fc6-48f7-b1a5-da9c7f2aa62a" providerId="ADAL" clId="{A3CC10A2-4C26-42AA-8AC8-182CF10E8FB2}" dt="2021-01-16T03:25:24.673" v="3" actId="20577"/>
          <ac:spMkLst>
            <pc:docMk/>
            <pc:sldMasterMk cId="0" sldId="2147483649"/>
            <ac:spMk id="35851" creationId="{00000000-0000-0000-0000-000000000000}"/>
          </ac:spMkLst>
        </pc:spChg>
      </pc:sldMasterChg>
    </pc:docChg>
  </pc:docChgLst>
  <pc:docChgLst>
    <pc:chgData name="Hundhausen, Christopher" userId="b1aab6c0-9fc6-48f7-b1a5-da9c7f2aa62a" providerId="ADAL" clId="{1885246A-23F4-4E7A-A6CC-56F9CBF37410}"/>
    <pc:docChg chg="undo custSel addSld modSld sldOrd modMainMaster">
      <pc:chgData name="Hundhausen, Christopher" userId="b1aab6c0-9fc6-48f7-b1a5-da9c7f2aa62a" providerId="ADAL" clId="{1885246A-23F4-4E7A-A6CC-56F9CBF37410}" dt="2019-01-08T01:29:42.621" v="1603" actId="20577"/>
      <pc:docMkLst>
        <pc:docMk/>
      </pc:docMkLst>
      <pc:sldChg chg="addSp delSp modSp">
        <pc:chgData name="Hundhausen, Christopher" userId="b1aab6c0-9fc6-48f7-b1a5-da9c7f2aa62a" providerId="ADAL" clId="{1885246A-23F4-4E7A-A6CC-56F9CBF37410}" dt="2019-01-07T23:28:54.870" v="373" actId="478"/>
        <pc:sldMkLst>
          <pc:docMk/>
          <pc:sldMk cId="0" sldId="256"/>
        </pc:sldMkLst>
        <pc:spChg chg="add del mod">
          <ac:chgData name="Hundhausen, Christopher" userId="b1aab6c0-9fc6-48f7-b1a5-da9c7f2aa62a" providerId="ADAL" clId="{1885246A-23F4-4E7A-A6CC-56F9CBF37410}" dt="2019-01-07T23:28:53.510" v="372" actId="47"/>
          <ac:spMkLst>
            <pc:docMk/>
            <pc:sldMk cId="0" sldId="256"/>
            <ac:spMk id="2" creationId="{0BD60F94-A46D-4A50-B580-09E6DC6FA915}"/>
          </ac:spMkLst>
        </pc:spChg>
        <pc:spChg chg="add del mod">
          <ac:chgData name="Hundhausen, Christopher" userId="b1aab6c0-9fc6-48f7-b1a5-da9c7f2aa62a" providerId="ADAL" clId="{1885246A-23F4-4E7A-A6CC-56F9CBF37410}" dt="2019-01-07T23:28:54.870" v="373" actId="478"/>
          <ac:spMkLst>
            <pc:docMk/>
            <pc:sldMk cId="0" sldId="256"/>
            <ac:spMk id="4" creationId="{DB1A3F8C-0E4C-48AF-AC38-DF9BB5F727BC}"/>
          </ac:spMkLst>
        </pc:spChg>
        <pc:spChg chg="add del">
          <ac:chgData name="Hundhausen, Christopher" userId="b1aab6c0-9fc6-48f7-b1a5-da9c7f2aa62a" providerId="ADAL" clId="{1885246A-23F4-4E7A-A6CC-56F9CBF37410}" dt="2019-01-07T23:28:54.870" v="373" actId="478"/>
          <ac:spMkLst>
            <pc:docMk/>
            <pc:sldMk cId="0" sldId="256"/>
            <ac:spMk id="2050" creationId="{00000000-0000-0000-0000-000000000000}"/>
          </ac:spMkLst>
        </pc:spChg>
      </pc:sldChg>
      <pc:sldChg chg="modSp">
        <pc:chgData name="Hundhausen, Christopher" userId="b1aab6c0-9fc6-48f7-b1a5-da9c7f2aa62a" providerId="ADAL" clId="{1885246A-23F4-4E7A-A6CC-56F9CBF37410}" dt="2019-01-07T23:37:49.632" v="404" actId="20577"/>
        <pc:sldMkLst>
          <pc:docMk/>
          <pc:sldMk cId="0" sldId="315"/>
        </pc:sldMkLst>
        <pc:spChg chg="mod">
          <ac:chgData name="Hundhausen, Christopher" userId="b1aab6c0-9fc6-48f7-b1a5-da9c7f2aa62a" providerId="ADAL" clId="{1885246A-23F4-4E7A-A6CC-56F9CBF37410}" dt="2019-01-07T23:37:49.632" v="404" actId="20577"/>
          <ac:spMkLst>
            <pc:docMk/>
            <pc:sldMk cId="0" sldId="315"/>
            <ac:spMk id="7172" creationId="{00000000-0000-0000-0000-000000000000}"/>
          </ac:spMkLst>
        </pc:spChg>
      </pc:sldChg>
      <pc:sldChg chg="modNotesTx">
        <pc:chgData name="Hundhausen, Christopher" userId="b1aab6c0-9fc6-48f7-b1a5-da9c7f2aa62a" providerId="ADAL" clId="{1885246A-23F4-4E7A-A6CC-56F9CBF37410}" dt="2019-01-07T23:39:08.465" v="405" actId="20577"/>
        <pc:sldMkLst>
          <pc:docMk/>
          <pc:sldMk cId="0" sldId="316"/>
        </pc:sldMkLst>
      </pc:sldChg>
      <pc:sldChg chg="modNotesTx">
        <pc:chgData name="Hundhausen, Christopher" userId="b1aab6c0-9fc6-48f7-b1a5-da9c7f2aa62a" providerId="ADAL" clId="{1885246A-23F4-4E7A-A6CC-56F9CBF37410}" dt="2019-01-07T23:40:10.044" v="627" actId="5793"/>
        <pc:sldMkLst>
          <pc:docMk/>
          <pc:sldMk cId="0" sldId="317"/>
        </pc:sldMkLst>
      </pc:sldChg>
      <pc:sldChg chg="modSp">
        <pc:chgData name="Hundhausen, Christopher" userId="b1aab6c0-9fc6-48f7-b1a5-da9c7f2aa62a" providerId="ADAL" clId="{1885246A-23F4-4E7A-A6CC-56F9CBF37410}" dt="2019-01-08T01:24:12.124" v="1195" actId="6549"/>
        <pc:sldMkLst>
          <pc:docMk/>
          <pc:sldMk cId="0" sldId="321"/>
        </pc:sldMkLst>
        <pc:spChg chg="mod">
          <ac:chgData name="Hundhausen, Christopher" userId="b1aab6c0-9fc6-48f7-b1a5-da9c7f2aa62a" providerId="ADAL" clId="{1885246A-23F4-4E7A-A6CC-56F9CBF37410}" dt="2019-01-08T01:24:12.124" v="1195" actId="6549"/>
          <ac:spMkLst>
            <pc:docMk/>
            <pc:sldMk cId="0" sldId="321"/>
            <ac:spMk id="23555" creationId="{00000000-0000-0000-0000-000000000000}"/>
          </ac:spMkLst>
        </pc:spChg>
        <pc:spChg chg="mod">
          <ac:chgData name="Hundhausen, Christopher" userId="b1aab6c0-9fc6-48f7-b1a5-da9c7f2aa62a" providerId="ADAL" clId="{1885246A-23F4-4E7A-A6CC-56F9CBF37410}" dt="2019-01-08T01:24:03.478" v="1194" actId="20577"/>
          <ac:spMkLst>
            <pc:docMk/>
            <pc:sldMk cId="0" sldId="321"/>
            <ac:spMk id="23556" creationId="{00000000-0000-0000-0000-000000000000}"/>
          </ac:spMkLst>
        </pc:spChg>
      </pc:sldChg>
      <pc:sldChg chg="modSp">
        <pc:chgData name="Hundhausen, Christopher" userId="b1aab6c0-9fc6-48f7-b1a5-da9c7f2aa62a" providerId="ADAL" clId="{1885246A-23F4-4E7A-A6CC-56F9CBF37410}" dt="2019-01-08T01:27:19.901" v="1357" actId="20577"/>
        <pc:sldMkLst>
          <pc:docMk/>
          <pc:sldMk cId="0" sldId="327"/>
        </pc:sldMkLst>
        <pc:spChg chg="mod">
          <ac:chgData name="Hundhausen, Christopher" userId="b1aab6c0-9fc6-48f7-b1a5-da9c7f2aa62a" providerId="ADAL" clId="{1885246A-23F4-4E7A-A6CC-56F9CBF37410}" dt="2019-01-08T01:27:19.901" v="1357" actId="20577"/>
          <ac:spMkLst>
            <pc:docMk/>
            <pc:sldMk cId="0" sldId="327"/>
            <ac:spMk id="27652" creationId="{00000000-0000-0000-0000-000000000000}"/>
          </ac:spMkLst>
        </pc:spChg>
      </pc:sldChg>
      <pc:sldChg chg="modSp">
        <pc:chgData name="Hundhausen, Christopher" userId="b1aab6c0-9fc6-48f7-b1a5-da9c7f2aa62a" providerId="ADAL" clId="{1885246A-23F4-4E7A-A6CC-56F9CBF37410}" dt="2019-01-08T01:20:56.665" v="977" actId="113"/>
        <pc:sldMkLst>
          <pc:docMk/>
          <pc:sldMk cId="0" sldId="330"/>
        </pc:sldMkLst>
        <pc:spChg chg="mod">
          <ac:chgData name="Hundhausen, Christopher" userId="b1aab6c0-9fc6-48f7-b1a5-da9c7f2aa62a" providerId="ADAL" clId="{1885246A-23F4-4E7A-A6CC-56F9CBF37410}" dt="2019-01-08T01:20:56.665" v="977" actId="113"/>
          <ac:spMkLst>
            <pc:docMk/>
            <pc:sldMk cId="0" sldId="330"/>
            <ac:spMk id="13316" creationId="{00000000-0000-0000-0000-000000000000}"/>
          </ac:spMkLst>
        </pc:spChg>
      </pc:sldChg>
      <pc:sldChg chg="modSp">
        <pc:chgData name="Hundhausen, Christopher" userId="b1aab6c0-9fc6-48f7-b1a5-da9c7f2aa62a" providerId="ADAL" clId="{1885246A-23F4-4E7A-A6CC-56F9CBF37410}" dt="2019-01-08T01:28:21.841" v="1581" actId="20577"/>
        <pc:sldMkLst>
          <pc:docMk/>
          <pc:sldMk cId="0" sldId="332"/>
        </pc:sldMkLst>
        <pc:spChg chg="mod">
          <ac:chgData name="Hundhausen, Christopher" userId="b1aab6c0-9fc6-48f7-b1a5-da9c7f2aa62a" providerId="ADAL" clId="{1885246A-23F4-4E7A-A6CC-56F9CBF37410}" dt="2019-01-08T01:28:21.841" v="1581" actId="20577"/>
          <ac:spMkLst>
            <pc:docMk/>
            <pc:sldMk cId="0" sldId="332"/>
            <ac:spMk id="29700" creationId="{00000000-0000-0000-0000-000000000000}"/>
          </ac:spMkLst>
        </pc:spChg>
      </pc:sldChg>
      <pc:sldChg chg="modSp">
        <pc:chgData name="Hundhausen, Christopher" userId="b1aab6c0-9fc6-48f7-b1a5-da9c7f2aa62a" providerId="ADAL" clId="{1885246A-23F4-4E7A-A6CC-56F9CBF37410}" dt="2019-01-08T01:29:11.134" v="1597" actId="20577"/>
        <pc:sldMkLst>
          <pc:docMk/>
          <pc:sldMk cId="0" sldId="337"/>
        </pc:sldMkLst>
        <pc:spChg chg="mod">
          <ac:chgData name="Hundhausen, Christopher" userId="b1aab6c0-9fc6-48f7-b1a5-da9c7f2aa62a" providerId="ADAL" clId="{1885246A-23F4-4E7A-A6CC-56F9CBF37410}" dt="2019-01-08T01:29:11.134" v="1597" actId="20577"/>
          <ac:spMkLst>
            <pc:docMk/>
            <pc:sldMk cId="0" sldId="337"/>
            <ac:spMk id="33796" creationId="{00000000-0000-0000-0000-000000000000}"/>
          </ac:spMkLst>
        </pc:spChg>
      </pc:sldChg>
      <pc:sldChg chg="modSp">
        <pc:chgData name="Hundhausen, Christopher" userId="b1aab6c0-9fc6-48f7-b1a5-da9c7f2aa62a" providerId="ADAL" clId="{1885246A-23F4-4E7A-A6CC-56F9CBF37410}" dt="2019-01-08T01:29:20.917" v="1599" actId="20577"/>
        <pc:sldMkLst>
          <pc:docMk/>
          <pc:sldMk cId="0" sldId="340"/>
        </pc:sldMkLst>
        <pc:spChg chg="mod">
          <ac:chgData name="Hundhausen, Christopher" userId="b1aab6c0-9fc6-48f7-b1a5-da9c7f2aa62a" providerId="ADAL" clId="{1885246A-23F4-4E7A-A6CC-56F9CBF37410}" dt="2019-01-08T01:29:20.917" v="1599" actId="20577"/>
          <ac:spMkLst>
            <pc:docMk/>
            <pc:sldMk cId="0" sldId="340"/>
            <ac:spMk id="36868" creationId="{00000000-0000-0000-0000-000000000000}"/>
          </ac:spMkLst>
        </pc:spChg>
      </pc:sldChg>
      <pc:sldChg chg="modSp modNotesTx">
        <pc:chgData name="Hundhausen, Christopher" userId="b1aab6c0-9fc6-48f7-b1a5-da9c7f2aa62a" providerId="ADAL" clId="{1885246A-23F4-4E7A-A6CC-56F9CBF37410}" dt="2019-01-07T23:37:20.907" v="400" actId="20577"/>
        <pc:sldMkLst>
          <pc:docMk/>
          <pc:sldMk cId="0" sldId="407"/>
        </pc:sldMkLst>
        <pc:spChg chg="mod">
          <ac:chgData name="Hundhausen, Christopher" userId="b1aab6c0-9fc6-48f7-b1a5-da9c7f2aa62a" providerId="ADAL" clId="{1885246A-23F4-4E7A-A6CC-56F9CBF37410}" dt="2019-01-07T23:36:15.275" v="380"/>
          <ac:spMkLst>
            <pc:docMk/>
            <pc:sldMk cId="0" sldId="407"/>
            <ac:spMk id="4" creationId="{00000000-0000-0000-0000-000000000000}"/>
          </ac:spMkLst>
        </pc:spChg>
        <pc:picChg chg="mod">
          <ac:chgData name="Hundhausen, Christopher" userId="b1aab6c0-9fc6-48f7-b1a5-da9c7f2aa62a" providerId="ADAL" clId="{1885246A-23F4-4E7A-A6CC-56F9CBF37410}" dt="2019-01-07T23:36:23.318" v="381" actId="14100"/>
          <ac:picMkLst>
            <pc:docMk/>
            <pc:sldMk cId="0" sldId="407"/>
            <ac:picMk id="5" creationId="{00000000-0000-0000-0000-000000000000}"/>
          </ac:picMkLst>
        </pc:picChg>
      </pc:sldChg>
      <pc:sldChg chg="modSp">
        <pc:chgData name="Hundhausen, Christopher" userId="b1aab6c0-9fc6-48f7-b1a5-da9c7f2aa62a" providerId="ADAL" clId="{1885246A-23F4-4E7A-A6CC-56F9CBF37410}" dt="2019-01-08T01:22:45.145" v="1087" actId="255"/>
        <pc:sldMkLst>
          <pc:docMk/>
          <pc:sldMk cId="861782497" sldId="417"/>
        </pc:sldMkLst>
        <pc:spChg chg="mod">
          <ac:chgData name="Hundhausen, Christopher" userId="b1aab6c0-9fc6-48f7-b1a5-da9c7f2aa62a" providerId="ADAL" clId="{1885246A-23F4-4E7A-A6CC-56F9CBF37410}" dt="2019-01-08T01:22:45.145" v="1087" actId="255"/>
          <ac:spMkLst>
            <pc:docMk/>
            <pc:sldMk cId="861782497" sldId="417"/>
            <ac:spMk id="2" creationId="{00000000-0000-0000-0000-000000000000}"/>
          </ac:spMkLst>
        </pc:spChg>
      </pc:sldChg>
      <pc:sldChg chg="modNotesTx">
        <pc:chgData name="Hundhausen, Christopher" userId="b1aab6c0-9fc6-48f7-b1a5-da9c7f2aa62a" providerId="ADAL" clId="{1885246A-23F4-4E7A-A6CC-56F9CBF37410}" dt="2019-01-08T01:25:04.887" v="1208" actId="6549"/>
        <pc:sldMkLst>
          <pc:docMk/>
          <pc:sldMk cId="1535327188" sldId="420"/>
        </pc:sldMkLst>
      </pc:sldChg>
      <pc:sldChg chg="modSp">
        <pc:chgData name="Hundhausen, Christopher" userId="b1aab6c0-9fc6-48f7-b1a5-da9c7f2aa62a" providerId="ADAL" clId="{1885246A-23F4-4E7A-A6CC-56F9CBF37410}" dt="2019-01-07T23:41:30.016" v="629" actId="20577"/>
        <pc:sldMkLst>
          <pc:docMk/>
          <pc:sldMk cId="720651098" sldId="428"/>
        </pc:sldMkLst>
        <pc:spChg chg="mod">
          <ac:chgData name="Hundhausen, Christopher" userId="b1aab6c0-9fc6-48f7-b1a5-da9c7f2aa62a" providerId="ADAL" clId="{1885246A-23F4-4E7A-A6CC-56F9CBF37410}" dt="2019-01-07T23:41:30.016" v="629" actId="20577"/>
          <ac:spMkLst>
            <pc:docMk/>
            <pc:sldMk cId="720651098" sldId="428"/>
            <ac:spMk id="2" creationId="{00000000-0000-0000-0000-000000000000}"/>
          </ac:spMkLst>
        </pc:spChg>
      </pc:sldChg>
      <pc:sldChg chg="modSp">
        <pc:chgData name="Hundhausen, Christopher" userId="b1aab6c0-9fc6-48f7-b1a5-da9c7f2aa62a" providerId="ADAL" clId="{1885246A-23F4-4E7A-A6CC-56F9CBF37410}" dt="2019-01-08T01:24:27.156" v="1207" actId="20577"/>
        <pc:sldMkLst>
          <pc:docMk/>
          <pc:sldMk cId="2617991324" sldId="431"/>
        </pc:sldMkLst>
        <pc:spChg chg="mod">
          <ac:chgData name="Hundhausen, Christopher" userId="b1aab6c0-9fc6-48f7-b1a5-da9c7f2aa62a" providerId="ADAL" clId="{1885246A-23F4-4E7A-A6CC-56F9CBF37410}" dt="2019-01-08T01:24:27.156" v="1207" actId="20577"/>
          <ac:spMkLst>
            <pc:docMk/>
            <pc:sldMk cId="2617991324" sldId="431"/>
            <ac:spMk id="3" creationId="{00000000-0000-0000-0000-000000000000}"/>
          </ac:spMkLst>
        </pc:spChg>
      </pc:sldChg>
      <pc:sldChg chg="modSp">
        <pc:chgData name="Hundhausen, Christopher" userId="b1aab6c0-9fc6-48f7-b1a5-da9c7f2aa62a" providerId="ADAL" clId="{1885246A-23F4-4E7A-A6CC-56F9CBF37410}" dt="2019-01-08T01:29:42.621" v="1603" actId="20577"/>
        <pc:sldMkLst>
          <pc:docMk/>
          <pc:sldMk cId="4088399794" sldId="433"/>
        </pc:sldMkLst>
        <pc:spChg chg="mod">
          <ac:chgData name="Hundhausen, Christopher" userId="b1aab6c0-9fc6-48f7-b1a5-da9c7f2aa62a" providerId="ADAL" clId="{1885246A-23F4-4E7A-A6CC-56F9CBF37410}" dt="2019-01-08T01:29:42.621" v="1603" actId="20577"/>
          <ac:spMkLst>
            <pc:docMk/>
            <pc:sldMk cId="4088399794" sldId="433"/>
            <ac:spMk id="44035" creationId="{00000000-0000-0000-0000-000000000000}"/>
          </ac:spMkLst>
        </pc:spChg>
      </pc:sldChg>
      <pc:sldChg chg="modSp">
        <pc:chgData name="Hundhausen, Christopher" userId="b1aab6c0-9fc6-48f7-b1a5-da9c7f2aa62a" providerId="ADAL" clId="{1885246A-23F4-4E7A-A6CC-56F9CBF37410}" dt="2019-01-07T23:27:18.998" v="367" actId="20577"/>
        <pc:sldMkLst>
          <pc:docMk/>
          <pc:sldMk cId="108346167" sldId="434"/>
        </pc:sldMkLst>
        <pc:spChg chg="mod">
          <ac:chgData name="Hundhausen, Christopher" userId="b1aab6c0-9fc6-48f7-b1a5-da9c7f2aa62a" providerId="ADAL" clId="{1885246A-23F4-4E7A-A6CC-56F9CBF37410}" dt="2019-01-07T23:27:18.998" v="367" actId="20577"/>
          <ac:spMkLst>
            <pc:docMk/>
            <pc:sldMk cId="108346167" sldId="434"/>
            <ac:spMk id="44034" creationId="{00000000-0000-0000-0000-000000000000}"/>
          </ac:spMkLst>
        </pc:spChg>
        <pc:spChg chg="mod">
          <ac:chgData name="Hundhausen, Christopher" userId="b1aab6c0-9fc6-48f7-b1a5-da9c7f2aa62a" providerId="ADAL" clId="{1885246A-23F4-4E7A-A6CC-56F9CBF37410}" dt="2019-01-07T23:27:08.279" v="365" actId="5793"/>
          <ac:spMkLst>
            <pc:docMk/>
            <pc:sldMk cId="108346167" sldId="434"/>
            <ac:spMk id="44035" creationId="{00000000-0000-0000-0000-000000000000}"/>
          </ac:spMkLst>
        </pc:spChg>
      </pc:sldChg>
      <pc:sldChg chg="modSp add ord">
        <pc:chgData name="Hundhausen, Christopher" userId="b1aab6c0-9fc6-48f7-b1a5-da9c7f2aa62a" providerId="ADAL" clId="{1885246A-23F4-4E7A-A6CC-56F9CBF37410}" dt="2019-01-08T01:21:52.306" v="1071" actId="20577"/>
        <pc:sldMkLst>
          <pc:docMk/>
          <pc:sldMk cId="3758253537" sldId="435"/>
        </pc:sldMkLst>
        <pc:spChg chg="mod">
          <ac:chgData name="Hundhausen, Christopher" userId="b1aab6c0-9fc6-48f7-b1a5-da9c7f2aa62a" providerId="ADAL" clId="{1885246A-23F4-4E7A-A6CC-56F9CBF37410}" dt="2019-01-08T01:21:52.306" v="1071" actId="20577"/>
          <ac:spMkLst>
            <pc:docMk/>
            <pc:sldMk cId="3758253537" sldId="435"/>
            <ac:spMk id="2" creationId="{32528705-B01E-46DC-B6DF-90463830142D}"/>
          </ac:spMkLst>
        </pc:spChg>
        <pc:spChg chg="mod">
          <ac:chgData name="Hundhausen, Christopher" userId="b1aab6c0-9fc6-48f7-b1a5-da9c7f2aa62a" providerId="ADAL" clId="{1885246A-23F4-4E7A-A6CC-56F9CBF37410}" dt="2019-01-07T23:43:35.886" v="968" actId="20577"/>
          <ac:spMkLst>
            <pc:docMk/>
            <pc:sldMk cId="3758253537" sldId="435"/>
            <ac:spMk id="3" creationId="{C75B3B19-0E3A-410A-BD83-4E52A8A8110B}"/>
          </ac:spMkLst>
        </pc:spChg>
      </pc:sldChg>
      <pc:sldMasterChg chg="modSp">
        <pc:chgData name="Hundhausen, Christopher" userId="b1aab6c0-9fc6-48f7-b1a5-da9c7f2aa62a" providerId="ADAL" clId="{1885246A-23F4-4E7A-A6CC-56F9CBF37410}" dt="2019-01-07T23:29:14.979" v="379" actId="20577"/>
        <pc:sldMasterMkLst>
          <pc:docMk/>
          <pc:sldMasterMk cId="0" sldId="2147483649"/>
        </pc:sldMasterMkLst>
        <pc:spChg chg="mod">
          <ac:chgData name="Hundhausen, Christopher" userId="b1aab6c0-9fc6-48f7-b1a5-da9c7f2aa62a" providerId="ADAL" clId="{1885246A-23F4-4E7A-A6CC-56F9CBF37410}" dt="2019-01-07T23:29:14.979" v="379" actId="20577"/>
          <ac:spMkLst>
            <pc:docMk/>
            <pc:sldMasterMk cId="0" sldId="2147483649"/>
            <ac:spMk id="35850" creationId="{00000000-0000-0000-0000-000000000000}"/>
          </ac:spMkLst>
        </pc:spChg>
        <pc:spChg chg="mod">
          <ac:chgData name="Hundhausen, Christopher" userId="b1aab6c0-9fc6-48f7-b1a5-da9c7f2aa62a" providerId="ADAL" clId="{1885246A-23F4-4E7A-A6CC-56F9CBF37410}" dt="2019-01-07T23:29:11.715" v="377" actId="20577"/>
          <ac:spMkLst>
            <pc:docMk/>
            <pc:sldMasterMk cId="0" sldId="2147483649"/>
            <ac:spMk id="35851" creationId="{00000000-0000-0000-0000-000000000000}"/>
          </ac:spMkLst>
        </pc:spChg>
      </pc:sldMasterChg>
    </pc:docChg>
  </pc:docChgLst>
  <pc:docChgLst>
    <pc:chgData name="Christopher" userId="b1aab6c0-9fc6-48f7-b1a5-da9c7f2aa62a" providerId="ADAL" clId="{9C5FC161-B08A-4D7B-9496-21BDD0059BFE}"/>
    <pc:docChg chg="undo custSel modSld">
      <pc:chgData name="Christopher" userId="b1aab6c0-9fc6-48f7-b1a5-da9c7f2aa62a" providerId="ADAL" clId="{9C5FC161-B08A-4D7B-9496-21BDD0059BFE}" dt="2021-01-19T18:27:55.275" v="77" actId="6549"/>
      <pc:docMkLst>
        <pc:docMk/>
      </pc:docMkLst>
      <pc:sldChg chg="modSp mod">
        <pc:chgData name="Christopher" userId="b1aab6c0-9fc6-48f7-b1a5-da9c7f2aa62a" providerId="ADAL" clId="{9C5FC161-B08A-4D7B-9496-21BDD0059BFE}" dt="2021-01-19T18:26:05.930" v="10" actId="20577"/>
        <pc:sldMkLst>
          <pc:docMk/>
          <pc:sldMk cId="0" sldId="321"/>
        </pc:sldMkLst>
        <pc:spChg chg="mod">
          <ac:chgData name="Christopher" userId="b1aab6c0-9fc6-48f7-b1a5-da9c7f2aa62a" providerId="ADAL" clId="{9C5FC161-B08A-4D7B-9496-21BDD0059BFE}" dt="2021-01-19T18:26:05.930" v="10" actId="20577"/>
          <ac:spMkLst>
            <pc:docMk/>
            <pc:sldMk cId="0" sldId="321"/>
            <ac:spMk id="23556" creationId="{00000000-0000-0000-0000-000000000000}"/>
          </ac:spMkLst>
        </pc:spChg>
      </pc:sldChg>
      <pc:sldChg chg="modSp mod">
        <pc:chgData name="Christopher" userId="b1aab6c0-9fc6-48f7-b1a5-da9c7f2aa62a" providerId="ADAL" clId="{9C5FC161-B08A-4D7B-9496-21BDD0059BFE}" dt="2021-01-19T18:27:55.275" v="77" actId="6549"/>
        <pc:sldMkLst>
          <pc:docMk/>
          <pc:sldMk cId="0" sldId="337"/>
        </pc:sldMkLst>
        <pc:spChg chg="mod">
          <ac:chgData name="Christopher" userId="b1aab6c0-9fc6-48f7-b1a5-da9c7f2aa62a" providerId="ADAL" clId="{9C5FC161-B08A-4D7B-9496-21BDD0059BFE}" dt="2021-01-19T18:27:55.275" v="77" actId="6549"/>
          <ac:spMkLst>
            <pc:docMk/>
            <pc:sldMk cId="0" sldId="337"/>
            <ac:spMk id="337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pPr>
              <a:defRPr/>
            </a:pPr>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pPr>
              <a:defRPr/>
            </a:pPr>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pPr>
              <a:defRPr/>
            </a:pPr>
            <a:fld id="{937266A7-CB9D-4D7F-86C1-83578F7A53BF}" type="slidenum">
              <a:rPr lang="en-US"/>
              <a:pPr>
                <a:defRPr/>
              </a:pPr>
              <a:t>‹#›</a:t>
            </a:fld>
            <a:endParaRPr lang="en-US"/>
          </a:p>
        </p:txBody>
      </p:sp>
    </p:spTree>
    <p:extLst>
      <p:ext uri="{BB962C8B-B14F-4D97-AF65-F5344CB8AC3E}">
        <p14:creationId xmlns:p14="http://schemas.microsoft.com/office/powerpoint/2010/main" val="2705119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a:t>
            </a:fld>
            <a:endParaRPr lang="en-US"/>
          </a:p>
        </p:txBody>
      </p:sp>
    </p:spTree>
    <p:extLst>
      <p:ext uri="{BB962C8B-B14F-4D97-AF65-F5344CB8AC3E}">
        <p14:creationId xmlns:p14="http://schemas.microsoft.com/office/powerpoint/2010/main" val="55287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Highly</a:t>
            </a:r>
            <a:r>
              <a:rPr lang="en-US" baseline="0" dirty="0"/>
              <a:t> interdisciplinary field, drawing on CS (software engineering), social sciences (psych, </a:t>
            </a:r>
            <a:r>
              <a:rPr lang="en-US" baseline="0" dirty="0" err="1"/>
              <a:t>anthro</a:t>
            </a:r>
            <a:r>
              <a:rPr lang="en-US" baseline="0" dirty="0"/>
              <a:t>, sociology), engineering (iterative refinement), graphic design</a:t>
            </a:r>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16</a:t>
            </a:fld>
            <a:endParaRPr lang="en-US"/>
          </a:p>
        </p:txBody>
      </p:sp>
    </p:spTree>
    <p:extLst>
      <p:ext uri="{BB962C8B-B14F-4D97-AF65-F5344CB8AC3E}">
        <p14:creationId xmlns:p14="http://schemas.microsoft.com/office/powerpoint/2010/main" val="295054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angle and practitioner angle</a:t>
            </a:r>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17</a:t>
            </a:fld>
            <a:endParaRPr lang="en-US"/>
          </a:p>
        </p:txBody>
      </p:sp>
    </p:spTree>
    <p:extLst>
      <p:ext uri="{BB962C8B-B14F-4D97-AF65-F5344CB8AC3E}">
        <p14:creationId xmlns:p14="http://schemas.microsoft.com/office/powerpoint/2010/main" val="313931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200" dirty="0"/>
              <a:t>UCD:</a:t>
            </a:r>
          </a:p>
          <a:p>
            <a:pPr eaLnBrk="1" hangingPunct="1">
              <a:lnSpc>
                <a:spcPct val="90000"/>
              </a:lnSpc>
            </a:pPr>
            <a:r>
              <a:rPr lang="en-US" sz="2200" dirty="0"/>
              <a:t>Focus early on users and tasks</a:t>
            </a:r>
          </a:p>
          <a:p>
            <a:pPr lvl="1" eaLnBrk="1" hangingPunct="1">
              <a:lnSpc>
                <a:spcPct val="90000"/>
              </a:lnSpc>
            </a:pPr>
            <a:r>
              <a:rPr lang="en-US" sz="2200" dirty="0"/>
              <a:t>Requires observation, attention to task environments, and involvement of users</a:t>
            </a:r>
          </a:p>
          <a:p>
            <a:pPr eaLnBrk="1" hangingPunct="1">
              <a:lnSpc>
                <a:spcPct val="90000"/>
              </a:lnSpc>
            </a:pPr>
            <a:r>
              <a:rPr lang="en-US" sz="2200" dirty="0"/>
              <a:t>Usability and user experience requirements need to be identified at the beginning of the project</a:t>
            </a:r>
          </a:p>
          <a:p>
            <a:pPr eaLnBrk="1" hangingPunct="1">
              <a:lnSpc>
                <a:spcPct val="90000"/>
              </a:lnSpc>
            </a:pPr>
            <a:r>
              <a:rPr lang="en-US" sz="2200" dirty="0"/>
              <a:t>Empirical evaluation is </a:t>
            </a:r>
            <a:r>
              <a:rPr lang="en-US" sz="2200" i="1" dirty="0"/>
              <a:t>central</a:t>
            </a:r>
          </a:p>
          <a:p>
            <a:pPr lvl="1" eaLnBrk="1" hangingPunct="1">
              <a:lnSpc>
                <a:spcPct val="90000"/>
              </a:lnSpc>
            </a:pPr>
            <a:r>
              <a:rPr lang="en-US" sz="2200" dirty="0"/>
              <a:t>Users’ reactions to, and performance with prototypes within actual scenarios of use are observed, recorded, and analyzed</a:t>
            </a:r>
          </a:p>
          <a:p>
            <a:pPr eaLnBrk="1" hangingPunct="1">
              <a:lnSpc>
                <a:spcPct val="90000"/>
              </a:lnSpc>
            </a:pPr>
            <a:r>
              <a:rPr lang="en-US" sz="2200" dirty="0"/>
              <a:t>Iteration is essential</a:t>
            </a:r>
          </a:p>
          <a:p>
            <a:pPr lvl="1" eaLnBrk="1" hangingPunct="1">
              <a:lnSpc>
                <a:spcPct val="90000"/>
              </a:lnSpc>
            </a:pPr>
            <a:r>
              <a:rPr lang="en-US" sz="2200" dirty="0"/>
              <a:t>UCD is an iterative engineering process in which evaluation leads to re-design and re-evaluation. We know we’re done when our usability requirements are met</a:t>
            </a:r>
          </a:p>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18</a:t>
            </a:fld>
            <a:endParaRPr lang="en-US"/>
          </a:p>
        </p:txBody>
      </p:sp>
    </p:spTree>
    <p:extLst>
      <p:ext uri="{BB962C8B-B14F-4D97-AF65-F5344CB8AC3E}">
        <p14:creationId xmlns:p14="http://schemas.microsoft.com/office/powerpoint/2010/main" val="188913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22</a:t>
            </a:fld>
            <a:endParaRPr lang="en-US"/>
          </a:p>
        </p:txBody>
      </p:sp>
    </p:spTree>
    <p:extLst>
      <p:ext uri="{BB962C8B-B14F-4D97-AF65-F5344CB8AC3E}">
        <p14:creationId xmlns:p14="http://schemas.microsoft.com/office/powerpoint/2010/main" val="303084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in fact, an indication of your mindset.</a:t>
            </a:r>
            <a:endParaRPr lang="en-US" dirty="0"/>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23</a:t>
            </a:fld>
            <a:endParaRPr lang="en-US"/>
          </a:p>
        </p:txBody>
      </p:sp>
    </p:spTree>
    <p:extLst>
      <p:ext uri="{BB962C8B-B14F-4D97-AF65-F5344CB8AC3E}">
        <p14:creationId xmlns:p14="http://schemas.microsoft.com/office/powerpoint/2010/main" val="3800883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Individuals who learn to work hard and cope with setbacks go further than those who don’t, even if they have “talent” (Michael</a:t>
            </a:r>
            <a:r>
              <a:rPr lang="en-US" baseline="0" dirty="0"/>
              <a:t> Jordan is a prime example of an athlete with a growth mindset.)</a:t>
            </a:r>
            <a:endParaRPr lang="en-US" dirty="0"/>
          </a:p>
          <a:p>
            <a:r>
              <a:rPr lang="en-US" dirty="0"/>
              <a:t>Organizations that cultivate a fixed mindset remain stagnant, whereas organizations that cultivate a growth mindset continually improve.  A classic example is IBM in the 1980s. Employees were trying to be better than each other and maintain</a:t>
            </a:r>
            <a:r>
              <a:rPr lang="en-US" baseline="0" dirty="0"/>
              <a:t> status. In 1993, a new CEO, </a:t>
            </a:r>
            <a:r>
              <a:rPr lang="en-US" baseline="0" dirty="0" err="1"/>
              <a:t>LouGerstner</a:t>
            </a:r>
            <a:r>
              <a:rPr lang="en-US" baseline="0" dirty="0"/>
              <a:t>, was stepped in. He had a growth mindset,  got rid of the uptight culture, and IBM increased in value by 800%</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24</a:t>
            </a:fld>
            <a:endParaRPr lang="en-US"/>
          </a:p>
        </p:txBody>
      </p:sp>
    </p:spTree>
    <p:extLst>
      <p:ext uri="{BB962C8B-B14F-4D97-AF65-F5344CB8AC3E}">
        <p14:creationId xmlns:p14="http://schemas.microsoft.com/office/powerpoint/2010/main" val="157529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will try to promote in the classroom</a:t>
            </a:r>
          </a:p>
        </p:txBody>
      </p:sp>
      <p:sp>
        <p:nvSpPr>
          <p:cNvPr id="4" name="Slide Number Placeholder 3"/>
          <p:cNvSpPr>
            <a:spLocks noGrp="1"/>
          </p:cNvSpPr>
          <p:nvPr>
            <p:ph type="sldNum" sz="quarter" idx="10"/>
          </p:nvPr>
        </p:nvSpPr>
        <p:spPr/>
        <p:txBody>
          <a:bodyPr/>
          <a:lstStyle/>
          <a:p>
            <a:pPr>
              <a:defRPr/>
            </a:pPr>
            <a:fld id="{9B0BC70A-B91C-475D-8EB7-E576CA06735E}" type="slidenum">
              <a:rPr lang="en-US" smtClean="0"/>
              <a:pPr>
                <a:defRPr/>
              </a:pPr>
              <a:t>25</a:t>
            </a:fld>
            <a:endParaRPr lang="en-US"/>
          </a:p>
        </p:txBody>
      </p:sp>
    </p:spTree>
    <p:extLst>
      <p:ext uri="{BB962C8B-B14F-4D97-AF65-F5344CB8AC3E}">
        <p14:creationId xmlns:p14="http://schemas.microsoft.com/office/powerpoint/2010/main" val="1318514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 be good at graphic design or drawing, but you can learn to develop a sense for good design and an ability to iteratively zero in on good design through a sound methodology.</a:t>
            </a:r>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26</a:t>
            </a:fld>
            <a:endParaRPr lang="en-US"/>
          </a:p>
        </p:txBody>
      </p:sp>
    </p:spTree>
    <p:extLst>
      <p:ext uri="{BB962C8B-B14F-4D97-AF65-F5344CB8AC3E}">
        <p14:creationId xmlns:p14="http://schemas.microsoft.com/office/powerpoint/2010/main" val="2031579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27</a:t>
            </a:fld>
            <a:endParaRPr lang="en-US"/>
          </a:p>
        </p:txBody>
      </p:sp>
    </p:spTree>
    <p:extLst>
      <p:ext uri="{BB962C8B-B14F-4D97-AF65-F5344CB8AC3E}">
        <p14:creationId xmlns:p14="http://schemas.microsoft.com/office/powerpoint/2010/main" val="3453809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Please communicate with us via OSBLE mail.</a:t>
            </a:r>
            <a:br>
              <a:rPr lang="en-US" sz="1200" dirty="0"/>
            </a:b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28</a:t>
            </a:fld>
            <a:endParaRPr lang="en-US"/>
          </a:p>
        </p:txBody>
      </p:sp>
    </p:spTree>
    <p:extLst>
      <p:ext uri="{BB962C8B-B14F-4D97-AF65-F5344CB8AC3E}">
        <p14:creationId xmlns:p14="http://schemas.microsoft.com/office/powerpoint/2010/main" val="191274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5</a:t>
            </a:fld>
            <a:endParaRPr lang="en-US"/>
          </a:p>
        </p:txBody>
      </p:sp>
    </p:spTree>
    <p:extLst>
      <p:ext uri="{BB962C8B-B14F-4D97-AF65-F5344CB8AC3E}">
        <p14:creationId xmlns:p14="http://schemas.microsoft.com/office/powerpoint/2010/main" val="332321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31</a:t>
            </a:fld>
            <a:endParaRPr lang="en-US"/>
          </a:p>
        </p:txBody>
      </p:sp>
    </p:spTree>
    <p:extLst>
      <p:ext uri="{BB962C8B-B14F-4D97-AF65-F5344CB8AC3E}">
        <p14:creationId xmlns:p14="http://schemas.microsoft.com/office/powerpoint/2010/main" val="3690261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Landauer</a:t>
            </a:r>
            <a:r>
              <a:rPr lang="en-US" dirty="0"/>
              <a:t> (1995) did research that showed that average UI has 40 flaws</a:t>
            </a:r>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6</a:t>
            </a:fld>
            <a:endParaRPr lang="en-US"/>
          </a:p>
        </p:txBody>
      </p:sp>
    </p:spTree>
    <p:extLst>
      <p:ext uri="{BB962C8B-B14F-4D97-AF65-F5344CB8AC3E}">
        <p14:creationId xmlns:p14="http://schemas.microsoft.com/office/powerpoint/2010/main" val="166944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Two points:</a:t>
            </a:r>
          </a:p>
          <a:p>
            <a:r>
              <a:rPr lang="en-US" sz="1200" dirty="0"/>
              <a:t>1. Hard to get requirements right (users don’t know what they need and have hard time communicating needs)</a:t>
            </a:r>
          </a:p>
          <a:p>
            <a:r>
              <a:rPr lang="en-US" sz="1200" dirty="0"/>
              <a:t>2. Hard to translate requirements into </a:t>
            </a:r>
            <a:r>
              <a:rPr lang="en-US" sz="1200" i="1" dirty="0"/>
              <a:t>usable</a:t>
            </a:r>
            <a:r>
              <a:rPr lang="en-US" sz="1200" dirty="0"/>
              <a:t> and </a:t>
            </a:r>
            <a:r>
              <a:rPr lang="en-US" sz="1200" i="1" dirty="0"/>
              <a:t>useful</a:t>
            </a:r>
            <a:r>
              <a:rPr lang="en-US" sz="1200" dirty="0"/>
              <a:t> software (Designers have hard time building usable and useful software)</a:t>
            </a:r>
          </a:p>
          <a:p>
            <a:endParaRPr lang="en-US" dirty="0"/>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7</a:t>
            </a:fld>
            <a:endParaRPr lang="en-US"/>
          </a:p>
        </p:txBody>
      </p:sp>
    </p:spTree>
    <p:extLst>
      <p:ext uri="{BB962C8B-B14F-4D97-AF65-F5344CB8AC3E}">
        <p14:creationId xmlns:p14="http://schemas.microsoft.com/office/powerpoint/2010/main" val="937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2800" dirty="0"/>
              <a:t>Human behavior is difficult to predict</a:t>
            </a:r>
          </a:p>
          <a:p>
            <a:pPr lvl="1" eaLnBrk="1" hangingPunct="1">
              <a:lnSpc>
                <a:spcPct val="90000"/>
              </a:lnSpc>
            </a:pPr>
            <a:r>
              <a:rPr lang="en-US" dirty="0"/>
              <a:t>No exact prediction methods</a:t>
            </a:r>
          </a:p>
          <a:p>
            <a:pPr lvl="1" eaLnBrk="1" hangingPunct="1">
              <a:lnSpc>
                <a:spcPct val="90000"/>
              </a:lnSpc>
            </a:pPr>
            <a:r>
              <a:rPr lang="en-US" dirty="0"/>
              <a:t>Impossible to anticipate all possible conditions of use</a:t>
            </a:r>
          </a:p>
          <a:p>
            <a:pPr eaLnBrk="1" hangingPunct="1">
              <a:lnSpc>
                <a:spcPct val="90000"/>
              </a:lnSpc>
            </a:pPr>
            <a:r>
              <a:rPr lang="en-US" sz="2800" dirty="0"/>
              <a:t>User interfaces aren’t standardized</a:t>
            </a:r>
          </a:p>
          <a:p>
            <a:pPr lvl="1" eaLnBrk="1" hangingPunct="1">
              <a:lnSpc>
                <a:spcPct val="90000"/>
              </a:lnSpc>
            </a:pPr>
            <a:r>
              <a:rPr lang="en-US" dirty="0"/>
              <a:t>Users must learn each one, at least to some extent</a:t>
            </a:r>
          </a:p>
          <a:p>
            <a:pPr eaLnBrk="1" hangingPunct="1">
              <a:lnSpc>
                <a:spcPct val="90000"/>
              </a:lnSpc>
            </a:pPr>
            <a:r>
              <a:rPr lang="en-US" sz="2800" dirty="0"/>
              <a:t>Even with modern UI programming tools, UI development is expensive (50+% of overall code on average; see Rosson &amp; Myers, 1992)</a:t>
            </a:r>
          </a:p>
          <a:p>
            <a:endParaRPr lang="en-US" dirty="0"/>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8</a:t>
            </a:fld>
            <a:endParaRPr lang="en-US"/>
          </a:p>
        </p:txBody>
      </p:sp>
    </p:spTree>
    <p:extLst>
      <p:ext uri="{BB962C8B-B14F-4D97-AF65-F5344CB8AC3E}">
        <p14:creationId xmlns:p14="http://schemas.microsoft.com/office/powerpoint/2010/main" val="198253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9</a:t>
            </a:fld>
            <a:endParaRPr lang="en-US"/>
          </a:p>
        </p:txBody>
      </p:sp>
    </p:spTree>
    <p:extLst>
      <p:ext uri="{BB962C8B-B14F-4D97-AF65-F5344CB8AC3E}">
        <p14:creationId xmlns:p14="http://schemas.microsoft.com/office/powerpoint/2010/main" val="47845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12</a:t>
            </a:fld>
            <a:endParaRPr lang="en-US"/>
          </a:p>
        </p:txBody>
      </p:sp>
    </p:spTree>
    <p:extLst>
      <p:ext uri="{BB962C8B-B14F-4D97-AF65-F5344CB8AC3E}">
        <p14:creationId xmlns:p14="http://schemas.microsoft.com/office/powerpoint/2010/main" val="204234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Key constraints </a:t>
            </a:r>
            <a:r>
              <a:rPr lang="en-US" baseline="0" dirty="0"/>
              <a:t>of this design space: </a:t>
            </a:r>
            <a:r>
              <a:rPr lang="en-US" sz="1200" dirty="0"/>
              <a:t>People,</a:t>
            </a:r>
            <a:r>
              <a:rPr lang="en-US" sz="1200" baseline="0" dirty="0"/>
              <a:t> </a:t>
            </a:r>
            <a:r>
              <a:rPr lang="en-US" sz="1200" dirty="0"/>
              <a:t>Tasks,</a:t>
            </a:r>
            <a:r>
              <a:rPr lang="en-US" sz="1200" baseline="0" dirty="0"/>
              <a:t> </a:t>
            </a:r>
            <a:r>
              <a:rPr lang="en-US" sz="1200" dirty="0"/>
              <a:t>Implementation technology,</a:t>
            </a:r>
            <a:r>
              <a:rPr lang="en-US" sz="1200" baseline="0" dirty="0"/>
              <a:t> </a:t>
            </a:r>
            <a:r>
              <a:rPr lang="en-US" sz="1200" dirty="0"/>
              <a:t>Design Process. </a:t>
            </a:r>
            <a:br>
              <a:rPr lang="en-US" sz="1200" dirty="0"/>
            </a:br>
            <a:endParaRPr lang="en-US" sz="1200" dirty="0"/>
          </a:p>
          <a:p>
            <a:pPr eaLnBrk="1" hangingPunct="1">
              <a:lnSpc>
                <a:spcPct val="90000"/>
              </a:lnSpc>
            </a:pPr>
            <a:r>
              <a:rPr lang="en-US" sz="1200" dirty="0"/>
              <a:t>As engineers, we may not have good graphic design skills or even a good sense of aesthetics, but we can learn a methodology to help us zero in on usable designs.</a:t>
            </a:r>
          </a:p>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34127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Techno-centric: We have this cool tech. Let’s build something with it!</a:t>
            </a:r>
          </a:p>
          <a:p>
            <a:r>
              <a:rPr lang="en-US" dirty="0"/>
              <a:t>Designer-centric: I’ll sit in my armchair and imagine what users want and need. I’ll then create a design that I know will work…</a:t>
            </a:r>
          </a:p>
        </p:txBody>
      </p:sp>
      <p:sp>
        <p:nvSpPr>
          <p:cNvPr id="4" name="Slide Number Placeholder 3"/>
          <p:cNvSpPr>
            <a:spLocks noGrp="1"/>
          </p:cNvSpPr>
          <p:nvPr>
            <p:ph type="sldNum" sz="quarter" idx="5"/>
          </p:nvPr>
        </p:nvSpPr>
        <p:spPr/>
        <p:txBody>
          <a:bodyPr/>
          <a:lstStyle/>
          <a:p>
            <a:pPr>
              <a:defRPr/>
            </a:pPr>
            <a:fld id="{937266A7-CB9D-4D7F-86C1-83578F7A53BF}" type="slidenum">
              <a:rPr lang="en-US" smtClean="0"/>
              <a:pPr>
                <a:defRPr/>
              </a:pPr>
              <a:t>14</a:t>
            </a:fld>
            <a:endParaRPr lang="en-US"/>
          </a:p>
        </p:txBody>
      </p:sp>
    </p:spTree>
    <p:extLst>
      <p:ext uri="{BB962C8B-B14F-4D97-AF65-F5344CB8AC3E}">
        <p14:creationId xmlns:p14="http://schemas.microsoft.com/office/powerpoint/2010/main" val="292448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B171DF8F-4947-4473-BF0A-9ED9BCC57C3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C69342C4-D2B5-45A5-90D6-4042A44625E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27D1F1A8-9747-4918-9AF2-D97C72BCADD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E071B8D4-C9E0-4EAA-9DD4-C01F549748E2}"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27B4E31B-99F4-45FF-B1AA-1508AC882ED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sz="quarter" idx="10"/>
          </p:nvPr>
        </p:nvSpPr>
        <p:spPr>
          <a:ln/>
        </p:spPr>
        <p:txBody>
          <a:bodyPr/>
          <a:lstStyle>
            <a:lvl1pPr>
              <a:defRPr/>
            </a:lvl1pPr>
          </a:lstStyle>
          <a:p>
            <a:pPr>
              <a:defRPr/>
            </a:pPr>
            <a:fld id="{2E3FA715-9698-4F41-9489-5D98D3978F18}"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sz="quarter" idx="10"/>
          </p:nvPr>
        </p:nvSpPr>
        <p:spPr>
          <a:ln/>
        </p:spPr>
        <p:txBody>
          <a:bodyPr/>
          <a:lstStyle>
            <a:lvl1pPr>
              <a:defRPr/>
            </a:lvl1pPr>
          </a:lstStyle>
          <a:p>
            <a:pPr>
              <a:defRPr/>
            </a:pPr>
            <a:fld id="{D0E2CF53-8780-4596-96CC-5DF64F54E438}"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sz="quarter" idx="10"/>
          </p:nvPr>
        </p:nvSpPr>
        <p:spPr>
          <a:ln/>
        </p:spPr>
        <p:txBody>
          <a:bodyPr/>
          <a:lstStyle>
            <a:lvl1pPr>
              <a:defRPr/>
            </a:lvl1pPr>
          </a:lstStyle>
          <a:p>
            <a:pPr>
              <a:defRPr/>
            </a:pPr>
            <a:fld id="{86F79ACB-489B-4910-A134-A46F701428A4}"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991048C-D4AA-4AA6-8B71-35A850C8CB72}"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942DE989-DBD0-4A21-A1D4-873631AFC88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5C716E8C-F868-4F4A-BC06-264B93521E73}"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pPr>
              <a:defRPr/>
            </a:pPr>
            <a:fld id="{A1FD7B5D-8752-4213-A608-CE9D43971E55}" type="slidenum">
              <a:rPr lang="en-GB"/>
              <a:pPr>
                <a:defRPr/>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defRPr/>
            </a:pPr>
            <a:r>
              <a:rPr lang="en-US" sz="1100" dirty="0">
                <a:solidFill>
                  <a:schemeClr val="accent2"/>
                </a:solidFill>
              </a:rPr>
              <a:t>L01—CptS 443/543, </a:t>
            </a:r>
            <a:r>
              <a:rPr lang="en-US" sz="1100" err="1">
                <a:solidFill>
                  <a:schemeClr val="accent2"/>
                </a:solidFill>
              </a:rPr>
              <a:t>Sp</a:t>
            </a:r>
            <a:r>
              <a:rPr lang="en-US" sz="1100">
                <a:solidFill>
                  <a:schemeClr val="accent2"/>
                </a:solidFill>
              </a:rPr>
              <a:t> 21</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defRPr/>
            </a:pPr>
            <a:r>
              <a:rPr lang="en-US" sz="1100">
                <a:solidFill>
                  <a:schemeClr val="accent2"/>
                </a:solidFill>
              </a:rPr>
              <a:t>1/19/2021</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pPr>
              <a:defRPr/>
            </a:pPr>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pPr>
              <a:defRPr/>
            </a:pPr>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pPr>
              <a:defRPr/>
            </a:pPr>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pPr>
              <a:defRPr/>
            </a:pPr>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pPr>
              <a:defRPr/>
            </a:pPr>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Verdana" pitchFamily="34" charset="0"/>
        </a:defRPr>
      </a:lvl2pPr>
      <a:lvl3pPr algn="ctr" rtl="0" eaLnBrk="0" fontAlgn="base" hangingPunct="0">
        <a:spcBef>
          <a:spcPct val="0"/>
        </a:spcBef>
        <a:spcAft>
          <a:spcPct val="0"/>
        </a:spcAft>
        <a:defRPr sz="4000">
          <a:solidFill>
            <a:srgbClr val="000099"/>
          </a:solidFill>
          <a:latin typeface="Verdana" pitchFamily="34" charset="0"/>
        </a:defRPr>
      </a:lvl3pPr>
      <a:lvl4pPr algn="ctr" rtl="0" eaLnBrk="0" fontAlgn="base" hangingPunct="0">
        <a:spcBef>
          <a:spcPct val="0"/>
        </a:spcBef>
        <a:spcAft>
          <a:spcPct val="0"/>
        </a:spcAft>
        <a:defRPr sz="4000">
          <a:solidFill>
            <a:srgbClr val="000099"/>
          </a:solidFill>
          <a:latin typeface="Verdana" pitchFamily="34" charset="0"/>
        </a:defRPr>
      </a:lvl4pPr>
      <a:lvl5pPr algn="ctr" rtl="0" eaLnBrk="0" fontAlgn="base" hangingPunct="0">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3.infragistics.com/wp-content/uploads/2015/07/The_Business_Value_of_User_Experience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kkE1lC4CpI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tinyurl.com/zldbrjq"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hundhaus@wsu.ed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mailto:ziyi.zhang2@wsu.edu" TargetMode="External"/><Relationship Id="rId4" Type="http://schemas.openxmlformats.org/officeDocument/2006/relationships/hyperlink" Target="mailto:ping-wen.chen@wsu.ed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amazon.com/Design-Everyday-Things-Revised-Expanded/dp/0465050654/ref=sr_1_1?ie=UTF8&amp;qid=1451940061&amp;sr=8-1&amp;keywords=design+of+everyday+things" TargetMode="External"/><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amazon.com/Sketching-User-Experiences-Saul-Greenberg/dp/0123819598/ref=sr_1_2?s=books&amp;ie=UTF8&amp;qid=1357146697&amp;sr=1-2&amp;keywords=Sketching+User+Experiences" TargetMode="External"/><Relationship Id="rId4" Type="http://schemas.openxmlformats.org/officeDocument/2006/relationships/hyperlink" Target="http://www.amazon.com/Usability-Testing-Essentials-Ready-Test/dp/012375092X/ref=sr_1_2?s=books&amp;ie=UTF8&amp;qid=1451940734&amp;sr=1-2&amp;keywords=Ready,+set+test" TargetMode="External"/><Relationship Id="rId9"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techsmith.com/products/studio/default.a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914400"/>
            <a:ext cx="7772400" cy="3657600"/>
          </a:xfrm>
        </p:spPr>
        <p:txBody>
          <a:bodyPr/>
          <a:lstStyle/>
          <a:p>
            <a:pPr eaLnBrk="1" hangingPunct="1"/>
            <a:r>
              <a:rPr lang="en-GB" dirty="0"/>
              <a:t>Lecture #01:</a:t>
            </a:r>
            <a:br>
              <a:rPr lang="en-GB" dirty="0"/>
            </a:br>
            <a:r>
              <a:rPr lang="en-GB" dirty="0"/>
              <a:t>It’s All About Good Design</a:t>
            </a:r>
            <a:br>
              <a:rPr lang="en-GB" dirty="0"/>
            </a:br>
            <a:endParaRPr lang="en-GB" sz="2000" dirty="0"/>
          </a:p>
        </p:txBody>
      </p:sp>
      <p:pic>
        <p:nvPicPr>
          <p:cNvPr id="2051" name="Picture 6" descr="dilbertUI"/>
          <p:cNvPicPr>
            <a:picLocks noChangeAspect="1" noChangeArrowheads="1"/>
          </p:cNvPicPr>
          <p:nvPr/>
        </p:nvPicPr>
        <p:blipFill>
          <a:blip r:embed="rId2" cstate="print"/>
          <a:srcRect/>
          <a:stretch>
            <a:fillRect/>
          </a:stretch>
        </p:blipFill>
        <p:spPr bwMode="auto">
          <a:xfrm>
            <a:off x="838200" y="3581400"/>
            <a:ext cx="7315200" cy="2609850"/>
          </a:xfrm>
          <a:prstGeom prst="rect">
            <a:avLst/>
          </a:prstGeom>
          <a:noFill/>
          <a:ln w="9525">
            <a:noFill/>
            <a:miter lim="800000"/>
            <a:headEnd/>
            <a:tailEnd/>
          </a:ln>
        </p:spPr>
      </p:pic>
      <p:sp>
        <p:nvSpPr>
          <p:cNvPr id="2" name="TextBox 1">
            <a:extLst>
              <a:ext uri="{FF2B5EF4-FFF2-40B4-BE49-F238E27FC236}">
                <a16:creationId xmlns:a16="http://schemas.microsoft.com/office/drawing/2014/main" id="{0BD60F94-A46D-4A50-B580-09E6DC6FA915}"/>
              </a:ext>
            </a:extLst>
          </p:cNvPr>
          <p:cNvSpPr txBox="1"/>
          <p:nvPr/>
        </p:nvSpPr>
        <p:spPr>
          <a:xfrm>
            <a:off x="-26582" y="251251"/>
            <a:ext cx="9094381" cy="461665"/>
          </a:xfrm>
          <a:prstGeom prst="rect">
            <a:avLst/>
          </a:prstGeom>
          <a:noFill/>
        </p:spPr>
        <p:txBody>
          <a:bodyPr wrap="square" rtlCol="0">
            <a:spAutoFit/>
          </a:bodyPr>
          <a:lstStyle/>
          <a:p>
            <a:pPr algn="ctr">
              <a:buNone/>
            </a:pPr>
            <a:endParaRPr lang="en-US" i="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Poorly Designed Software Has Negative Consequences</a:t>
            </a:r>
          </a:p>
        </p:txBody>
      </p:sp>
      <p:sp>
        <p:nvSpPr>
          <p:cNvPr id="4" name="Content Placeholder 3"/>
          <p:cNvSpPr>
            <a:spLocks noGrp="1"/>
          </p:cNvSpPr>
          <p:nvPr>
            <p:ph idx="1"/>
          </p:nvPr>
        </p:nvSpPr>
        <p:spPr>
          <a:xfrm>
            <a:off x="231775" y="1475295"/>
            <a:ext cx="8839200" cy="4652962"/>
          </a:xfrm>
        </p:spPr>
        <p:txBody>
          <a:bodyPr/>
          <a:lstStyle/>
          <a:p>
            <a:r>
              <a:rPr lang="en-US" sz="2600" dirty="0"/>
              <a:t>Decreased sales</a:t>
            </a:r>
          </a:p>
          <a:p>
            <a:r>
              <a:rPr lang="en-US" sz="2600" dirty="0"/>
              <a:t>Dissatisfied customers/negative perceptions</a:t>
            </a:r>
          </a:p>
          <a:p>
            <a:r>
              <a:rPr lang="en-US" sz="2600" dirty="0"/>
              <a:t>Poor reviews</a:t>
            </a:r>
          </a:p>
          <a:p>
            <a:r>
              <a:rPr lang="en-US" sz="2600" dirty="0"/>
              <a:t>Increased need for training</a:t>
            </a:r>
          </a:p>
          <a:p>
            <a:r>
              <a:rPr lang="en-US" sz="2600" dirty="0"/>
              <a:t>It can even cause death and catastrophes e.g., </a:t>
            </a:r>
          </a:p>
          <a:p>
            <a:pPr lvl="1"/>
            <a:r>
              <a:rPr lang="en-US" sz="2600" dirty="0"/>
              <a:t>Therac-25 overdoses</a:t>
            </a:r>
          </a:p>
          <a:p>
            <a:pPr lvl="1"/>
            <a:r>
              <a:rPr lang="en-US" sz="2600" dirty="0"/>
              <a:t>Boeing 737 MAX crashes</a:t>
            </a:r>
          </a:p>
          <a:p>
            <a:pPr lvl="1"/>
            <a:r>
              <a:rPr lang="en-US" sz="2600" dirty="0"/>
              <a:t>Three-Mile Island nuclear disaster</a:t>
            </a:r>
          </a:p>
          <a:p>
            <a:pPr marL="0" indent="0">
              <a:buNone/>
            </a:pPr>
            <a:r>
              <a:rPr lang="en-US" sz="1600" dirty="0"/>
              <a:t>________</a:t>
            </a:r>
          </a:p>
          <a:p>
            <a:pPr marL="0" indent="0">
              <a:buNone/>
            </a:pPr>
            <a:r>
              <a:rPr lang="en-US" sz="1600" dirty="0"/>
              <a:t>See Ross, J. (2014). “The Business Value of User Experience.” </a:t>
            </a:r>
            <a:r>
              <a:rPr lang="en-US" sz="1600" dirty="0">
                <a:hlinkClick r:id="rId2"/>
              </a:rPr>
              <a:t>http://d3.infragistics.com/wp-content/uploads/2015/07/The_Business_Value_of_User_Experience1.pdf</a:t>
            </a:r>
            <a:r>
              <a:rPr lang="en-US" sz="1600" dirty="0"/>
              <a:t>. </a:t>
            </a:r>
          </a:p>
        </p:txBody>
      </p:sp>
      <p:sp>
        <p:nvSpPr>
          <p:cNvPr id="3" name="Slide Number Placeholder 2"/>
          <p:cNvSpPr>
            <a:spLocks noGrp="1"/>
          </p:cNvSpPr>
          <p:nvPr>
            <p:ph type="sldNum" sz="quarter" idx="10"/>
          </p:nvPr>
        </p:nvSpPr>
        <p:spPr/>
        <p:txBody>
          <a:bodyPr/>
          <a:lstStyle/>
          <a:p>
            <a:pPr>
              <a:defRPr/>
            </a:pPr>
            <a:fld id="{86F79ACB-489B-4910-A134-A46F701428A4}" type="slidenum">
              <a:rPr lang="en-GB" smtClean="0"/>
              <a:pPr>
                <a:defRPr/>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 in the Course Google Doc</a:t>
            </a:r>
            <a:br>
              <a:rPr lang="en-US"/>
            </a:br>
            <a:r>
              <a:rPr lang="en-US"/>
              <a:t>(http://tiny.cc/cpts443)</a:t>
            </a:r>
            <a:endParaRPr lang="en-US" dirty="0"/>
          </a:p>
        </p:txBody>
      </p:sp>
      <p:sp>
        <p:nvSpPr>
          <p:cNvPr id="3" name="Content Placeholder 2"/>
          <p:cNvSpPr>
            <a:spLocks noGrp="1"/>
          </p:cNvSpPr>
          <p:nvPr>
            <p:ph idx="1"/>
          </p:nvPr>
        </p:nvSpPr>
        <p:spPr/>
        <p:txBody>
          <a:bodyPr/>
          <a:lstStyle/>
          <a:p>
            <a:pPr marL="457200" indent="-457200"/>
            <a:r>
              <a:rPr lang="en-US" dirty="0"/>
              <a:t>What software product, piece of technology, or everyday object in the world do you find most annoying or difficult to use?</a:t>
            </a:r>
          </a:p>
          <a:p>
            <a:pPr marL="457200" indent="-457200"/>
            <a:r>
              <a:rPr lang="en-US" dirty="0"/>
              <a:t>Have you ever personally experienced suffering or frustration as a result of a using a software product, tech product or everyday object</a:t>
            </a:r>
            <a:r>
              <a:rPr lang="en-US"/>
              <a:t>? Elaborate.</a:t>
            </a:r>
          </a:p>
          <a:p>
            <a:pPr marL="457200" indent="-457200"/>
            <a:r>
              <a:rPr lang="en-US"/>
              <a:t>We’ll discuss your responses as a class</a:t>
            </a:r>
            <a:endParaRPr lang="en-US"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267200"/>
          </a:xfrm>
        </p:spPr>
        <p:txBody>
          <a:bodyPr>
            <a:normAutofit fontScale="92500"/>
          </a:bodyPr>
          <a:lstStyle/>
          <a:p>
            <a:pPr marL="0" indent="0" algn="ctr">
              <a:buNone/>
            </a:pPr>
            <a:r>
              <a:rPr lang="en-US" u="sng" dirty="0"/>
              <a:t>Key Questions for Today’s Class</a:t>
            </a:r>
          </a:p>
          <a:p>
            <a:pPr marL="744538" indent="-744538">
              <a:buNone/>
            </a:pPr>
            <a:r>
              <a:rPr lang="en-US" dirty="0">
                <a:solidFill>
                  <a:schemeClr val="bg1">
                    <a:lumMod val="75000"/>
                  </a:schemeClr>
                </a:solidFill>
              </a:rPr>
              <a:t>Q1. Why are you here?</a:t>
            </a:r>
          </a:p>
          <a:p>
            <a:pPr marL="744538" indent="-744538">
              <a:buNone/>
            </a:pPr>
            <a:r>
              <a:rPr lang="en-US" dirty="0">
                <a:solidFill>
                  <a:schemeClr val="bg1">
                    <a:lumMod val="75000"/>
                  </a:schemeClr>
                </a:solidFill>
              </a:rPr>
              <a:t>Q2. Why is software hard to design?</a:t>
            </a:r>
          </a:p>
          <a:p>
            <a:pPr marL="744538" indent="-744538">
              <a:buNone/>
            </a:pPr>
            <a:r>
              <a:rPr lang="en-US" dirty="0">
                <a:solidFill>
                  <a:schemeClr val="bg1">
                    <a:lumMod val="75000"/>
                  </a:schemeClr>
                </a:solidFill>
              </a:rPr>
              <a:t>Q3. Why does good design matter (a.k.a., why should I care?)</a:t>
            </a:r>
          </a:p>
          <a:p>
            <a:pPr marL="744538" indent="-744538">
              <a:buNone/>
            </a:pPr>
            <a:r>
              <a:rPr lang="en-US" b="1" dirty="0"/>
              <a:t>Q4. How can we create better designs?</a:t>
            </a:r>
          </a:p>
          <a:p>
            <a:pPr marL="744538" indent="-744538">
              <a:buNone/>
            </a:pPr>
            <a:r>
              <a:rPr lang="en-US" dirty="0"/>
              <a:t>Q5. 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146922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41CE97F7-BA04-4055-A81C-D201F5876F30}" type="slidenum">
              <a:rPr lang="en-GB" smtClean="0"/>
              <a:pPr/>
              <a:t>13</a:t>
            </a:fld>
            <a:endParaRPr lang="en-GB"/>
          </a:p>
        </p:txBody>
      </p:sp>
      <p:sp>
        <p:nvSpPr>
          <p:cNvPr id="8195" name="Rectangle 2"/>
          <p:cNvSpPr>
            <a:spLocks noGrp="1" noChangeArrowheads="1"/>
          </p:cNvSpPr>
          <p:nvPr>
            <p:ph type="title"/>
          </p:nvPr>
        </p:nvSpPr>
        <p:spPr/>
        <p:txBody>
          <a:bodyPr/>
          <a:lstStyle/>
          <a:p>
            <a:pPr eaLnBrk="1" hangingPunct="1"/>
            <a:r>
              <a:rPr lang="en-US" dirty="0"/>
              <a:t>Design Is Not an Exact Science</a:t>
            </a:r>
            <a:endParaRPr lang="en-US" sz="2400" dirty="0"/>
          </a:p>
        </p:txBody>
      </p:sp>
      <p:sp>
        <p:nvSpPr>
          <p:cNvPr id="8196" name="Rectangle 3"/>
          <p:cNvSpPr>
            <a:spLocks noGrp="1" noChangeArrowheads="1"/>
          </p:cNvSpPr>
          <p:nvPr>
            <p:ph type="body" idx="1"/>
          </p:nvPr>
        </p:nvSpPr>
        <p:spPr>
          <a:xfrm>
            <a:off x="152400" y="1595438"/>
            <a:ext cx="8839200" cy="4652962"/>
          </a:xfrm>
        </p:spPr>
        <p:txBody>
          <a:bodyPr/>
          <a:lstStyle/>
          <a:p>
            <a:pPr eaLnBrk="1" hangingPunct="1">
              <a:buNone/>
            </a:pPr>
            <a:endParaRPr lang="en-US" dirty="0"/>
          </a:p>
          <a:p>
            <a:pPr eaLnBrk="1" hangingPunct="1"/>
            <a:endParaRPr lang="en-US" dirty="0"/>
          </a:p>
          <a:p>
            <a:pPr eaLnBrk="1" hangingPunct="1"/>
            <a:endParaRPr lang="en-US" dirty="0"/>
          </a:p>
          <a:p>
            <a:pPr eaLnBrk="1" hangingPunct="1">
              <a:buFontTx/>
              <a:buNone/>
            </a:pPr>
            <a:endParaRPr lang="en-US" dirty="0"/>
          </a:p>
          <a:p>
            <a:pPr eaLnBrk="1" hangingPunct="1"/>
            <a:endParaRPr lang="en-US" dirty="0"/>
          </a:p>
          <a:p>
            <a:pPr eaLnBrk="1" hangingPunct="1">
              <a:buNone/>
            </a:pPr>
            <a:endParaRPr lang="en-US" dirty="0"/>
          </a:p>
          <a:p>
            <a:pPr eaLnBrk="1" hangingPunct="1">
              <a:buNone/>
            </a:pPr>
            <a:r>
              <a:rPr lang="en-US" dirty="0"/>
              <a:t>Experience + </a:t>
            </a:r>
            <a:r>
              <a:rPr lang="en-US" b="1" dirty="0"/>
              <a:t>Methodology</a:t>
            </a:r>
            <a:r>
              <a:rPr lang="en-US" dirty="0"/>
              <a:t> + Aesthetics = </a:t>
            </a:r>
            <a:r>
              <a:rPr lang="en-US" i="1" dirty="0"/>
              <a:t>Good Design</a:t>
            </a:r>
          </a:p>
        </p:txBody>
      </p:sp>
      <p:sp>
        <p:nvSpPr>
          <p:cNvPr id="8197" name="Freeform 4"/>
          <p:cNvSpPr>
            <a:spLocks/>
          </p:cNvSpPr>
          <p:nvPr/>
        </p:nvSpPr>
        <p:spPr bwMode="auto">
          <a:xfrm>
            <a:off x="1249363" y="1828800"/>
            <a:ext cx="5110162" cy="2765425"/>
          </a:xfrm>
          <a:custGeom>
            <a:avLst/>
            <a:gdLst>
              <a:gd name="T0" fmla="*/ 2147483647 w 3219"/>
              <a:gd name="T1" fmla="*/ 2147483647 h 1742"/>
              <a:gd name="T2" fmla="*/ 2147483647 w 3219"/>
              <a:gd name="T3" fmla="*/ 2147483647 h 1742"/>
              <a:gd name="T4" fmla="*/ 2147483647 w 3219"/>
              <a:gd name="T5" fmla="*/ 2147483647 h 1742"/>
              <a:gd name="T6" fmla="*/ 2147483647 w 3219"/>
              <a:gd name="T7" fmla="*/ 2147483647 h 1742"/>
              <a:gd name="T8" fmla="*/ 2147483647 w 3219"/>
              <a:gd name="T9" fmla="*/ 0 h 1742"/>
              <a:gd name="T10" fmla="*/ 2147483647 w 3219"/>
              <a:gd name="T11" fmla="*/ 2147483647 h 1742"/>
              <a:gd name="T12" fmla="*/ 2147483647 w 3219"/>
              <a:gd name="T13" fmla="*/ 2147483647 h 1742"/>
              <a:gd name="T14" fmla="*/ 2147483647 w 3219"/>
              <a:gd name="T15" fmla="*/ 2147483647 h 1742"/>
              <a:gd name="T16" fmla="*/ 2147483647 w 3219"/>
              <a:gd name="T17" fmla="*/ 2147483647 h 1742"/>
              <a:gd name="T18" fmla="*/ 2147483647 w 3219"/>
              <a:gd name="T19" fmla="*/ 2147483647 h 1742"/>
              <a:gd name="T20" fmla="*/ 2147483647 w 3219"/>
              <a:gd name="T21" fmla="*/ 2147483647 h 1742"/>
              <a:gd name="T22" fmla="*/ 2147483647 w 3219"/>
              <a:gd name="T23" fmla="*/ 2147483647 h 1742"/>
              <a:gd name="T24" fmla="*/ 2147483647 w 3219"/>
              <a:gd name="T25" fmla="*/ 2147483647 h 1742"/>
              <a:gd name="T26" fmla="*/ 2147483647 w 3219"/>
              <a:gd name="T27" fmla="*/ 2147483647 h 1742"/>
              <a:gd name="T28" fmla="*/ 2147483647 w 3219"/>
              <a:gd name="T29" fmla="*/ 2147483647 h 1742"/>
              <a:gd name="T30" fmla="*/ 2147483647 w 3219"/>
              <a:gd name="T31" fmla="*/ 2147483647 h 1742"/>
              <a:gd name="T32" fmla="*/ 2147483647 w 3219"/>
              <a:gd name="T33" fmla="*/ 2147483647 h 1742"/>
              <a:gd name="T34" fmla="*/ 2147483647 w 3219"/>
              <a:gd name="T35" fmla="*/ 2147483647 h 1742"/>
              <a:gd name="T36" fmla="*/ 2147483647 w 3219"/>
              <a:gd name="T37" fmla="*/ 2147483647 h 1742"/>
              <a:gd name="T38" fmla="*/ 2147483647 w 3219"/>
              <a:gd name="T39" fmla="*/ 2147483647 h 1742"/>
              <a:gd name="T40" fmla="*/ 2147483647 w 3219"/>
              <a:gd name="T41" fmla="*/ 2147483647 h 1742"/>
              <a:gd name="T42" fmla="*/ 2147483647 w 3219"/>
              <a:gd name="T43" fmla="*/ 2147483647 h 1742"/>
              <a:gd name="T44" fmla="*/ 2147483647 w 3219"/>
              <a:gd name="T45" fmla="*/ 2147483647 h 1742"/>
              <a:gd name="T46" fmla="*/ 2147483647 w 3219"/>
              <a:gd name="T47" fmla="*/ 2147483647 h 1742"/>
              <a:gd name="T48" fmla="*/ 2147483647 w 3219"/>
              <a:gd name="T49" fmla="*/ 2147483647 h 1742"/>
              <a:gd name="T50" fmla="*/ 2147483647 w 3219"/>
              <a:gd name="T51" fmla="*/ 2147483647 h 1742"/>
              <a:gd name="T52" fmla="*/ 2147483647 w 3219"/>
              <a:gd name="T53" fmla="*/ 2147483647 h 1742"/>
              <a:gd name="T54" fmla="*/ 2147483647 w 3219"/>
              <a:gd name="T55" fmla="*/ 2147483647 h 1742"/>
              <a:gd name="T56" fmla="*/ 2147483647 w 3219"/>
              <a:gd name="T57" fmla="*/ 2147483647 h 1742"/>
              <a:gd name="T58" fmla="*/ 2147483647 w 3219"/>
              <a:gd name="T59" fmla="*/ 2147483647 h 1742"/>
              <a:gd name="T60" fmla="*/ 2147483647 w 3219"/>
              <a:gd name="T61" fmla="*/ 2147483647 h 1742"/>
              <a:gd name="T62" fmla="*/ 2147483647 w 3219"/>
              <a:gd name="T63" fmla="*/ 2147483647 h 1742"/>
              <a:gd name="T64" fmla="*/ 2147483647 w 3219"/>
              <a:gd name="T65" fmla="*/ 2147483647 h 1742"/>
              <a:gd name="T66" fmla="*/ 2147483647 w 3219"/>
              <a:gd name="T67" fmla="*/ 2147483647 h 1742"/>
              <a:gd name="T68" fmla="*/ 2147483647 w 3219"/>
              <a:gd name="T69" fmla="*/ 2147483647 h 1742"/>
              <a:gd name="T70" fmla="*/ 2147483647 w 3219"/>
              <a:gd name="T71" fmla="*/ 2147483647 h 1742"/>
              <a:gd name="T72" fmla="*/ 2147483647 w 3219"/>
              <a:gd name="T73" fmla="*/ 2147483647 h 1742"/>
              <a:gd name="T74" fmla="*/ 2147483647 w 3219"/>
              <a:gd name="T75" fmla="*/ 2147483647 h 1742"/>
              <a:gd name="T76" fmla="*/ 2147483647 w 3219"/>
              <a:gd name="T77" fmla="*/ 2147483647 h 1742"/>
              <a:gd name="T78" fmla="*/ 2147483647 w 3219"/>
              <a:gd name="T79" fmla="*/ 2147483647 h 1742"/>
              <a:gd name="T80" fmla="*/ 2147483647 w 3219"/>
              <a:gd name="T81" fmla="*/ 2147483647 h 1742"/>
              <a:gd name="T82" fmla="*/ 2147483647 w 3219"/>
              <a:gd name="T83" fmla="*/ 2147483647 h 1742"/>
              <a:gd name="T84" fmla="*/ 2147483647 w 3219"/>
              <a:gd name="T85" fmla="*/ 2147483647 h 1742"/>
              <a:gd name="T86" fmla="*/ 2147483647 w 3219"/>
              <a:gd name="T87" fmla="*/ 2147483647 h 1742"/>
              <a:gd name="T88" fmla="*/ 2147483647 w 3219"/>
              <a:gd name="T89" fmla="*/ 2147483647 h 1742"/>
              <a:gd name="T90" fmla="*/ 2147483647 w 3219"/>
              <a:gd name="T91" fmla="*/ 2147483647 h 1742"/>
              <a:gd name="T92" fmla="*/ 2147483647 w 3219"/>
              <a:gd name="T93" fmla="*/ 2147483647 h 1742"/>
              <a:gd name="T94" fmla="*/ 2147483647 w 3219"/>
              <a:gd name="T95" fmla="*/ 2147483647 h 1742"/>
              <a:gd name="T96" fmla="*/ 2147483647 w 3219"/>
              <a:gd name="T97" fmla="*/ 2147483647 h 1742"/>
              <a:gd name="T98" fmla="*/ 2147483647 w 3219"/>
              <a:gd name="T99" fmla="*/ 2147483647 h 1742"/>
              <a:gd name="T100" fmla="*/ 2147483647 w 3219"/>
              <a:gd name="T101" fmla="*/ 2147483647 h 1742"/>
              <a:gd name="T102" fmla="*/ 2147483647 w 3219"/>
              <a:gd name="T103" fmla="*/ 2147483647 h 1742"/>
              <a:gd name="T104" fmla="*/ 2147483647 w 3219"/>
              <a:gd name="T105" fmla="*/ 2147483647 h 1742"/>
              <a:gd name="T106" fmla="*/ 2147483647 w 3219"/>
              <a:gd name="T107" fmla="*/ 2147483647 h 1742"/>
              <a:gd name="T108" fmla="*/ 2147483647 w 3219"/>
              <a:gd name="T109" fmla="*/ 2147483647 h 1742"/>
              <a:gd name="T110" fmla="*/ 2147483647 w 3219"/>
              <a:gd name="T111" fmla="*/ 2147483647 h 1742"/>
              <a:gd name="T112" fmla="*/ 2147483647 w 3219"/>
              <a:gd name="T113" fmla="*/ 2147483647 h 1742"/>
              <a:gd name="T114" fmla="*/ 2147483647 w 3219"/>
              <a:gd name="T115" fmla="*/ 2147483647 h 17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19"/>
              <a:gd name="T175" fmla="*/ 0 h 1742"/>
              <a:gd name="T176" fmla="*/ 3219 w 3219"/>
              <a:gd name="T177" fmla="*/ 1742 h 174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19" h="1742">
                <a:moveTo>
                  <a:pt x="864" y="113"/>
                </a:moveTo>
                <a:cubicBezTo>
                  <a:pt x="911" y="97"/>
                  <a:pt x="853" y="115"/>
                  <a:pt x="927" y="99"/>
                </a:cubicBezTo>
                <a:cubicBezTo>
                  <a:pt x="979" y="87"/>
                  <a:pt x="1036" y="53"/>
                  <a:pt x="1089" y="49"/>
                </a:cubicBezTo>
                <a:cubicBezTo>
                  <a:pt x="1122" y="47"/>
                  <a:pt x="1154" y="44"/>
                  <a:pt x="1187" y="42"/>
                </a:cubicBezTo>
                <a:cubicBezTo>
                  <a:pt x="1224" y="23"/>
                  <a:pt x="1266" y="13"/>
                  <a:pt x="1306" y="0"/>
                </a:cubicBezTo>
                <a:cubicBezTo>
                  <a:pt x="1355" y="2"/>
                  <a:pt x="1405" y="1"/>
                  <a:pt x="1454" y="7"/>
                </a:cubicBezTo>
                <a:cubicBezTo>
                  <a:pt x="1487" y="11"/>
                  <a:pt x="1514" y="53"/>
                  <a:pt x="1545" y="63"/>
                </a:cubicBezTo>
                <a:cubicBezTo>
                  <a:pt x="1581" y="89"/>
                  <a:pt x="1622" y="95"/>
                  <a:pt x="1665" y="106"/>
                </a:cubicBezTo>
                <a:cubicBezTo>
                  <a:pt x="1885" y="101"/>
                  <a:pt x="2116" y="148"/>
                  <a:pt x="2325" y="78"/>
                </a:cubicBezTo>
                <a:cubicBezTo>
                  <a:pt x="2436" y="86"/>
                  <a:pt x="2532" y="121"/>
                  <a:pt x="2641" y="141"/>
                </a:cubicBezTo>
                <a:cubicBezTo>
                  <a:pt x="2691" y="162"/>
                  <a:pt x="2734" y="175"/>
                  <a:pt x="2788" y="183"/>
                </a:cubicBezTo>
                <a:cubicBezTo>
                  <a:pt x="2836" y="202"/>
                  <a:pt x="2886" y="214"/>
                  <a:pt x="2936" y="225"/>
                </a:cubicBezTo>
                <a:cubicBezTo>
                  <a:pt x="2959" y="230"/>
                  <a:pt x="2976" y="245"/>
                  <a:pt x="2999" y="253"/>
                </a:cubicBezTo>
                <a:cubicBezTo>
                  <a:pt x="3020" y="284"/>
                  <a:pt x="3027" y="320"/>
                  <a:pt x="3048" y="351"/>
                </a:cubicBezTo>
                <a:cubicBezTo>
                  <a:pt x="3064" y="401"/>
                  <a:pt x="3081" y="449"/>
                  <a:pt x="3112" y="492"/>
                </a:cubicBezTo>
                <a:cubicBezTo>
                  <a:pt x="3122" y="523"/>
                  <a:pt x="3129" y="556"/>
                  <a:pt x="3147" y="583"/>
                </a:cubicBezTo>
                <a:cubicBezTo>
                  <a:pt x="3161" y="654"/>
                  <a:pt x="3159" y="732"/>
                  <a:pt x="3182" y="801"/>
                </a:cubicBezTo>
                <a:cubicBezTo>
                  <a:pt x="3188" y="847"/>
                  <a:pt x="3192" y="882"/>
                  <a:pt x="3217" y="920"/>
                </a:cubicBezTo>
                <a:cubicBezTo>
                  <a:pt x="3213" y="983"/>
                  <a:pt x="3219" y="1049"/>
                  <a:pt x="3203" y="1110"/>
                </a:cubicBezTo>
                <a:cubicBezTo>
                  <a:pt x="3190" y="1157"/>
                  <a:pt x="3138" y="1182"/>
                  <a:pt x="3112" y="1222"/>
                </a:cubicBezTo>
                <a:cubicBezTo>
                  <a:pt x="3101" y="1256"/>
                  <a:pt x="3081" y="1275"/>
                  <a:pt x="3048" y="1286"/>
                </a:cubicBezTo>
                <a:cubicBezTo>
                  <a:pt x="3041" y="1293"/>
                  <a:pt x="3035" y="1302"/>
                  <a:pt x="3027" y="1307"/>
                </a:cubicBezTo>
                <a:cubicBezTo>
                  <a:pt x="3021" y="1311"/>
                  <a:pt x="3011" y="1309"/>
                  <a:pt x="3006" y="1314"/>
                </a:cubicBezTo>
                <a:cubicBezTo>
                  <a:pt x="3001" y="1319"/>
                  <a:pt x="3002" y="1328"/>
                  <a:pt x="2999" y="1335"/>
                </a:cubicBezTo>
                <a:cubicBezTo>
                  <a:pt x="2973" y="1387"/>
                  <a:pt x="2961" y="1441"/>
                  <a:pt x="2929" y="1489"/>
                </a:cubicBezTo>
                <a:cubicBezTo>
                  <a:pt x="2916" y="1508"/>
                  <a:pt x="2902" y="1529"/>
                  <a:pt x="2887" y="1546"/>
                </a:cubicBezTo>
                <a:cubicBezTo>
                  <a:pt x="2874" y="1561"/>
                  <a:pt x="2845" y="1588"/>
                  <a:pt x="2845" y="1588"/>
                </a:cubicBezTo>
                <a:cubicBezTo>
                  <a:pt x="2819" y="1665"/>
                  <a:pt x="2770" y="1722"/>
                  <a:pt x="2690" y="1742"/>
                </a:cubicBezTo>
                <a:cubicBezTo>
                  <a:pt x="2511" y="1731"/>
                  <a:pt x="2340" y="1715"/>
                  <a:pt x="2163" y="1686"/>
                </a:cubicBezTo>
                <a:cubicBezTo>
                  <a:pt x="2096" y="1675"/>
                  <a:pt x="2035" y="1633"/>
                  <a:pt x="1967" y="1623"/>
                </a:cubicBezTo>
                <a:cubicBezTo>
                  <a:pt x="1682" y="1580"/>
                  <a:pt x="1391" y="1612"/>
                  <a:pt x="1103" y="1609"/>
                </a:cubicBezTo>
                <a:cubicBezTo>
                  <a:pt x="1033" y="1605"/>
                  <a:pt x="972" y="1608"/>
                  <a:pt x="906" y="1588"/>
                </a:cubicBezTo>
                <a:cubicBezTo>
                  <a:pt x="892" y="1584"/>
                  <a:pt x="878" y="1579"/>
                  <a:pt x="864" y="1574"/>
                </a:cubicBezTo>
                <a:cubicBezTo>
                  <a:pt x="850" y="1569"/>
                  <a:pt x="822" y="1560"/>
                  <a:pt x="822" y="1560"/>
                </a:cubicBezTo>
                <a:cubicBezTo>
                  <a:pt x="793" y="1531"/>
                  <a:pt x="749" y="1522"/>
                  <a:pt x="709" y="1510"/>
                </a:cubicBezTo>
                <a:cubicBezTo>
                  <a:pt x="631" y="1463"/>
                  <a:pt x="665" y="1475"/>
                  <a:pt x="611" y="1461"/>
                </a:cubicBezTo>
                <a:cubicBezTo>
                  <a:pt x="568" y="1432"/>
                  <a:pt x="521" y="1432"/>
                  <a:pt x="470" y="1419"/>
                </a:cubicBezTo>
                <a:cubicBezTo>
                  <a:pt x="418" y="1406"/>
                  <a:pt x="368" y="1394"/>
                  <a:pt x="316" y="1384"/>
                </a:cubicBezTo>
                <a:cubicBezTo>
                  <a:pt x="291" y="1346"/>
                  <a:pt x="232" y="1321"/>
                  <a:pt x="189" y="1307"/>
                </a:cubicBezTo>
                <a:cubicBezTo>
                  <a:pt x="167" y="1285"/>
                  <a:pt x="168" y="1267"/>
                  <a:pt x="140" y="1258"/>
                </a:cubicBezTo>
                <a:cubicBezTo>
                  <a:pt x="131" y="1244"/>
                  <a:pt x="114" y="1236"/>
                  <a:pt x="105" y="1222"/>
                </a:cubicBezTo>
                <a:cubicBezTo>
                  <a:pt x="100" y="1214"/>
                  <a:pt x="103" y="1202"/>
                  <a:pt x="98" y="1194"/>
                </a:cubicBezTo>
                <a:cubicBezTo>
                  <a:pt x="91" y="1183"/>
                  <a:pt x="79" y="1175"/>
                  <a:pt x="70" y="1166"/>
                </a:cubicBezTo>
                <a:cubicBezTo>
                  <a:pt x="48" y="1099"/>
                  <a:pt x="36" y="1030"/>
                  <a:pt x="14" y="963"/>
                </a:cubicBezTo>
                <a:cubicBezTo>
                  <a:pt x="9" y="931"/>
                  <a:pt x="0" y="903"/>
                  <a:pt x="14" y="871"/>
                </a:cubicBezTo>
                <a:cubicBezTo>
                  <a:pt x="17" y="863"/>
                  <a:pt x="28" y="861"/>
                  <a:pt x="35" y="857"/>
                </a:cubicBezTo>
                <a:cubicBezTo>
                  <a:pt x="53" y="847"/>
                  <a:pt x="72" y="838"/>
                  <a:pt x="91" y="829"/>
                </a:cubicBezTo>
                <a:cubicBezTo>
                  <a:pt x="100" y="825"/>
                  <a:pt x="104" y="813"/>
                  <a:pt x="112" y="808"/>
                </a:cubicBezTo>
                <a:cubicBezTo>
                  <a:pt x="161" y="776"/>
                  <a:pt x="104" y="831"/>
                  <a:pt x="154" y="787"/>
                </a:cubicBezTo>
                <a:cubicBezTo>
                  <a:pt x="200" y="746"/>
                  <a:pt x="254" y="705"/>
                  <a:pt x="288" y="654"/>
                </a:cubicBezTo>
                <a:cubicBezTo>
                  <a:pt x="301" y="615"/>
                  <a:pt x="322" y="570"/>
                  <a:pt x="351" y="541"/>
                </a:cubicBezTo>
                <a:cubicBezTo>
                  <a:pt x="361" y="490"/>
                  <a:pt x="389" y="449"/>
                  <a:pt x="407" y="401"/>
                </a:cubicBezTo>
                <a:cubicBezTo>
                  <a:pt x="416" y="338"/>
                  <a:pt x="418" y="160"/>
                  <a:pt x="513" y="155"/>
                </a:cubicBezTo>
                <a:cubicBezTo>
                  <a:pt x="588" y="151"/>
                  <a:pt x="662" y="150"/>
                  <a:pt x="737" y="148"/>
                </a:cubicBezTo>
                <a:cubicBezTo>
                  <a:pt x="744" y="146"/>
                  <a:pt x="751" y="142"/>
                  <a:pt x="758" y="141"/>
                </a:cubicBezTo>
                <a:cubicBezTo>
                  <a:pt x="775" y="138"/>
                  <a:pt x="792" y="139"/>
                  <a:pt x="808" y="134"/>
                </a:cubicBezTo>
                <a:cubicBezTo>
                  <a:pt x="823" y="130"/>
                  <a:pt x="835" y="118"/>
                  <a:pt x="850" y="113"/>
                </a:cubicBezTo>
                <a:cubicBezTo>
                  <a:pt x="874" y="121"/>
                  <a:pt x="876" y="125"/>
                  <a:pt x="864" y="113"/>
                </a:cubicBezTo>
                <a:close/>
              </a:path>
            </a:pathLst>
          </a:custGeom>
          <a:noFill/>
          <a:ln w="25400">
            <a:solidFill>
              <a:schemeClr val="tx1"/>
            </a:solidFill>
            <a:round/>
            <a:headEnd/>
            <a:tailEnd/>
          </a:ln>
        </p:spPr>
        <p:txBody>
          <a:bodyPr/>
          <a:lstStyle/>
          <a:p>
            <a:endParaRPr lang="en-US"/>
          </a:p>
        </p:txBody>
      </p:sp>
      <p:sp>
        <p:nvSpPr>
          <p:cNvPr id="8198" name="Freeform 5"/>
          <p:cNvSpPr>
            <a:spLocks/>
          </p:cNvSpPr>
          <p:nvPr/>
        </p:nvSpPr>
        <p:spPr bwMode="auto">
          <a:xfrm>
            <a:off x="4124325" y="2363788"/>
            <a:ext cx="1438275" cy="1463675"/>
          </a:xfrm>
          <a:custGeom>
            <a:avLst/>
            <a:gdLst>
              <a:gd name="T0" fmla="*/ 2147483647 w 906"/>
              <a:gd name="T1" fmla="*/ 2147483647 h 922"/>
              <a:gd name="T2" fmla="*/ 2147483647 w 906"/>
              <a:gd name="T3" fmla="*/ 2147483647 h 922"/>
              <a:gd name="T4" fmla="*/ 2147483647 w 906"/>
              <a:gd name="T5" fmla="*/ 2147483647 h 922"/>
              <a:gd name="T6" fmla="*/ 2147483647 w 906"/>
              <a:gd name="T7" fmla="*/ 2147483647 h 922"/>
              <a:gd name="T8" fmla="*/ 2147483647 w 906"/>
              <a:gd name="T9" fmla="*/ 2147483647 h 922"/>
              <a:gd name="T10" fmla="*/ 2147483647 w 906"/>
              <a:gd name="T11" fmla="*/ 2147483647 h 922"/>
              <a:gd name="T12" fmla="*/ 2147483647 w 906"/>
              <a:gd name="T13" fmla="*/ 2147483647 h 922"/>
              <a:gd name="T14" fmla="*/ 2147483647 w 906"/>
              <a:gd name="T15" fmla="*/ 2147483647 h 922"/>
              <a:gd name="T16" fmla="*/ 2147483647 w 906"/>
              <a:gd name="T17" fmla="*/ 2147483647 h 922"/>
              <a:gd name="T18" fmla="*/ 0 w 906"/>
              <a:gd name="T19" fmla="*/ 2147483647 h 922"/>
              <a:gd name="T20" fmla="*/ 2147483647 w 906"/>
              <a:gd name="T21" fmla="*/ 2147483647 h 922"/>
              <a:gd name="T22" fmla="*/ 2147483647 w 906"/>
              <a:gd name="T23" fmla="*/ 2147483647 h 922"/>
              <a:gd name="T24" fmla="*/ 2147483647 w 906"/>
              <a:gd name="T25" fmla="*/ 2147483647 h 922"/>
              <a:gd name="T26" fmla="*/ 2147483647 w 906"/>
              <a:gd name="T27" fmla="*/ 2147483647 h 922"/>
              <a:gd name="T28" fmla="*/ 2147483647 w 906"/>
              <a:gd name="T29" fmla="*/ 2147483647 h 922"/>
              <a:gd name="T30" fmla="*/ 2147483647 w 906"/>
              <a:gd name="T31" fmla="*/ 2147483647 h 922"/>
              <a:gd name="T32" fmla="*/ 2147483647 w 906"/>
              <a:gd name="T33" fmla="*/ 2147483647 h 922"/>
              <a:gd name="T34" fmla="*/ 2147483647 w 906"/>
              <a:gd name="T35" fmla="*/ 2147483647 h 922"/>
              <a:gd name="T36" fmla="*/ 2147483647 w 906"/>
              <a:gd name="T37" fmla="*/ 2147483647 h 922"/>
              <a:gd name="T38" fmla="*/ 2147483647 w 906"/>
              <a:gd name="T39" fmla="*/ 2147483647 h 922"/>
              <a:gd name="T40" fmla="*/ 2147483647 w 906"/>
              <a:gd name="T41" fmla="*/ 2147483647 h 922"/>
              <a:gd name="T42" fmla="*/ 2147483647 w 906"/>
              <a:gd name="T43" fmla="*/ 2147483647 h 922"/>
              <a:gd name="T44" fmla="*/ 2147483647 w 906"/>
              <a:gd name="T45" fmla="*/ 2147483647 h 922"/>
              <a:gd name="T46" fmla="*/ 2147483647 w 906"/>
              <a:gd name="T47" fmla="*/ 2147483647 h 922"/>
              <a:gd name="T48" fmla="*/ 2147483647 w 906"/>
              <a:gd name="T49" fmla="*/ 2147483647 h 922"/>
              <a:gd name="T50" fmla="*/ 2147483647 w 906"/>
              <a:gd name="T51" fmla="*/ 2147483647 h 922"/>
              <a:gd name="T52" fmla="*/ 2147483647 w 906"/>
              <a:gd name="T53" fmla="*/ 2147483647 h 922"/>
              <a:gd name="T54" fmla="*/ 2147483647 w 906"/>
              <a:gd name="T55" fmla="*/ 2147483647 h 922"/>
              <a:gd name="T56" fmla="*/ 2147483647 w 906"/>
              <a:gd name="T57" fmla="*/ 2147483647 h 922"/>
              <a:gd name="T58" fmla="*/ 2147483647 w 906"/>
              <a:gd name="T59" fmla="*/ 2147483647 h 922"/>
              <a:gd name="T60" fmla="*/ 2147483647 w 906"/>
              <a:gd name="T61" fmla="*/ 0 h 922"/>
              <a:gd name="T62" fmla="*/ 2147483647 w 906"/>
              <a:gd name="T63" fmla="*/ 2147483647 h 922"/>
              <a:gd name="T64" fmla="*/ 2147483647 w 906"/>
              <a:gd name="T65" fmla="*/ 2147483647 h 9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6"/>
              <a:gd name="T100" fmla="*/ 0 h 922"/>
              <a:gd name="T101" fmla="*/ 906 w 906"/>
              <a:gd name="T102" fmla="*/ 922 h 9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6" h="922">
                <a:moveTo>
                  <a:pt x="197" y="29"/>
                </a:moveTo>
                <a:cubicBezTo>
                  <a:pt x="164" y="51"/>
                  <a:pt x="150" y="72"/>
                  <a:pt x="127" y="106"/>
                </a:cubicBezTo>
                <a:cubicBezTo>
                  <a:pt x="107" y="135"/>
                  <a:pt x="133" y="120"/>
                  <a:pt x="105" y="148"/>
                </a:cubicBezTo>
                <a:cubicBezTo>
                  <a:pt x="65" y="188"/>
                  <a:pt x="103" y="131"/>
                  <a:pt x="63" y="183"/>
                </a:cubicBezTo>
                <a:cubicBezTo>
                  <a:pt x="40" y="213"/>
                  <a:pt x="19" y="252"/>
                  <a:pt x="7" y="288"/>
                </a:cubicBezTo>
                <a:cubicBezTo>
                  <a:pt x="15" y="335"/>
                  <a:pt x="14" y="338"/>
                  <a:pt x="56" y="352"/>
                </a:cubicBezTo>
                <a:cubicBezTo>
                  <a:pt x="63" y="359"/>
                  <a:pt x="72" y="364"/>
                  <a:pt x="77" y="373"/>
                </a:cubicBezTo>
                <a:cubicBezTo>
                  <a:pt x="84" y="386"/>
                  <a:pt x="91" y="415"/>
                  <a:pt x="91" y="415"/>
                </a:cubicBezTo>
                <a:cubicBezTo>
                  <a:pt x="82" y="479"/>
                  <a:pt x="62" y="498"/>
                  <a:pt x="28" y="548"/>
                </a:cubicBezTo>
                <a:cubicBezTo>
                  <a:pt x="15" y="567"/>
                  <a:pt x="0" y="612"/>
                  <a:pt x="0" y="612"/>
                </a:cubicBezTo>
                <a:cubicBezTo>
                  <a:pt x="8" y="643"/>
                  <a:pt x="4" y="658"/>
                  <a:pt x="35" y="668"/>
                </a:cubicBezTo>
                <a:cubicBezTo>
                  <a:pt x="60" y="706"/>
                  <a:pt x="90" y="788"/>
                  <a:pt x="141" y="794"/>
                </a:cubicBezTo>
                <a:cubicBezTo>
                  <a:pt x="171" y="798"/>
                  <a:pt x="202" y="799"/>
                  <a:pt x="232" y="801"/>
                </a:cubicBezTo>
                <a:cubicBezTo>
                  <a:pt x="282" y="818"/>
                  <a:pt x="222" y="794"/>
                  <a:pt x="274" y="829"/>
                </a:cubicBezTo>
                <a:cubicBezTo>
                  <a:pt x="287" y="838"/>
                  <a:pt x="340" y="842"/>
                  <a:pt x="344" y="843"/>
                </a:cubicBezTo>
                <a:cubicBezTo>
                  <a:pt x="405" y="863"/>
                  <a:pt x="312" y="833"/>
                  <a:pt x="400" y="857"/>
                </a:cubicBezTo>
                <a:cubicBezTo>
                  <a:pt x="415" y="861"/>
                  <a:pt x="443" y="871"/>
                  <a:pt x="443" y="871"/>
                </a:cubicBezTo>
                <a:cubicBezTo>
                  <a:pt x="486" y="916"/>
                  <a:pt x="487" y="913"/>
                  <a:pt x="555" y="921"/>
                </a:cubicBezTo>
                <a:cubicBezTo>
                  <a:pt x="588" y="919"/>
                  <a:pt x="621" y="922"/>
                  <a:pt x="653" y="914"/>
                </a:cubicBezTo>
                <a:cubicBezTo>
                  <a:pt x="672" y="910"/>
                  <a:pt x="680" y="876"/>
                  <a:pt x="688" y="864"/>
                </a:cubicBezTo>
                <a:cubicBezTo>
                  <a:pt x="698" y="850"/>
                  <a:pt x="711" y="847"/>
                  <a:pt x="724" y="836"/>
                </a:cubicBezTo>
                <a:cubicBezTo>
                  <a:pt x="755" y="809"/>
                  <a:pt x="770" y="779"/>
                  <a:pt x="808" y="766"/>
                </a:cubicBezTo>
                <a:cubicBezTo>
                  <a:pt x="865" y="709"/>
                  <a:pt x="890" y="605"/>
                  <a:pt x="906" y="527"/>
                </a:cubicBezTo>
                <a:cubicBezTo>
                  <a:pt x="901" y="499"/>
                  <a:pt x="901" y="470"/>
                  <a:pt x="892" y="443"/>
                </a:cubicBezTo>
                <a:cubicBezTo>
                  <a:pt x="879" y="405"/>
                  <a:pt x="848" y="392"/>
                  <a:pt x="822" y="366"/>
                </a:cubicBezTo>
                <a:cubicBezTo>
                  <a:pt x="802" y="306"/>
                  <a:pt x="836" y="176"/>
                  <a:pt x="836" y="176"/>
                </a:cubicBezTo>
                <a:cubicBezTo>
                  <a:pt x="834" y="157"/>
                  <a:pt x="834" y="138"/>
                  <a:pt x="829" y="120"/>
                </a:cubicBezTo>
                <a:cubicBezTo>
                  <a:pt x="823" y="98"/>
                  <a:pt x="809" y="98"/>
                  <a:pt x="794" y="85"/>
                </a:cubicBezTo>
                <a:cubicBezTo>
                  <a:pt x="767" y="62"/>
                  <a:pt x="743" y="44"/>
                  <a:pt x="710" y="29"/>
                </a:cubicBezTo>
                <a:cubicBezTo>
                  <a:pt x="704" y="26"/>
                  <a:pt x="660" y="12"/>
                  <a:pt x="646" y="7"/>
                </a:cubicBezTo>
                <a:cubicBezTo>
                  <a:pt x="639" y="5"/>
                  <a:pt x="625" y="0"/>
                  <a:pt x="625" y="0"/>
                </a:cubicBezTo>
                <a:cubicBezTo>
                  <a:pt x="496" y="6"/>
                  <a:pt x="369" y="16"/>
                  <a:pt x="239" y="21"/>
                </a:cubicBezTo>
                <a:cubicBezTo>
                  <a:pt x="238" y="21"/>
                  <a:pt x="176" y="50"/>
                  <a:pt x="197" y="29"/>
                </a:cubicBezTo>
                <a:close/>
              </a:path>
            </a:pathLst>
          </a:custGeom>
          <a:noFill/>
          <a:ln w="25400">
            <a:solidFill>
              <a:schemeClr val="tx1"/>
            </a:solidFill>
            <a:round/>
            <a:headEnd/>
            <a:tailEnd/>
          </a:ln>
        </p:spPr>
        <p:txBody>
          <a:bodyPr/>
          <a:lstStyle/>
          <a:p>
            <a:endParaRPr lang="en-US"/>
          </a:p>
        </p:txBody>
      </p:sp>
      <p:sp>
        <p:nvSpPr>
          <p:cNvPr id="8199" name="Text Box 6"/>
          <p:cNvSpPr txBox="1">
            <a:spLocks noChangeArrowheads="1"/>
          </p:cNvSpPr>
          <p:nvPr/>
        </p:nvSpPr>
        <p:spPr bwMode="auto">
          <a:xfrm>
            <a:off x="4319588" y="2784475"/>
            <a:ext cx="1016000" cy="701675"/>
          </a:xfrm>
          <a:prstGeom prst="rect">
            <a:avLst/>
          </a:prstGeom>
          <a:noFill/>
          <a:ln w="9525">
            <a:noFill/>
            <a:miter lim="800000"/>
            <a:headEnd/>
            <a:tailEnd/>
          </a:ln>
        </p:spPr>
        <p:txBody>
          <a:bodyPr wrap="none">
            <a:spAutoFit/>
          </a:bodyPr>
          <a:lstStyle/>
          <a:p>
            <a:pPr algn="ctr" eaLnBrk="0" hangingPunct="0">
              <a:spcBef>
                <a:spcPct val="0"/>
              </a:spcBef>
              <a:buFontTx/>
              <a:buNone/>
            </a:pPr>
            <a:r>
              <a:rPr lang="en-US" sz="2000" b="1">
                <a:latin typeface="Times" pitchFamily="18" charset="0"/>
              </a:rPr>
              <a:t>Usable</a:t>
            </a:r>
            <a:br>
              <a:rPr lang="en-US" sz="2000" b="1">
                <a:latin typeface="Times" pitchFamily="18" charset="0"/>
              </a:rPr>
            </a:br>
            <a:r>
              <a:rPr lang="en-US" sz="2000" b="1">
                <a:latin typeface="Times" pitchFamily="18" charset="0"/>
              </a:rPr>
              <a:t>Designs</a:t>
            </a:r>
          </a:p>
        </p:txBody>
      </p:sp>
      <p:sp>
        <p:nvSpPr>
          <p:cNvPr id="8200" name="Text Box 7"/>
          <p:cNvSpPr txBox="1">
            <a:spLocks noChangeArrowheads="1"/>
          </p:cNvSpPr>
          <p:nvPr/>
        </p:nvSpPr>
        <p:spPr bwMode="auto">
          <a:xfrm>
            <a:off x="1512888" y="3089275"/>
            <a:ext cx="2525712" cy="701675"/>
          </a:xfrm>
          <a:prstGeom prst="rect">
            <a:avLst/>
          </a:prstGeom>
          <a:noFill/>
          <a:ln w="9525">
            <a:noFill/>
            <a:miter lim="800000"/>
            <a:headEnd/>
            <a:tailEnd/>
          </a:ln>
        </p:spPr>
        <p:txBody>
          <a:bodyPr wrap="none">
            <a:spAutoFit/>
          </a:bodyPr>
          <a:lstStyle/>
          <a:p>
            <a:pPr algn="ctr" eaLnBrk="0" hangingPunct="0">
              <a:spcBef>
                <a:spcPct val="0"/>
              </a:spcBef>
              <a:buFontTx/>
              <a:buNone/>
            </a:pPr>
            <a:r>
              <a:rPr lang="en-US" sz="2000" b="1">
                <a:latin typeface="Times" pitchFamily="18" charset="0"/>
              </a:rPr>
              <a:t>Possible Designs</a:t>
            </a:r>
          </a:p>
          <a:p>
            <a:pPr algn="ctr" eaLnBrk="0" hangingPunct="0">
              <a:spcBef>
                <a:spcPct val="0"/>
              </a:spcBef>
              <a:buFontTx/>
              <a:buNone/>
            </a:pPr>
            <a:r>
              <a:rPr lang="en-US" sz="2000" b="1">
                <a:latin typeface="Times" pitchFamily="18" charset="0"/>
              </a:rPr>
              <a:t>(The “Design 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80CE481E-F5A1-4820-AAEB-C75C52783DA8}" type="slidenum">
              <a:rPr lang="en-GB" smtClean="0"/>
              <a:pPr/>
              <a:t>14</a:t>
            </a:fld>
            <a:endParaRPr lang="en-GB"/>
          </a:p>
        </p:txBody>
      </p:sp>
      <p:sp>
        <p:nvSpPr>
          <p:cNvPr id="9219" name="Rectangle 2"/>
          <p:cNvSpPr>
            <a:spLocks noGrp="1" noChangeArrowheads="1"/>
          </p:cNvSpPr>
          <p:nvPr>
            <p:ph type="title"/>
          </p:nvPr>
        </p:nvSpPr>
        <p:spPr/>
        <p:txBody>
          <a:bodyPr/>
          <a:lstStyle/>
          <a:p>
            <a:pPr eaLnBrk="1" hangingPunct="1"/>
            <a:r>
              <a:rPr lang="en-US" dirty="0"/>
              <a:t>We Need to Approach Design in the Right Way</a:t>
            </a:r>
          </a:p>
        </p:txBody>
      </p:sp>
      <p:sp>
        <p:nvSpPr>
          <p:cNvPr id="9220" name="Rectangle 3"/>
          <p:cNvSpPr>
            <a:spLocks noGrp="1" noChangeArrowheads="1"/>
          </p:cNvSpPr>
          <p:nvPr>
            <p:ph type="body" idx="1"/>
          </p:nvPr>
        </p:nvSpPr>
        <p:spPr>
          <a:xfrm>
            <a:off x="990600" y="1671638"/>
            <a:ext cx="7239000" cy="4652962"/>
          </a:xfrm>
        </p:spPr>
        <p:txBody>
          <a:bodyPr/>
          <a:lstStyle/>
          <a:p>
            <a:pPr marL="0" indent="0" eaLnBrk="1" hangingPunct="1">
              <a:buNone/>
            </a:pPr>
            <a:r>
              <a:rPr lang="en-US" dirty="0"/>
              <a:t>“Techno-Centric” Development</a:t>
            </a:r>
          </a:p>
          <a:p>
            <a:pPr marL="0" indent="0" eaLnBrk="1" hangingPunct="1">
              <a:buNone/>
            </a:pPr>
            <a:endParaRPr lang="en-US" dirty="0"/>
          </a:p>
          <a:p>
            <a:pPr marL="0" indent="0" eaLnBrk="1" hangingPunct="1">
              <a:buNone/>
            </a:pPr>
            <a:endParaRPr lang="en-US" dirty="0"/>
          </a:p>
          <a:p>
            <a:pPr marL="0" indent="0" eaLnBrk="1" hangingPunct="1">
              <a:buNone/>
            </a:pPr>
            <a:endParaRPr lang="en-US" dirty="0"/>
          </a:p>
          <a:p>
            <a:pPr marL="0" indent="0" eaLnBrk="1" hangingPunct="1">
              <a:buNone/>
            </a:pPr>
            <a:r>
              <a:rPr lang="en-US" dirty="0"/>
              <a:t>“Designer-Centric” Development</a:t>
            </a:r>
          </a:p>
        </p:txBody>
      </p:sp>
      <p:pic>
        <p:nvPicPr>
          <p:cNvPr id="1026" name="Picture 2" descr="https://encrypted-tbn0.gstatic.com/images?q=tbn:ANd9GcT56P9ZRH9bg_X-IkZ7_sqWLE-q8r28S6o5vgLtb0XpH_mibwiV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217738"/>
            <a:ext cx="941872" cy="18081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QM01PgPIang08EKjTJ1MGSHirqEDJH4jMOwtyEQrPAxZlwP9F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572000"/>
            <a:ext cx="1981200" cy="188644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Image result for thumbs down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s://encrypted-tbn2.gstatic.com/images?q=tbn:ANd9GcTdZtD0AkYFba2OhuEjqAPpk-O086IurLievTKiQnuODaq-C4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475" y="1610763"/>
            <a:ext cx="685800" cy="8011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encrypted-tbn2.gstatic.com/images?q=tbn:ANd9GcTdZtD0AkYFba2OhuEjqAPpk-O086IurLievTKiQnuODaq-C4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3998119"/>
            <a:ext cx="685800" cy="801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5B74D4B3-8FDE-40E1-A5DD-92A1214C1D59}" type="slidenum">
              <a:rPr lang="en-GB" smtClean="0"/>
              <a:pPr/>
              <a:t>15</a:t>
            </a:fld>
            <a:endParaRPr lang="en-GB"/>
          </a:p>
        </p:txBody>
      </p:sp>
      <p:sp>
        <p:nvSpPr>
          <p:cNvPr id="10243" name="Rectangle 2"/>
          <p:cNvSpPr>
            <a:spLocks noGrp="1" noChangeArrowheads="1"/>
          </p:cNvSpPr>
          <p:nvPr>
            <p:ph type="title"/>
          </p:nvPr>
        </p:nvSpPr>
        <p:spPr/>
        <p:txBody>
          <a:bodyPr/>
          <a:lstStyle/>
          <a:p>
            <a:pPr eaLnBrk="1" hangingPunct="1"/>
            <a:r>
              <a:rPr lang="en-US" dirty="0"/>
              <a:t>Human- or User-Centered Development</a:t>
            </a:r>
            <a:endParaRPr lang="en-US" sz="2400" dirty="0"/>
          </a:p>
        </p:txBody>
      </p:sp>
      <p:sp>
        <p:nvSpPr>
          <p:cNvPr id="10244" name="Rectangle 3"/>
          <p:cNvSpPr>
            <a:spLocks noGrp="1" noChangeArrowheads="1"/>
          </p:cNvSpPr>
          <p:nvPr>
            <p:ph type="body" idx="1"/>
          </p:nvPr>
        </p:nvSpPr>
        <p:spPr>
          <a:xfrm>
            <a:off x="152400" y="1671638"/>
            <a:ext cx="5562600" cy="4652962"/>
          </a:xfrm>
        </p:spPr>
        <p:txBody>
          <a:bodyPr/>
          <a:lstStyle/>
          <a:p>
            <a:pPr eaLnBrk="1" hangingPunct="1">
              <a:lnSpc>
                <a:spcPct val="90000"/>
              </a:lnSpc>
            </a:pPr>
            <a:r>
              <a:rPr lang="en-US" dirty="0"/>
              <a:t>Guided by empirical studies with actual users</a:t>
            </a:r>
          </a:p>
          <a:p>
            <a:pPr eaLnBrk="1" hangingPunct="1">
              <a:lnSpc>
                <a:spcPct val="90000"/>
              </a:lnSpc>
            </a:pPr>
            <a:r>
              <a:rPr lang="en-US" dirty="0"/>
              <a:t>Users incorporated into the design process early on </a:t>
            </a:r>
          </a:p>
          <a:p>
            <a:pPr eaLnBrk="1" hangingPunct="1">
              <a:lnSpc>
                <a:spcPct val="90000"/>
              </a:lnSpc>
            </a:pPr>
            <a:r>
              <a:rPr lang="en-US" dirty="0"/>
              <a:t>Users sometimes even join design team</a:t>
            </a:r>
          </a:p>
        </p:txBody>
      </p:sp>
      <p:sp>
        <p:nvSpPr>
          <p:cNvPr id="2" name="AutoShape 2" descr="data:image/jpeg;base64,/9j/4AAQSkZJRgABAQAAAQABAAD/2wCEAAkGBhISERUUExQWFRUVFxcWGBcYFhgXGBwVHBcVGBUcFxcXGyYeFxokGhcUHy8gIycpLC0sFR4xNTAqNSYrLCkBCQoKDgwOGA8PGikeHCQpKSwsLCksLCksKSwsLCwsLCwpKSkpLCwpLCksLCkpKSwpKSksLCkpLCksKSksKSwsKf/AABEIAKAA8AMBIgACEQEDEQH/xAAcAAACAwEBAQEAAAAAAAAAAAAFBgMEBwIBAAj/xAA+EAABAgQDBQYDBgUEAwEAAAABAhEAAwQhBRIxBkFRYXETIoGRobEyQsEHFFLR4fAjYnKCohUzkvFDY7Jz/8QAGgEAAwEBAQEAAAAAAAAAAAAAAQIDBAAFBv/EACYRAAICAQQCAgEFAAAAAAAAAAABAhEDEiExQQQTUWEiFDIzcfH/2gAMAwEAAhEDEQA/AFNj/wBkDpqY+MokOC7AkgKew10g2cLK5aTkQo5fmXlulbjeIsUmFXWGlAFM5PdU6mIzDed8PQmoWETL74lm1aUB1E3Gawe2bLx4x39wbfBOTQyjLTmmTE9xYZA1ZTu7i4eFQzZLgE/MVAOyQRe10rD+/rDDSBpqf7h5pinTUyAtJQVEKTNfNq/8NXGC6JP8RH9Q9YWR0Qkq6R0HtAquTYwXp5yFIQy0nMyQyhc8BfW2kKs7aySuYZaUrdJYqLBIuRxuLRJtUaMcXJ7dFSoTYxn80d49SPWNHmgKDggjiLxn+JS8sxX9f1MR6PS8eVOgaonjHSF898Rr1aPt8Iekpb2XsNSTMSNbn2tBjDJZ+9Zf/c3+QEVNm0JTUJUuyAFl9z5Sw82i/hU/LUibMBbtjMLatmzWjoRbnwR8jLCMGrRs1Qn6wj4rWPMITmLKUlQOgIUWY7w0W6z7R5arS5KzrqQPRLwvTayfMUpQltmJN+fVvaNsY07Z85KVqkXc6yNB5xcrpixLDqAfzgOmmqFfME/vkPrFTFaNaE5lLKrgF30JbeYqSpjZJmlWitf2Y9V/VeI6dICJZFu6PUCJEyy5Zz0D+0OSK5Xl435wWwTGwB2UwsH7qjuPDpFQYfOV8MpZB/lI9THK9nZ5+RupH5wroZWMTspuP7ESy1/vnArD6SelJTNKWHwkKcjkeIgbtTUz8qJcpYSVk51DUJDW6l4g2o7l4py2COM7aU9K6VKK1/gTcjqdEwvTtvamYXlSEIR+JaiT6MIrUeyiEjM2Y63ivU0K1d090PoBYHpw5xL33waV46S3L9LtpPz95KVpf5QR5GDqdpUKHdf6u3CFGkw8yi6v+x9YhrpwUXTr7/rHPI+hPWh7p8UJAJ9f0iwqapQZ2HLWFbA50+ZIQuWlOhHeOhBYhuMX/ulYrWahPQExaMnW5GUVewIpaRUyULZmKxq2rEb4uUdGEzATkTe/8QE3QxtmMeStm5rEFCW17y06/wBrtE1PsqofNLT/AMlH2HvFbJVuLXZIEX6VuztmDGZpzSDDLI2QSdVEnfll/mYzraXFwFqTKKghJKQSddxNmETlNR3L48byOgzM2uky1IfMrLmc2+ZGVvOOJ32jpcZJZLXuW0hC7Eq94mlSLCMs8rZ6EPGiuUFp2JpmMxKSHI68baGIloYpyKJDMTw+p4xRMu8SptEFsXhijCWqKoYVYvMlpIRlJBvmBvYGxFgSOMBMbnZlBWVScygSCNGH/cTUdSXCVXBs53JLOeZaL1dUSVEFBOZBKSCg5Snk+8GDqoTNnjip1uxWrEMp+MX8ALqyk/pe8XuxkkEKQ53XNvWKdIjs6lPBQLeDH6RfFJORny+RHLjaQ2ytn0s5JPp7Rak4VKT8qfEj6xcRPSkF8oHMvbjA/FAJpAR3rMWSW1cRt1R+TzLLRq5KfnQOl/aPp2JISARmUC7MzWDwMp9nFnc3Uj9WgrKwY5QCpLB9A+vOE1N9FPxK9BjQmzAjJlcHe5sI+x6WOwXdyGPkoGJhhEtAJDvyP5fnFatRmlzLXyLH+JgamtmAdMFrVmnlFFM/8NLqypDkBnc66RcNTWHRCU9VD6R3sEUrw6QeAUPJaoNmUnhEp5ox5KxxNi+qVVnWYhPmfpeIFYdOOs9X9qf1hqRKB0A8o9MqIvyY9If1fLFIbOZviVNV4t7CFzF+zp56kZVJCAkl3JL3ccvyjT5Eokq5QibR4dLWqomA3mAJBJf4bOOF3hXmcnVFcWNJ2e4VUImfCfAgg+RihjE0Sz3gQ+/jHGy+HzZaRmmFQB3sbddYLYxI7RGUMYGxeSbFRcwn+ZO7iPyilUyRqPDry/KGelwbsmKk3PC7B7/FYnlC5jzJmEaOWtxa+nN47uhHClbASMWrUGZLpu0yBWZXZoKmJD/EAcrmNXw+asypZmBllCSocFEDN6wD2Koly5UxSwxWtxxyhIAPvDE8ak9jE1uRK2pkj4ZD8yq36eMQV23S5Kc3YoQDYOm7+Nj1Bi9/rMpOifIARBP2hQSD2SVFPwlTFn1YNYwZSVbMXSxUxT7U67KWIQkgsyG3NZR1aM6MzNlfeCfWHj7Q5y5w7YlgEhGQOwubhzvJvGfFd0tufyf9YzJN3bs2+OtKthSgQ4f8OvT9v5RZkyAdD/1cQNmzWLg2IPkb/rEuGVG7fceoP1gaTYpls07t1b9+sdrpgzjc0QzKjVtygYvUiRkUvgQB1KoFUHU2V0SW/tJ8oqzlhu4D5HV9Om9+cHcCwddXMZIIlA5VTGszh24m3rHOIbH1MicR3SjRKiWzb3HNtQYSSMfmJySpAvD6aZMfIkqIuQLFub7ni5imGrly6dcxASsTVIcF3QpJIzNvfruhgwam7MHMGVo/LqOkVNslPISfwzEGHxbSTMsMdQbIkzRv3821ieXXMhTEgOl2txGsVpKXZg5IGgvwi5QUwUopWHBGh5M0LB6c1fZA4pMW/iIa7G7lyzgecMy5B5RBTUiEfClKegizmj1TiFctgekDFAOE37zjzDQXVAw6jqIjk5QRi+zPED/p6U/hWtPsfqYcMOm51tyMZz9nk5pM9H4Z6rciP0h92dX/ABD/AEn3Eefl/e0zcv4rGGVTAR6ZIiYR8Y0+iCiZNTBeGpzGc+mcj0jP9rsJmSZy5aDMVKXLCkixy7iHN9R6w+7PzgoTT/7V7mhY+0eWFTqe7EJW76EOnTnr5xNJaLNONtZKFLZzGlXQQe6WLhveGcTAYWKkJQcwIGnpFihxTObXHHdCWawnOq1Z1CzABjzhXrcIXNqUkMEILqUf3+3hrNKkkKOpDeEVZtNlmAJlqmFVgA1j0MNF7ksl0SyatCR8Sej7t1hEgrk7gpXRJ9y0AKzahco5ewKD/O6fRoHzNsJ50CE+BPuY0pGJsMTFh7vEK6hI3HxMc1cxrmBsyqG4KPRJjPIsinthUj7ooNqtN+AeESkW6xzBHnp6tDltMgqpiG3g+TmEgOxbcM3raGhwViST53d/fOJaWayuh9GEQKZTnRzm8/iHUGJZ1ilW5Qynkr9iHrodPssImOFcxDdsrgKJ6B2hURqQC198KNPJdBI+U3HW0aZsfSZJTqs+g5MB9IhN1waIcbjTRqlypQloQEpSGAGkJ+O4vPmLKXTlQo5QLg/q3CGcTntzhKxMqTOmAJSkBR1V6sBv18YEdyGZ7FuVOtA/aZWanUPHyvBzZfZGprTmCgiVvmZSRzCHPePpB7HvsgWpB7CoKte5NAA0PzIH0iixvkzua4FHZhYMoEC5t4WI94I1JAmIUdS48G/fnEWHbH4hRoaZIKgNSj+INGtkuNN4gViGLpC3VmCk6JIKW8CI2SVql8ow9jB96AiNdYYWRj0xR7qX6CPJlVNWgM6VHf3WHufaKWgpMZDXcTFGfikoaqc8Bc+QeF4U6QtqiZMAcd74U3beXvrFyZX4dTzLpM2Vl1BKldq5DMSBly72Z4lJp9DqIQ2YxgIVPeyFLExxZZCnbjYXtqHjQtnKxGclJJJTqS+8ac4RMOr5M9HaSkZUgFkMAXewVuEc0yahM4ugJlkPY2fkNQYwZo6m+j0Ma/CjcpNaCBHiq0PGf4RtYpLS5gKuCnv/AHcesSVm1E9jllJGodyrdyaIueWqJ+hWWtjdogsFKiAvOogaOl7NxMMuKSZM5OWbLTMAuAoOx5bxGV4VTkgcRd97/nB6omVSx/urbkW9oi5uLaTLelOmW9psDpZdFPySUJdIALOQcwYgkuLxn+A1jFlWym8FcXz5CFrUrqon3jvA9gZ08iYpXZSzrZ1qG5hu8Y14oOUBXLRKmM2Cy+2YkskWfeTvb84aqPDUyySkBLhjvJHWIMMwdElISgMAGD3LQRCY1QxqJKU2yvV4eiYkpWkKHBQBt4xne1X2ddmDNpnKRdUs3IG8oOpHI3jTCI4ixBqzJ59ZL3Kzf0gq9hFOdMUdJUw9U5R/kYGTq6qX/wCRfgco/wAWiorC5q9cx6kmIepsbWiziBUpJB7NPWYl/IQpUtOASXGjMRqHLwyo2aWd0VcPwkTJqHHdSXUOBG7q8Bw0lseRNOxTqQMygnfuIYg8nj5M+xRM0O/mNDG0DZSmWgMiWsNbMO8OioTdothJsslUqUpcvVksojqnUjpFdNoj7WmAcGQUrcMtBDKG9uXMM46Q3VmNIlJQe1SnOCQFHgz6dQ3WE2nlzqdQV2cxDfiQrL6i3pHmLVHbrzkAfyjQWu3UufGJPG3Lcu86cPx5G8bZmXbKFFgQQq1wD9Yi2VwlWJ15VNulwtYu1yEoT0+iTClTKDNG0/Yzg2WQZx1WpSvAPLl+00/3RWONRM8sjktzS5UtKEhKQEpSGAFgANABuiL7weXt66GPZi7RVHlFiBdTUDfbrb10MR1mHyZwabLRMH8yUq9xHCJim3ERNKQNRbofppHBFfF/s8plSyqnkhEyzAKUlOt+6XHtGRY5XypM5crKt3IUwFlgkKFzrZ43zHsWFNTTp5v2aFKA4qbujxUw8Y/LczMtSlKuVFRJ1ck6+Z6wKOCNQqVOYzJS1q0vMyJ5OMzA9BFWXIlSyo5U6OE58wGu9r3ERTUFQd97aizM2keZcpvbXRhrY+D69Y6ji0jFZoTlTkSH3AkFxZ1d0XOh8Ib8CKKlI+JCuSri7byQeh0hGUpIYbrjRyniG+ZJvvs7xJQ7Qdgt5VyLAtu4E3O4am4sYjlg3F0XxTpqzR6rD1Uy0LVOC0qCgARlVms29iGiH/WwN7XbkOvGCk+Yiop0dqkBWVKm1ykgEjmNPKAU+jkhOUJG+4cHz1jFjy1Gpcm6Ue0FKfGN4IPkYJStpSAxAI8oS/8ASyLy1P8Ayqt5KERHEFJOVYIPA28joYrUJ9WTuSHeklonzASlwC5B+Hx49IdqOcGhB2VDpzF76DlvPjDnTmLwioqkRk7YbCgzx4VRTkT7KHAj1j1M5x0JHrFBS0VRGDHCJkdiGQrMgChEqKkCBq1F46Q50hjMEVVZ0EcYfhSMzt3jrzMRJQQQDrr4xfpVsoHlE5blI2i1QKKSU8IJfeGiopIJzb9I8VdhHAYSlVJPSB9fsvST1Z5klOYs6g6SW4tYxOmYBaOwYYBmu0Gw8ySqdMRlMkOuWEu4D3SpzZhvu8bXsD2Zw+nVLPdKEtxDDKQebhXnCxVrWAS4Uhrhh+yIn2CxJFLM+4EEImGZPp1u4ILKmSjwUm5HEGGRw9zVX/Uj9I8y8GPofMRxNV5H9/u8eoHA+cMKSBV/0+oiZHSIkExOiFCZx9tuNhFPKp8zGavOq/yI0Bfitv8AiYxNdZKHzZgxBFzbXwvzg39qWMirxOcoF0Sz2KODIcKbqvOYV0yoWw0WZuJFTsCSRclr31IG/XziJUxat/kGj1EuLMiVAsaiOmwZcy5MEqLZZL94uIvUthFlKzxic5UikI2w6J4SAlF0/h3j+kbxy8uERE5w6S54XB8jAWXjAlTkAlDLJSSt2FrXGhOjwyUajMLJBc3L7vHhGPRRuTsGCvCdTFWtxZBDEPy1hmq8BSoEKNyNwHoTeEqbga0V0qU+ZBUFBTfKnvFxxt6w6xOycp0jSdnZOVCQzMB7QzyDugNhslhBVItGtECdc/KsvopPqk/kYipatw3Mk9SX/KB+LVmbKkfGHCrtZgxfgfoY8o5oFoJwwylxI94HyJsWEzg8FAMlyxfRKyC/xe0cUcoAZjqdOkcVU6DJmdIjlrdZ6fnF9FxAWkqP4rcQYKomtCDBWjIUkg6iPkJ7x1tEdKkKCstyBmHhqPKO5E8G40IEMhSwk+EeiZ+zHoBPwt0NvWI1rAsQpJ4M8McezCGLhnsSO8k9RuipJlpMyUp27KYmYgg6KS4I5gpKkkc4shbXCVeQAitPUxCkosdQNx5wQGh09QlQBSbEdfSLIHD0P7EKWy+KpK8hPxeimced/KG8IHCGOOpZgXtrj/3Khnz3ZQTlR/8Aoruo9S/hBdAjH/t52gdcmjSbJHbTB/MXTLB6DOf7hCMKMlzcbxIkx4lMdpRCD0dJi7TgGKqJcX6WXHHF+WIkCY+liJHEBqwqQHxihMwDlBPYjH/u8wS5yjlUUoQo3Z3DK5OUsdzR5OWkamAuKT5RBD33NxjtKoKk7NfnGB0ulCp6VnVIIHQs/tHGzOKJqadMwcGU+5SQyvUEwWFOUrYi438Qbj3hCzdoLUqYsKmgC7jmzjxaKskwO2oxbsZSW1mKyDduKlNzYGKCFSsrc08lLlDhIULOG531JgjIlqGiT4/lAKRVqUPhPgD7wx0U1a5YJDbje7iOCXJEpW8tBOmQwsLe8D5CRvJMWkzdwfzggM+Wvw8HgZXzx+JXpFYbSSl2DA8FEj6RTrJiyHDAcdfKOohZSmYglE5BdRZQdyTY2NvGGtcxiOEJcyQkPvLG76qOt/SGWmqc8pJdyzE8xY+0AIWC1yymZLupNyHsobxHlViQRME5H+2o98MxQo276flctcWMeUE4KT0iWow+XMSRo4b9mGQpf7dT9w+HDzi3Kr1Gy0qHPKCPGEw1c6lWEKWVIZkKO8DRKufAwbwbEe2S6iSeEE4KzJ6eKT0zD0j2VNf4R9BHaZSRoBHYEEAPqMURJBnlJeSO0KQwJCSCQHs9vWDmD/a5h9Qmy1S16dnMSyn5FJIV4QnbbTwiUUqICZtr2sLqD+XnAjYbCZZzTEgMbBXFIO57gE+0Tlk0lcePW6NErceXMIX3mBHZofK51uRp13QhfaDQBU5dXOlqKlkAhK3SC3duWIDBrDdzh5lygAGhe+0PFEyKIm2ZSkpQDclTgqLHgAYzRm3I3Sxx0/0Z0sBYAlycvMFaifMtEowhbOpk/wBSgIDTNoKhdnV7DySIhEueo8P3zi+qjJoT/wAGDsZSdZifBz7RwcVko0zK52SPWAowuYfiUfOJBgg6wuv7G9f0Epm1CALZfVXswgdP2oUT3X8gPzMRTaMDRL3IsOkSS8JRxV6DrxjrXLOprZUD52KLVu8yTFVc5R3wUqZEpO8P1c+kD5sxO6Hi10hJJ9s0L7JsXT3pCywzOH4KDE9ApvONFk1JPdWO9L7r78o0B6bjwj89UleqUsLl2I/ZB4iNK2a28ROypmKCVsBc7up1HrHVvZykqo0mVNjJ9vdpFzsSRKHwU6sgSbAzFMJij6D+2GbHvtDp6RPdInTT8KEl0g7jMUNByFzy1jHavEFzZqpqy61qK1K07xLk8rwyQspGv0Clj4Xbk58xuhrwKqWXQoJc3DljzhZ2XxiqCE5kCekgZmso24jfzhpkKzNlpGLj/cPHqIUqtwkpMxP/AIj5xKnEFj4pKgOIaPJMuoSLLQhP4e8tvEkR4vECn4pyFcggq9EvBDR+dyx0MdyamYj4VEeNoFibeJkVZhjKEJ9RnDKBHNBy+mkXMArRJC0KWpSFEEOLg7/p5QJRUg8olBBgHDrg9YM1iCDwPuIaaaYDrGSym/EQfL1gvR47Uy/hmZhwV3ve8ddBo0XEKFEyWUkO4hKw6uXInGUotwJ3j84t0n2gLTabJB5pJSfIxTx+upKsZkqVLmDTMGv1EG7AO9DXJWl0l/zi4FRmWzmLTJS8qgW4jQjiG3xodJWJUAX1goBxjeECqkLlKa4OUl7LY5VAi4Y+jxBs/hf3eSiUWdKQC2j72MF0lP4gI6ISTa+t90LKKlyUjNx4PVTgkOSwDkk7oyrafFBVTn+RHdQD1uo8yfYQ3faGZgolql6pKSRxSSxduZSfCMhmYjPPzZemVP6xD0u9jR+oVbjAiSBuYcdBHM2qlJ1WnoC58kvCupKj8SweqnjpM1u7LBc7/mPT8I5CD6flivP8IYV4mgaJUfAJ/wDovx3RXXjUz5JPiSVe1o4wzZ8qLrvy/PjDbRYYlI0EFwhE5SnP6EdVXUAFklIuSyfO5cxQmT1q1UT1JjTJE6UoqCSCU6+PvCNtBIQmccjMbtwO+Hi0+ic00ruwPHkWAmPezihIrhMdhETiTHolRxxWUiLuBYf21QhG4m/QBz7REpEW8AxH7tUyprOEq7w/lNlejxxxr2D00vIFBKyALmWrvJ4haNWG5Qs3CGGXVpYD+ORu77j00gNQ0EucO3o1pmJN2Csq0q5EXSeRglIxCeLTJAUR8wKUK8dyutokzWuAipA3yc39Ux/eEP7SdsxLT91kgomKbtDmslB+UBNsyvQdYY9pdrxTU65qkAKZkJzoU8w/C4Bdt55CMHnVK5kwrWSpa1ZlE7yTcwyViTlRHLVuiTNFa779YmYwxnJAuOhNaImMfQTidFeQSIsIr+XlaBiwX0juAcGU4k/zHxvFiVVoOqUn0hevHqVHnA0oNjHmTuDdCRFyjxSfL+CYpuFlDyhUTUqHGJZeJKG6Oo6zSMN23L5ZssK5psfEGG+hxqVOQDKNhYjQjqIw6ZjK27rvzgxhO1QlTETEuFlhMR8qr978xzggNN2nlBdHUJUWBlLvwITmHqBGARs2LbWUMylmoM/vzJakpASokEptmAFrxk/YcmME4glUaieA3k7oL0QkytS547/XQRURJJtfpf6axImmH4fSOCGpG08pNgn/ACH5RxXY3Mmhnyp/Cnf1O+Bf3Yfh9IjXTAXDpPL8oCihnNvYtyarIbHUNAyrW6njsTSXcXEVZxJbWCIdiySYiM87o4KjEkxLgFuXlAOJpNQobgYsdqgm4ynnp5wNAMTpVuItBOCpoQR9YqTaIp5iIpFRMl3SSRvSQ48oK0WIImWPdVwOh6GAEG0GLTqZeaTMXLJ1KCxtp1F9DDXS/a5WJYTUy5zfMU5VeabekCazBQvTuq4tbxEAammVLUUqFx+7coHIU2uA5tZtgquMv+GmUEA2SXdR1JsNzDzgPJG+IEIL6GLMqXffBQG73Z//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hISERUUExQWFRUVFxcWGBcYFhgXGBwVHBcVGBUcFxcXGyYeFxokGhcUHy8gIycpLC0sFR4xNTAqNSYrLCkBCQoKDgwOGA8PGikeHCQpKSwsLCksLCksKSwsLCwsLCwpKSkpLCwpLCksLCkpKSwpKSksLCkpLCksKSksKSwsKf/AABEIAKAA8AMBIgACEQEDEQH/xAAcAAACAwEBAQEAAAAAAAAAAAAFBgMEBwIBAAj/xAA+EAABAgQDBQYDBgUEAwEAAAABAhEAAwQhBRIxBkFRYXETIoGRobEyQsEHFFLR4fAjYnKCohUzkvFDY7Jz/8QAGgEAAwEBAQEAAAAAAAAAAAAAAQIDBAAFBv/EACYRAAICAQQCAgEFAAAAAAAAAAABAhEDEiExQQQTUWEiFDIzcfH/2gAMAwEAAhEDEQA/AFNj/wBkDpqY+MokOC7AkgKew10g2cLK5aTkQo5fmXlulbjeIsUmFXWGlAFM5PdU6mIzDed8PQmoWETL74lm1aUB1E3Gawe2bLx4x39wbfBOTQyjLTmmTE9xYZA1ZTu7i4eFQzZLgE/MVAOyQRe10rD+/rDDSBpqf7h5pinTUyAtJQVEKTNfNq/8NXGC6JP8RH9Q9YWR0Qkq6R0HtAquTYwXp5yFIQy0nMyQyhc8BfW2kKs7aySuYZaUrdJYqLBIuRxuLRJtUaMcXJ7dFSoTYxn80d49SPWNHmgKDggjiLxn+JS8sxX9f1MR6PS8eVOgaonjHSF898Rr1aPt8Iekpb2XsNSTMSNbn2tBjDJZ+9Zf/c3+QEVNm0JTUJUuyAFl9z5Sw82i/hU/LUibMBbtjMLatmzWjoRbnwR8jLCMGrRs1Qn6wj4rWPMITmLKUlQOgIUWY7w0W6z7R5arS5KzrqQPRLwvTayfMUpQltmJN+fVvaNsY07Z85KVqkXc6yNB5xcrpixLDqAfzgOmmqFfME/vkPrFTFaNaE5lLKrgF30JbeYqSpjZJmlWitf2Y9V/VeI6dICJZFu6PUCJEyy5Zz0D+0OSK5Xl435wWwTGwB2UwsH7qjuPDpFQYfOV8MpZB/lI9THK9nZ5+RupH5wroZWMTspuP7ESy1/vnArD6SelJTNKWHwkKcjkeIgbtTUz8qJcpYSVk51DUJDW6l4g2o7l4py2COM7aU9K6VKK1/gTcjqdEwvTtvamYXlSEIR+JaiT6MIrUeyiEjM2Y63ivU0K1d090PoBYHpw5xL33waV46S3L9LtpPz95KVpf5QR5GDqdpUKHdf6u3CFGkw8yi6v+x9YhrpwUXTr7/rHPI+hPWh7p8UJAJ9f0iwqapQZ2HLWFbA50+ZIQuWlOhHeOhBYhuMX/ulYrWahPQExaMnW5GUVewIpaRUyULZmKxq2rEb4uUdGEzATkTe/8QE3QxtmMeStm5rEFCW17y06/wBrtE1PsqofNLT/AMlH2HvFbJVuLXZIEX6VuztmDGZpzSDDLI2QSdVEnfll/mYzraXFwFqTKKghJKQSddxNmETlNR3L48byOgzM2uky1IfMrLmc2+ZGVvOOJ32jpcZJZLXuW0hC7Eq94mlSLCMs8rZ6EPGiuUFp2JpmMxKSHI68baGIloYpyKJDMTw+p4xRMu8SptEFsXhijCWqKoYVYvMlpIRlJBvmBvYGxFgSOMBMbnZlBWVScygSCNGH/cTUdSXCVXBs53JLOeZaL1dUSVEFBOZBKSCg5Snk+8GDqoTNnjip1uxWrEMp+MX8ALqyk/pe8XuxkkEKQ53XNvWKdIjs6lPBQLeDH6RfFJORny+RHLjaQ2ytn0s5JPp7Rak4VKT8qfEj6xcRPSkF8oHMvbjA/FAJpAR3rMWSW1cRt1R+TzLLRq5KfnQOl/aPp2JISARmUC7MzWDwMp9nFnc3Uj9WgrKwY5QCpLB9A+vOE1N9FPxK9BjQmzAjJlcHe5sI+x6WOwXdyGPkoGJhhEtAJDvyP5fnFatRmlzLXyLH+JgamtmAdMFrVmnlFFM/8NLqypDkBnc66RcNTWHRCU9VD6R3sEUrw6QeAUPJaoNmUnhEp5ox5KxxNi+qVVnWYhPmfpeIFYdOOs9X9qf1hqRKB0A8o9MqIvyY9If1fLFIbOZviVNV4t7CFzF+zp56kZVJCAkl3JL3ccvyjT5Eokq5QibR4dLWqomA3mAJBJf4bOOF3hXmcnVFcWNJ2e4VUImfCfAgg+RihjE0Sz3gQ+/jHGy+HzZaRmmFQB3sbddYLYxI7RGUMYGxeSbFRcwn+ZO7iPyilUyRqPDry/KGelwbsmKk3PC7B7/FYnlC5jzJmEaOWtxa+nN47uhHClbASMWrUGZLpu0yBWZXZoKmJD/EAcrmNXw+asypZmBllCSocFEDN6wD2Koly5UxSwxWtxxyhIAPvDE8ak9jE1uRK2pkj4ZD8yq36eMQV23S5Kc3YoQDYOm7+Nj1Bi9/rMpOifIARBP2hQSD2SVFPwlTFn1YNYwZSVbMXSxUxT7U67KWIQkgsyG3NZR1aM6MzNlfeCfWHj7Q5y5w7YlgEhGQOwubhzvJvGfFd0tufyf9YzJN3bs2+OtKthSgQ4f8OvT9v5RZkyAdD/1cQNmzWLg2IPkb/rEuGVG7fceoP1gaTYpls07t1b9+sdrpgzjc0QzKjVtygYvUiRkUvgQB1KoFUHU2V0SW/tJ8oqzlhu4D5HV9Om9+cHcCwddXMZIIlA5VTGszh24m3rHOIbH1MicR3SjRKiWzb3HNtQYSSMfmJySpAvD6aZMfIkqIuQLFub7ni5imGrly6dcxASsTVIcF3QpJIzNvfruhgwam7MHMGVo/LqOkVNslPISfwzEGHxbSTMsMdQbIkzRv3821ieXXMhTEgOl2txGsVpKXZg5IGgvwi5QUwUopWHBGh5M0LB6c1fZA4pMW/iIa7G7lyzgecMy5B5RBTUiEfClKegizmj1TiFctgekDFAOE37zjzDQXVAw6jqIjk5QRi+zPED/p6U/hWtPsfqYcMOm51tyMZz9nk5pM9H4Z6rciP0h92dX/ABD/AEn3Eefl/e0zcv4rGGVTAR6ZIiYR8Y0+iCiZNTBeGpzGc+mcj0jP9rsJmSZy5aDMVKXLCkixy7iHN9R6w+7PzgoTT/7V7mhY+0eWFTqe7EJW76EOnTnr5xNJaLNONtZKFLZzGlXQQe6WLhveGcTAYWKkJQcwIGnpFihxTObXHHdCWawnOq1Z1CzABjzhXrcIXNqUkMEILqUf3+3hrNKkkKOpDeEVZtNlmAJlqmFVgA1j0MNF7ksl0SyatCR8Sej7t1hEgrk7gpXRJ9y0AKzahco5ewKD/O6fRoHzNsJ50CE+BPuY0pGJsMTFh7vEK6hI3HxMc1cxrmBsyqG4KPRJjPIsinthUj7ooNqtN+AeESkW6xzBHnp6tDltMgqpiG3g+TmEgOxbcM3raGhwViST53d/fOJaWayuh9GEQKZTnRzm8/iHUGJZ1ilW5Qynkr9iHrodPssImOFcxDdsrgKJ6B2hURqQC198KNPJdBI+U3HW0aZsfSZJTqs+g5MB9IhN1waIcbjTRqlypQloQEpSGAGkJ+O4vPmLKXTlQo5QLg/q3CGcTntzhKxMqTOmAJSkBR1V6sBv18YEdyGZ7FuVOtA/aZWanUPHyvBzZfZGprTmCgiVvmZSRzCHPePpB7HvsgWpB7CoKte5NAA0PzIH0iixvkzua4FHZhYMoEC5t4WI94I1JAmIUdS48G/fnEWHbH4hRoaZIKgNSj+INGtkuNN4gViGLpC3VmCk6JIKW8CI2SVql8ow9jB96AiNdYYWRj0xR7qX6CPJlVNWgM6VHf3WHufaKWgpMZDXcTFGfikoaqc8Bc+QeF4U6QtqiZMAcd74U3beXvrFyZX4dTzLpM2Vl1BKldq5DMSBly72Z4lJp9DqIQ2YxgIVPeyFLExxZZCnbjYXtqHjQtnKxGclJJJTqS+8ac4RMOr5M9HaSkZUgFkMAXewVuEc0yahM4ugJlkPY2fkNQYwZo6m+j0Ma/CjcpNaCBHiq0PGf4RtYpLS5gKuCnv/AHcesSVm1E9jllJGodyrdyaIueWqJ+hWWtjdogsFKiAvOogaOl7NxMMuKSZM5OWbLTMAuAoOx5bxGV4VTkgcRd97/nB6omVSx/urbkW9oi5uLaTLelOmW9psDpZdFPySUJdIALOQcwYgkuLxn+A1jFlWym8FcXz5CFrUrqon3jvA9gZ08iYpXZSzrZ1qG5hu8Y14oOUBXLRKmM2Cy+2YkskWfeTvb84aqPDUyySkBLhjvJHWIMMwdElISgMAGD3LQRCY1QxqJKU2yvV4eiYkpWkKHBQBt4xne1X2ddmDNpnKRdUs3IG8oOpHI3jTCI4ixBqzJ59ZL3Kzf0gq9hFOdMUdJUw9U5R/kYGTq6qX/wCRfgco/wAWiorC5q9cx6kmIepsbWiziBUpJB7NPWYl/IQpUtOASXGjMRqHLwyo2aWd0VcPwkTJqHHdSXUOBG7q8Bw0lseRNOxTqQMygnfuIYg8nj5M+xRM0O/mNDG0DZSmWgMiWsNbMO8OioTdothJsslUqUpcvVksojqnUjpFdNoj7WmAcGQUrcMtBDKG9uXMM46Q3VmNIlJQe1SnOCQFHgz6dQ3WE2nlzqdQV2cxDfiQrL6i3pHmLVHbrzkAfyjQWu3UufGJPG3Lcu86cPx5G8bZmXbKFFgQQq1wD9Yi2VwlWJ15VNulwtYu1yEoT0+iTClTKDNG0/Yzg2WQZx1WpSvAPLl+00/3RWONRM8sjktzS5UtKEhKQEpSGAFgANABuiL7weXt66GPZi7RVHlFiBdTUDfbrb10MR1mHyZwabLRMH8yUq9xHCJim3ERNKQNRbofppHBFfF/s8plSyqnkhEyzAKUlOt+6XHtGRY5XypM5crKt3IUwFlgkKFzrZ43zHsWFNTTp5v2aFKA4qbujxUw8Y/LczMtSlKuVFRJ1ck6+Z6wKOCNQqVOYzJS1q0vMyJ5OMzA9BFWXIlSyo5U6OE58wGu9r3ERTUFQd97aizM2keZcpvbXRhrY+D69Y6ji0jFZoTlTkSH3AkFxZ1d0XOh8Ib8CKKlI+JCuSri7byQeh0hGUpIYbrjRyniG+ZJvvs7xJQ7Qdgt5VyLAtu4E3O4am4sYjlg3F0XxTpqzR6rD1Uy0LVOC0qCgARlVms29iGiH/WwN7XbkOvGCk+Yiop0dqkBWVKm1ykgEjmNPKAU+jkhOUJG+4cHz1jFjy1Gpcm6Ue0FKfGN4IPkYJStpSAxAI8oS/8ASyLy1P8Ayqt5KERHEFJOVYIPA28joYrUJ9WTuSHeklonzASlwC5B+Hx49IdqOcGhB2VDpzF76DlvPjDnTmLwioqkRk7YbCgzx4VRTkT7KHAj1j1M5x0JHrFBS0VRGDHCJkdiGQrMgChEqKkCBq1F46Q50hjMEVVZ0EcYfhSMzt3jrzMRJQQQDrr4xfpVsoHlE5blI2i1QKKSU8IJfeGiopIJzb9I8VdhHAYSlVJPSB9fsvST1Z5klOYs6g6SW4tYxOmYBaOwYYBmu0Gw8ySqdMRlMkOuWEu4D3SpzZhvu8bXsD2Zw+nVLPdKEtxDDKQebhXnCxVrWAS4Uhrhh+yIn2CxJFLM+4EEImGZPp1u4ILKmSjwUm5HEGGRw9zVX/Uj9I8y8GPofMRxNV5H9/u8eoHA+cMKSBV/0+oiZHSIkExOiFCZx9tuNhFPKp8zGavOq/yI0Bfitv8AiYxNdZKHzZgxBFzbXwvzg39qWMirxOcoF0Sz2KODIcKbqvOYV0yoWw0WZuJFTsCSRclr31IG/XziJUxat/kGj1EuLMiVAsaiOmwZcy5MEqLZZL94uIvUthFlKzxic5UikI2w6J4SAlF0/h3j+kbxy8uERE5w6S54XB8jAWXjAlTkAlDLJSSt2FrXGhOjwyUajMLJBc3L7vHhGPRRuTsGCvCdTFWtxZBDEPy1hmq8BSoEKNyNwHoTeEqbga0V0qU+ZBUFBTfKnvFxxt6w6xOycp0jSdnZOVCQzMB7QzyDugNhslhBVItGtECdc/KsvopPqk/kYipatw3Mk9SX/KB+LVmbKkfGHCrtZgxfgfoY8o5oFoJwwylxI94HyJsWEzg8FAMlyxfRKyC/xe0cUcoAZjqdOkcVU6DJmdIjlrdZ6fnF9FxAWkqP4rcQYKomtCDBWjIUkg6iPkJ7x1tEdKkKCstyBmHhqPKO5E8G40IEMhSwk+EeiZ+zHoBPwt0NvWI1rAsQpJ4M8McezCGLhnsSO8k9RuipJlpMyUp27KYmYgg6KS4I5gpKkkc4shbXCVeQAitPUxCkosdQNx5wQGh09QlQBSbEdfSLIHD0P7EKWy+KpK8hPxeimced/KG8IHCGOOpZgXtrj/3Khnz3ZQTlR/8Aoruo9S/hBdAjH/t52gdcmjSbJHbTB/MXTLB6DOf7hCMKMlzcbxIkx4lMdpRCD0dJi7TgGKqJcX6WXHHF+WIkCY+liJHEBqwqQHxihMwDlBPYjH/u8wS5yjlUUoQo3Z3DK5OUsdzR5OWkamAuKT5RBD33NxjtKoKk7NfnGB0ulCp6VnVIIHQs/tHGzOKJqadMwcGU+5SQyvUEwWFOUrYi438Qbj3hCzdoLUqYsKmgC7jmzjxaKskwO2oxbsZSW1mKyDduKlNzYGKCFSsrc08lLlDhIULOG531JgjIlqGiT4/lAKRVqUPhPgD7wx0U1a5YJDbje7iOCXJEpW8tBOmQwsLe8D5CRvJMWkzdwfzggM+Wvw8HgZXzx+JXpFYbSSl2DA8FEj6RTrJiyHDAcdfKOohZSmYglE5BdRZQdyTY2NvGGtcxiOEJcyQkPvLG76qOt/SGWmqc8pJdyzE8xY+0AIWC1yymZLupNyHsobxHlViQRME5H+2o98MxQo276flctcWMeUE4KT0iWow+XMSRo4b9mGQpf7dT9w+HDzi3Kr1Gy0qHPKCPGEw1c6lWEKWVIZkKO8DRKufAwbwbEe2S6iSeEE4KzJ6eKT0zD0j2VNf4R9BHaZSRoBHYEEAPqMURJBnlJeSO0KQwJCSCQHs9vWDmD/a5h9Qmy1S16dnMSyn5FJIV4QnbbTwiUUqICZtr2sLqD+XnAjYbCZZzTEgMbBXFIO57gE+0Tlk0lcePW6NErceXMIX3mBHZofK51uRp13QhfaDQBU5dXOlqKlkAhK3SC3duWIDBrDdzh5lygAGhe+0PFEyKIm2ZSkpQDclTgqLHgAYzRm3I3Sxx0/0Z0sBYAlycvMFaifMtEowhbOpk/wBSgIDTNoKhdnV7DySIhEueo8P3zi+qjJoT/wAGDsZSdZifBz7RwcVko0zK52SPWAowuYfiUfOJBgg6wuv7G9f0Epm1CALZfVXswgdP2oUT3X8gPzMRTaMDRL3IsOkSS8JRxV6DrxjrXLOprZUD52KLVu8yTFVc5R3wUqZEpO8P1c+kD5sxO6Hi10hJJ9s0L7JsXT3pCywzOH4KDE9ApvONFk1JPdWO9L7r78o0B6bjwj89UleqUsLl2I/ZB4iNK2a28ROypmKCVsBc7up1HrHVvZykqo0mVNjJ9vdpFzsSRKHwU6sgSbAzFMJij6D+2GbHvtDp6RPdInTT8KEl0g7jMUNByFzy1jHavEFzZqpqy61qK1K07xLk8rwyQspGv0Clj4Xbk58xuhrwKqWXQoJc3DljzhZ2XxiqCE5kCekgZmso24jfzhpkKzNlpGLj/cPHqIUqtwkpMxP/AIj5xKnEFj4pKgOIaPJMuoSLLQhP4e8tvEkR4vECn4pyFcggq9EvBDR+dyx0MdyamYj4VEeNoFibeJkVZhjKEJ9RnDKBHNBy+mkXMArRJC0KWpSFEEOLg7/p5QJRUg8olBBgHDrg9YM1iCDwPuIaaaYDrGSym/EQfL1gvR47Uy/hmZhwV3ve8ddBo0XEKFEyWUkO4hKw6uXInGUotwJ3j84t0n2gLTabJB5pJSfIxTx+upKsZkqVLmDTMGv1EG7AO9DXJWl0l/zi4FRmWzmLTJS8qgW4jQjiG3xodJWJUAX1goBxjeECqkLlKa4OUl7LY5VAi4Y+jxBs/hf3eSiUWdKQC2j72MF0lP4gI6ISTa+t90LKKlyUjNx4PVTgkOSwDkk7oyrafFBVTn+RHdQD1uo8yfYQ3faGZgolql6pKSRxSSxduZSfCMhmYjPPzZemVP6xD0u9jR+oVbjAiSBuYcdBHM2qlJ1WnoC58kvCupKj8SweqnjpM1u7LBc7/mPT8I5CD6flivP8IYV4mgaJUfAJ/wDovx3RXXjUz5JPiSVe1o4wzZ8qLrvy/PjDbRYYlI0EFwhE5SnP6EdVXUAFklIuSyfO5cxQmT1q1UT1JjTJE6UoqCSCU6+PvCNtBIQmccjMbtwO+Hi0+ic00ruwPHkWAmPezihIrhMdhETiTHolRxxWUiLuBYf21QhG4m/QBz7REpEW8AxH7tUyprOEq7w/lNlejxxxr2D00vIFBKyALmWrvJ4haNWG5Qs3CGGXVpYD+ORu77j00gNQ0EucO3o1pmJN2Csq0q5EXSeRglIxCeLTJAUR8wKUK8dyutokzWuAipA3yc39Ux/eEP7SdsxLT91kgomKbtDmslB+UBNsyvQdYY9pdrxTU65qkAKZkJzoU8w/C4Bdt55CMHnVK5kwrWSpa1ZlE7yTcwyViTlRHLVuiTNFa779YmYwxnJAuOhNaImMfQTidFeQSIsIr+XlaBiwX0juAcGU4k/zHxvFiVVoOqUn0hevHqVHnA0oNjHmTuDdCRFyjxSfL+CYpuFlDyhUTUqHGJZeJKG6Oo6zSMN23L5ZssK5psfEGG+hxqVOQDKNhYjQjqIw6ZjK27rvzgxhO1QlTETEuFlhMR8qr978xzggNN2nlBdHUJUWBlLvwITmHqBGARs2LbWUMylmoM/vzJakpASokEptmAFrxk/YcmME4glUaieA3k7oL0QkytS547/XQRURJJtfpf6axImmH4fSOCGpG08pNgn/ACH5RxXY3Mmhnyp/Cnf1O+Bf3Yfh9IjXTAXDpPL8oCihnNvYtyarIbHUNAyrW6njsTSXcXEVZxJbWCIdiySYiM87o4KjEkxLgFuXlAOJpNQobgYsdqgm4ynnp5wNAMTpVuItBOCpoQR9YqTaIp5iIpFRMl3SSRvSQ48oK0WIImWPdVwOh6GAEG0GLTqZeaTMXLJ1KCxtp1F9DDXS/a5WJYTUy5zfMU5VeabekCazBQvTuq4tbxEAammVLUUqFx+7coHIU2uA5tZtgquMv+GmUEA2SXdR1JsNzDzgPJG+IEIL6GLMqXffBQG73Z//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199" y="1869232"/>
            <a:ext cx="3139751" cy="2093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encrypted-tbn2.gstatic.com/images?q=tbn:ANd9GcTohZdiyUrpI7SyHTuZEOBcCznuMld1p604guZpFzxsyrwl5bk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308"/>
            <a:ext cx="960968" cy="103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D2654CBC-435D-499B-AA86-956FAB8252F2}" type="slidenum">
              <a:rPr lang="en-GB" smtClean="0"/>
              <a:pPr/>
              <a:t>16</a:t>
            </a:fld>
            <a:endParaRPr lang="en-GB"/>
          </a:p>
        </p:txBody>
      </p:sp>
      <p:sp>
        <p:nvSpPr>
          <p:cNvPr id="11267" name="Rectangle 2050"/>
          <p:cNvSpPr>
            <a:spLocks noGrp="1" noChangeArrowheads="1"/>
          </p:cNvSpPr>
          <p:nvPr>
            <p:ph type="title"/>
          </p:nvPr>
        </p:nvSpPr>
        <p:spPr/>
        <p:txBody>
          <a:bodyPr/>
          <a:lstStyle/>
          <a:p>
            <a:pPr eaLnBrk="1" hangingPunct="1"/>
            <a:r>
              <a:rPr lang="en-US" sz="3600" dirty="0"/>
              <a:t>Human-Computer Interaction is All About Design…</a:t>
            </a:r>
          </a:p>
        </p:txBody>
      </p:sp>
      <p:sp>
        <p:nvSpPr>
          <p:cNvPr id="11268" name="Rectangle 2051"/>
          <p:cNvSpPr>
            <a:spLocks noGrp="1" noChangeArrowheads="1"/>
          </p:cNvSpPr>
          <p:nvPr>
            <p:ph type="body" idx="1"/>
          </p:nvPr>
        </p:nvSpPr>
        <p:spPr/>
        <p:txBody>
          <a:bodyPr/>
          <a:lstStyle/>
          <a:p>
            <a:pPr eaLnBrk="1" hangingPunct="1"/>
            <a:r>
              <a:rPr lang="en-US" sz="2600" dirty="0"/>
              <a:t>“A discipline concerned with the design, implementation, and evaluation of interactive computer systems for human use”</a:t>
            </a:r>
          </a:p>
          <a:p>
            <a:pPr eaLnBrk="1" hangingPunct="1"/>
            <a:r>
              <a:rPr lang="en-GB" sz="2600" i="1" dirty="0"/>
              <a:t>Interaction design</a:t>
            </a:r>
            <a:endParaRPr lang="en-GB" sz="2600" dirty="0"/>
          </a:p>
          <a:p>
            <a:pPr lvl="1" eaLnBrk="1" hangingPunct="1"/>
            <a:r>
              <a:rPr lang="en-GB" sz="2600" dirty="0"/>
              <a:t> “Designing interactive products to support people in their everyday and working lives” (Rogers, Sharp &amp; </a:t>
            </a:r>
            <a:r>
              <a:rPr lang="en-GB" sz="2600" dirty="0" err="1"/>
              <a:t>Preece</a:t>
            </a:r>
            <a:r>
              <a:rPr lang="en-GB" sz="2600" dirty="0"/>
              <a:t>, 2011)</a:t>
            </a:r>
          </a:p>
          <a:p>
            <a:pPr lvl="1" eaLnBrk="1" hangingPunct="1"/>
            <a:r>
              <a:rPr lang="en-GB" sz="2600" i="1" dirty="0"/>
              <a:t>“</a:t>
            </a:r>
            <a:r>
              <a:rPr lang="en-GB" sz="2600" dirty="0"/>
              <a:t>The design of spaces for human communication and interaction” (Terry </a:t>
            </a:r>
            <a:r>
              <a:rPr lang="en-GB" sz="2600" dirty="0" err="1"/>
              <a:t>Winograd</a:t>
            </a:r>
            <a:r>
              <a:rPr lang="en-GB" sz="2600" dirty="0"/>
              <a:t>)</a:t>
            </a:r>
            <a:endParaRPr 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AC00ECE5-F8AC-4FA4-AFE1-4FCFBA592788}" type="slidenum">
              <a:rPr lang="en-GB" smtClean="0"/>
              <a:pPr/>
              <a:t>17</a:t>
            </a:fld>
            <a:endParaRPr lang="en-GB"/>
          </a:p>
        </p:txBody>
      </p:sp>
      <p:sp>
        <p:nvSpPr>
          <p:cNvPr id="13315" name="Rectangle 2050"/>
          <p:cNvSpPr>
            <a:spLocks noGrp="1" noChangeArrowheads="1"/>
          </p:cNvSpPr>
          <p:nvPr>
            <p:ph type="title"/>
          </p:nvPr>
        </p:nvSpPr>
        <p:spPr/>
        <p:txBody>
          <a:bodyPr/>
          <a:lstStyle/>
          <a:p>
            <a:pPr eaLnBrk="1" hangingPunct="1"/>
            <a:r>
              <a:rPr lang="en-US" sz="3600"/>
              <a:t>Key Goals of Human-Computer Interaction</a:t>
            </a:r>
            <a:endParaRPr lang="en-US" sz="2000"/>
          </a:p>
        </p:txBody>
      </p:sp>
      <p:sp>
        <p:nvSpPr>
          <p:cNvPr id="13316" name="Rectangle 2051"/>
          <p:cNvSpPr>
            <a:spLocks noGrp="1" noChangeArrowheads="1"/>
          </p:cNvSpPr>
          <p:nvPr>
            <p:ph type="body" idx="1"/>
          </p:nvPr>
        </p:nvSpPr>
        <p:spPr/>
        <p:txBody>
          <a:bodyPr/>
          <a:lstStyle/>
          <a:p>
            <a:pPr eaLnBrk="1" hangingPunct="1"/>
            <a:r>
              <a:rPr lang="en-US" dirty="0">
                <a:solidFill>
                  <a:srgbClr val="000000"/>
                </a:solidFill>
                <a:cs typeface="Arial" charset="0"/>
              </a:rPr>
              <a:t>To develop and refine </a:t>
            </a:r>
            <a:r>
              <a:rPr lang="en-US" b="1" dirty="0">
                <a:solidFill>
                  <a:srgbClr val="000000"/>
                </a:solidFill>
                <a:cs typeface="Arial" charset="0"/>
              </a:rPr>
              <a:t>theories and principles</a:t>
            </a:r>
            <a:r>
              <a:rPr lang="en-US" dirty="0">
                <a:solidFill>
                  <a:srgbClr val="000000"/>
                </a:solidFill>
                <a:cs typeface="Arial" charset="0"/>
              </a:rPr>
              <a:t> of human-computer use and human-computer communication </a:t>
            </a:r>
          </a:p>
          <a:p>
            <a:pPr eaLnBrk="1" hangingPunct="1"/>
            <a:r>
              <a:rPr lang="en-US" dirty="0">
                <a:solidFill>
                  <a:srgbClr val="000000"/>
                </a:solidFill>
                <a:cs typeface="Arial" charset="0"/>
              </a:rPr>
              <a:t>To develop </a:t>
            </a:r>
            <a:r>
              <a:rPr lang="en-US" b="1" dirty="0">
                <a:solidFill>
                  <a:srgbClr val="000000"/>
                </a:solidFill>
                <a:cs typeface="Arial" charset="0"/>
              </a:rPr>
              <a:t>techniques and practices </a:t>
            </a:r>
            <a:r>
              <a:rPr lang="en-US" dirty="0">
                <a:solidFill>
                  <a:srgbClr val="000000"/>
                </a:solidFill>
                <a:cs typeface="Arial" charset="0"/>
              </a:rPr>
              <a:t>for designing and evaluating humanly-usable software.</a:t>
            </a:r>
          </a:p>
          <a:p>
            <a:pPr lvl="1"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UCD Design Process Contrasts with the Traditional Waterfall Lifecycle</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18</a:t>
            </a:fld>
            <a:endParaRPr lang="en-GB"/>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4349526"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926" y="2562498"/>
            <a:ext cx="4310062" cy="2723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234696" y="1676400"/>
            <a:ext cx="8686800" cy="461665"/>
          </a:xfrm>
          <a:prstGeom prst="rect">
            <a:avLst/>
          </a:prstGeom>
          <a:noFill/>
        </p:spPr>
        <p:txBody>
          <a:bodyPr wrap="square" rtlCol="0">
            <a:spAutoFit/>
          </a:bodyPr>
          <a:lstStyle/>
          <a:p>
            <a:pPr>
              <a:buNone/>
            </a:pPr>
            <a:r>
              <a:rPr lang="en-US" dirty="0"/>
              <a:t>Waterfall Lifecycle   vs.  User-Centered Design Process </a:t>
            </a:r>
          </a:p>
        </p:txBody>
      </p:sp>
    </p:spTree>
    <p:extLst>
      <p:ext uri="{BB962C8B-B14F-4D97-AF65-F5344CB8AC3E}">
        <p14:creationId xmlns:p14="http://schemas.microsoft.com/office/powerpoint/2010/main" val="107027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5EBFDD67-542D-4BA4-8B24-908A92D3B47B}" type="slidenum">
              <a:rPr lang="en-GB" smtClean="0"/>
              <a:pPr/>
              <a:t>19</a:t>
            </a:fld>
            <a:endParaRPr lang="en-GB"/>
          </a:p>
        </p:txBody>
      </p:sp>
      <p:sp>
        <p:nvSpPr>
          <p:cNvPr id="19459" name="Rectangle 2"/>
          <p:cNvSpPr>
            <a:spLocks noGrp="1" noChangeArrowheads="1"/>
          </p:cNvSpPr>
          <p:nvPr>
            <p:ph type="title"/>
          </p:nvPr>
        </p:nvSpPr>
        <p:spPr/>
        <p:txBody>
          <a:bodyPr/>
          <a:lstStyle/>
          <a:p>
            <a:pPr eaLnBrk="1" hangingPunct="1"/>
            <a:r>
              <a:rPr lang="en-US"/>
              <a:t>Review: Functional Requirements</a:t>
            </a:r>
          </a:p>
        </p:txBody>
      </p:sp>
      <p:sp>
        <p:nvSpPr>
          <p:cNvPr id="19460" name="Rectangle 3"/>
          <p:cNvSpPr>
            <a:spLocks noGrp="1" noChangeArrowheads="1"/>
          </p:cNvSpPr>
          <p:nvPr>
            <p:ph type="body" idx="1"/>
          </p:nvPr>
        </p:nvSpPr>
        <p:spPr/>
        <p:txBody>
          <a:bodyPr/>
          <a:lstStyle/>
          <a:p>
            <a:pPr eaLnBrk="1" hangingPunct="1"/>
            <a:r>
              <a:rPr lang="en-US"/>
              <a:t>State </a:t>
            </a:r>
            <a:r>
              <a:rPr lang="en-US" i="1"/>
              <a:t>what </a:t>
            </a:r>
            <a:r>
              <a:rPr lang="en-US"/>
              <a:t>users of your software should be able to accomplish</a:t>
            </a:r>
          </a:p>
          <a:p>
            <a:pPr eaLnBrk="1" hangingPunct="1"/>
            <a:r>
              <a:rPr lang="en-US"/>
              <a:t>Always state from perspective of user</a:t>
            </a:r>
          </a:p>
          <a:p>
            <a:pPr eaLnBrk="1" hangingPunct="1"/>
            <a:r>
              <a:rPr lang="en-US"/>
              <a:t>Example: “Users must be able to create new appointments”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a:t>Key Questions for Today’s Class</a:t>
            </a:r>
          </a:p>
          <a:p>
            <a:pPr marL="744538" indent="-744538">
              <a:buNone/>
            </a:pPr>
            <a:r>
              <a:rPr lang="en-US" dirty="0"/>
              <a:t>Q1. Why are you here?</a:t>
            </a:r>
          </a:p>
          <a:p>
            <a:pPr marL="744538" indent="-744538">
              <a:buNone/>
            </a:pPr>
            <a:r>
              <a:rPr lang="en-US" dirty="0"/>
              <a:t>Q2. Why is software hard to design?</a:t>
            </a:r>
          </a:p>
          <a:p>
            <a:pPr marL="744538" indent="-744538">
              <a:buNone/>
            </a:pPr>
            <a:r>
              <a:rPr lang="en-US" dirty="0"/>
              <a:t>Q3. Why does good design matter (a.k.a., why should I care?)</a:t>
            </a:r>
          </a:p>
          <a:p>
            <a:pPr marL="744538" indent="-744538">
              <a:buNone/>
            </a:pPr>
            <a:r>
              <a:rPr lang="en-US" dirty="0"/>
              <a:t>Q4. How can we create better designs?</a:t>
            </a:r>
          </a:p>
          <a:p>
            <a:pPr marL="744538" indent="-744538">
              <a:buNone/>
            </a:pPr>
            <a:r>
              <a:rPr lang="en-US" dirty="0"/>
              <a:t>Q5. How can we learn to be good designers?</a:t>
            </a:r>
          </a:p>
        </p:txBody>
      </p:sp>
      <p:sp>
        <p:nvSpPr>
          <p:cNvPr id="4" name="Slide Number Placeholder 3"/>
          <p:cNvSpPr>
            <a:spLocks noGrp="1"/>
          </p:cNvSpPr>
          <p:nvPr>
            <p:ph type="sldNum" sz="quarter" idx="4294967295"/>
          </p:nvPr>
        </p:nvSpPr>
        <p:spPr>
          <a:xfrm>
            <a:off x="3505200" y="6446837"/>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2147367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3A31972A-432B-4DD9-A218-0900431D26EB}" type="slidenum">
              <a:rPr lang="en-GB" smtClean="0"/>
              <a:pPr/>
              <a:t>20</a:t>
            </a:fld>
            <a:endParaRPr lang="en-GB"/>
          </a:p>
        </p:txBody>
      </p:sp>
      <p:sp>
        <p:nvSpPr>
          <p:cNvPr id="20483" name="Rectangle 2"/>
          <p:cNvSpPr>
            <a:spLocks noGrp="1" noChangeArrowheads="1"/>
          </p:cNvSpPr>
          <p:nvPr>
            <p:ph type="title"/>
          </p:nvPr>
        </p:nvSpPr>
        <p:spPr/>
        <p:txBody>
          <a:bodyPr/>
          <a:lstStyle/>
          <a:p>
            <a:pPr eaLnBrk="1" hangingPunct="1"/>
            <a:r>
              <a:rPr lang="en-GB"/>
              <a:t>New: Usability Requirements</a:t>
            </a:r>
          </a:p>
        </p:txBody>
      </p:sp>
      <p:sp>
        <p:nvSpPr>
          <p:cNvPr id="20484" name="Rectangle 3"/>
          <p:cNvSpPr>
            <a:spLocks noGrp="1" noChangeArrowheads="1"/>
          </p:cNvSpPr>
          <p:nvPr>
            <p:ph type="body" idx="1"/>
          </p:nvPr>
        </p:nvSpPr>
        <p:spPr/>
        <p:txBody>
          <a:bodyPr/>
          <a:lstStyle/>
          <a:p>
            <a:pPr eaLnBrk="1" hangingPunct="1">
              <a:lnSpc>
                <a:spcPct val="80000"/>
              </a:lnSpc>
            </a:pPr>
            <a:r>
              <a:rPr lang="en-GB" sz="2800"/>
              <a:t>Establish human performance goals for your software in observable, measurable terms</a:t>
            </a:r>
          </a:p>
          <a:p>
            <a:pPr eaLnBrk="1" hangingPunct="1">
              <a:lnSpc>
                <a:spcPct val="80000"/>
              </a:lnSpc>
            </a:pPr>
            <a:r>
              <a:rPr lang="en-GB" sz="2800"/>
              <a:t>Sample human performance metrics:</a:t>
            </a:r>
          </a:p>
          <a:p>
            <a:pPr lvl="1" eaLnBrk="1" hangingPunct="1">
              <a:lnSpc>
                <a:spcPct val="80000"/>
              </a:lnSpc>
            </a:pPr>
            <a:r>
              <a:rPr lang="en-GB" sz="2400"/>
              <a:t>Number of errors</a:t>
            </a:r>
          </a:p>
          <a:p>
            <a:pPr lvl="1" eaLnBrk="1" hangingPunct="1">
              <a:lnSpc>
                <a:spcPct val="80000"/>
              </a:lnSpc>
            </a:pPr>
            <a:r>
              <a:rPr lang="en-GB" sz="2400"/>
              <a:t>Task completion time</a:t>
            </a:r>
          </a:p>
          <a:p>
            <a:pPr lvl="1" eaLnBrk="1" hangingPunct="1">
              <a:lnSpc>
                <a:spcPct val="80000"/>
              </a:lnSpc>
            </a:pPr>
            <a:r>
              <a:rPr lang="en-GB" sz="2400"/>
              <a:t>Safety metrics</a:t>
            </a:r>
          </a:p>
          <a:p>
            <a:pPr lvl="1" eaLnBrk="1" hangingPunct="1">
              <a:lnSpc>
                <a:spcPct val="80000"/>
              </a:lnSpc>
            </a:pPr>
            <a:r>
              <a:rPr lang="en-GB" sz="2400"/>
              <a:t>Time to learn (learnability)</a:t>
            </a:r>
          </a:p>
          <a:p>
            <a:pPr lvl="1" eaLnBrk="1" hangingPunct="1">
              <a:lnSpc>
                <a:spcPct val="80000"/>
              </a:lnSpc>
            </a:pPr>
            <a:r>
              <a:rPr lang="en-GB" sz="2400"/>
              <a:t>Memorability (how long remembered, once learned)</a:t>
            </a:r>
          </a:p>
          <a:p>
            <a:pPr eaLnBrk="1" hangingPunct="1">
              <a:lnSpc>
                <a:spcPct val="80000"/>
              </a:lnSpc>
            </a:pPr>
            <a:r>
              <a:rPr lang="en-GB" sz="2800"/>
              <a:t>Sample usability requirement: “Users must be able to create a new appointment in 20 seconds.”</a:t>
            </a:r>
          </a:p>
          <a:p>
            <a:pPr eaLnBrk="1" hangingPunct="1">
              <a:lnSpc>
                <a:spcPct val="80000"/>
              </a:lnSpc>
            </a:pPr>
            <a:endParaRPr lang="en-GB"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681810C0-6A5E-4C1E-AFCD-7E1973CEFE8E}" type="slidenum">
              <a:rPr lang="en-GB" smtClean="0"/>
              <a:pPr/>
              <a:t>21</a:t>
            </a:fld>
            <a:endParaRPr lang="en-GB"/>
          </a:p>
        </p:txBody>
      </p:sp>
      <p:sp>
        <p:nvSpPr>
          <p:cNvPr id="21507" name="Rectangle 2"/>
          <p:cNvSpPr>
            <a:spLocks noGrp="1" noChangeArrowheads="1"/>
          </p:cNvSpPr>
          <p:nvPr>
            <p:ph type="title"/>
          </p:nvPr>
        </p:nvSpPr>
        <p:spPr/>
        <p:txBody>
          <a:bodyPr/>
          <a:lstStyle/>
          <a:p>
            <a:pPr eaLnBrk="1" hangingPunct="1"/>
            <a:r>
              <a:rPr lang="en-US" sz="3600"/>
              <a:t>New: User Experience Requirements</a:t>
            </a:r>
          </a:p>
        </p:txBody>
      </p:sp>
      <p:sp>
        <p:nvSpPr>
          <p:cNvPr id="21508" name="Rectangle 3"/>
          <p:cNvSpPr>
            <a:spLocks noGrp="1" noChangeArrowheads="1"/>
          </p:cNvSpPr>
          <p:nvPr>
            <p:ph type="body" idx="1"/>
          </p:nvPr>
        </p:nvSpPr>
        <p:spPr/>
        <p:txBody>
          <a:bodyPr/>
          <a:lstStyle/>
          <a:p>
            <a:pPr eaLnBrk="1" hangingPunct="1"/>
            <a:r>
              <a:rPr lang="en-US" sz="2800"/>
              <a:t>Establish human subjective experience goals in observable, measurable terms</a:t>
            </a:r>
          </a:p>
          <a:p>
            <a:pPr eaLnBrk="1" hangingPunct="1"/>
            <a:r>
              <a:rPr lang="en-US" sz="2800"/>
              <a:t>Sample human subjective experience metrics:</a:t>
            </a:r>
          </a:p>
          <a:p>
            <a:pPr lvl="1" eaLnBrk="1" hangingPunct="1"/>
            <a:r>
              <a:rPr lang="en-GB" sz="2400"/>
              <a:t>ease of use		- rewarding</a:t>
            </a:r>
          </a:p>
          <a:p>
            <a:pPr lvl="1" eaLnBrk="1" hangingPunct="1"/>
            <a:r>
              <a:rPr lang="en-GB" sz="2400"/>
              <a:t>fun			- helpful</a:t>
            </a:r>
          </a:p>
          <a:p>
            <a:pPr lvl="1" eaLnBrk="1" hangingPunct="1"/>
            <a:r>
              <a:rPr lang="en-GB" sz="2400"/>
              <a:t>enjoyable		- motivating</a:t>
            </a:r>
          </a:p>
          <a:p>
            <a:pPr lvl="1" eaLnBrk="1" hangingPunct="1"/>
            <a:r>
              <a:rPr lang="en-GB" sz="2400"/>
              <a:t>entertaining		- confident</a:t>
            </a:r>
          </a:p>
          <a:p>
            <a:pPr eaLnBrk="1" hangingPunct="1"/>
            <a:r>
              <a:rPr lang="en-US" sz="2800"/>
              <a:t>Sample user experience requirement: “On a scale of 1 to 10, users should rate the system a 9 with respect to ease of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267200"/>
          </a:xfrm>
        </p:spPr>
        <p:txBody>
          <a:bodyPr>
            <a:normAutofit/>
          </a:bodyPr>
          <a:lstStyle/>
          <a:p>
            <a:pPr marL="0" indent="0" algn="ctr">
              <a:buNone/>
            </a:pPr>
            <a:r>
              <a:rPr lang="en-US" u="sng" dirty="0"/>
              <a:t>Key Questions for Today’s Class</a:t>
            </a:r>
          </a:p>
          <a:p>
            <a:pPr marL="744538" indent="-744538">
              <a:buNone/>
            </a:pPr>
            <a:r>
              <a:rPr lang="en-US" dirty="0">
                <a:solidFill>
                  <a:schemeClr val="bg1">
                    <a:lumMod val="75000"/>
                  </a:schemeClr>
                </a:solidFill>
              </a:rPr>
              <a:t>Q1. Why is software hard to design?</a:t>
            </a:r>
          </a:p>
          <a:p>
            <a:pPr marL="744538" indent="-744538">
              <a:buNone/>
            </a:pPr>
            <a:r>
              <a:rPr lang="en-US" dirty="0">
                <a:solidFill>
                  <a:schemeClr val="bg1">
                    <a:lumMod val="75000"/>
                  </a:schemeClr>
                </a:solidFill>
              </a:rPr>
              <a:t>Q2. Why does good design matter (a.k.a., why should I care?)</a:t>
            </a:r>
          </a:p>
          <a:p>
            <a:pPr marL="744538" indent="-744538">
              <a:buNone/>
            </a:pPr>
            <a:r>
              <a:rPr lang="en-US" dirty="0">
                <a:solidFill>
                  <a:schemeClr val="bg1">
                    <a:lumMod val="75000"/>
                  </a:schemeClr>
                </a:solidFill>
              </a:rPr>
              <a:t>Q3. How can we create better designs?</a:t>
            </a:r>
          </a:p>
          <a:p>
            <a:pPr marL="744538" indent="-744538">
              <a:buNone/>
            </a:pPr>
            <a:r>
              <a:rPr lang="en-US" b="1" dirty="0"/>
              <a:t>Q4. 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74246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a:t>(</a:t>
            </a:r>
            <a:r>
              <a:rPr lang="en-US" sz="3200">
                <a:highlight>
                  <a:srgbClr val="FFFF00"/>
                </a:highlight>
              </a:rPr>
              <a:t>Poll</a:t>
            </a:r>
            <a:r>
              <a:rPr lang="en-US" sz="3200"/>
              <a:t>) </a:t>
            </a:r>
            <a:r>
              <a:rPr lang="en-US" sz="3200" dirty="0"/>
              <a:t>How would you react if you were to encounter a problem that’s beyond your current ability?</a:t>
            </a:r>
          </a:p>
        </p:txBody>
      </p:sp>
      <p:sp>
        <p:nvSpPr>
          <p:cNvPr id="3" name="Content Placeholder 2"/>
          <p:cNvSpPr>
            <a:spLocks noGrp="1"/>
          </p:cNvSpPr>
          <p:nvPr>
            <p:ph idx="1"/>
          </p:nvPr>
        </p:nvSpPr>
        <p:spPr/>
        <p:txBody>
          <a:bodyPr/>
          <a:lstStyle/>
          <a:p>
            <a:pPr marL="514350" indent="-514350">
              <a:buFont typeface="+mj-lt"/>
              <a:buAutoNum type="alphaUcPeriod"/>
            </a:pPr>
            <a:r>
              <a:rPr lang="en-US" dirty="0"/>
              <a:t>Extremely positive reaction</a:t>
            </a:r>
          </a:p>
          <a:p>
            <a:pPr marL="514350" indent="-514350">
              <a:buFont typeface="+mj-lt"/>
              <a:buAutoNum type="alphaUcPeriod"/>
            </a:pPr>
            <a:r>
              <a:rPr lang="en-US" dirty="0"/>
              <a:t>Somewhat positive reaction</a:t>
            </a:r>
          </a:p>
          <a:p>
            <a:pPr marL="514350" indent="-514350">
              <a:buFont typeface="+mj-lt"/>
              <a:buAutoNum type="alphaUcPeriod"/>
            </a:pPr>
            <a:r>
              <a:rPr lang="en-US" dirty="0"/>
              <a:t>Neutral reaction</a:t>
            </a:r>
          </a:p>
          <a:p>
            <a:pPr marL="514350" indent="-514350">
              <a:buFont typeface="+mj-lt"/>
              <a:buAutoNum type="alphaUcPeriod"/>
            </a:pPr>
            <a:r>
              <a:rPr lang="en-US" dirty="0"/>
              <a:t>Somewhat negative reaction</a:t>
            </a:r>
          </a:p>
          <a:p>
            <a:pPr marL="514350" indent="-514350">
              <a:buFont typeface="+mj-lt"/>
              <a:buAutoNum type="alphaUcPeriod"/>
            </a:pPr>
            <a:r>
              <a:rPr lang="en-US" dirty="0"/>
              <a:t>Extremely negative reaction</a:t>
            </a:r>
          </a:p>
          <a:p>
            <a:pPr marL="0" indent="0">
              <a:buNone/>
            </a:pPr>
            <a:endParaRPr lang="en-US" dirty="0"/>
          </a:p>
          <a:p>
            <a:pPr marL="0" indent="0">
              <a:buNone/>
            </a:pPr>
            <a:r>
              <a:rPr lang="en-US" dirty="0"/>
              <a:t>Based on your reaction, what would you do?</a:t>
            </a:r>
          </a:p>
        </p:txBody>
      </p:sp>
    </p:spTree>
    <p:extLst>
      <p:ext uri="{BB962C8B-B14F-4D97-AF65-F5344CB8AC3E}">
        <p14:creationId xmlns:p14="http://schemas.microsoft.com/office/powerpoint/2010/main" val="72065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vs. Growth Mindset</a:t>
            </a:r>
            <a:br>
              <a:rPr lang="en-US" dirty="0"/>
            </a:br>
            <a:r>
              <a:rPr lang="en-US" dirty="0"/>
              <a:t>(Carol </a:t>
            </a:r>
            <a:r>
              <a:rPr lang="en-US" dirty="0" err="1"/>
              <a:t>Dweck</a:t>
            </a:r>
            <a:r>
              <a:rPr lang="en-US"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3600187"/>
              </p:ext>
            </p:extLst>
          </p:nvPr>
        </p:nvGraphicFramePr>
        <p:xfrm>
          <a:off x="457200" y="1676400"/>
          <a:ext cx="8229600" cy="4663440"/>
        </p:xfrm>
        <a:graphic>
          <a:graphicData uri="http://schemas.openxmlformats.org/drawingml/2006/table">
            <a:tbl>
              <a:tblPr firstRow="1" bandRow="1">
                <a:tableStyleId>{9D7B26C5-4107-4FEC-AEDC-1716B250A1EF}</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400" dirty="0"/>
                        <a:t>Fixed mindset</a:t>
                      </a:r>
                    </a:p>
                  </a:txBody>
                  <a:tcPr/>
                </a:tc>
                <a:tc>
                  <a:txBody>
                    <a:bodyPr/>
                    <a:lstStyle/>
                    <a:p>
                      <a:r>
                        <a:rPr lang="en-US" sz="2400" dirty="0"/>
                        <a:t>Growth mindset</a:t>
                      </a:r>
                    </a:p>
                  </a:txBody>
                  <a:tcPr/>
                </a:tc>
                <a:extLst>
                  <a:ext uri="{0D108BD9-81ED-4DB2-BD59-A6C34878D82A}">
                    <a16:rowId xmlns:a16="http://schemas.microsoft.com/office/drawing/2014/main" val="10000"/>
                  </a:ext>
                </a:extLst>
              </a:tr>
              <a:tr h="370840">
                <a:tc>
                  <a:txBody>
                    <a:bodyPr/>
                    <a:lstStyle/>
                    <a:p>
                      <a:r>
                        <a:rPr lang="en-US" sz="2400" dirty="0"/>
                        <a:t>Intelligence can’t be changed</a:t>
                      </a:r>
                    </a:p>
                  </a:txBody>
                  <a:tcPr/>
                </a:tc>
                <a:tc>
                  <a:txBody>
                    <a:bodyPr/>
                    <a:lstStyle/>
                    <a:p>
                      <a:r>
                        <a:rPr lang="en-US" sz="2400" dirty="0"/>
                        <a:t>Intelligence</a:t>
                      </a:r>
                      <a:r>
                        <a:rPr lang="en-US" sz="2400" baseline="0" dirty="0"/>
                        <a:t> can be improved</a:t>
                      </a:r>
                      <a:endParaRPr 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Avoid challenges</a:t>
                      </a:r>
                    </a:p>
                  </a:txBody>
                  <a:tcPr/>
                </a:tc>
                <a:tc>
                  <a:txBody>
                    <a:bodyPr/>
                    <a:lstStyle/>
                    <a:p>
                      <a:r>
                        <a:rPr lang="en-US" sz="2400" dirty="0"/>
                        <a:t>Embrace challenges</a:t>
                      </a:r>
                    </a:p>
                  </a:txBody>
                  <a:tcPr/>
                </a:tc>
                <a:extLst>
                  <a:ext uri="{0D108BD9-81ED-4DB2-BD59-A6C34878D82A}">
                    <a16:rowId xmlns:a16="http://schemas.microsoft.com/office/drawing/2014/main" val="10002"/>
                  </a:ext>
                </a:extLst>
              </a:tr>
              <a:tr h="370840">
                <a:tc>
                  <a:txBody>
                    <a:bodyPr/>
                    <a:lstStyle/>
                    <a:p>
                      <a:r>
                        <a:rPr lang="en-US" sz="2400" dirty="0"/>
                        <a:t>Desire</a:t>
                      </a:r>
                      <a:r>
                        <a:rPr lang="en-US" sz="2400" baseline="0" dirty="0"/>
                        <a:t> to look smart</a:t>
                      </a:r>
                      <a:endParaRPr lang="en-US" sz="2400" dirty="0"/>
                    </a:p>
                  </a:txBody>
                  <a:tcPr/>
                </a:tc>
                <a:tc>
                  <a:txBody>
                    <a:bodyPr/>
                    <a:lstStyle/>
                    <a:p>
                      <a:r>
                        <a:rPr lang="en-US" sz="2400" dirty="0"/>
                        <a:t>Desire to learn</a:t>
                      </a:r>
                    </a:p>
                  </a:txBody>
                  <a:tcPr/>
                </a:tc>
                <a:extLst>
                  <a:ext uri="{0D108BD9-81ED-4DB2-BD59-A6C34878D82A}">
                    <a16:rowId xmlns:a16="http://schemas.microsoft.com/office/drawing/2014/main" val="10003"/>
                  </a:ext>
                </a:extLst>
              </a:tr>
              <a:tr h="370840">
                <a:tc>
                  <a:txBody>
                    <a:bodyPr/>
                    <a:lstStyle/>
                    <a:p>
                      <a:r>
                        <a:rPr lang="en-US" sz="2400" dirty="0"/>
                        <a:t>Regard effort as pointless</a:t>
                      </a:r>
                    </a:p>
                  </a:txBody>
                  <a:tcPr/>
                </a:tc>
                <a:tc>
                  <a:txBody>
                    <a:bodyPr/>
                    <a:lstStyle/>
                    <a:p>
                      <a:r>
                        <a:rPr lang="en-US" sz="2400" dirty="0"/>
                        <a:t>Effort is a path</a:t>
                      </a:r>
                      <a:r>
                        <a:rPr lang="en-US" sz="2400" baseline="0" dirty="0"/>
                        <a:t> to mastery</a:t>
                      </a:r>
                      <a:endParaRPr lang="en-US" sz="2400" dirty="0"/>
                    </a:p>
                  </a:txBody>
                  <a:tcPr/>
                </a:tc>
                <a:extLst>
                  <a:ext uri="{0D108BD9-81ED-4DB2-BD59-A6C34878D82A}">
                    <a16:rowId xmlns:a16="http://schemas.microsoft.com/office/drawing/2014/main" val="10004"/>
                  </a:ext>
                </a:extLst>
              </a:tr>
              <a:tr h="370840">
                <a:tc>
                  <a:txBody>
                    <a:bodyPr/>
                    <a:lstStyle/>
                    <a:p>
                      <a:r>
                        <a:rPr lang="en-US" sz="2400" dirty="0"/>
                        <a:t>Ignore criticism</a:t>
                      </a:r>
                    </a:p>
                  </a:txBody>
                  <a:tcPr/>
                </a:tc>
                <a:tc>
                  <a:txBody>
                    <a:bodyPr/>
                    <a:lstStyle/>
                    <a:p>
                      <a:r>
                        <a:rPr lang="en-US" sz="2400" dirty="0"/>
                        <a:t>Use criticism</a:t>
                      </a:r>
                      <a:r>
                        <a:rPr lang="en-US" sz="2400" baseline="0" dirty="0"/>
                        <a:t> to advantage</a:t>
                      </a:r>
                      <a:endParaRPr lang="en-US" sz="2400" dirty="0"/>
                    </a:p>
                  </a:txBody>
                  <a:tcPr/>
                </a:tc>
                <a:extLst>
                  <a:ext uri="{0D108BD9-81ED-4DB2-BD59-A6C34878D82A}">
                    <a16:rowId xmlns:a16="http://schemas.microsoft.com/office/drawing/2014/main" val="10005"/>
                  </a:ext>
                </a:extLst>
              </a:tr>
              <a:tr h="370840">
                <a:tc>
                  <a:txBody>
                    <a:bodyPr/>
                    <a:lstStyle/>
                    <a:p>
                      <a:r>
                        <a:rPr lang="en-US" sz="2400" dirty="0"/>
                        <a:t>Threatened by others’ success</a:t>
                      </a:r>
                    </a:p>
                  </a:txBody>
                  <a:tcPr/>
                </a:tc>
                <a:tc>
                  <a:txBody>
                    <a:bodyPr/>
                    <a:lstStyle/>
                    <a:p>
                      <a:r>
                        <a:rPr lang="en-US" sz="2400" dirty="0"/>
                        <a:t>Inspired by others’ success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76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Power of “Yet”: How to Promote a Growth Mindset Environment in Class</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sz="3400" dirty="0"/>
              <a:t>Present skills as learnable; set achievable goals </a:t>
            </a:r>
          </a:p>
          <a:p>
            <a:r>
              <a:rPr lang="en-US" sz="3400" dirty="0"/>
              <a:t>Praise learning and perseverance, not intelligence </a:t>
            </a:r>
          </a:p>
          <a:p>
            <a:r>
              <a:rPr lang="en-US" sz="3400" dirty="0"/>
              <a:t>Give feedback, and propose strategies, that promote learning and improvement</a:t>
            </a:r>
          </a:p>
          <a:p>
            <a:r>
              <a:rPr lang="en-US" sz="3400" dirty="0"/>
              <a:t>Focus on the value of the learning process, not grades</a:t>
            </a:r>
          </a:p>
          <a:p>
            <a:r>
              <a:rPr lang="en-US" sz="3400" dirty="0"/>
              <a:t>Design activities that involve </a:t>
            </a:r>
            <a:r>
              <a:rPr lang="en-US" sz="3400" i="1" dirty="0"/>
              <a:t>cooperative</a:t>
            </a:r>
            <a:r>
              <a:rPr lang="en-US" sz="3400" dirty="0"/>
              <a:t> work, rather than competition or individual work</a:t>
            </a:r>
          </a:p>
          <a:p>
            <a:r>
              <a:rPr lang="en-US" sz="3400" dirty="0"/>
              <a:t>Regard teachers as </a:t>
            </a:r>
            <a:r>
              <a:rPr lang="en-US" sz="3400" i="1" dirty="0"/>
              <a:t>resources</a:t>
            </a:r>
            <a:r>
              <a:rPr lang="en-US" sz="3400" dirty="0"/>
              <a:t> for learning (you still have to do the work!)</a:t>
            </a:r>
          </a:p>
          <a:p>
            <a:r>
              <a:rPr lang="en-US" sz="3400" dirty="0"/>
              <a:t>see </a:t>
            </a:r>
            <a:r>
              <a:rPr lang="en-US" sz="3400" dirty="0">
                <a:hlinkClick r:id="rId3"/>
              </a:rPr>
              <a:t>https://youtu.be/kkE1lC4CpIE</a:t>
            </a:r>
            <a:r>
              <a:rPr lang="en-US" sz="3400" dirty="0"/>
              <a:t>  and </a:t>
            </a:r>
            <a:r>
              <a:rPr lang="en-US" sz="3400" dirty="0">
                <a:hlinkClick r:id="rId4"/>
              </a:rPr>
              <a:t>http://tinyurl.com/zldbrjq</a:t>
            </a:r>
            <a:r>
              <a:rPr lang="en-US" sz="3400" dirty="0"/>
              <a:t> for more</a:t>
            </a:r>
          </a:p>
          <a:p>
            <a:pPr marL="0" indent="0">
              <a:buNone/>
            </a:pPr>
            <a:endParaRPr lang="en-US" dirty="0"/>
          </a:p>
          <a:p>
            <a:endParaRPr lang="en-US" dirty="0"/>
          </a:p>
          <a:p>
            <a:pPr lvl="1"/>
            <a:endParaRPr lang="en-US" dirty="0"/>
          </a:p>
        </p:txBody>
      </p:sp>
    </p:spTree>
    <p:extLst>
      <p:ext uri="{BB962C8B-B14F-4D97-AF65-F5344CB8AC3E}">
        <p14:creationId xmlns:p14="http://schemas.microsoft.com/office/powerpoint/2010/main" val="3920525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My Philosophy: Learning to be a Good Designer is Within Your Reach!</a:t>
            </a:r>
          </a:p>
        </p:txBody>
      </p:sp>
      <p:sp>
        <p:nvSpPr>
          <p:cNvPr id="3" name="Content Placeholder 2"/>
          <p:cNvSpPr>
            <a:spLocks noGrp="1"/>
          </p:cNvSpPr>
          <p:nvPr>
            <p:ph idx="1"/>
          </p:nvPr>
        </p:nvSpPr>
        <p:spPr>
          <a:xfrm>
            <a:off x="152400" y="4157362"/>
            <a:ext cx="8839200" cy="2286000"/>
          </a:xfrm>
        </p:spPr>
        <p:txBody>
          <a:bodyPr/>
          <a:lstStyle/>
          <a:p>
            <a:r>
              <a:rPr lang="en-US" sz="2400" dirty="0"/>
              <a:t>Design is best learned by </a:t>
            </a:r>
            <a:r>
              <a:rPr lang="en-US" sz="2400" i="1" dirty="0"/>
              <a:t>doing</a:t>
            </a:r>
          </a:p>
          <a:p>
            <a:r>
              <a:rPr lang="en-US" sz="2400" b="1" dirty="0"/>
              <a:t>Studio</a:t>
            </a:r>
            <a:r>
              <a:rPr lang="en-US" sz="2400" dirty="0"/>
              <a:t> pedagogy used in architecture and fine arts education is highly appropriate for learning UI design skills</a:t>
            </a:r>
          </a:p>
          <a:p>
            <a:r>
              <a:rPr lang="en-US" sz="2400" dirty="0"/>
              <a:t>This class leverages the design studio approach</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26</a:t>
            </a:fld>
            <a:endParaRPr lang="en-GB"/>
          </a:p>
        </p:txBody>
      </p:sp>
      <p:pic>
        <p:nvPicPr>
          <p:cNvPr id="5" name="Picture 10"/>
          <p:cNvPicPr>
            <a:picLocks noChangeAspect="1" noChangeArrowheads="1"/>
          </p:cNvPicPr>
          <p:nvPr/>
        </p:nvPicPr>
        <p:blipFill>
          <a:blip r:embed="rId3" cstate="print"/>
          <a:srcRect/>
          <a:stretch>
            <a:fillRect/>
          </a:stretch>
        </p:blipFill>
        <p:spPr bwMode="auto">
          <a:xfrm>
            <a:off x="16164" y="1524000"/>
            <a:ext cx="8975436" cy="2631053"/>
          </a:xfrm>
          <a:prstGeom prst="rect">
            <a:avLst/>
          </a:prstGeom>
          <a:noFill/>
          <a:ln w="9525">
            <a:noFill/>
            <a:miter lim="800000"/>
            <a:headEnd/>
            <a:tailEnd/>
          </a:ln>
        </p:spPr>
      </p:pic>
    </p:spTree>
    <p:extLst>
      <p:ext uri="{BB962C8B-B14F-4D97-AF65-F5344CB8AC3E}">
        <p14:creationId xmlns:p14="http://schemas.microsoft.com/office/powerpoint/2010/main" val="86178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419600"/>
          </a:xfrm>
        </p:spPr>
        <p:txBody>
          <a:bodyPr>
            <a:normAutofit fontScale="92500" lnSpcReduction="10000"/>
          </a:bodyPr>
          <a:lstStyle/>
          <a:p>
            <a:pPr marL="0" indent="0" algn="ctr">
              <a:buNone/>
            </a:pPr>
            <a:r>
              <a:rPr lang="en-US" u="sng" dirty="0"/>
              <a:t>Key Questions for Today’s Class</a:t>
            </a:r>
          </a:p>
          <a:p>
            <a:pPr marL="744538" indent="-744538">
              <a:buNone/>
            </a:pPr>
            <a:r>
              <a:rPr lang="en-US" dirty="0">
                <a:solidFill>
                  <a:schemeClr val="bg1">
                    <a:lumMod val="75000"/>
                  </a:schemeClr>
                </a:solidFill>
              </a:rPr>
              <a:t>Q1. Why is software hard to design?</a:t>
            </a:r>
          </a:p>
          <a:p>
            <a:pPr marL="744538" indent="-744538">
              <a:buNone/>
            </a:pPr>
            <a:r>
              <a:rPr lang="en-US" dirty="0">
                <a:solidFill>
                  <a:schemeClr val="bg1">
                    <a:lumMod val="75000"/>
                  </a:schemeClr>
                </a:solidFill>
              </a:rPr>
              <a:t>Q2. Why does good design matter (a.k.a., why should I care?)</a:t>
            </a:r>
          </a:p>
          <a:p>
            <a:pPr marL="744538" indent="-744538">
              <a:buNone/>
            </a:pPr>
            <a:r>
              <a:rPr lang="en-US" dirty="0">
                <a:solidFill>
                  <a:schemeClr val="bg1">
                    <a:lumMod val="75000"/>
                  </a:schemeClr>
                </a:solidFill>
              </a:rPr>
              <a:t>Q3. How can we create better designs?</a:t>
            </a:r>
          </a:p>
          <a:p>
            <a:pPr marL="744538" indent="-744538">
              <a:buNone/>
            </a:pPr>
            <a:r>
              <a:rPr lang="en-US" dirty="0">
                <a:solidFill>
                  <a:schemeClr val="bg1">
                    <a:lumMod val="75000"/>
                  </a:schemeClr>
                </a:solidFill>
              </a:rPr>
              <a:t>Q4. How can we learn to be good designers?</a:t>
            </a:r>
          </a:p>
          <a:p>
            <a:pPr marL="744538" indent="-744538">
              <a:buNone/>
            </a:pPr>
            <a:endParaRPr lang="en-US" b="1" dirty="0"/>
          </a:p>
          <a:p>
            <a:pPr marL="744538" indent="-744538">
              <a:buNone/>
            </a:pPr>
            <a:r>
              <a:rPr lang="en-US" dirty="0"/>
              <a:t>Main questions addressed! Course info to follow…</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1278784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2FE0A5DA-8F61-4BAB-BA94-1339BB45ED72}" type="slidenum">
              <a:rPr lang="en-GB" smtClean="0"/>
              <a:pPr/>
              <a:t>28</a:t>
            </a:fld>
            <a:endParaRPr lang="en-GB"/>
          </a:p>
        </p:txBody>
      </p:sp>
      <p:sp>
        <p:nvSpPr>
          <p:cNvPr id="23555" name="Rectangle 2"/>
          <p:cNvSpPr>
            <a:spLocks noGrp="1" noChangeArrowheads="1"/>
          </p:cNvSpPr>
          <p:nvPr>
            <p:ph type="title"/>
          </p:nvPr>
        </p:nvSpPr>
        <p:spPr/>
        <p:txBody>
          <a:bodyPr/>
          <a:lstStyle/>
          <a:p>
            <a:pPr eaLnBrk="1" hangingPunct="1"/>
            <a:r>
              <a:rPr lang="en-US" dirty="0"/>
              <a:t>Teaching Personnel</a:t>
            </a:r>
          </a:p>
        </p:txBody>
      </p:sp>
      <p:sp>
        <p:nvSpPr>
          <p:cNvPr id="23556" name="Rectangle 3"/>
          <p:cNvSpPr>
            <a:spLocks noGrp="1" noChangeArrowheads="1"/>
          </p:cNvSpPr>
          <p:nvPr>
            <p:ph type="body" idx="1"/>
          </p:nvPr>
        </p:nvSpPr>
        <p:spPr>
          <a:xfrm>
            <a:off x="152400" y="1600200"/>
            <a:ext cx="8839200" cy="4652962"/>
          </a:xfrm>
        </p:spPr>
        <p:txBody>
          <a:bodyPr/>
          <a:lstStyle/>
          <a:p>
            <a:pPr eaLnBrk="1" hangingPunct="1">
              <a:lnSpc>
                <a:spcPct val="80000"/>
              </a:lnSpc>
            </a:pPr>
            <a:r>
              <a:rPr lang="en-US" sz="2200" u="sng" dirty="0"/>
              <a:t>Instructor:</a:t>
            </a:r>
          </a:p>
          <a:p>
            <a:pPr eaLnBrk="1" hangingPunct="1">
              <a:lnSpc>
                <a:spcPct val="80000"/>
              </a:lnSpc>
              <a:buFontTx/>
              <a:buNone/>
            </a:pPr>
            <a:r>
              <a:rPr lang="en-US" sz="2200" dirty="0"/>
              <a:t>	Dr. </a:t>
            </a:r>
            <a:r>
              <a:rPr lang="en-US" sz="2200"/>
              <a:t>Chris Hundhausen (call me “Dr. H”)</a:t>
            </a:r>
            <a:br>
              <a:rPr lang="en-US" sz="2200" dirty="0"/>
            </a:br>
            <a:r>
              <a:rPr lang="en-US" sz="2200" dirty="0">
                <a:hlinkClick r:id="rId3"/>
              </a:rPr>
              <a:t>hundhaus@wsu.edu</a:t>
            </a:r>
            <a:br>
              <a:rPr lang="en-US" sz="2200" dirty="0"/>
            </a:br>
            <a:r>
              <a:rPr lang="en-US" sz="2200" dirty="0"/>
              <a:t>Office hours</a:t>
            </a:r>
            <a:r>
              <a:rPr lang="en-US" sz="2200"/>
              <a:t>: Right after class via Zoom; by appt. via Teams</a:t>
            </a:r>
            <a:br>
              <a:rPr lang="en-US" sz="2200" dirty="0"/>
            </a:br>
            <a:endParaRPr lang="en-US" sz="2200" dirty="0"/>
          </a:p>
          <a:p>
            <a:pPr eaLnBrk="1" hangingPunct="1">
              <a:lnSpc>
                <a:spcPct val="80000"/>
              </a:lnSpc>
            </a:pPr>
            <a:r>
              <a:rPr lang="en-US" sz="2200" u="sng" dirty="0"/>
              <a:t>TAs</a:t>
            </a:r>
            <a:br>
              <a:rPr lang="en-US" sz="2200"/>
            </a:br>
            <a:r>
              <a:rPr lang="en-US" sz="2200"/>
              <a:t>Ping-Wen Chen (Grading)</a:t>
            </a:r>
            <a:br>
              <a:rPr lang="en-US" sz="2200"/>
            </a:br>
            <a:r>
              <a:rPr lang="en-US" sz="2200" u="sng">
                <a:hlinkClick r:id="rId4"/>
              </a:rPr>
              <a:t>ping-wen.chen@</a:t>
            </a:r>
            <a:r>
              <a:rPr lang="en-US" sz="2200" u="sng" dirty="0">
                <a:hlinkClick r:id="rId4"/>
              </a:rPr>
              <a:t>wsu.edu</a:t>
            </a:r>
            <a:br>
              <a:rPr lang="en-US" sz="2200" dirty="0"/>
            </a:br>
            <a:r>
              <a:rPr lang="en-US" sz="2200" dirty="0"/>
              <a:t>Office hours</a:t>
            </a:r>
            <a:r>
              <a:rPr lang="en-US" sz="2200"/>
              <a:t>: Right after class via Teams</a:t>
            </a:r>
            <a:endParaRPr lang="en-US" sz="2200" dirty="0"/>
          </a:p>
          <a:p>
            <a:pPr eaLnBrk="1" hangingPunct="1">
              <a:lnSpc>
                <a:spcPct val="80000"/>
              </a:lnSpc>
            </a:pPr>
            <a:endParaRPr lang="en-US" sz="2200" dirty="0"/>
          </a:p>
          <a:p>
            <a:pPr eaLnBrk="1" hangingPunct="1">
              <a:lnSpc>
                <a:spcPct val="80000"/>
              </a:lnSpc>
            </a:pPr>
            <a:r>
              <a:rPr lang="en-US" sz="2200"/>
              <a:t>Ziyi Zhang (Grading)</a:t>
            </a:r>
            <a:br>
              <a:rPr lang="en-US" sz="2200"/>
            </a:br>
            <a:r>
              <a:rPr lang="en-US" sz="2200">
                <a:hlinkClick r:id="rId5"/>
              </a:rPr>
              <a:t>ziyi.zhang2@</a:t>
            </a:r>
            <a:r>
              <a:rPr lang="en-US" sz="2200" dirty="0">
                <a:hlinkClick r:id="rId5"/>
              </a:rPr>
              <a:t>wsu.edu</a:t>
            </a:r>
            <a:br>
              <a:rPr lang="en-US" sz="2200" dirty="0"/>
            </a:br>
            <a:r>
              <a:rPr lang="en-US" sz="2200" dirty="0"/>
              <a:t>Office hours</a:t>
            </a:r>
            <a:r>
              <a:rPr lang="en-US" sz="2200"/>
              <a:t>: MW 1-2 pm and by appt. via Teams</a:t>
            </a:r>
            <a:endParaRPr lang="en-US"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by Doing in this Course</a:t>
            </a:r>
          </a:p>
        </p:txBody>
      </p:sp>
      <p:sp>
        <p:nvSpPr>
          <p:cNvPr id="3" name="Content Placeholder 2"/>
          <p:cNvSpPr>
            <a:spLocks noGrp="1"/>
          </p:cNvSpPr>
          <p:nvPr>
            <p:ph idx="1"/>
          </p:nvPr>
        </p:nvSpPr>
        <p:spPr>
          <a:xfrm>
            <a:off x="152400" y="1608931"/>
            <a:ext cx="8839200" cy="4652962"/>
          </a:xfrm>
        </p:spPr>
        <p:txBody>
          <a:bodyPr/>
          <a:lstStyle/>
          <a:p>
            <a:r>
              <a:rPr lang="en-US" dirty="0"/>
              <a:t>Interactive lectures (</a:t>
            </a:r>
            <a:r>
              <a:rPr lang="en-US"/>
              <a:t>with </a:t>
            </a:r>
            <a:r>
              <a:rPr lang="en-US">
                <a:highlight>
                  <a:srgbClr val="FFFF00"/>
                </a:highlight>
              </a:rPr>
              <a:t>polls</a:t>
            </a:r>
            <a:r>
              <a:rPr lang="en-US"/>
              <a:t>!) </a:t>
            </a:r>
            <a:r>
              <a:rPr lang="en-US" dirty="0"/>
              <a:t>provide models of how to apply course concepts and techniques</a:t>
            </a:r>
          </a:p>
          <a:p>
            <a:r>
              <a:rPr lang="en-US" dirty="0"/>
              <a:t>Studio activities engage you in actual design and critical review</a:t>
            </a:r>
          </a:p>
          <a:p>
            <a:r>
              <a:rPr lang="en-US" dirty="0"/>
              <a:t>In-class activities provide you with opportunities to practice key skills</a:t>
            </a:r>
          </a:p>
          <a:p>
            <a:r>
              <a:rPr lang="en-US" dirty="0"/>
              <a:t>Course assignments and projects provide further practice</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29</a:t>
            </a:fld>
            <a:endParaRPr lang="en-GB"/>
          </a:p>
        </p:txBody>
      </p:sp>
    </p:spTree>
    <p:extLst>
      <p:ext uri="{BB962C8B-B14F-4D97-AF65-F5344CB8AC3E}">
        <p14:creationId xmlns:p14="http://schemas.microsoft.com/office/powerpoint/2010/main" val="261799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Writing Exercise (10 min.)</a:t>
            </a:r>
          </a:p>
        </p:txBody>
      </p:sp>
      <p:sp>
        <p:nvSpPr>
          <p:cNvPr id="3" name="Content Placeholder 2"/>
          <p:cNvSpPr>
            <a:spLocks noGrp="1"/>
          </p:cNvSpPr>
          <p:nvPr>
            <p:ph idx="1"/>
          </p:nvPr>
        </p:nvSpPr>
        <p:spPr/>
        <p:txBody>
          <a:bodyPr/>
          <a:lstStyle/>
          <a:p>
            <a:r>
              <a:rPr lang="en-US"/>
              <a:t>Open up a new document in your word processor of choice.</a:t>
            </a:r>
            <a:endParaRPr lang="en-US" dirty="0"/>
          </a:p>
          <a:p>
            <a:r>
              <a:rPr lang="en-US"/>
              <a:t>Write </a:t>
            </a:r>
            <a:r>
              <a:rPr lang="en-US" dirty="0"/>
              <a:t>a brief essay that responds to the following writing prompt: Why are you in college, and what does this class on </a:t>
            </a:r>
            <a:r>
              <a:rPr lang="en-US" i="1" dirty="0"/>
              <a:t>user interface design </a:t>
            </a:r>
            <a:r>
              <a:rPr lang="en-US" dirty="0"/>
              <a:t>have to do with </a:t>
            </a:r>
            <a:r>
              <a:rPr lang="en-US"/>
              <a:t>it?</a:t>
            </a:r>
          </a:p>
          <a:p>
            <a:r>
              <a:rPr lang="en-US"/>
              <a:t>Submit your essay by 11:59 p.m. tonight via MS Teams (“Free Writing Exercise”) </a:t>
            </a:r>
            <a:endParaRPr lang="en-US" dirty="0"/>
          </a:p>
          <a:p>
            <a:endParaRPr lang="en-US" sz="2000"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3</a:t>
            </a:fld>
            <a:endParaRPr lang="en-GB"/>
          </a:p>
        </p:txBody>
      </p:sp>
    </p:spTree>
    <p:extLst>
      <p:ext uri="{BB962C8B-B14F-4D97-AF65-F5344CB8AC3E}">
        <p14:creationId xmlns:p14="http://schemas.microsoft.com/office/powerpoint/2010/main" val="370540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50D0B9D8-D393-4325-B864-CAE299F69E0E}" type="slidenum">
              <a:rPr lang="en-GB" smtClean="0"/>
              <a:pPr/>
              <a:t>30</a:t>
            </a:fld>
            <a:endParaRPr lang="en-GB"/>
          </a:p>
        </p:txBody>
      </p:sp>
      <p:sp>
        <p:nvSpPr>
          <p:cNvPr id="28675" name="Rectangle 2"/>
          <p:cNvSpPr>
            <a:spLocks noGrp="1" noChangeArrowheads="1"/>
          </p:cNvSpPr>
          <p:nvPr>
            <p:ph type="title"/>
          </p:nvPr>
        </p:nvSpPr>
        <p:spPr/>
        <p:txBody>
          <a:bodyPr/>
          <a:lstStyle/>
          <a:p>
            <a:pPr eaLnBrk="1" hangingPunct="1"/>
            <a:r>
              <a:rPr lang="en-US" dirty="0"/>
              <a:t>Course Learning Objectives Focus on Skills for Good Design</a:t>
            </a:r>
          </a:p>
        </p:txBody>
      </p:sp>
      <p:sp>
        <p:nvSpPr>
          <p:cNvPr id="28676" name="Rectangle 3"/>
          <p:cNvSpPr>
            <a:spLocks noGrp="1" noChangeArrowheads="1"/>
          </p:cNvSpPr>
          <p:nvPr>
            <p:ph type="body" idx="1"/>
          </p:nvPr>
        </p:nvSpPr>
        <p:spPr>
          <a:xfrm>
            <a:off x="152400" y="1671638"/>
            <a:ext cx="8839200" cy="4751388"/>
          </a:xfrm>
        </p:spPr>
        <p:txBody>
          <a:bodyPr/>
          <a:lstStyle/>
          <a:p>
            <a:pPr eaLnBrk="1" hangingPunct="1"/>
            <a:r>
              <a:rPr lang="en-US" sz="2800" dirty="0"/>
              <a:t>By end of course, you should be able to</a:t>
            </a:r>
          </a:p>
          <a:p>
            <a:pPr lvl="1" eaLnBrk="1" hangingPunct="1"/>
            <a:r>
              <a:rPr lang="en-US" sz="2200" dirty="0">
                <a:solidFill>
                  <a:srgbClr val="000000"/>
                </a:solidFill>
                <a:cs typeface="Arial" charset="0"/>
              </a:rPr>
              <a:t>design and evaluate interactive software by applying appropriate design principles and concepts</a:t>
            </a:r>
          </a:p>
          <a:p>
            <a:pPr lvl="1" eaLnBrk="1" hangingPunct="1"/>
            <a:r>
              <a:rPr lang="en-US" sz="2200" dirty="0">
                <a:solidFill>
                  <a:srgbClr val="000000"/>
                </a:solidFill>
                <a:cs typeface="Arial" charset="0"/>
              </a:rPr>
              <a:t>employ user-centered design methods </a:t>
            </a:r>
          </a:p>
          <a:p>
            <a:pPr lvl="1" eaLnBrk="1" hangingPunct="1"/>
            <a:r>
              <a:rPr lang="en-US" sz="2200" dirty="0">
                <a:solidFill>
                  <a:srgbClr val="000000"/>
                </a:solidFill>
                <a:cs typeface="Arial" charset="0"/>
              </a:rPr>
              <a:t>design, conduct, and analyze empirical studies, most notably usability studies </a:t>
            </a:r>
          </a:p>
          <a:p>
            <a:pPr lvl="1" eaLnBrk="1" hangingPunct="1"/>
            <a:r>
              <a:rPr lang="en-US" sz="2200" dirty="0">
                <a:solidFill>
                  <a:srgbClr val="000000"/>
                </a:solidFill>
                <a:cs typeface="Arial" charset="0"/>
              </a:rPr>
              <a:t>apply analytical methods to the evaluation of interactive software. </a:t>
            </a:r>
          </a:p>
          <a:p>
            <a:pPr lvl="1" eaLnBrk="1" hangingPunct="1"/>
            <a:r>
              <a:rPr lang="en-US" sz="2200" dirty="0"/>
              <a:t>communicate about, reason about, and critically review user interface designs through sketching, oral discussions, peer reviews, and well-written documents</a:t>
            </a:r>
          </a:p>
        </p:txBody>
      </p:sp>
    </p:spTree>
    <p:extLst>
      <p:ext uri="{BB962C8B-B14F-4D97-AF65-F5344CB8AC3E}">
        <p14:creationId xmlns:p14="http://schemas.microsoft.com/office/powerpoint/2010/main" val="75387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 Serve as Excellent Starting Points</a:t>
            </a:r>
          </a:p>
        </p:txBody>
      </p:sp>
      <p:sp>
        <p:nvSpPr>
          <p:cNvPr id="3" name="Content Placeholder 2"/>
          <p:cNvSpPr>
            <a:spLocks noGrp="1"/>
          </p:cNvSpPr>
          <p:nvPr>
            <p:ph idx="1"/>
          </p:nvPr>
        </p:nvSpPr>
        <p:spPr>
          <a:xfrm>
            <a:off x="152400" y="1578275"/>
            <a:ext cx="5791200" cy="4652962"/>
          </a:xfrm>
        </p:spPr>
        <p:txBody>
          <a:bodyPr/>
          <a:lstStyle/>
          <a:p>
            <a:r>
              <a:rPr lang="en-US" sz="1700" dirty="0"/>
              <a:t>(R) Norman, D (2013). </a:t>
            </a:r>
            <a:r>
              <a:rPr lang="en-US" sz="1700" i="1" u="sng" dirty="0">
                <a:hlinkClick r:id="rId3"/>
              </a:rPr>
              <a:t>The Design of Everyday Things</a:t>
            </a:r>
            <a:r>
              <a:rPr lang="en-US" sz="1700" dirty="0"/>
              <a:t> (Revised and expanded ed.) New York: Basic Books (ISBN: 978-0465-050659).</a:t>
            </a:r>
          </a:p>
          <a:p>
            <a:r>
              <a:rPr lang="en-US" sz="1700" dirty="0"/>
              <a:t>(R) Johnson, J. (2014). </a:t>
            </a:r>
            <a:r>
              <a:rPr lang="en-US" sz="1700" i="1" dirty="0"/>
              <a:t>Designing with the Mind in Mind: Simple Guide to Understanding User Interface Design </a:t>
            </a:r>
            <a:r>
              <a:rPr lang="en-US" sz="1700" i="1"/>
              <a:t>Rules </a:t>
            </a:r>
            <a:r>
              <a:rPr lang="en-US" sz="1700"/>
              <a:t>(3</a:t>
            </a:r>
            <a:r>
              <a:rPr lang="en-US" sz="1700" baseline="30000"/>
              <a:t>rd</a:t>
            </a:r>
            <a:r>
              <a:rPr lang="en-US" sz="1700"/>
              <a:t> </a:t>
            </a:r>
            <a:r>
              <a:rPr lang="en-US" sz="1700" dirty="0"/>
              <a:t>ed.). Burlington, MA: Morgan Kaufman (ISBN: </a:t>
            </a:r>
            <a:r>
              <a:rPr lang="en-US" sz="1700"/>
              <a:t>978-0-12-407914-4). Note: 2</a:t>
            </a:r>
            <a:r>
              <a:rPr lang="en-US" sz="1700" baseline="30000"/>
              <a:t>nd</a:t>
            </a:r>
            <a:r>
              <a:rPr lang="en-US" sz="1700"/>
              <a:t> ed also fine!</a:t>
            </a:r>
            <a:endParaRPr lang="en-US" sz="1700" dirty="0"/>
          </a:p>
          <a:p>
            <a:r>
              <a:rPr lang="en-US" sz="1700" dirty="0"/>
              <a:t>(R) Barnum, C. (2010). </a:t>
            </a:r>
            <a:r>
              <a:rPr lang="en-US" sz="1700" u="sng" dirty="0">
                <a:hlinkClick r:id="rId4"/>
              </a:rPr>
              <a:t>Usability Testing Essentials: Ready, Set…Test!</a:t>
            </a:r>
            <a:r>
              <a:rPr lang="en-US" sz="1700" dirty="0"/>
              <a:t> Burlington, MA: Morgan Kaufman (ISBN ISBN-13 978-0-12-375092-1)</a:t>
            </a:r>
          </a:p>
          <a:p>
            <a:r>
              <a:rPr lang="en-US" sz="1700" dirty="0"/>
              <a:t>(O) Greenberg, S., </a:t>
            </a:r>
            <a:r>
              <a:rPr lang="en-US" sz="1700" dirty="0" err="1"/>
              <a:t>Carpendale</a:t>
            </a:r>
            <a:r>
              <a:rPr lang="en-US" sz="1700" dirty="0"/>
              <a:t>, S., Marquardt, N., &amp; Buxton, B. (2012). </a:t>
            </a:r>
            <a:r>
              <a:rPr lang="en-US" sz="1700" u="sng" dirty="0">
                <a:hlinkClick r:id="rId5"/>
              </a:rPr>
              <a:t>Sketching User Experiences: The Workbook</a:t>
            </a:r>
            <a:r>
              <a:rPr lang="en-US" sz="1700" dirty="0"/>
              <a:t>. San Francisco: Elsevier. (ISBN: 9780123819598).</a:t>
            </a:r>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31</a:t>
            </a:fld>
            <a:endParaRPr lang="en-GB"/>
          </a:p>
        </p:txBody>
      </p:sp>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5943600" y="1837566"/>
            <a:ext cx="1097988" cy="1680399"/>
          </a:xfrm>
          <a:prstGeom prst="rect">
            <a:avLst/>
          </a:prstGeom>
        </p:spPr>
      </p:pic>
      <p:pic>
        <p:nvPicPr>
          <p:cNvPr id="6" name="Picture 5"/>
          <p:cNvPicPr/>
          <p:nvPr/>
        </p:nvPicPr>
        <p:blipFill>
          <a:blip r:embed="rId7"/>
          <a:stretch>
            <a:fillRect/>
          </a:stretch>
        </p:blipFill>
        <p:spPr>
          <a:xfrm>
            <a:off x="7467600" y="1828800"/>
            <a:ext cx="1265023" cy="1621104"/>
          </a:xfrm>
          <a:prstGeom prst="rect">
            <a:avLst/>
          </a:prstGeom>
        </p:spPr>
      </p:pic>
      <p:pic>
        <p:nvPicPr>
          <p:cNvPr id="7" name="Picture 6"/>
          <p:cNvPicPr/>
          <p:nvPr/>
        </p:nvPicPr>
        <p:blipFill>
          <a:blip r:embed="rId8" cstate="print">
            <a:extLst>
              <a:ext uri="{28A0092B-C50C-407E-A947-70E740481C1C}">
                <a14:useLocalDpi xmlns:a14="http://schemas.microsoft.com/office/drawing/2010/main" val="0"/>
              </a:ext>
            </a:extLst>
          </a:blip>
          <a:stretch>
            <a:fillRect/>
          </a:stretch>
        </p:blipFill>
        <p:spPr>
          <a:xfrm>
            <a:off x="5943600" y="3904756"/>
            <a:ext cx="1219200" cy="1520805"/>
          </a:xfrm>
          <a:prstGeom prst="rect">
            <a:avLst/>
          </a:prstGeom>
        </p:spPr>
      </p:pic>
      <p:pic>
        <p:nvPicPr>
          <p:cNvPr id="8" name="Picture 7"/>
          <p:cNvPicPr/>
          <p:nvPr/>
        </p:nvPicPr>
        <p:blipFill>
          <a:blip r:embed="rId9"/>
          <a:stretch>
            <a:fillRect/>
          </a:stretch>
        </p:blipFill>
        <p:spPr>
          <a:xfrm>
            <a:off x="7491202" y="3904756"/>
            <a:ext cx="1371600" cy="1547479"/>
          </a:xfrm>
          <a:prstGeom prst="rect">
            <a:avLst/>
          </a:prstGeom>
        </p:spPr>
      </p:pic>
    </p:spTree>
    <p:extLst>
      <p:ext uri="{BB962C8B-B14F-4D97-AF65-F5344CB8AC3E}">
        <p14:creationId xmlns:p14="http://schemas.microsoft.com/office/powerpoint/2010/main" val="153532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56AA2464-3446-46C7-8DE6-A06591EF21CD}" type="slidenum">
              <a:rPr lang="en-GB" smtClean="0"/>
              <a:pPr/>
              <a:t>32</a:t>
            </a:fld>
            <a:endParaRPr lang="en-GB"/>
          </a:p>
        </p:txBody>
      </p:sp>
      <p:sp>
        <p:nvSpPr>
          <p:cNvPr id="32771" name="Rectangle 2"/>
          <p:cNvSpPr>
            <a:spLocks noGrp="1" noChangeArrowheads="1"/>
          </p:cNvSpPr>
          <p:nvPr>
            <p:ph type="title"/>
          </p:nvPr>
        </p:nvSpPr>
        <p:spPr/>
        <p:txBody>
          <a:bodyPr/>
          <a:lstStyle/>
          <a:p>
            <a:pPr eaLnBrk="1" hangingPunct="1"/>
            <a:r>
              <a:rPr lang="en-US" dirty="0"/>
              <a:t>Online Presence</a:t>
            </a:r>
            <a:r>
              <a:rPr lang="en-US"/>
              <a:t>: Microsoft Teams</a:t>
            </a:r>
            <a:endParaRPr lang="en-US" dirty="0"/>
          </a:p>
        </p:txBody>
      </p:sp>
      <p:sp>
        <p:nvSpPr>
          <p:cNvPr id="32772" name="Rectangle 3"/>
          <p:cNvSpPr>
            <a:spLocks noGrp="1" noChangeArrowheads="1"/>
          </p:cNvSpPr>
          <p:nvPr>
            <p:ph type="body" idx="1"/>
          </p:nvPr>
        </p:nvSpPr>
        <p:spPr/>
        <p:txBody>
          <a:bodyPr/>
          <a:lstStyle/>
          <a:p>
            <a:pPr eaLnBrk="1" hangingPunct="1"/>
            <a:r>
              <a:rPr lang="en-US" sz="2400"/>
              <a:t>Please install desktop and mobile versions to stay connected to the course</a:t>
            </a:r>
            <a:endParaRPr lang="en-US" sz="2400" dirty="0"/>
          </a:p>
          <a:p>
            <a:pPr eaLnBrk="1" hangingPunct="1"/>
            <a:r>
              <a:rPr lang="en-US" sz="2400" dirty="0"/>
              <a:t>It’s the online hub for this course</a:t>
            </a:r>
          </a:p>
          <a:p>
            <a:pPr lvl="1" eaLnBrk="1" hangingPunct="1"/>
            <a:r>
              <a:rPr lang="en-US" sz="2400"/>
              <a:t>I post course announcements to General channel</a:t>
            </a:r>
            <a:endParaRPr lang="en-US" sz="2400" dirty="0"/>
          </a:p>
          <a:p>
            <a:pPr lvl="1" eaLnBrk="1" hangingPunct="1"/>
            <a:r>
              <a:rPr lang="en-US" sz="2400"/>
              <a:t>I post assignments to “Assignments” area</a:t>
            </a:r>
            <a:endParaRPr lang="en-US" sz="2400" dirty="0"/>
          </a:p>
          <a:p>
            <a:pPr lvl="1" eaLnBrk="1" hangingPunct="1"/>
            <a:r>
              <a:rPr lang="en-US" sz="2400"/>
              <a:t>I post course materials to “Course Materials” folder</a:t>
            </a:r>
            <a:endParaRPr lang="en-US" sz="2400" dirty="0"/>
          </a:p>
          <a:p>
            <a:pPr lvl="1" eaLnBrk="1" hangingPunct="1"/>
            <a:r>
              <a:rPr lang="en-US" sz="2400"/>
              <a:t>You submit course assignments to “Assignments” area</a:t>
            </a:r>
          </a:p>
          <a:p>
            <a:pPr lvl="1" eaLnBrk="1" hangingPunct="1"/>
            <a:r>
              <a:rPr lang="en-US" sz="2400"/>
              <a:t>We complete rubrics in MS Teams to grade your work.</a:t>
            </a:r>
            <a:endParaRPr lang="en-US" sz="2400" dirty="0"/>
          </a:p>
          <a:p>
            <a:pPr eaLnBrk="1" hangingPunct="1"/>
            <a:r>
              <a:rPr lang="en-US" sz="2400"/>
              <a:t>Please consider uploading </a:t>
            </a:r>
            <a:r>
              <a:rPr lang="en-US" sz="2400" dirty="0"/>
              <a:t>a profile picture</a:t>
            </a:r>
          </a:p>
        </p:txBody>
      </p:sp>
    </p:spTree>
    <p:extLst>
      <p:ext uri="{BB962C8B-B14F-4D97-AF65-F5344CB8AC3E}">
        <p14:creationId xmlns:p14="http://schemas.microsoft.com/office/powerpoint/2010/main" val="1517750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D227A799-F52B-4C0D-9444-26C7012ED2EF}" type="slidenum">
              <a:rPr lang="en-GB" smtClean="0"/>
              <a:pPr/>
              <a:t>33</a:t>
            </a:fld>
            <a:endParaRPr lang="en-GB"/>
          </a:p>
        </p:txBody>
      </p:sp>
      <p:sp>
        <p:nvSpPr>
          <p:cNvPr id="27651" name="Rectangle 2050"/>
          <p:cNvSpPr>
            <a:spLocks noGrp="1" noChangeArrowheads="1"/>
          </p:cNvSpPr>
          <p:nvPr>
            <p:ph type="title"/>
          </p:nvPr>
        </p:nvSpPr>
        <p:spPr/>
        <p:txBody>
          <a:bodyPr/>
          <a:lstStyle/>
          <a:p>
            <a:pPr eaLnBrk="1" hangingPunct="1"/>
            <a:r>
              <a:rPr lang="en-US" dirty="0"/>
              <a:t>Some Additional Software and Hardware Will Help</a:t>
            </a:r>
            <a:endParaRPr lang="en-US" sz="2400" dirty="0"/>
          </a:p>
        </p:txBody>
      </p:sp>
      <p:sp>
        <p:nvSpPr>
          <p:cNvPr id="27652" name="Rectangle 2051"/>
          <p:cNvSpPr>
            <a:spLocks noGrp="1" noChangeArrowheads="1"/>
          </p:cNvSpPr>
          <p:nvPr>
            <p:ph type="body" idx="1"/>
          </p:nvPr>
        </p:nvSpPr>
        <p:spPr/>
        <p:txBody>
          <a:bodyPr/>
          <a:lstStyle/>
          <a:p>
            <a:pPr lvl="1" eaLnBrk="1" hangingPunct="1">
              <a:lnSpc>
                <a:spcPct val="90000"/>
              </a:lnSpc>
            </a:pPr>
            <a:r>
              <a:rPr lang="en-US" sz="2400" dirty="0">
                <a:solidFill>
                  <a:srgbClr val="000000"/>
                </a:solidFill>
                <a:cs typeface="Arial" charset="0"/>
              </a:rPr>
              <a:t>Adobe Reader</a:t>
            </a:r>
          </a:p>
          <a:p>
            <a:pPr lvl="1" eaLnBrk="1" hangingPunct="1">
              <a:lnSpc>
                <a:spcPct val="90000"/>
              </a:lnSpc>
            </a:pPr>
            <a:r>
              <a:rPr lang="en-US" sz="2400" dirty="0">
                <a:solidFill>
                  <a:srgbClr val="000000"/>
                </a:solidFill>
                <a:cs typeface="Arial" charset="0"/>
              </a:rPr>
              <a:t>A Web Browser</a:t>
            </a:r>
          </a:p>
          <a:p>
            <a:pPr lvl="1" eaLnBrk="1" hangingPunct="1">
              <a:lnSpc>
                <a:spcPct val="90000"/>
              </a:lnSpc>
            </a:pPr>
            <a:r>
              <a:rPr lang="en-US" sz="2400" dirty="0">
                <a:solidFill>
                  <a:srgbClr val="000000"/>
                </a:solidFill>
                <a:cs typeface="Arial" charset="0"/>
              </a:rPr>
              <a:t>A camera</a:t>
            </a:r>
          </a:p>
          <a:p>
            <a:pPr lvl="1" eaLnBrk="1" hangingPunct="1">
              <a:lnSpc>
                <a:spcPct val="90000"/>
              </a:lnSpc>
            </a:pPr>
            <a:r>
              <a:rPr lang="en-US" sz="2400" dirty="0">
                <a:solidFill>
                  <a:srgbClr val="000000"/>
                </a:solidFill>
                <a:cs typeface="Arial" charset="0"/>
              </a:rPr>
              <a:t>software capable of generating and reading PDF</a:t>
            </a:r>
          </a:p>
          <a:p>
            <a:pPr lvl="1" eaLnBrk="1" hangingPunct="1">
              <a:lnSpc>
                <a:spcPct val="90000"/>
              </a:lnSpc>
            </a:pPr>
            <a:r>
              <a:rPr lang="en-US" sz="2400" dirty="0">
                <a:solidFill>
                  <a:srgbClr val="000000"/>
                </a:solidFill>
                <a:cs typeface="Arial" charset="0"/>
                <a:hlinkClick r:id="rId2" tooltip="http://www.techsmith.com/products/studio/default.asp"/>
              </a:rPr>
              <a:t>Camtasia Studio </a:t>
            </a:r>
            <a:r>
              <a:rPr lang="en-US" sz="2400" dirty="0">
                <a:solidFill>
                  <a:srgbClr val="000000"/>
                </a:solidFill>
                <a:cs typeface="Arial" charset="0"/>
              </a:rPr>
              <a:t>(for usability study, more on that later)</a:t>
            </a:r>
          </a:p>
          <a:p>
            <a:pPr lvl="1" eaLnBrk="1" hangingPunct="1">
              <a:lnSpc>
                <a:spcPct val="90000"/>
              </a:lnSpc>
            </a:pPr>
            <a:r>
              <a:rPr lang="en-US" sz="2400" dirty="0">
                <a:solidFill>
                  <a:srgbClr val="000000"/>
                </a:solidFill>
                <a:cs typeface="Arial" charset="0"/>
              </a:rPr>
              <a:t>Microsoft PowerPoint</a:t>
            </a:r>
          </a:p>
          <a:p>
            <a:pPr lvl="1" eaLnBrk="1" hangingPunct="1">
              <a:lnSpc>
                <a:spcPct val="90000"/>
              </a:lnSpc>
            </a:pPr>
            <a:r>
              <a:rPr lang="en-US" sz="2400" dirty="0">
                <a:solidFill>
                  <a:srgbClr val="000000"/>
                </a:solidFill>
                <a:cs typeface="Arial" charset="0"/>
              </a:rPr>
              <a:t>A software development tool of your choice for the project</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CCFBB767-30B2-4ABE-8419-5348C5907CE3}" type="slidenum">
              <a:rPr lang="en-GB" smtClean="0"/>
              <a:pPr/>
              <a:t>34</a:t>
            </a:fld>
            <a:endParaRPr lang="en-GB"/>
          </a:p>
        </p:txBody>
      </p:sp>
      <p:sp>
        <p:nvSpPr>
          <p:cNvPr id="29699" name="Rectangle 2"/>
          <p:cNvSpPr>
            <a:spLocks noGrp="1" noChangeArrowheads="1"/>
          </p:cNvSpPr>
          <p:nvPr>
            <p:ph type="title"/>
          </p:nvPr>
        </p:nvSpPr>
        <p:spPr/>
        <p:txBody>
          <a:bodyPr/>
          <a:lstStyle/>
          <a:p>
            <a:pPr eaLnBrk="1" hangingPunct="1"/>
            <a:r>
              <a:rPr lang="en-US" dirty="0"/>
              <a:t>This Course Does Not Focus on Programming, but…</a:t>
            </a:r>
          </a:p>
        </p:txBody>
      </p:sp>
      <p:sp>
        <p:nvSpPr>
          <p:cNvPr id="29700" name="Rectangle 3"/>
          <p:cNvSpPr>
            <a:spLocks noGrp="1" noChangeArrowheads="1"/>
          </p:cNvSpPr>
          <p:nvPr>
            <p:ph type="body" idx="1"/>
          </p:nvPr>
        </p:nvSpPr>
        <p:spPr/>
        <p:txBody>
          <a:bodyPr/>
          <a:lstStyle/>
          <a:p>
            <a:pPr eaLnBrk="1" hangingPunct="1"/>
            <a:r>
              <a:rPr lang="en-US" dirty="0"/>
              <a:t>For course project, you will implement computer-based prototype</a:t>
            </a:r>
          </a:p>
          <a:p>
            <a:pPr eaLnBrk="1" hangingPunct="1"/>
            <a:r>
              <a:rPr lang="en-US" dirty="0">
                <a:solidFill>
                  <a:srgbClr val="000000"/>
                </a:solidFill>
                <a:cs typeface="Arial" charset="0"/>
              </a:rPr>
              <a:t>You may implement the prototype using an approach of your choice</a:t>
            </a:r>
          </a:p>
          <a:p>
            <a:pPr eaLnBrk="1" hangingPunct="1"/>
            <a:r>
              <a:rPr lang="en-US" dirty="0">
                <a:solidFill>
                  <a:srgbClr val="000000"/>
                </a:solidFill>
                <a:cs typeface="Arial" charset="0"/>
              </a:rPr>
              <a:t>Talk to me if you have concerns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93E7E5F7-4E29-4FD2-8375-77A2E855EA23}" type="slidenum">
              <a:rPr lang="en-GB" smtClean="0"/>
              <a:pPr/>
              <a:t>35</a:t>
            </a:fld>
            <a:endParaRPr lang="en-GB"/>
          </a:p>
        </p:txBody>
      </p:sp>
      <p:sp>
        <p:nvSpPr>
          <p:cNvPr id="33795" name="Rectangle 2"/>
          <p:cNvSpPr>
            <a:spLocks noGrp="1" noChangeArrowheads="1"/>
          </p:cNvSpPr>
          <p:nvPr>
            <p:ph type="title"/>
          </p:nvPr>
        </p:nvSpPr>
        <p:spPr/>
        <p:txBody>
          <a:bodyPr/>
          <a:lstStyle/>
          <a:p>
            <a:pPr eaLnBrk="1" hangingPunct="1"/>
            <a:r>
              <a:rPr lang="en-US" dirty="0"/>
              <a:t>Course Grading</a:t>
            </a:r>
          </a:p>
        </p:txBody>
      </p:sp>
      <p:sp>
        <p:nvSpPr>
          <p:cNvPr id="33796" name="Rectangle 3"/>
          <p:cNvSpPr>
            <a:spLocks noGrp="1" noChangeArrowheads="1"/>
          </p:cNvSpPr>
          <p:nvPr>
            <p:ph type="body" idx="1"/>
          </p:nvPr>
        </p:nvSpPr>
        <p:spPr/>
        <p:txBody>
          <a:bodyPr/>
          <a:lstStyle/>
          <a:p>
            <a:pPr marL="0" indent="0" eaLnBrk="1" hangingPunct="1">
              <a:lnSpc>
                <a:spcPct val="80000"/>
              </a:lnSpc>
              <a:buNone/>
            </a:pPr>
            <a:r>
              <a:rPr lang="en-US" sz="2800"/>
              <a:t>All Students:</a:t>
            </a:r>
          </a:p>
          <a:p>
            <a:pPr eaLnBrk="1" hangingPunct="1">
              <a:lnSpc>
                <a:spcPct val="80000"/>
              </a:lnSpc>
            </a:pPr>
            <a:r>
              <a:rPr lang="en-US" sz="2800"/>
              <a:t>Participation (10</a:t>
            </a:r>
            <a:r>
              <a:rPr lang="en-US" sz="2800" dirty="0"/>
              <a:t>%)</a:t>
            </a:r>
          </a:p>
          <a:p>
            <a:pPr eaLnBrk="1" hangingPunct="1">
              <a:lnSpc>
                <a:spcPct val="80000"/>
              </a:lnSpc>
            </a:pPr>
            <a:r>
              <a:rPr lang="en-US" sz="2800" dirty="0"/>
              <a:t>Individual </a:t>
            </a:r>
            <a:r>
              <a:rPr lang="en-US" sz="2800"/>
              <a:t>Assignments (20%)</a:t>
            </a:r>
          </a:p>
          <a:p>
            <a:pPr eaLnBrk="1" hangingPunct="1">
              <a:lnSpc>
                <a:spcPct val="80000"/>
              </a:lnSpc>
            </a:pPr>
            <a:r>
              <a:rPr lang="en-US" sz="2800"/>
              <a:t>Take-home </a:t>
            </a:r>
            <a:r>
              <a:rPr lang="en-US" sz="2800" dirty="0"/>
              <a:t>Midterm </a:t>
            </a:r>
            <a:r>
              <a:rPr lang="en-US" sz="2800"/>
              <a:t>Exam (20%)</a:t>
            </a:r>
            <a:endParaRPr lang="en-US" sz="2800" dirty="0"/>
          </a:p>
          <a:p>
            <a:pPr eaLnBrk="1" hangingPunct="1">
              <a:lnSpc>
                <a:spcPct val="80000"/>
              </a:lnSpc>
            </a:pPr>
            <a:r>
              <a:rPr lang="en-US" sz="2800" dirty="0"/>
              <a:t>Team Project (</a:t>
            </a:r>
            <a:r>
              <a:rPr lang="en-US" sz="2800"/>
              <a:t>50%)</a:t>
            </a:r>
          </a:p>
          <a:p>
            <a:pPr marL="0" indent="0" eaLnBrk="1" hangingPunct="1">
              <a:lnSpc>
                <a:spcPct val="80000"/>
              </a:lnSpc>
              <a:buNone/>
            </a:pPr>
            <a:endParaRPr lang="en-US" sz="2800"/>
          </a:p>
          <a:p>
            <a:pPr marL="0" indent="0" eaLnBrk="1" hangingPunct="1">
              <a:lnSpc>
                <a:spcPct val="80000"/>
              </a:lnSpc>
              <a:buNone/>
            </a:pPr>
            <a:r>
              <a:rPr lang="en-US" sz="2800"/>
              <a:t>Grad Students Only:</a:t>
            </a:r>
          </a:p>
          <a:p>
            <a:pPr eaLnBrk="1" hangingPunct="1">
              <a:lnSpc>
                <a:spcPct val="80000"/>
              </a:lnSpc>
            </a:pPr>
            <a:r>
              <a:rPr lang="en-US" sz="2800"/>
              <a:t>Graduate Research Assignments (20%)</a:t>
            </a:r>
          </a:p>
          <a:p>
            <a:pPr marL="0" indent="0" eaLnBrk="1" hangingPunct="1">
              <a:lnSpc>
                <a:spcPct val="80000"/>
              </a:lnSpc>
              <a:buNone/>
            </a:pP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EB8F38E0-DCAE-4AA5-B67E-535D9B043AEA}" type="slidenum">
              <a:rPr lang="en-GB" smtClean="0"/>
              <a:pPr/>
              <a:t>36</a:t>
            </a:fld>
            <a:endParaRPr lang="en-GB"/>
          </a:p>
        </p:txBody>
      </p:sp>
      <p:sp>
        <p:nvSpPr>
          <p:cNvPr id="36867" name="Rectangle 2"/>
          <p:cNvSpPr>
            <a:spLocks noGrp="1" noChangeArrowheads="1"/>
          </p:cNvSpPr>
          <p:nvPr>
            <p:ph type="title"/>
          </p:nvPr>
        </p:nvSpPr>
        <p:spPr/>
        <p:txBody>
          <a:bodyPr/>
          <a:lstStyle/>
          <a:p>
            <a:pPr eaLnBrk="1" hangingPunct="1"/>
            <a:r>
              <a:rPr lang="en-US" dirty="0"/>
              <a:t>Some Key Policies</a:t>
            </a:r>
            <a:br>
              <a:rPr lang="en-US" dirty="0"/>
            </a:br>
            <a:r>
              <a:rPr lang="en-US" sz="3200" dirty="0"/>
              <a:t>(see Syllabus for More)</a:t>
            </a:r>
          </a:p>
        </p:txBody>
      </p:sp>
      <p:sp>
        <p:nvSpPr>
          <p:cNvPr id="36868" name="Rectangle 3"/>
          <p:cNvSpPr>
            <a:spLocks noGrp="1" noChangeArrowheads="1"/>
          </p:cNvSpPr>
          <p:nvPr>
            <p:ph type="body" idx="1"/>
          </p:nvPr>
        </p:nvSpPr>
        <p:spPr/>
        <p:txBody>
          <a:bodyPr/>
          <a:lstStyle/>
          <a:p>
            <a:pPr eaLnBrk="1" hangingPunct="1">
              <a:lnSpc>
                <a:spcPct val="80000"/>
              </a:lnSpc>
            </a:pPr>
            <a:r>
              <a:rPr lang="en-US" sz="2000" dirty="0"/>
              <a:t>Except in emergency, </a:t>
            </a:r>
            <a:r>
              <a:rPr lang="en-US" sz="2000"/>
              <a:t>please PM TAs and me via MS Teams for fastest response</a:t>
            </a:r>
            <a:endParaRPr lang="en-US" sz="2000" dirty="0"/>
          </a:p>
          <a:p>
            <a:pPr eaLnBrk="1" hangingPunct="1">
              <a:lnSpc>
                <a:spcPct val="80000"/>
              </a:lnSpc>
            </a:pPr>
            <a:r>
              <a:rPr lang="en-US" sz="2000" dirty="0"/>
              <a:t>Assignments and Project Deliverables</a:t>
            </a:r>
          </a:p>
          <a:p>
            <a:pPr lvl="1" eaLnBrk="1" hangingPunct="1">
              <a:lnSpc>
                <a:spcPct val="80000"/>
              </a:lnSpc>
            </a:pPr>
            <a:r>
              <a:rPr lang="en-US" sz="2000" dirty="0"/>
              <a:t>Must hand in </a:t>
            </a:r>
            <a:r>
              <a:rPr lang="en-US" sz="2000"/>
              <a:t>through MS Teams </a:t>
            </a:r>
            <a:r>
              <a:rPr lang="en-US" sz="2000" dirty="0"/>
              <a:t>in .pdf format (unless otherwise stated)</a:t>
            </a:r>
          </a:p>
          <a:p>
            <a:pPr lvl="1" eaLnBrk="1" hangingPunct="1">
              <a:lnSpc>
                <a:spcPct val="80000"/>
              </a:lnSpc>
            </a:pPr>
            <a:r>
              <a:rPr lang="en-US" sz="2000" dirty="0"/>
              <a:t>Late policy: SEE EACH ASSIGNMENT PROMPT</a:t>
            </a:r>
          </a:p>
          <a:p>
            <a:pPr lvl="1" eaLnBrk="1" hangingPunct="1">
              <a:lnSpc>
                <a:spcPct val="80000"/>
              </a:lnSpc>
            </a:pPr>
            <a:r>
              <a:rPr lang="en-US" sz="2000" dirty="0"/>
              <a:t>Have one week to challenge grade</a:t>
            </a:r>
          </a:p>
          <a:p>
            <a:pPr lvl="1" eaLnBrk="1" hangingPunct="1">
              <a:lnSpc>
                <a:spcPct val="80000"/>
              </a:lnSpc>
            </a:pPr>
            <a:r>
              <a:rPr lang="en-US" sz="2000" dirty="0"/>
              <a:t>Will receive graded rubric </a:t>
            </a:r>
            <a:r>
              <a:rPr lang="en-US" sz="2000"/>
              <a:t>through MS Teams</a:t>
            </a:r>
            <a:r>
              <a:rPr lang="en-US" sz="2000" dirty="0"/>
              <a:t>	</a:t>
            </a:r>
          </a:p>
          <a:p>
            <a:pPr eaLnBrk="1" hangingPunct="1">
              <a:lnSpc>
                <a:spcPct val="80000"/>
              </a:lnSpc>
            </a:pPr>
            <a:r>
              <a:rPr lang="en-US" sz="2000" dirty="0"/>
              <a:t>Academic dishonesty</a:t>
            </a:r>
          </a:p>
          <a:p>
            <a:pPr lvl="1" eaLnBrk="1" hangingPunct="1">
              <a:lnSpc>
                <a:spcPct val="80000"/>
              </a:lnSpc>
            </a:pPr>
            <a:r>
              <a:rPr lang="en-US" sz="2000" dirty="0"/>
              <a:t>No plagiarism! (Must cite all sources, and work you hand in must be your own). Plagiarism violation will result in minimum penalty of “0” on assignment, and maximum penalty of “F” in course.</a:t>
            </a:r>
          </a:p>
          <a:p>
            <a:pPr lvl="1" eaLnBrk="1" hangingPunct="1">
              <a:lnSpc>
                <a:spcPct val="80000"/>
              </a:lnSpc>
            </a:pPr>
            <a:r>
              <a:rPr lang="en-US" sz="2000" dirty="0"/>
              <a:t>Group members must contribute </a:t>
            </a:r>
            <a:r>
              <a:rPr lang="en-US" sz="2000"/>
              <a:t>equally (you will submit confidential peer review evaluations with each </a:t>
            </a:r>
            <a:r>
              <a:rPr lang="en-US" sz="2000" dirty="0"/>
              <a:t>group project deliverable)</a:t>
            </a:r>
          </a:p>
          <a:p>
            <a:pPr lvl="1" eaLnBrk="1" hangingPunct="1">
              <a:lnSpc>
                <a:spcPct val="80000"/>
              </a:lnSpc>
            </a:pPr>
            <a:r>
              <a:rPr lang="en-US" sz="2000" dirty="0"/>
              <a:t>Cheating will result in automatic “F” in course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t>For Next Class…</a:t>
            </a:r>
          </a:p>
        </p:txBody>
      </p:sp>
      <p:sp>
        <p:nvSpPr>
          <p:cNvPr id="44035" name="Content Placeholder 2"/>
          <p:cNvSpPr>
            <a:spLocks noGrp="1"/>
          </p:cNvSpPr>
          <p:nvPr>
            <p:ph idx="1"/>
          </p:nvPr>
        </p:nvSpPr>
        <p:spPr/>
        <p:txBody>
          <a:bodyPr/>
          <a:lstStyle/>
          <a:p>
            <a:r>
              <a:rPr lang="en-US" sz="3600"/>
              <a:t>Make sure you can get into MS Teams course space</a:t>
            </a:r>
          </a:p>
          <a:p>
            <a:r>
              <a:rPr lang="en-US" sz="3600"/>
              <a:t>Read </a:t>
            </a:r>
            <a:r>
              <a:rPr lang="en-US" sz="3600" dirty="0"/>
              <a:t>Johnson intro (if you haven’t already)</a:t>
            </a:r>
          </a:p>
          <a:p>
            <a:r>
              <a:rPr lang="en-US" sz="3600" dirty="0"/>
              <a:t>Read Norman Chapters 1 and 4</a:t>
            </a:r>
          </a:p>
          <a:p>
            <a:r>
              <a:rPr lang="en-US" sz="3600" dirty="0"/>
              <a:t>Please look over the syllabus and schedule to get overview of course and deadlines</a:t>
            </a:r>
            <a:endParaRPr lang="en-US" dirty="0"/>
          </a:p>
          <a:p>
            <a:pPr lvl="1"/>
            <a:endParaRPr lang="en-US" dirty="0"/>
          </a:p>
          <a:p>
            <a:pPr lvl="1"/>
            <a:endParaRPr lang="en-US" dirty="0"/>
          </a:p>
        </p:txBody>
      </p:sp>
      <p:sp>
        <p:nvSpPr>
          <p:cNvPr id="44036" name="Slide Number Placeholder 3"/>
          <p:cNvSpPr>
            <a:spLocks noGrp="1"/>
          </p:cNvSpPr>
          <p:nvPr>
            <p:ph type="sldNum" sz="quarter" idx="10"/>
          </p:nvPr>
        </p:nvSpPr>
        <p:spPr>
          <a:noFill/>
        </p:spPr>
        <p:txBody>
          <a:bodyPr/>
          <a:lstStyle/>
          <a:p>
            <a:fld id="{F14F14A0-F794-448E-91F0-3C6E349D25A9}" type="slidenum">
              <a:rPr lang="en-GB" smtClean="0"/>
              <a:pPr/>
              <a:t>37</a:t>
            </a:fld>
            <a:endParaRPr lang="en-GB"/>
          </a:p>
        </p:txBody>
      </p:sp>
    </p:spTree>
    <p:extLst>
      <p:ext uri="{BB962C8B-B14F-4D97-AF65-F5344CB8AC3E}">
        <p14:creationId xmlns:p14="http://schemas.microsoft.com/office/powerpoint/2010/main" val="408839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with your Neighbors </a:t>
            </a:r>
            <a:br>
              <a:rPr lang="en-US" dirty="0"/>
            </a:br>
            <a:r>
              <a:rPr lang="en-US" dirty="0"/>
              <a:t>(10 minutes)</a:t>
            </a:r>
          </a:p>
        </p:txBody>
      </p:sp>
      <p:sp>
        <p:nvSpPr>
          <p:cNvPr id="3" name="Content Placeholder 2"/>
          <p:cNvSpPr>
            <a:spLocks noGrp="1"/>
          </p:cNvSpPr>
          <p:nvPr>
            <p:ph idx="1"/>
          </p:nvPr>
        </p:nvSpPr>
        <p:spPr/>
        <p:txBody>
          <a:bodyPr/>
          <a:lstStyle/>
          <a:p>
            <a:r>
              <a:rPr lang="en-US"/>
              <a:t>I will place you in breakout rooms of 4-5 students</a:t>
            </a:r>
            <a:endParaRPr lang="en-US" dirty="0"/>
          </a:p>
          <a:p>
            <a:r>
              <a:rPr lang="en-US" dirty="0"/>
              <a:t>Discuss your essays with each other</a:t>
            </a:r>
          </a:p>
          <a:p>
            <a:r>
              <a:rPr lang="en-US" dirty="0"/>
              <a:t>Identify </a:t>
            </a:r>
            <a:r>
              <a:rPr lang="en-US"/>
              <a:t>common themes</a:t>
            </a:r>
          </a:p>
          <a:p>
            <a:r>
              <a:rPr lang="en-US"/>
              <a:t>I will give you a one-minute warning when time is up</a:t>
            </a:r>
            <a:endParaRPr lang="en-US" dirty="0"/>
          </a:p>
        </p:txBody>
      </p:sp>
      <p:sp>
        <p:nvSpPr>
          <p:cNvPr id="4" name="Slide Number Placeholder 3"/>
          <p:cNvSpPr>
            <a:spLocks noGrp="1"/>
          </p:cNvSpPr>
          <p:nvPr>
            <p:ph type="sldNum" sz="quarter" idx="10"/>
          </p:nvPr>
        </p:nvSpPr>
        <p:spPr/>
        <p:txBody>
          <a:bodyPr/>
          <a:lstStyle/>
          <a:p>
            <a:pPr>
              <a:defRPr/>
            </a:pPr>
            <a:fld id="{E071B8D4-C9E0-4EAA-9DD4-C01F549748E2}" type="slidenum">
              <a:rPr lang="en-GB" smtClean="0"/>
              <a:pPr>
                <a:defRPr/>
              </a:pPr>
              <a:t>4</a:t>
            </a:fld>
            <a:endParaRPr lang="en-GB"/>
          </a:p>
        </p:txBody>
      </p:sp>
    </p:spTree>
    <p:extLst>
      <p:ext uri="{BB962C8B-B14F-4D97-AF65-F5344CB8AC3E}">
        <p14:creationId xmlns:p14="http://schemas.microsoft.com/office/powerpoint/2010/main" val="127606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a:t>Key Questions for Today’s Class</a:t>
            </a:r>
          </a:p>
          <a:p>
            <a:pPr marL="744538" indent="-744538">
              <a:buNone/>
            </a:pPr>
            <a:r>
              <a:rPr lang="en-US" dirty="0"/>
              <a:t>Q1. </a:t>
            </a:r>
            <a:r>
              <a:rPr lang="en-US" dirty="0">
                <a:solidFill>
                  <a:schemeClr val="bg1">
                    <a:lumMod val="75000"/>
                  </a:schemeClr>
                </a:solidFill>
              </a:rPr>
              <a:t>Why are you here?</a:t>
            </a:r>
          </a:p>
          <a:p>
            <a:pPr marL="744538" indent="-744538">
              <a:buNone/>
            </a:pPr>
            <a:r>
              <a:rPr lang="en-US" dirty="0"/>
              <a:t>Q2. </a:t>
            </a:r>
            <a:r>
              <a:rPr lang="en-US" b="1" dirty="0"/>
              <a:t>Why is software hard to design?</a:t>
            </a:r>
          </a:p>
          <a:p>
            <a:pPr marL="744538" indent="-744538">
              <a:buNone/>
            </a:pPr>
            <a:r>
              <a:rPr lang="en-US" dirty="0"/>
              <a:t>Q3. Why does good design matter (a.k.a., why should I care?)</a:t>
            </a:r>
          </a:p>
          <a:p>
            <a:pPr marL="744538" indent="-744538">
              <a:buNone/>
            </a:pPr>
            <a:r>
              <a:rPr lang="en-US" dirty="0"/>
              <a:t>Q4. How can we create better designs?</a:t>
            </a:r>
          </a:p>
          <a:p>
            <a:pPr marL="744538" indent="-744538">
              <a:buNone/>
            </a:pPr>
            <a:r>
              <a:rPr lang="en-US" dirty="0"/>
              <a:t>Q5. How can we learn to be good designers?</a:t>
            </a:r>
          </a:p>
        </p:txBody>
      </p:sp>
      <p:sp>
        <p:nvSpPr>
          <p:cNvPr id="4" name="Slide Number Placeholder 3"/>
          <p:cNvSpPr>
            <a:spLocks noGrp="1"/>
          </p:cNvSpPr>
          <p:nvPr>
            <p:ph type="sldNum" sz="quarter" idx="4294967295"/>
          </p:nvPr>
        </p:nvSpPr>
        <p:spPr>
          <a:xfrm>
            <a:off x="6934200" y="6416675"/>
            <a:ext cx="2133600" cy="365125"/>
          </a:xfrm>
          <a:prstGeom prst="rect">
            <a:avLst/>
          </a:prstGeom>
        </p:spPr>
        <p:txBody>
          <a:bodyPr/>
          <a:lstStyle/>
          <a:p>
            <a:pPr>
              <a:buNone/>
              <a:defRPr/>
            </a:pPr>
            <a:endParaRPr lang="en-GB" dirty="0"/>
          </a:p>
        </p:txBody>
      </p:sp>
    </p:spTree>
    <p:extLst>
      <p:ext uri="{BB962C8B-B14F-4D97-AF65-F5344CB8AC3E}">
        <p14:creationId xmlns:p14="http://schemas.microsoft.com/office/powerpoint/2010/main" val="396258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07E12212-157B-41E0-B1D0-EC144E381908}" type="slidenum">
              <a:rPr lang="en-GB" smtClean="0"/>
              <a:pPr/>
              <a:t>6</a:t>
            </a:fld>
            <a:endParaRPr lang="en-GB"/>
          </a:p>
        </p:txBody>
      </p:sp>
      <p:sp>
        <p:nvSpPr>
          <p:cNvPr id="6147" name="Rectangle 2"/>
          <p:cNvSpPr>
            <a:spLocks noGrp="1" noChangeArrowheads="1"/>
          </p:cNvSpPr>
          <p:nvPr>
            <p:ph type="title"/>
          </p:nvPr>
        </p:nvSpPr>
        <p:spPr/>
        <p:txBody>
          <a:bodyPr/>
          <a:lstStyle/>
          <a:p>
            <a:pPr eaLnBrk="1" hangingPunct="1"/>
            <a:r>
              <a:rPr lang="en-US" dirty="0"/>
              <a:t>Average UI Has Many Flaws</a:t>
            </a:r>
            <a:endParaRPr lang="en-US" sz="2400" dirty="0"/>
          </a:p>
        </p:txBody>
      </p:sp>
      <p:sp>
        <p:nvSpPr>
          <p:cNvPr id="6148" name="Rectangle 3"/>
          <p:cNvSpPr>
            <a:spLocks noGrp="1" noChangeArrowheads="1"/>
          </p:cNvSpPr>
          <p:nvPr>
            <p:ph type="body" idx="1"/>
          </p:nvPr>
        </p:nvSpPr>
        <p:spPr>
          <a:xfrm>
            <a:off x="152400" y="1671638"/>
            <a:ext cx="5638800" cy="4652962"/>
          </a:xfrm>
        </p:spPr>
        <p:txBody>
          <a:bodyPr/>
          <a:lstStyle/>
          <a:p>
            <a:pPr eaLnBrk="1" hangingPunct="1"/>
            <a:r>
              <a:rPr lang="en-US" sz="3000" dirty="0"/>
              <a:t>Difficult to use (poor </a:t>
            </a:r>
            <a:r>
              <a:rPr lang="en-US" sz="3000" i="1" dirty="0"/>
              <a:t>usability</a:t>
            </a:r>
            <a:r>
              <a:rPr lang="en-US" sz="3000" dirty="0"/>
              <a:t>)</a:t>
            </a:r>
          </a:p>
          <a:p>
            <a:pPr eaLnBrk="1" hangingPunct="1"/>
            <a:r>
              <a:rPr lang="en-US" sz="3000" dirty="0"/>
              <a:t>Doesn’t support the functionality that people actually need (not </a:t>
            </a:r>
            <a:r>
              <a:rPr lang="en-US" sz="3000" i="1" dirty="0"/>
              <a:t>useful</a:t>
            </a:r>
            <a:r>
              <a:rPr lang="en-US" sz="3000" dirty="0"/>
              <a:t>)</a:t>
            </a:r>
          </a:p>
        </p:txBody>
      </p:sp>
      <p:pic>
        <p:nvPicPr>
          <p:cNvPr id="5" name="Picture 2"/>
          <p:cNvPicPr>
            <a:picLocks noChangeAspect="1" noChangeArrowheads="1"/>
          </p:cNvPicPr>
          <p:nvPr/>
        </p:nvPicPr>
        <p:blipFill>
          <a:blip r:embed="rId3" cstate="print"/>
          <a:srcRect/>
          <a:stretch>
            <a:fillRect/>
          </a:stretch>
        </p:blipFill>
        <p:spPr bwMode="auto">
          <a:xfrm>
            <a:off x="5638800" y="1610458"/>
            <a:ext cx="3290408" cy="4714142"/>
          </a:xfrm>
          <a:prstGeom prst="rect">
            <a:avLst/>
          </a:prstGeom>
          <a:noFill/>
          <a:ln w="9525">
            <a:noFill/>
            <a:miter lim="800000"/>
            <a:headEnd/>
            <a:tailEnd/>
          </a:ln>
        </p:spPr>
      </p:pic>
      <p:sp>
        <p:nvSpPr>
          <p:cNvPr id="7" name="Rectangle 6"/>
          <p:cNvSpPr/>
          <p:nvPr/>
        </p:nvSpPr>
        <p:spPr>
          <a:xfrm>
            <a:off x="4572000" y="6248400"/>
            <a:ext cx="4800600" cy="246221"/>
          </a:xfrm>
          <a:prstGeom prst="rect">
            <a:avLst/>
          </a:prstGeom>
        </p:spPr>
        <p:txBody>
          <a:bodyPr wrap="square">
            <a:spAutoFit/>
          </a:bodyPr>
          <a:lstStyle/>
          <a:p>
            <a:pPr>
              <a:buNone/>
            </a:pPr>
            <a:r>
              <a:rPr lang="en-US" sz="1000" i="1" dirty="0"/>
              <a:t>Taken from Johnson, J. (2007). GUI Bloopers 2.0, Second Ed. p. 31.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Why is Software Difficult to Design?</a:t>
            </a:r>
          </a:p>
        </p:txBody>
      </p:sp>
      <p:sp>
        <p:nvSpPr>
          <p:cNvPr id="4" name="Content Placeholder 3"/>
          <p:cNvSpPr>
            <a:spLocks noGrp="1"/>
          </p:cNvSpPr>
          <p:nvPr>
            <p:ph idx="1"/>
          </p:nvPr>
        </p:nvSpPr>
        <p:spPr>
          <a:xfrm>
            <a:off x="152400" y="1671638"/>
            <a:ext cx="2743200" cy="4652962"/>
          </a:xfrm>
        </p:spPr>
        <p:txBody>
          <a:bodyPr/>
          <a:lstStyle/>
          <a:p>
            <a:pPr>
              <a:buNone/>
            </a:pPr>
            <a:endParaRPr lang="en-US" sz="2800" dirty="0"/>
          </a:p>
          <a:p>
            <a:endParaRPr lang="en-US" dirty="0"/>
          </a:p>
          <a:p>
            <a:endParaRPr lang="en-US" dirty="0"/>
          </a:p>
          <a:p>
            <a:endParaRPr lang="en-US" dirty="0"/>
          </a:p>
          <a:p>
            <a:endParaRPr lang="en-US" dirty="0"/>
          </a:p>
          <a:p>
            <a:pPr>
              <a:buNone/>
            </a:pPr>
            <a:endParaRPr lang="en-US" dirty="0"/>
          </a:p>
          <a:p>
            <a:pPr lvl="1"/>
            <a:endParaRPr lang="en-US" dirty="0"/>
          </a:p>
          <a:p>
            <a:pPr lvl="1"/>
            <a:endParaRPr lang="en-US" dirty="0"/>
          </a:p>
        </p:txBody>
      </p:sp>
      <p:sp>
        <p:nvSpPr>
          <p:cNvPr id="3" name="Slide Number Placeholder 2"/>
          <p:cNvSpPr>
            <a:spLocks noGrp="1"/>
          </p:cNvSpPr>
          <p:nvPr>
            <p:ph type="sldNum" sz="quarter" idx="10"/>
          </p:nvPr>
        </p:nvSpPr>
        <p:spPr/>
        <p:txBody>
          <a:bodyPr/>
          <a:lstStyle/>
          <a:p>
            <a:pPr>
              <a:defRPr/>
            </a:pPr>
            <a:fld id="{86F79ACB-489B-4910-A134-A46F701428A4}" type="slidenum">
              <a:rPr lang="en-GB" smtClean="0"/>
              <a:pPr>
                <a:defRPr/>
              </a:pPr>
              <a:t>7</a:t>
            </a:fld>
            <a:endParaRPr lang="en-GB" dirty="0"/>
          </a:p>
        </p:txBody>
      </p:sp>
      <p:pic>
        <p:nvPicPr>
          <p:cNvPr id="5" name="Picture 4" descr="10-1"/>
          <p:cNvPicPr>
            <a:picLocks noChangeAspect="1" noChangeArrowheads="1"/>
          </p:cNvPicPr>
          <p:nvPr/>
        </p:nvPicPr>
        <p:blipFill>
          <a:blip r:embed="rId3" cstate="print"/>
          <a:srcRect/>
          <a:stretch>
            <a:fillRect/>
          </a:stretch>
        </p:blipFill>
        <p:spPr bwMode="auto">
          <a:xfrm>
            <a:off x="254000" y="1676400"/>
            <a:ext cx="8686800"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C71F9FC-3556-41D7-A125-D85D8395D1C0}" type="slidenum">
              <a:rPr lang="en-GB" smtClean="0"/>
              <a:pPr/>
              <a:t>8</a:t>
            </a:fld>
            <a:endParaRPr lang="en-GB"/>
          </a:p>
        </p:txBody>
      </p:sp>
      <p:sp>
        <p:nvSpPr>
          <p:cNvPr id="7171" name="Rectangle 2"/>
          <p:cNvSpPr>
            <a:spLocks noGrp="1" noChangeArrowheads="1"/>
          </p:cNvSpPr>
          <p:nvPr>
            <p:ph type="title"/>
          </p:nvPr>
        </p:nvSpPr>
        <p:spPr/>
        <p:txBody>
          <a:bodyPr/>
          <a:lstStyle/>
          <a:p>
            <a:pPr eaLnBrk="1" hangingPunct="1"/>
            <a:r>
              <a:rPr lang="en-US" dirty="0"/>
              <a:t>More Reasons Software is Difficult to Design</a:t>
            </a:r>
            <a:endParaRPr lang="en-US" sz="2400" dirty="0"/>
          </a:p>
        </p:txBody>
      </p:sp>
      <p:sp>
        <p:nvSpPr>
          <p:cNvPr id="7172" name="Rectangle 3"/>
          <p:cNvSpPr>
            <a:spLocks noGrp="1" noChangeArrowheads="1"/>
          </p:cNvSpPr>
          <p:nvPr>
            <p:ph type="body" idx="1"/>
          </p:nvPr>
        </p:nvSpPr>
        <p:spPr/>
        <p:txBody>
          <a:bodyPr/>
          <a:lstStyle/>
          <a:p>
            <a:pPr eaLnBrk="1" hangingPunct="1">
              <a:lnSpc>
                <a:spcPct val="90000"/>
              </a:lnSpc>
            </a:pPr>
            <a:r>
              <a:rPr lang="en-US" sz="2800" dirty="0"/>
              <a:t>Human behavior is difficult to predict</a:t>
            </a:r>
          </a:p>
          <a:p>
            <a:pPr eaLnBrk="1" hangingPunct="1">
              <a:lnSpc>
                <a:spcPct val="90000"/>
              </a:lnSpc>
            </a:pPr>
            <a:endParaRPr lang="en-US" sz="2800" dirty="0"/>
          </a:p>
          <a:p>
            <a:pPr eaLnBrk="1" hangingPunct="1">
              <a:lnSpc>
                <a:spcPct val="90000"/>
              </a:lnSpc>
            </a:pPr>
            <a:r>
              <a:rPr lang="en-US" sz="2800" dirty="0"/>
              <a:t>User interfaces aren’t standardized</a:t>
            </a:r>
          </a:p>
          <a:p>
            <a:pPr eaLnBrk="1" hangingPunct="1">
              <a:lnSpc>
                <a:spcPct val="90000"/>
              </a:lnSpc>
            </a:pPr>
            <a:endParaRPr lang="en-US" sz="2800" dirty="0"/>
          </a:p>
          <a:p>
            <a:pPr eaLnBrk="1" hangingPunct="1">
              <a:lnSpc>
                <a:spcPct val="90000"/>
              </a:lnSpc>
            </a:pPr>
            <a:r>
              <a:rPr lang="en-US" sz="2800" dirty="0"/>
              <a:t>Even with modern UI programming tools, UI development is expensive (50+% of overall code on average; see Rosson &amp; Myers, 1992)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Course is About </a:t>
            </a:r>
            <a:r>
              <a:rPr lang="en-US" i="1" dirty="0"/>
              <a:t>Good Design</a:t>
            </a:r>
          </a:p>
        </p:txBody>
      </p:sp>
      <p:sp>
        <p:nvSpPr>
          <p:cNvPr id="3" name="Content Placeholder 2"/>
          <p:cNvSpPr>
            <a:spLocks noGrp="1"/>
          </p:cNvSpPr>
          <p:nvPr>
            <p:ph idx="1"/>
          </p:nvPr>
        </p:nvSpPr>
        <p:spPr>
          <a:xfrm>
            <a:off x="381000" y="1905000"/>
            <a:ext cx="8763000" cy="4267200"/>
          </a:xfrm>
        </p:spPr>
        <p:txBody>
          <a:bodyPr>
            <a:normAutofit lnSpcReduction="10000"/>
          </a:bodyPr>
          <a:lstStyle/>
          <a:p>
            <a:pPr marL="0" indent="0" algn="ctr">
              <a:buNone/>
            </a:pPr>
            <a:r>
              <a:rPr lang="en-US" u="sng" dirty="0"/>
              <a:t>Key Questions for Today’s Class</a:t>
            </a:r>
          </a:p>
          <a:p>
            <a:pPr marL="744538" indent="-744538">
              <a:buNone/>
            </a:pPr>
            <a:r>
              <a:rPr lang="en-US" dirty="0">
                <a:solidFill>
                  <a:schemeClr val="bg1">
                    <a:lumMod val="75000"/>
                  </a:schemeClr>
                </a:solidFill>
              </a:rPr>
              <a:t>Q1. Why are you here?</a:t>
            </a:r>
          </a:p>
          <a:p>
            <a:pPr marL="744538" indent="-744538">
              <a:buNone/>
            </a:pPr>
            <a:r>
              <a:rPr lang="en-US" dirty="0">
                <a:solidFill>
                  <a:schemeClr val="bg1">
                    <a:lumMod val="75000"/>
                  </a:schemeClr>
                </a:solidFill>
              </a:rPr>
              <a:t>Q2. Why is software hard to design?</a:t>
            </a:r>
          </a:p>
          <a:p>
            <a:pPr marL="744538" indent="-744538">
              <a:buNone/>
            </a:pPr>
            <a:r>
              <a:rPr lang="en-US" b="1" dirty="0"/>
              <a:t>Q3. Why does good design matter (a.k.a., why should I care?)</a:t>
            </a:r>
          </a:p>
          <a:p>
            <a:pPr marL="744538" indent="-744538">
              <a:buNone/>
            </a:pPr>
            <a:r>
              <a:rPr lang="en-US" dirty="0"/>
              <a:t>Q4. How can we create better designs?</a:t>
            </a:r>
          </a:p>
          <a:p>
            <a:pPr marL="744538" indent="-744538">
              <a:buNone/>
            </a:pPr>
            <a:r>
              <a:rPr lang="en-US" dirty="0"/>
              <a:t>Q5. How can we learn to be good designers?</a:t>
            </a:r>
          </a:p>
        </p:txBody>
      </p:sp>
    </p:spTree>
    <p:extLst>
      <p:ext uri="{BB962C8B-B14F-4D97-AF65-F5344CB8AC3E}">
        <p14:creationId xmlns:p14="http://schemas.microsoft.com/office/powerpoint/2010/main" val="1294891700"/>
      </p:ext>
    </p:extLst>
  </p:cSld>
  <p:clrMapOvr>
    <a:masterClrMapping/>
  </p:clrMapOvr>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7C48AB93CB3A49BD5DB8A9F396BBC4" ma:contentTypeVersion="4" ma:contentTypeDescription="Create a new document." ma:contentTypeScope="" ma:versionID="a2a6c11f9ca90d34f8b9a500c3fad598">
  <xsd:schema xmlns:xsd="http://www.w3.org/2001/XMLSchema" xmlns:xs="http://www.w3.org/2001/XMLSchema" xmlns:p="http://schemas.microsoft.com/office/2006/metadata/properties" xmlns:ns2="eeb0908b-2e72-4e6f-a6ac-23c5596c3f2a" targetNamespace="http://schemas.microsoft.com/office/2006/metadata/properties" ma:root="true" ma:fieldsID="ee65bc3650a82e4cc4110d0d7cdcc7e0" ns2:_="">
    <xsd:import namespace="eeb0908b-2e72-4e6f-a6ac-23c5596c3f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0908b-2e72-4e6f-a6ac-23c5596c3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DA257A-1505-491C-915F-3CA750BAB96A}">
  <ds:schemaRefs>
    <ds:schemaRef ds:uri="http://schemas.microsoft.com/sharepoint/v3/contenttype/forms"/>
  </ds:schemaRefs>
</ds:datastoreItem>
</file>

<file path=customXml/itemProps2.xml><?xml version="1.0" encoding="utf-8"?>
<ds:datastoreItem xmlns:ds="http://schemas.openxmlformats.org/officeDocument/2006/customXml" ds:itemID="{6AACBF3E-BE1C-4885-ACE0-C2F70DE7A1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366B847-23D7-452E-A9DF-10102B311F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0908b-2e72-4e6f-a6ac-23c5596c3f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4886</TotalTime>
  <Words>2670</Words>
  <Application>Microsoft Office PowerPoint</Application>
  <PresentationFormat>On-screen Show (4:3)</PresentationFormat>
  <Paragraphs>318</Paragraphs>
  <Slides>37</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Times</vt:lpstr>
      <vt:lpstr>Verdana</vt:lpstr>
      <vt:lpstr>idbook</vt:lpstr>
      <vt:lpstr>Lecture #01: It’s All About Good Design </vt:lpstr>
      <vt:lpstr>This Course is About Good Design</vt:lpstr>
      <vt:lpstr>Free Writing Exercise (10 min.)</vt:lpstr>
      <vt:lpstr>Share with your Neighbors  (10 minutes)</vt:lpstr>
      <vt:lpstr>This Course is About Good Design</vt:lpstr>
      <vt:lpstr>Average UI Has Many Flaws</vt:lpstr>
      <vt:lpstr>Q1: Why is Software Difficult to Design?</vt:lpstr>
      <vt:lpstr>More Reasons Software is Difficult to Design</vt:lpstr>
      <vt:lpstr>This Course is About Good Design</vt:lpstr>
      <vt:lpstr>Poorly Designed Software Has Negative Consequences</vt:lpstr>
      <vt:lpstr>Share in the Course Google Doc (http://tiny.cc/cpts443)</vt:lpstr>
      <vt:lpstr>This Course is About Good Design</vt:lpstr>
      <vt:lpstr>Design Is Not an Exact Science</vt:lpstr>
      <vt:lpstr>We Need to Approach Design in the Right Way</vt:lpstr>
      <vt:lpstr>Human- or User-Centered Development</vt:lpstr>
      <vt:lpstr>Human-Computer Interaction is All About Design…</vt:lpstr>
      <vt:lpstr>Key Goals of Human-Computer Interaction</vt:lpstr>
      <vt:lpstr>The UCD Design Process Contrasts with the Traditional Waterfall Lifecycle</vt:lpstr>
      <vt:lpstr>Review: Functional Requirements</vt:lpstr>
      <vt:lpstr>New: Usability Requirements</vt:lpstr>
      <vt:lpstr>New: User Experience Requirements</vt:lpstr>
      <vt:lpstr>This Course is About Good Design</vt:lpstr>
      <vt:lpstr>(Poll) How would you react if you were to encounter a problem that’s beyond your current ability?</vt:lpstr>
      <vt:lpstr>Fixed vs. Growth Mindset (Carol Dweck)</vt:lpstr>
      <vt:lpstr>The Power of “Yet”: How to Promote a Growth Mindset Environment in Class</vt:lpstr>
      <vt:lpstr>My Philosophy: Learning to be a Good Designer is Within Your Reach!</vt:lpstr>
      <vt:lpstr>This Course is About Good Design</vt:lpstr>
      <vt:lpstr>Teaching Personnel</vt:lpstr>
      <vt:lpstr>Learning by Doing in this Course</vt:lpstr>
      <vt:lpstr>Course Learning Objectives Focus on Skills for Good Design</vt:lpstr>
      <vt:lpstr>Textbooks Serve as Excellent Starting Points</vt:lpstr>
      <vt:lpstr>Online Presence: Microsoft Teams</vt:lpstr>
      <vt:lpstr>Some Additional Software and Hardware Will Help</vt:lpstr>
      <vt:lpstr>This Course Does Not Focus on Programming, but…</vt:lpstr>
      <vt:lpstr>Course Grading</vt:lpstr>
      <vt:lpstr>Some Key Policies (see Syllabus for More)</vt:lpstr>
      <vt:lpstr>For Next Class…</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L01 - Good Design</dc:title>
  <dc:creator>Yvonne Rogers</dc:creator>
  <cp:lastModifiedBy>Chris Hundhausen</cp:lastModifiedBy>
  <cp:revision>160</cp:revision>
  <dcterms:created xsi:type="dcterms:W3CDTF">2001-04-10T10:22:28Z</dcterms:created>
  <dcterms:modified xsi:type="dcterms:W3CDTF">2021-01-19T18:28:09Z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0x010100E07C48AB93CB3A49BD5DB8A9F396BBC4</vt:lpwstr>
  </property>
</Properties>
</file>