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6" r:id="rId2"/>
    <p:sldId id="307" r:id="rId3"/>
    <p:sldId id="310" r:id="rId4"/>
    <p:sldId id="321" r:id="rId5"/>
    <p:sldId id="311" r:id="rId6"/>
    <p:sldId id="315" r:id="rId7"/>
    <p:sldId id="317" r:id="rId8"/>
    <p:sldId id="312" r:id="rId9"/>
    <p:sldId id="32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3" r:id="rId34"/>
    <p:sldId id="361" r:id="rId35"/>
    <p:sldId id="362" r:id="rId36"/>
    <p:sldId id="343" r:id="rId37"/>
    <p:sldId id="368" r:id="rId38"/>
    <p:sldId id="344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48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6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3835001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Jinyi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Shang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Yu Cao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Chaohui Li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81219" y="2418732"/>
            <a:ext cx="511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Boston House Price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10310" y="840892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distribution for features that exist missing values:</a:t>
            </a: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1179446"/>
            <a:ext cx="2658110" cy="199390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0" y="3123218"/>
            <a:ext cx="2658110" cy="19939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146309"/>
            <a:ext cx="2686050" cy="201422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90" y="3123218"/>
            <a:ext cx="2725420" cy="20447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65" y="1146309"/>
            <a:ext cx="2616200" cy="196215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6" y="3108458"/>
            <a:ext cx="2587089" cy="2059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43787" y="850537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Three kinds of filling strategies: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27584" y="1347614"/>
            <a:ext cx="748883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'median'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imp2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'mean'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imp3 = SimpleImputer(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missing_values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=np.nan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'most_frequent'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27584" y="2086278"/>
            <a:ext cx="7488832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 = boston_housing.copy()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'CRIM'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'ZN'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imp2.fit(np.array(df[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imp2.transform(np.array(boston_housing[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'INDUS'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imp3.fit(np.array(df[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imp3.transform(np.array(boston_housing[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'CHAS'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imp2.transform(np.array(boston_housing[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imp1.fit(np.array(df[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imp1.transform(np.array(boston_housing[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'LSTAT'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]).reshape(-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39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and Standardization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8" y="771550"/>
            <a:ext cx="2784309" cy="20882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771550"/>
            <a:ext cx="2875765" cy="21568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771550"/>
            <a:ext cx="2880320" cy="2160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47" y="2915369"/>
            <a:ext cx="2880320" cy="21602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931790"/>
            <a:ext cx="2880320" cy="21602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88224" y="357986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transformation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39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and Standardization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530238" y="1614783"/>
            <a:ext cx="408352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pt = preprocessing.PowerTransformer()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features_pt = pt.fit_transform(features)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28" y="2979344"/>
            <a:ext cx="354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method=‘box-cox’</a:t>
            </a:r>
          </a:p>
          <a:p>
            <a:r>
              <a:rPr lang="en-US" dirty="0"/>
              <a:t>method=‘yeo-johnson’</a:t>
            </a:r>
          </a:p>
          <a:p>
            <a:r>
              <a:rPr lang="en-US" dirty="0"/>
              <a:t>Standardize=True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70556" y="3117843"/>
            <a:ext cx="58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Box-Cox requires input data to be strictly positive.</a:t>
            </a:r>
          </a:p>
          <a:p>
            <a:r>
              <a:rPr lang="en-US" dirty="0"/>
              <a:t>Yeo-Johnson supports both positive </a:t>
            </a:r>
            <a:r>
              <a:rPr lang="en-US" altLang="zh-CN" dirty="0"/>
              <a:t>and</a:t>
            </a:r>
            <a:r>
              <a:rPr lang="en-US" dirty="0"/>
              <a:t> negative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7167" y="852219"/>
            <a:ext cx="854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sklearn.feature_selection.SelectKBest(score_func, k)</a:t>
            </a:r>
          </a:p>
          <a:p>
            <a:endParaRPr lang="en-US" dirty="0"/>
          </a:p>
          <a:p>
            <a:r>
              <a:rPr lang="en-US" dirty="0"/>
              <a:t>score_func:                                                                            k:</a:t>
            </a:r>
          </a:p>
          <a:p>
            <a:r>
              <a:rPr lang="en-US" dirty="0"/>
              <a:t>For regression:  f_regression, mutual_info_regression         k=int or “all”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83568" y="2265856"/>
            <a:ext cx="769445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f_test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 = f_regression(features_pt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mi = mutual_info_regression(features_pt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 = SelectKBest(f_regression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'all'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new.fit_transform(features_pt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'p_values of features are:'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new.pvalues_)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plt.figure(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figsize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(cols)):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plt.scatter(features_pt[: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edgecolors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'black'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plt.xlabel(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"{}"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.format(cols[i])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fontsize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plt.title(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"F-test={:.2f}, MI={:.2f}, p_value={:.2f}"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.format(f_test[i]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mi[i]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new.pvalues_[i]))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plt.show()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58" y="648601"/>
            <a:ext cx="6248400" cy="20828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" y="2902018"/>
            <a:ext cx="2768600" cy="207645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03" y="2895668"/>
            <a:ext cx="2785110" cy="208915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6" y="2895668"/>
            <a:ext cx="2759710" cy="207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2" y="796342"/>
            <a:ext cx="2785110" cy="208915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00" y="800152"/>
            <a:ext cx="2774950" cy="208153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98" y="815623"/>
            <a:ext cx="2759075" cy="20701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" y="2880252"/>
            <a:ext cx="2809875" cy="210820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00" y="2867552"/>
            <a:ext cx="2827020" cy="21209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07" y="2883170"/>
            <a:ext cx="2827655" cy="212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1606" y="139430"/>
            <a:ext cx="36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Significance Test</a:t>
            </a:r>
          </a:p>
        </p:txBody>
      </p: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" y="699542"/>
            <a:ext cx="2835910" cy="212725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06" y="663308"/>
            <a:ext cx="2819400" cy="211455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3" y="663308"/>
            <a:ext cx="2818765" cy="211455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25870" y="3594013"/>
          <a:ext cx="6120680" cy="835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8.59E-24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2.08E-18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5.06E-34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3.17E-05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3.79E-24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4.33E-69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4.92E-18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RAD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TAX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PTRATIO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LSTAT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9.35E-12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2.35E-14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1.32E-29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4.91E-35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7.22E-14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1.75E-107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472981" y="3176979"/>
            <a:ext cx="202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p_value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307171"/>
            <a:ext cx="547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Linear Regression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87577" y="577820"/>
            <a:ext cx="6676856" cy="3409959"/>
            <a:chOff x="1287577" y="577820"/>
            <a:chExt cx="6676856" cy="3409959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87577" y="276466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4610" y="3025868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Results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0789" y="1000357"/>
            <a:ext cx="4791068" cy="996399"/>
            <a:chOff x="570166" y="1758961"/>
            <a:chExt cx="6297020" cy="1309593"/>
          </a:xfrm>
        </p:grpSpPr>
        <p:sp>
          <p:nvSpPr>
            <p:cNvPr id="12" name="矩形 11"/>
            <p:cNvSpPr/>
            <p:nvPr/>
          </p:nvSpPr>
          <p:spPr>
            <a:xfrm>
              <a:off x="1954854" y="1777836"/>
              <a:ext cx="3859512" cy="41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MSE: 20.239  R</a:t>
              </a:r>
              <a:r>
                <a:rPr lang="en-US" altLang="zh-CN" sz="1400" baseline="30000" dirty="0">
                  <a:latin typeface="+mn-ea"/>
                  <a:cs typeface="+mn-ea"/>
                  <a:sym typeface="Calibri" panose="020F0502020204030204" charset="0"/>
                </a:rPr>
                <a:t>2</a:t>
              </a: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: 0.796</a:t>
              </a:r>
              <a:endParaRPr lang="en-US" altLang="zh-CN" sz="1400" dirty="0">
                <a:latin typeface="+mn-ea"/>
                <a:cs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584079" y="2310012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š1íḋè"/>
            <p:cNvSpPr txBox="1"/>
            <p:nvPr/>
          </p:nvSpPr>
          <p:spPr>
            <a:xfrm>
              <a:off x="585164" y="1758961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MSE &amp; R</a:t>
              </a:r>
              <a:r>
                <a:rPr lang="en-US" altLang="zh-CN" b="1" baseline="30000" dirty="0">
                  <a:cs typeface="+mn-ea"/>
                </a:rPr>
                <a:t>2</a:t>
              </a:r>
              <a:r>
                <a:rPr lang="en-US" altLang="zh-CN" b="1" dirty="0">
                  <a:cs typeface="+mn-ea"/>
                </a:rPr>
                <a:t>:</a:t>
              </a:r>
              <a:endParaRPr lang="id-ID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570166" y="2611065"/>
              <a:ext cx="2329181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Real vs. Fitted</a:t>
              </a:r>
              <a:endParaRPr lang="id-ID" b="1" dirty="0">
                <a:cs typeface="+mn-ea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4" y="1996756"/>
            <a:ext cx="3353048" cy="2514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7139"/>
            <a:ext cx="4534644" cy="237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25142" y="1203598"/>
            <a:ext cx="3394810" cy="615931"/>
            <a:chOff x="3212859" y="1207896"/>
            <a:chExt cx="3394810" cy="615931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6155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01</a:t>
              </a: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3266533" y="1823073"/>
              <a:ext cx="1662064" cy="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025141" y="2776228"/>
            <a:ext cx="3070953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25142" y="1939291"/>
            <a:ext cx="3070952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02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25141" y="3561427"/>
            <a:ext cx="238054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04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7504" y="267494"/>
            <a:ext cx="2016224" cy="612528"/>
            <a:chOff x="-47903" y="0"/>
            <a:chExt cx="2016224" cy="612528"/>
          </a:xfrm>
        </p:grpSpPr>
        <p:grpSp>
          <p:nvGrpSpPr>
            <p:cNvPr id="25" name="组合 24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Contents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flipV="1">
            <a:off x="2078816" y="264470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078816" y="347622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078816" y="4261426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132098" y="1203598"/>
            <a:ext cx="3394810" cy="615931"/>
            <a:chOff x="3212859" y="1207896"/>
            <a:chExt cx="3394810" cy="615931"/>
          </a:xfrm>
        </p:grpSpPr>
        <p:sp>
          <p:nvSpPr>
            <p:cNvPr id="43" name="文本框 42"/>
            <p:cNvSpPr txBox="1"/>
            <p:nvPr/>
          </p:nvSpPr>
          <p:spPr>
            <a:xfrm>
              <a:off x="3212859" y="1207896"/>
              <a:ext cx="3394810" cy="6155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05</a:t>
              </a: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 Network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266533" y="1823073"/>
              <a:ext cx="1662064" cy="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5132097" y="2776228"/>
            <a:ext cx="3070953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07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132098" y="1939291"/>
            <a:ext cx="3070952" cy="6140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132097" y="3561427"/>
            <a:ext cx="238054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08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5185772" y="264470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185772" y="3476227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185772" y="4261426"/>
            <a:ext cx="1662064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307171"/>
            <a:ext cx="547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Neural Network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05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87577" y="577820"/>
            <a:ext cx="6676856" cy="3409959"/>
            <a:chOff x="1287577" y="577820"/>
            <a:chExt cx="6676856" cy="3409959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87577" y="276466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4610" y="3025868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+mn-ea"/>
                </a:rPr>
                <a:t>Neural Network</a:t>
              </a:r>
              <a:endParaRPr lang="zh-CN" altLang="en-US" sz="1400" b="1" dirty="0">
                <a:cs typeface="+mn-ea"/>
              </a:endParaRPr>
            </a:p>
          </p:txBody>
        </p:sp>
      </p:grpSp>
      <p:sp>
        <p:nvSpPr>
          <p:cNvPr id="53" name="Making money is art…"/>
          <p:cNvSpPr txBox="1"/>
          <p:nvPr/>
        </p:nvSpPr>
        <p:spPr>
          <a:xfrm>
            <a:off x="4926074" y="1811696"/>
            <a:ext cx="3986669" cy="6918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Neural Networks</a:t>
            </a:r>
            <a:r>
              <a:rPr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 </a:t>
            </a: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are a set of algorithms, 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600" kern="0" dirty="0">
                <a:latin typeface="Century Gothic" panose="020B0502020202020204" pitchFamily="34" charset="0"/>
                <a:cs typeface="+mn-ea"/>
                <a:sym typeface="Montserrat Light"/>
              </a:rPr>
              <a:t>modeled loosely on the human brain.</a:t>
            </a:r>
            <a:endParaRPr sz="16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6" name="Tittle Here…"/>
          <p:cNvSpPr txBox="1"/>
          <p:nvPr/>
        </p:nvSpPr>
        <p:spPr>
          <a:xfrm>
            <a:off x="5301578" y="4265190"/>
            <a:ext cx="689291" cy="2419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Net Input</a:t>
            </a:r>
            <a:endParaRPr sz="12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8" name="Tittle Here…"/>
          <p:cNvSpPr txBox="1"/>
          <p:nvPr/>
        </p:nvSpPr>
        <p:spPr>
          <a:xfrm>
            <a:off x="7009279" y="4266794"/>
            <a:ext cx="1120500" cy="2419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Neuron Output</a:t>
            </a:r>
            <a:endParaRPr sz="12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7387"/>
            <a:ext cx="4431100" cy="2612330"/>
          </a:xfrm>
          <a:prstGeom prst="rect">
            <a:avLst/>
          </a:prstGeom>
        </p:spPr>
      </p:pic>
      <p:sp>
        <p:nvSpPr>
          <p:cNvPr id="64" name="Tittle Here…"/>
          <p:cNvSpPr txBox="1"/>
          <p:nvPr/>
        </p:nvSpPr>
        <p:spPr>
          <a:xfrm>
            <a:off x="1843374" y="4041859"/>
            <a:ext cx="1534074" cy="2413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lang="en-US" sz="1200" b="1" kern="0" dirty="0">
                <a:latin typeface="Century Gothic" panose="020B0502020202020204" pitchFamily="34" charset="0"/>
                <a:cs typeface="+mn-ea"/>
                <a:sym typeface="Montserrat SemiBold"/>
              </a:rPr>
              <a:t>Three-Layer Network</a:t>
            </a:r>
            <a:endParaRPr sz="1200" b="1" kern="0" dirty="0">
              <a:latin typeface="Century Gothic" panose="020B0502020202020204" pitchFamily="34" charset="0"/>
              <a:cs typeface="+mn-ea"/>
              <a:sym typeface="Montserrat SemiBold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30115"/>
            <a:ext cx="1281060" cy="406606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25" y="3809717"/>
            <a:ext cx="1281009" cy="427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Parameters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256504" y="1351407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7378" y="987574"/>
            <a:ext cx="225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  <a:cs typeface="+mn-ea"/>
              </a:rPr>
              <a:t>Model</a:t>
            </a:r>
            <a:r>
              <a:rPr lang="zh-CN" altLang="en-US" sz="2000" b="1" dirty="0">
                <a:latin typeface="Century Gothic" panose="020B0502020202020204" pitchFamily="34" charset="0"/>
                <a:cs typeface="+mn-ea"/>
              </a:rPr>
              <a:t>：</a:t>
            </a:r>
          </a:p>
        </p:txBody>
      </p:sp>
      <p:sp>
        <p:nvSpPr>
          <p:cNvPr id="20" name="TextBox 13"/>
          <p:cNvSpPr txBox="1"/>
          <p:nvPr/>
        </p:nvSpPr>
        <p:spPr>
          <a:xfrm>
            <a:off x="227378" y="1415802"/>
            <a:ext cx="2182378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dirty="0" err="1"/>
              <a:t>MLPRegressor</a:t>
            </a:r>
            <a:r>
              <a:rPr lang="en-US" dirty="0"/>
              <a:t>()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510460" y="220621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81334" y="1842378"/>
            <a:ext cx="225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entury Gothic" panose="020B0502020202020204" pitchFamily="34" charset="0"/>
                <a:cs typeface="+mn-ea"/>
              </a:rPr>
              <a:t>Parameters</a:t>
            </a:r>
            <a:r>
              <a:rPr lang="zh-CN" altLang="en-US" b="1" dirty="0">
                <a:latin typeface="Century Gothic" panose="020B0502020202020204" pitchFamily="34" charset="0"/>
                <a:cs typeface="+mn-ea"/>
              </a:rPr>
              <a:t>：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510460" y="2517039"/>
          <a:ext cx="623800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 for the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solver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solver for weight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batch_size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 of minibatches for stochastic optimizers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max_iter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maximum number of iterations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early_stopping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stop when validation score is not improving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CV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8656" y="3057134"/>
            <a:ext cx="4774666" cy="1170385"/>
            <a:chOff x="3203848" y="1059582"/>
            <a:chExt cx="4774666" cy="1170385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117038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dirty="0" err="1">
                  <a:sym typeface="Calibri" panose="020F0502020204030204" charset="0"/>
                </a:rPr>
                <a:t>RandomizedSearchCV</a:t>
              </a:r>
              <a:r>
                <a:rPr lang="en-US" altLang="zh-CN" dirty="0">
                  <a:sym typeface="Calibri" panose="020F0502020204030204" charset="0"/>
                </a:rPr>
                <a:t>: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400" dirty="0"/>
                <a:t>grid search for parameters by randomly sampling in the parameter space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sz="1400" dirty="0"/>
                <a:t>Its search ability depends on the set ‘</a:t>
              </a:r>
              <a:r>
                <a:rPr lang="en-US" sz="1400" dirty="0" err="1"/>
                <a:t>n_iter</a:t>
              </a:r>
              <a:r>
                <a:rPr lang="en-US" sz="1400" dirty="0"/>
                <a:t>’ parameter. </a:t>
              </a:r>
            </a:p>
          </p:txBody>
        </p:sp>
        <p:sp>
          <p:nvSpPr>
            <p:cNvPr id="16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418656" y="4418687"/>
            <a:ext cx="4774666" cy="301814"/>
            <a:chOff x="3203848" y="1059582"/>
            <a:chExt cx="4774666" cy="301814"/>
          </a:xfrm>
        </p:grpSpPr>
        <p:sp>
          <p:nvSpPr>
            <p:cNvPr id="26" name="TextBox 13"/>
            <p:cNvSpPr txBox="1"/>
            <p:nvPr/>
          </p:nvSpPr>
          <p:spPr>
            <a:xfrm>
              <a:off x="3491880" y="1059582"/>
              <a:ext cx="4486634" cy="30181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dirty="0">
                  <a:sym typeface="Calibri" panose="020F0502020204030204" charset="0"/>
                </a:rPr>
                <a:t>Best Parameters:</a:t>
              </a:r>
            </a:p>
          </p:txBody>
        </p:sp>
        <p:sp>
          <p:nvSpPr>
            <p:cNvPr id="27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699792" y="4438238"/>
          <a:ext cx="5841394" cy="365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6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Parameters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batch_size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max_iter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early_stopping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sgd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7" y="869303"/>
            <a:ext cx="3204226" cy="19966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83" y="850246"/>
            <a:ext cx="5030830" cy="201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Results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1000357"/>
            <a:ext cx="4944353" cy="995329"/>
            <a:chOff x="368699" y="1758961"/>
            <a:chExt cx="6498487" cy="1308186"/>
          </a:xfrm>
        </p:grpSpPr>
        <p:sp>
          <p:nvSpPr>
            <p:cNvPr id="12" name="矩形 11"/>
            <p:cNvSpPr/>
            <p:nvPr/>
          </p:nvSpPr>
          <p:spPr>
            <a:xfrm>
              <a:off x="1954854" y="1777836"/>
              <a:ext cx="3859512" cy="41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MSE: 10.352.  R</a:t>
              </a:r>
              <a:r>
                <a:rPr lang="en-US" altLang="zh-CN" sz="1400" baseline="30000" dirty="0">
                  <a:latin typeface="+mn-ea"/>
                  <a:cs typeface="+mn-ea"/>
                  <a:sym typeface="Calibri" panose="020F0502020204030204" charset="0"/>
                </a:rPr>
                <a:t>2</a:t>
              </a:r>
              <a:r>
                <a:rPr lang="en-US" altLang="zh-CN" sz="1400" dirty="0">
                  <a:latin typeface="+mn-ea"/>
                  <a:cs typeface="+mn-ea"/>
                  <a:sym typeface="Calibri" panose="020F0502020204030204" charset="0"/>
                </a:rPr>
                <a:t>: 0.896</a:t>
              </a:r>
              <a:endParaRPr lang="en-US" altLang="zh-CN" sz="1400" dirty="0">
                <a:latin typeface="+mn-ea"/>
                <a:cs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584079" y="2310012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š1íḋè"/>
            <p:cNvSpPr txBox="1"/>
            <p:nvPr/>
          </p:nvSpPr>
          <p:spPr>
            <a:xfrm>
              <a:off x="585164" y="1758961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MSE &amp; R</a:t>
              </a:r>
              <a:r>
                <a:rPr lang="en-US" altLang="zh-CN" b="1" baseline="30000" dirty="0">
                  <a:cs typeface="+mn-ea"/>
                </a:rPr>
                <a:t>2</a:t>
              </a:r>
              <a:r>
                <a:rPr lang="en-US" altLang="zh-CN" b="1" dirty="0">
                  <a:cs typeface="+mn-ea"/>
                </a:rPr>
                <a:t>:</a:t>
              </a:r>
              <a:endParaRPr lang="id-ID" b="1" dirty="0">
                <a:cs typeface="+mn-ea"/>
              </a:endParaRPr>
            </a:p>
          </p:txBody>
        </p:sp>
        <p:sp>
          <p:nvSpPr>
            <p:cNvPr id="20" name="ïṧḷïḋé"/>
            <p:cNvSpPr txBox="1"/>
            <p:nvPr/>
          </p:nvSpPr>
          <p:spPr>
            <a:xfrm>
              <a:off x="368699" y="2609658"/>
              <a:ext cx="2968057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Error</a:t>
              </a:r>
              <a:r>
                <a:rPr lang="zh-CN" altLang="en-US" b="1" dirty="0">
                  <a:cs typeface="+mn-ea"/>
                </a:rPr>
                <a:t> </a:t>
              </a:r>
              <a:r>
                <a:rPr lang="en-US" altLang="zh-CN" b="1" dirty="0">
                  <a:cs typeface="+mn-ea"/>
                </a:rPr>
                <a:t>vs. Epochs</a:t>
              </a:r>
              <a:endParaRPr lang="id-ID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4343660" y="2609658"/>
              <a:ext cx="2329181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</a:rPr>
                <a:t>Real vs. Fitted</a:t>
              </a:r>
              <a:endParaRPr lang="id-ID" b="1" dirty="0">
                <a:cs typeface="+mn-ea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55732"/>
            <a:ext cx="2648098" cy="19860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66" y="2055731"/>
            <a:ext cx="2648098" cy="19860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6907"/>
            <a:ext cx="3347985" cy="4366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7959" y="2246846"/>
            <a:ext cx="42798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cs typeface="+mn-ea"/>
              </a:rPr>
              <a:t>Ensemble method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06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09625" y="1322070"/>
            <a:ext cx="1479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ury Gothic" panose="020B0502020202020204" pitchFamily="34" charset="0"/>
                <a:cs typeface="+mn-ea"/>
              </a:rPr>
              <a:t>Reason: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66420" y="2387600"/>
            <a:ext cx="1334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ata size</a:t>
            </a:r>
          </a:p>
        </p:txBody>
      </p:sp>
      <p:cxnSp>
        <p:nvCxnSpPr>
          <p:cNvPr id="18" name="直接箭头连接符 17"/>
          <p:cNvCxnSpPr>
            <a:stCxn id="17" idx="3"/>
          </p:cNvCxnSpPr>
          <p:nvPr/>
        </p:nvCxnSpPr>
        <p:spPr>
          <a:xfrm>
            <a:off x="1900555" y="2571750"/>
            <a:ext cx="871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95955" y="2387600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Bad generalization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59166" y="1452695"/>
            <a:ext cx="1510421" cy="784225"/>
            <a:chOff x="870239" y="2040912"/>
            <a:chExt cx="1510421" cy="784225"/>
          </a:xfrm>
        </p:grpSpPr>
        <p:sp>
          <p:nvSpPr>
            <p:cNvPr id="12" name="Marketing…"/>
            <p:cNvSpPr txBox="1"/>
            <p:nvPr/>
          </p:nvSpPr>
          <p:spPr>
            <a:xfrm>
              <a:off x="1550715" y="2040912"/>
              <a:ext cx="829945" cy="7842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Bagging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 random forest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27746" y="3336424"/>
            <a:ext cx="2297821" cy="663643"/>
            <a:chOff x="870239" y="3679378"/>
            <a:chExt cx="2297821" cy="663643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679378"/>
              <a:ext cx="1617345" cy="57658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Boosing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adaboost, Gradient boosting 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9016" y="902873"/>
            <a:ext cx="2020326" cy="523220"/>
            <a:chOff x="863889" y="2180700"/>
            <a:chExt cx="2020326" cy="523220"/>
          </a:xfrm>
        </p:grpSpPr>
        <p:sp>
          <p:nvSpPr>
            <p:cNvPr id="12" name="Marketing…"/>
            <p:cNvSpPr txBox="1"/>
            <p:nvPr/>
          </p:nvSpPr>
          <p:spPr>
            <a:xfrm>
              <a:off x="1441495" y="2258082"/>
              <a:ext cx="1442720" cy="368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Random forest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63889" y="2180700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910" y="2403475"/>
            <a:ext cx="357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Resampling technique(Bootstrap)</a:t>
            </a:r>
          </a:p>
          <a:p>
            <a:endParaRPr lang="en-US" altLang="zh-CN"/>
          </a:p>
          <a:p>
            <a:r>
              <a:rPr lang="en-US" altLang="zh-CN"/>
              <a:t>Randomly select subfeature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910" y="1673225"/>
            <a:ext cx="3674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How to improve the ability of generalization?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910" y="1000125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Bootstrap: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910" y="1659255"/>
            <a:ext cx="35883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data set D </a:t>
            </a:r>
            <a:r>
              <a:rPr lang="en-US" altLang="zh-CN"/>
              <a:t>:</a:t>
            </a:r>
            <a:r>
              <a:rPr lang="zh-CN" altLang="en-US"/>
              <a:t> m samples, </a:t>
            </a:r>
          </a:p>
          <a:p>
            <a:endParaRPr lang="zh-CN" altLang="en-US"/>
          </a:p>
          <a:p>
            <a:r>
              <a:rPr lang="zh-CN" altLang="en-US"/>
              <a:t>randomly take a sample from D with replacement into set D</a:t>
            </a:r>
            <a:r>
              <a:rPr lang="en-US" altLang="zh-CN"/>
              <a:t>'</a:t>
            </a:r>
            <a:r>
              <a:rPr lang="zh-CN" altLang="en-US"/>
              <a:t>  </a:t>
            </a:r>
          </a:p>
          <a:p>
            <a:endParaRPr lang="zh-CN" altLang="en-US"/>
          </a:p>
          <a:p>
            <a:r>
              <a:rPr lang="zh-CN" altLang="en-US"/>
              <a:t>data set D</a:t>
            </a:r>
            <a:r>
              <a:rPr lang="en-US" altLang="zh-CN"/>
              <a:t>':</a:t>
            </a:r>
            <a:r>
              <a:rPr lang="zh-CN" altLang="en-US">
                <a:sym typeface="+mn-ea"/>
              </a:rPr>
              <a:t>m samples</a:t>
            </a:r>
            <a:r>
              <a:rPr lang="zh-CN" altLang="en-US"/>
              <a:t>. 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301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Randomly select subfeature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9080" y="1843405"/>
            <a:ext cx="262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Traditional: k of features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604260" y="2376170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information gain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1480" y="290893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RF : subfeature 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203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RF Performance:</a:t>
            </a: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045335"/>
            <a:ext cx="4106545" cy="31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" y="3119755"/>
            <a:ext cx="3536950" cy="69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9016" y="929862"/>
            <a:ext cx="2403231" cy="523220"/>
            <a:chOff x="870239" y="3819801"/>
            <a:chExt cx="2403231" cy="523220"/>
          </a:xfrm>
        </p:grpSpPr>
        <p:sp>
          <p:nvSpPr>
            <p:cNvPr id="15" name="Design…"/>
            <p:cNvSpPr txBox="1"/>
            <p:nvPr/>
          </p:nvSpPr>
          <p:spPr>
            <a:xfrm>
              <a:off x="1482135" y="3896548"/>
              <a:ext cx="1791335" cy="368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en-US"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Gradient boosting</a:t>
              </a:r>
              <a:endParaRPr lang="en-US"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05130" y="205613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All of data</a:t>
            </a: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1604010" y="2240280"/>
            <a:ext cx="73533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3955" y="237617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Estimator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5910" y="30645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weight value</a:t>
            </a: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1022350" y="2499360"/>
            <a:ext cx="20955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40" y="765810"/>
            <a:ext cx="548640" cy="312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1221740"/>
            <a:ext cx="2598420" cy="41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30" y="1979930"/>
            <a:ext cx="2837815" cy="1799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570" y="4086225"/>
            <a:ext cx="353568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40" y="4275455"/>
            <a:ext cx="2514600" cy="525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7190" y="397510"/>
            <a:ext cx="1219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Given dataset: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65725" y="746125"/>
            <a:ext cx="1477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and base estimator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7190" y="1273810"/>
            <a:ext cx="1379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initialize weight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0" y="1633220"/>
            <a:ext cx="115062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9755" y="2082165"/>
            <a:ext cx="973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train G(x):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3045" y="3093720"/>
            <a:ext cx="1666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calculate error rate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1150" y="4275455"/>
            <a:ext cx="158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update parameter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90640" y="3968750"/>
            <a:ext cx="10928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final model: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23635" y="2322195"/>
            <a:ext cx="1470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Adaboost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rcRect l="1012" t="-2479"/>
          <a:stretch>
            <a:fillRect/>
          </a:stretch>
        </p:blipFill>
        <p:spPr>
          <a:xfrm>
            <a:off x="743585" y="746125"/>
            <a:ext cx="4099560" cy="23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Schematics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77945" y="1948815"/>
            <a:ext cx="1198880" cy="1245235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/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1208405"/>
            <a:ext cx="3588385" cy="2913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60" y="1144905"/>
            <a:ext cx="358838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95250" y="33655"/>
            <a:ext cx="2742565" cy="749300"/>
            <a:chOff x="-47903" y="0"/>
            <a:chExt cx="2019151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679"/>
              <a:ext cx="2019151" cy="27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Ensemble method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9080" y="846455"/>
            <a:ext cx="203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GB Performance:</a:t>
            </a:r>
          </a:p>
        </p:txBody>
      </p:sp>
      <p:pic>
        <p:nvPicPr>
          <p:cNvPr id="52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1758950"/>
            <a:ext cx="429895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2956560"/>
            <a:ext cx="4083050" cy="7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Summary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07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20520" y="1055370"/>
          <a:ext cx="5902960" cy="145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square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20.239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10.352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9.376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9.126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4030" y="3571240"/>
            <a:ext cx="295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Ensemble method is better.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Q&amp;A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08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Introduction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99592" y="1419622"/>
            <a:ext cx="2304256" cy="2304256"/>
            <a:chOff x="3419872" y="1419622"/>
            <a:chExt cx="2304256" cy="2304256"/>
          </a:xfrm>
        </p:grpSpPr>
        <p:sp>
          <p:nvSpPr>
            <p:cNvPr id="64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66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7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3923928" y="1491630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house value is related to many factors. So our project will focus on solving the problem of predicting house price for house buyers and sellers.</a:t>
            </a:r>
          </a:p>
          <a:p>
            <a:endParaRPr lang="en-US" dirty="0"/>
          </a:p>
          <a:p>
            <a:r>
              <a:rPr lang="en-US" dirty="0"/>
              <a:t>The data </a:t>
            </a:r>
            <a:r>
              <a:rPr lang="en-US" altLang="zh-CN" dirty="0"/>
              <a:t>is </a:t>
            </a:r>
            <a:r>
              <a:rPr lang="en-US" dirty="0"/>
              <a:t>collected from Boston. There are total 506 entries and 13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7764" y="2343289"/>
            <a:ext cx="473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7862" y="61226"/>
            <a:ext cx="3460828" cy="612528"/>
            <a:chOff x="0" y="0"/>
            <a:chExt cx="2354408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38184" y="144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Description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11423" y="869862"/>
          <a:ext cx="7721153" cy="3955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Non-Null 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Crime rate per capita in towns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 non-null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residential land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non-commercial land in urban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Charles River </a:t>
                      </a:r>
                      <a:r>
                        <a:rPr lang="en-US" sz="1100" b="1" dirty="0">
                          <a:effectLst/>
                        </a:rPr>
                        <a:t>Dummy Variable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 non-null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Environmental protection 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rooms per house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self-occupied units built before 1940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Weighted distance from Boston’s five employment centers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Convenience Index to Highway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 estate tax rate per US$10,100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PTRATIO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Teacher-student ratio in towns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blacks in towns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LSTAT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Proportion of landlords belonging to the lower income class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Median of house price of self-occupied house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 non-null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197862" y="61226"/>
            <a:ext cx="3460828" cy="612528"/>
            <a:chOff x="0" y="0"/>
            <a:chExt cx="2354408" cy="612528"/>
          </a:xfrm>
        </p:grpSpPr>
        <p:grpSp>
          <p:nvGrpSpPr>
            <p:cNvPr id="63" name="组合 62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6" name="直接连接符 6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/>
          </p:nvSpPr>
          <p:spPr>
            <a:xfrm>
              <a:off x="338184" y="144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Description</a:t>
              </a: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54522" y="915566"/>
          <a:ext cx="6120680" cy="3603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11.212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11.084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23.389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6.836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0.385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9.690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0.538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88.976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27.740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0.871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DIS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RAD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TAX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PTRATIO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LSTAT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MEDV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408.237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18.456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356.674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12.715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22.533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168.537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91.295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7.1561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9.197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12.600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19.050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391.440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11.430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21.200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12.127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396.900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37.970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50.000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292" marR="4229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3" y="2307171"/>
            <a:ext cx="458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80528" y="26383"/>
            <a:ext cx="3327562" cy="612528"/>
            <a:chOff x="0" y="0"/>
            <a:chExt cx="2332983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316759" y="11304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</p:grpSp>
      <p:sp>
        <p:nvSpPr>
          <p:cNvPr id="30" name="Freeform 413"/>
          <p:cNvSpPr>
            <a:spLocks noEditPoints="1"/>
          </p:cNvSpPr>
          <p:nvPr/>
        </p:nvSpPr>
        <p:spPr bwMode="auto">
          <a:xfrm>
            <a:off x="2637948" y="125712"/>
            <a:ext cx="430752" cy="430752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1606" y="139430"/>
            <a:ext cx="153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689103" y="2036765"/>
          <a:ext cx="5644604" cy="1780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PTRATIO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LSTAT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MEDV</a:t>
                      </a: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b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25550" y="987574"/>
            <a:ext cx="541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numbers of missing values for every feature: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46a549-9d9a-4831-8814-d5177aa5102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Microsoft Office PowerPoint</Application>
  <PresentationFormat>全屏显示(16:9)</PresentationFormat>
  <Paragraphs>505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 Unicode MS</vt:lpstr>
      <vt:lpstr>SimSun</vt:lpstr>
      <vt:lpstr>Arial</vt:lpstr>
      <vt:lpstr>Calibri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Chaohui Li</cp:lastModifiedBy>
  <cp:revision>117</cp:revision>
  <dcterms:created xsi:type="dcterms:W3CDTF">2018-11-28T05:41:00Z</dcterms:created>
  <dcterms:modified xsi:type="dcterms:W3CDTF">2020-06-30T18:28:03Z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