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12192000" cy="6858000"/>
  <p:notesSz cx="6858000" cy="9144000"/>
  <p:embeddedFontLst>
    <p:embeddedFont>
      <p:font typeface="08서울남산체 M" panose="02020603020101020101" pitchFamily="18" charset="-127"/>
      <p:regular r:id="rId8"/>
    </p:embeddedFont>
    <p:embeddedFont>
      <p:font typeface="나눔바른고딕" panose="020B0603020101020101" pitchFamily="50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5EF"/>
    <a:srgbClr val="2D5BEF"/>
    <a:srgbClr val="CF7E48"/>
    <a:srgbClr val="3E6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68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7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7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9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2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1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4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5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1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FC64-8B83-488A-AC48-8B097D2C20B9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B26E-E528-4FCA-A4CD-B27889791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6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그룹 257"/>
          <p:cNvGrpSpPr/>
          <p:nvPr/>
        </p:nvGrpSpPr>
        <p:grpSpPr>
          <a:xfrm>
            <a:off x="-57714" y="0"/>
            <a:ext cx="12249714" cy="6884634"/>
            <a:chOff x="-28857" y="-26634"/>
            <a:chExt cx="12249714" cy="6884634"/>
          </a:xfrm>
        </p:grpSpPr>
        <p:grpSp>
          <p:nvGrpSpPr>
            <p:cNvPr id="259" name="그룹 258"/>
            <p:cNvGrpSpPr/>
            <p:nvPr/>
          </p:nvGrpSpPr>
          <p:grpSpPr>
            <a:xfrm>
              <a:off x="-28857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307" name="직선 연결선 306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 309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직선 연결선 310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직선 연결선 315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 316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직선 연결선 317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직선 연결선 318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직선 연결선 320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직선 연결선 321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직선 연결선 322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 323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 324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연결선 325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직선 연결선 327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직선 연결선 328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직선 연결선 329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 330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연결선 331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연결선 332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 333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연결선 334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335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직선 연결선 337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 339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연결선 345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직선 연결선 351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그룹 259"/>
            <p:cNvGrpSpPr/>
            <p:nvPr/>
          </p:nvGrpSpPr>
          <p:grpSpPr>
            <a:xfrm flipH="1">
              <a:off x="0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261" name="직선 연결선 260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298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 301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chemeClr val="bg1">
                    <a:alpha val="1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9" name="직선 연결선 248"/>
          <p:cNvCxnSpPr>
            <a:cxnSpLocks/>
          </p:cNvCxnSpPr>
          <p:nvPr/>
        </p:nvCxnSpPr>
        <p:spPr>
          <a:xfrm>
            <a:off x="3636886" y="2540399"/>
            <a:ext cx="4918229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캔 PNG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7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65" t="3170" r="25728" b="41763"/>
          <a:stretch/>
        </p:blipFill>
        <p:spPr bwMode="auto">
          <a:xfrm>
            <a:off x="4862004" y="4190261"/>
            <a:ext cx="2467992" cy="26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관련 이미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6466" r="2621" b="19301"/>
          <a:stretch/>
        </p:blipFill>
        <p:spPr bwMode="auto">
          <a:xfrm rot="5400000">
            <a:off x="5453960" y="5395886"/>
            <a:ext cx="2369966" cy="5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TextBox 239"/>
          <p:cNvSpPr txBox="1"/>
          <p:nvPr/>
        </p:nvSpPr>
        <p:spPr>
          <a:xfrm>
            <a:off x="3977476" y="1216240"/>
            <a:ext cx="42370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음료수 기계</a:t>
            </a:r>
            <a:endParaRPr lang="ko-KR" altLang="en-US" sz="6600" b="1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63" name="타원 362"/>
          <p:cNvSpPr/>
          <p:nvPr/>
        </p:nvSpPr>
        <p:spPr>
          <a:xfrm>
            <a:off x="5550024" y="3941686"/>
            <a:ext cx="338830" cy="338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5922886" y="3181164"/>
            <a:ext cx="682100" cy="682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7133949" y="2579477"/>
            <a:ext cx="775515" cy="738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4294799" y="2597751"/>
            <a:ext cx="745612" cy="7277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TextBox 245"/>
          <p:cNvSpPr txBox="1"/>
          <p:nvPr/>
        </p:nvSpPr>
        <p:spPr>
          <a:xfrm>
            <a:off x="4225278" y="2776983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/>
              </a:rPr>
              <a:t>문효진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                     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/>
              </a:rPr>
              <a:t>이유진</a:t>
            </a:r>
            <a:endParaRPr lang="ko-KR" altLang="en-US" b="1" dirty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40374" y="3249322"/>
            <a:ext cx="418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2016112161</a:t>
            </a:r>
            <a:r>
              <a:rPr lang="ko-KR" altLang="en-US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              </a:t>
            </a:r>
            <a:r>
              <a:rPr lang="en-US" altLang="ko-KR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2016113466</a:t>
            </a:r>
            <a:endParaRPr lang="ko-KR" altLang="en-US" b="1" dirty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1794" y="3330842"/>
            <a:ext cx="126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</a:t>
            </a:r>
            <a:r>
              <a:rPr lang="en-US" altLang="ko-KR" b="1" dirty="0" smtClean="0">
                <a:solidFill>
                  <a:srgbClr val="2555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4</a:t>
            </a:r>
            <a:r>
              <a:rPr lang="ko-KR" altLang="en-US" b="1" dirty="0" smtClean="0">
                <a:solidFill>
                  <a:srgbClr val="2555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</a:t>
            </a:r>
            <a:endParaRPr lang="ko-KR" altLang="en-US" b="1" dirty="0">
              <a:solidFill>
                <a:srgbClr val="2555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3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8857" y="-26634"/>
            <a:ext cx="12249714" cy="6884634"/>
            <a:chOff x="-28857" y="-26634"/>
            <a:chExt cx="12249714" cy="6884634"/>
          </a:xfrm>
        </p:grpSpPr>
        <p:grpSp>
          <p:nvGrpSpPr>
            <p:cNvPr id="3" name="그룹 2"/>
            <p:cNvGrpSpPr/>
            <p:nvPr/>
          </p:nvGrpSpPr>
          <p:grpSpPr>
            <a:xfrm>
              <a:off x="-28857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51" name="직선 연결선 50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flipH="1">
              <a:off x="0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5" name="직선 연결선 4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TextBox 106"/>
          <p:cNvSpPr txBox="1"/>
          <p:nvPr/>
        </p:nvSpPr>
        <p:spPr>
          <a:xfrm>
            <a:off x="3182563" y="2188893"/>
            <a:ext cx="17107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목차</a:t>
            </a:r>
          </a:p>
        </p:txBody>
      </p:sp>
      <p:sp>
        <p:nvSpPr>
          <p:cNvPr id="97" name="타원 96"/>
          <p:cNvSpPr/>
          <p:nvPr/>
        </p:nvSpPr>
        <p:spPr>
          <a:xfrm>
            <a:off x="4086005" y="2100116"/>
            <a:ext cx="248573" cy="248573"/>
          </a:xfrm>
          <a:prstGeom prst="ellipse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/>
          <p:cNvSpPr/>
          <p:nvPr/>
        </p:nvSpPr>
        <p:spPr>
          <a:xfrm>
            <a:off x="4147416" y="1558574"/>
            <a:ext cx="639195" cy="639195"/>
          </a:xfrm>
          <a:prstGeom prst="ellipse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777731" y="2011340"/>
            <a:ext cx="363984" cy="363984"/>
          </a:xfrm>
          <a:prstGeom prst="ellipse">
            <a:avLst/>
          </a:prstGeom>
          <a:solidFill>
            <a:srgbClr val="255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9" name="직선 연결선 108"/>
          <p:cNvCxnSpPr>
            <a:cxnSpLocks/>
          </p:cNvCxnSpPr>
          <p:nvPr/>
        </p:nvCxnSpPr>
        <p:spPr>
          <a:xfrm>
            <a:off x="4776366" y="2954511"/>
            <a:ext cx="4068930" cy="0"/>
          </a:xfrm>
          <a:prstGeom prst="line">
            <a:avLst/>
          </a:prstGeom>
          <a:ln>
            <a:solidFill>
              <a:srgbClr val="2D5BE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5170534" y="3366113"/>
            <a:ext cx="248573" cy="248573"/>
          </a:xfrm>
          <a:prstGeom prst="ellipse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465807" y="3160887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프로그램 개요</a:t>
            </a:r>
            <a:endParaRPr lang="ko-KR" altLang="en-US" sz="3200" b="1" dirty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5163136" y="4104439"/>
            <a:ext cx="248573" cy="248573"/>
          </a:xfrm>
          <a:prstGeom prst="ellipse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25860" y="3952038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사용하는 장치</a:t>
            </a:r>
            <a:endParaRPr lang="ko-KR" altLang="en-US" sz="3200" b="1" dirty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173494" y="4869398"/>
            <a:ext cx="248573" cy="248573"/>
          </a:xfrm>
          <a:prstGeom prst="ellipse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5628888" y="4716997"/>
            <a:ext cx="4113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하드웨어 및 소프트웨어</a:t>
            </a:r>
            <a:endParaRPr lang="ko-KR" altLang="en-US" sz="3200" b="1" dirty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7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6634"/>
            <a:ext cx="12249714" cy="6884634"/>
            <a:chOff x="-28857" y="-26634"/>
            <a:chExt cx="12249714" cy="6884634"/>
          </a:xfrm>
        </p:grpSpPr>
        <p:grpSp>
          <p:nvGrpSpPr>
            <p:cNvPr id="3" name="그룹 2"/>
            <p:cNvGrpSpPr/>
            <p:nvPr/>
          </p:nvGrpSpPr>
          <p:grpSpPr>
            <a:xfrm>
              <a:off x="-28857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51" name="직선 연결선 50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flipH="1">
              <a:off x="0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5" name="직선 연결선 4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그룹 98"/>
          <p:cNvGrpSpPr/>
          <p:nvPr/>
        </p:nvGrpSpPr>
        <p:grpSpPr>
          <a:xfrm>
            <a:off x="4509857" y="497152"/>
            <a:ext cx="3172286" cy="646331"/>
            <a:chOff x="4542410" y="292962"/>
            <a:chExt cx="3172286" cy="646331"/>
          </a:xfrm>
        </p:grpSpPr>
        <p:cxnSp>
          <p:nvCxnSpPr>
            <p:cNvPr id="100" name="직선 연결선 99"/>
            <p:cNvCxnSpPr>
              <a:cxnSpLocks/>
            </p:cNvCxnSpPr>
            <p:nvPr/>
          </p:nvCxnSpPr>
          <p:spPr>
            <a:xfrm>
              <a:off x="4542410" y="898030"/>
              <a:ext cx="3172286" cy="0"/>
            </a:xfrm>
            <a:prstGeom prst="line">
              <a:avLst/>
            </a:prstGeom>
            <a:ln>
              <a:solidFill>
                <a:srgbClr val="2D5BE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699746" y="292962"/>
              <a:ext cx="28280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3600" b="1" dirty="0" smtClean="0">
                  <a:solidFill>
                    <a:srgbClr val="2D5BEF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프로그램 개요</a:t>
              </a:r>
              <a:endParaRPr lang="ko-KR" altLang="en-US" sz="3600" b="1" dirty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2755198" y="4221339"/>
            <a:ext cx="6823652" cy="2636662"/>
            <a:chOff x="2722904" y="2907443"/>
            <a:chExt cx="6823652" cy="2636662"/>
          </a:xfrm>
        </p:grpSpPr>
        <p:pic>
          <p:nvPicPr>
            <p:cNvPr id="2050" name="Picture 2" descr="탄산음료 PNG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2" r="21604" b="33540"/>
            <a:stretch/>
          </p:blipFill>
          <p:spPr bwMode="auto">
            <a:xfrm>
              <a:off x="2722904" y="3204841"/>
              <a:ext cx="1928992" cy="2339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포카리 PNG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14" t="11150" r="26941" b="39309"/>
            <a:stretch/>
          </p:blipFill>
          <p:spPr bwMode="auto">
            <a:xfrm>
              <a:off x="6486979" y="4117357"/>
              <a:ext cx="1059037" cy="1426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탄산수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0" t="8757" r="32416" b="35880"/>
            <a:stretch/>
          </p:blipFill>
          <p:spPr bwMode="auto">
            <a:xfrm>
              <a:off x="4589754" y="2907443"/>
              <a:ext cx="1793288" cy="2636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아이스티 PNG에 대한 이미지 검색결과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15" t="2791" r="22536" b="35374"/>
            <a:stretch/>
          </p:blipFill>
          <p:spPr bwMode="auto">
            <a:xfrm>
              <a:off x="7572651" y="3346883"/>
              <a:ext cx="1973905" cy="219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TextBox 108"/>
          <p:cNvSpPr txBox="1"/>
          <p:nvPr/>
        </p:nvSpPr>
        <p:spPr>
          <a:xfrm>
            <a:off x="458891" y="1668998"/>
            <a:ext cx="112742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i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스위치를 누른 횟수만큼 </a:t>
            </a:r>
            <a:r>
              <a:rPr lang="ko-KR" altLang="en-US" sz="3200" b="1" i="1" dirty="0" err="1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메뉴판을</a:t>
            </a:r>
            <a:r>
              <a:rPr lang="ko-KR" altLang="en-US" sz="3200" b="1" i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회전시켜  음료 종류와 양을 선택</a:t>
            </a:r>
            <a:endParaRPr lang="en-US" altLang="ko-KR" sz="3200" b="1" i="1" dirty="0" smtClean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3200" b="1" i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컵을 놓으면 선택한 옵션대로 음료가 나옴</a:t>
            </a:r>
            <a:endParaRPr lang="en-US" altLang="ko-KR" sz="3200" b="1" i="1" dirty="0" smtClean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sz="3200" b="1" i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모터를 이용한 집게로 컵 뚜껑을 닫아 줌 </a:t>
            </a:r>
            <a:r>
              <a:rPr lang="en-US" altLang="ko-KR" sz="3200" b="1" i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…</a:t>
            </a:r>
          </a:p>
        </p:txBody>
      </p:sp>
      <p:sp>
        <p:nvSpPr>
          <p:cNvPr id="110" name="타원 109"/>
          <p:cNvSpPr/>
          <p:nvPr/>
        </p:nvSpPr>
        <p:spPr>
          <a:xfrm>
            <a:off x="9581262" y="4385566"/>
            <a:ext cx="248573" cy="248573"/>
          </a:xfrm>
          <a:prstGeom prst="ellipse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9181765" y="3586573"/>
            <a:ext cx="639195" cy="639195"/>
          </a:xfrm>
          <a:prstGeom prst="ellipse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9812080" y="4039339"/>
            <a:ext cx="363984" cy="363984"/>
          </a:xfrm>
          <a:prstGeom prst="ellipse">
            <a:avLst/>
          </a:prstGeom>
          <a:solidFill>
            <a:srgbClr val="255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6634"/>
            <a:ext cx="12249714" cy="6884634"/>
            <a:chOff x="-28857" y="-26634"/>
            <a:chExt cx="12249714" cy="6884634"/>
          </a:xfrm>
        </p:grpSpPr>
        <p:grpSp>
          <p:nvGrpSpPr>
            <p:cNvPr id="3" name="그룹 2"/>
            <p:cNvGrpSpPr/>
            <p:nvPr/>
          </p:nvGrpSpPr>
          <p:grpSpPr>
            <a:xfrm>
              <a:off x="-28857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51" name="직선 연결선 50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flipH="1">
              <a:off x="0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5" name="직선 연결선 4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그룹 98"/>
          <p:cNvGrpSpPr/>
          <p:nvPr/>
        </p:nvGrpSpPr>
        <p:grpSpPr>
          <a:xfrm>
            <a:off x="4509857" y="418812"/>
            <a:ext cx="3172286" cy="683408"/>
            <a:chOff x="4542410" y="214622"/>
            <a:chExt cx="3172286" cy="683408"/>
          </a:xfrm>
        </p:grpSpPr>
        <p:cxnSp>
          <p:nvCxnSpPr>
            <p:cNvPr id="100" name="직선 연결선 99"/>
            <p:cNvCxnSpPr>
              <a:cxnSpLocks/>
            </p:cNvCxnSpPr>
            <p:nvPr/>
          </p:nvCxnSpPr>
          <p:spPr>
            <a:xfrm>
              <a:off x="4542410" y="898030"/>
              <a:ext cx="3172286" cy="0"/>
            </a:xfrm>
            <a:prstGeom prst="line">
              <a:avLst/>
            </a:prstGeom>
            <a:ln>
              <a:solidFill>
                <a:srgbClr val="2D5BE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759226" y="214622"/>
              <a:ext cx="28055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rgbClr val="2D5BEF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사용하는 장치</a:t>
              </a:r>
              <a:endParaRPr lang="ko-KR" altLang="en-US" sz="3600" b="1" dirty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2755198" y="4221339"/>
            <a:ext cx="6823652" cy="2636662"/>
            <a:chOff x="2722904" y="2907443"/>
            <a:chExt cx="6823652" cy="2636662"/>
          </a:xfrm>
        </p:grpSpPr>
        <p:pic>
          <p:nvPicPr>
            <p:cNvPr id="2050" name="Picture 2" descr="탄산음료 PNG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2" r="21604" b="33540"/>
            <a:stretch/>
          </p:blipFill>
          <p:spPr bwMode="auto">
            <a:xfrm>
              <a:off x="2722904" y="3204841"/>
              <a:ext cx="1928992" cy="2339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포카리 PNG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14" t="11150" r="26941" b="39309"/>
            <a:stretch/>
          </p:blipFill>
          <p:spPr bwMode="auto">
            <a:xfrm>
              <a:off x="6486979" y="4117357"/>
              <a:ext cx="1059037" cy="1426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탄산수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0" t="8757" r="32416" b="35880"/>
            <a:stretch/>
          </p:blipFill>
          <p:spPr bwMode="auto">
            <a:xfrm>
              <a:off x="4589754" y="2907443"/>
              <a:ext cx="1793288" cy="2636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아이스티 PNG에 대한 이미지 검색결과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15" t="2791" r="22536" b="35374"/>
            <a:stretch/>
          </p:blipFill>
          <p:spPr bwMode="auto">
            <a:xfrm>
              <a:off x="7572651" y="3346883"/>
              <a:ext cx="1973905" cy="219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TextBox 108"/>
          <p:cNvSpPr txBox="1"/>
          <p:nvPr/>
        </p:nvSpPr>
        <p:spPr>
          <a:xfrm>
            <a:off x="3874094" y="1668998"/>
            <a:ext cx="44438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모터 </a:t>
            </a:r>
            <a:r>
              <a:rPr lang="en-US" altLang="ko-KR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</a:t>
            </a:r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개</a:t>
            </a:r>
            <a:endParaRPr lang="en-US" altLang="ko-KR" sz="3200" b="1" dirty="0" smtClean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 err="1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광센서</a:t>
            </a:r>
            <a:r>
              <a:rPr lang="en-US" altLang="ko-KR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초음파센서</a:t>
            </a:r>
            <a:r>
              <a:rPr lang="en-US" altLang="ko-KR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사운드센서</a:t>
            </a:r>
            <a:endParaRPr lang="en-US" altLang="ko-KR" sz="3200" b="1" dirty="0" smtClean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b="1" dirty="0" err="1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Zigbee</a:t>
            </a:r>
            <a:r>
              <a:rPr lang="en-US" altLang="ko-KR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통신</a:t>
            </a:r>
            <a:endParaRPr lang="en-US" altLang="ko-KR" sz="3200" b="1" dirty="0" smtClean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 smtClean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스위치 </a:t>
            </a:r>
            <a:endParaRPr lang="en-US" altLang="ko-KR" sz="3200" b="1" dirty="0" smtClean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ko-KR" sz="3200" b="1" i="1" dirty="0" smtClean="0">
              <a:solidFill>
                <a:srgbClr val="2D5BEF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9581262" y="4385566"/>
            <a:ext cx="248573" cy="248573"/>
          </a:xfrm>
          <a:prstGeom prst="ellipse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9181765" y="3586573"/>
            <a:ext cx="639195" cy="639195"/>
          </a:xfrm>
          <a:prstGeom prst="ellipse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9812080" y="4039339"/>
            <a:ext cx="363984" cy="363984"/>
          </a:xfrm>
          <a:prstGeom prst="ellipse">
            <a:avLst/>
          </a:prstGeom>
          <a:solidFill>
            <a:srgbClr val="255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6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0" y="-26634"/>
            <a:ext cx="12249714" cy="6884634"/>
            <a:chOff x="-28857" y="-26634"/>
            <a:chExt cx="12249714" cy="688463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-28857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158" name="직선 연결선 157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/>
            <p:cNvGrpSpPr/>
            <p:nvPr/>
          </p:nvGrpSpPr>
          <p:grpSpPr>
            <a:xfrm flipH="1">
              <a:off x="0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112" name="직선 연결선 111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03" name="직사각형 4102"/>
          <p:cNvSpPr/>
          <p:nvPr/>
        </p:nvSpPr>
        <p:spPr>
          <a:xfrm>
            <a:off x="3126892" y="1365195"/>
            <a:ext cx="5672805" cy="5069122"/>
          </a:xfrm>
          <a:prstGeom prst="rect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/>
          <p:nvPr/>
        </p:nvGrpSpPr>
        <p:grpSpPr>
          <a:xfrm>
            <a:off x="3784744" y="497152"/>
            <a:ext cx="4592924" cy="646331"/>
            <a:chOff x="3817297" y="292962"/>
            <a:chExt cx="4592924" cy="646331"/>
          </a:xfrm>
        </p:grpSpPr>
        <p:cxnSp>
          <p:nvCxnSpPr>
            <p:cNvPr id="100" name="직선 연결선 99"/>
            <p:cNvCxnSpPr>
              <a:cxnSpLocks/>
            </p:cNvCxnSpPr>
            <p:nvPr/>
          </p:nvCxnSpPr>
          <p:spPr>
            <a:xfrm>
              <a:off x="4542410" y="898030"/>
              <a:ext cx="3172286" cy="0"/>
            </a:xfrm>
            <a:prstGeom prst="line">
              <a:avLst/>
            </a:prstGeom>
            <a:ln>
              <a:solidFill>
                <a:srgbClr val="2D5BE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817297" y="292962"/>
              <a:ext cx="45929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3600" b="1" dirty="0" smtClean="0">
                  <a:solidFill>
                    <a:srgbClr val="2D5BEF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하드웨어 및 소프트웨어</a:t>
              </a:r>
              <a:endParaRPr lang="ko-KR" altLang="en-US" sz="3600" b="1" dirty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176902" y="2496853"/>
            <a:ext cx="61996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초음파센서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컵의 유무 확인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스위치 및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광센서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음료의 종류와 양 선택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사운드센서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음료 선택 완료를 확인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모터 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개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*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음료 선택을 위한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메뉴판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회전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*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음료 선택 후 원하는 음료 칸 열기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* 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컵 뚜껑 얹기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400" i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400" i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endParaRPr lang="en-US" altLang="ko-KR" sz="2400" i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06" name="Picture 2" descr="탄산음료 PNG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2" r="21604" b="33540"/>
          <a:stretch/>
        </p:blipFill>
        <p:spPr bwMode="auto">
          <a:xfrm>
            <a:off x="823528" y="5799386"/>
            <a:ext cx="881719" cy="106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탄산수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0" t="8757" r="32416" b="35880"/>
          <a:stretch/>
        </p:blipFill>
        <p:spPr bwMode="auto">
          <a:xfrm>
            <a:off x="139812" y="5890524"/>
            <a:ext cx="658015" cy="9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TextBox 207"/>
          <p:cNvSpPr txBox="1"/>
          <p:nvPr/>
        </p:nvSpPr>
        <p:spPr>
          <a:xfrm>
            <a:off x="4965123" y="1607684"/>
            <a:ext cx="174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하드웨어</a:t>
            </a:r>
            <a:endParaRPr lang="en-US" altLang="ko-KR" sz="32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34755" y="1516839"/>
            <a:ext cx="1053843" cy="887337"/>
            <a:chOff x="7591200" y="1412052"/>
            <a:chExt cx="1053843" cy="887337"/>
          </a:xfrm>
        </p:grpSpPr>
        <p:sp>
          <p:nvSpPr>
            <p:cNvPr id="209" name="타원 208"/>
            <p:cNvSpPr/>
            <p:nvPr/>
          </p:nvSpPr>
          <p:spPr>
            <a:xfrm>
              <a:off x="7724982" y="1412052"/>
              <a:ext cx="806641" cy="732015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/>
            <p:cNvSpPr/>
            <p:nvPr/>
          </p:nvSpPr>
          <p:spPr>
            <a:xfrm>
              <a:off x="8281805" y="1956358"/>
              <a:ext cx="363238" cy="343031"/>
            </a:xfrm>
            <a:prstGeom prst="ellipse">
              <a:avLst/>
            </a:prstGeom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/>
            <p:cNvSpPr/>
            <p:nvPr/>
          </p:nvSpPr>
          <p:spPr>
            <a:xfrm>
              <a:off x="7591200" y="1920420"/>
              <a:ext cx="356533" cy="34460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4" name="Picture 4" descr="포카리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4" t="11150" r="26941" b="39309"/>
          <a:stretch/>
        </p:blipFill>
        <p:spPr bwMode="auto">
          <a:xfrm>
            <a:off x="11302742" y="5941044"/>
            <a:ext cx="680632" cy="9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8" descr="아이스티 PNG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5" t="2791" r="22536" b="35374"/>
          <a:stretch/>
        </p:blipFill>
        <p:spPr bwMode="auto">
          <a:xfrm>
            <a:off x="10298819" y="5828550"/>
            <a:ext cx="931518" cy="103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0" y="-26634"/>
            <a:ext cx="12249714" cy="6884634"/>
            <a:chOff x="-28857" y="-26634"/>
            <a:chExt cx="12249714" cy="688463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-28857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158" name="직선 연결선 157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/>
            <p:cNvGrpSpPr/>
            <p:nvPr/>
          </p:nvGrpSpPr>
          <p:grpSpPr>
            <a:xfrm flipH="1">
              <a:off x="0" y="-26634"/>
              <a:ext cx="12220857" cy="6884634"/>
              <a:chOff x="-28857" y="-26634"/>
              <a:chExt cx="12220857" cy="6884634"/>
            </a:xfrm>
          </p:grpSpPr>
          <p:cxnSp>
            <p:nvCxnSpPr>
              <p:cNvPr id="112" name="직선 연결선 111"/>
              <p:cNvCxnSpPr>
                <a:cxnSpLocks/>
              </p:cNvCxnSpPr>
              <p:nvPr/>
            </p:nvCxnSpPr>
            <p:spPr>
              <a:xfrm>
                <a:off x="0" y="125926"/>
                <a:ext cx="4113319" cy="67320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266330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608119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951390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1290221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1654205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1996735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2360719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272470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3083508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3442313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382257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4165843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4507632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4850903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5189734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5553718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5896248" y="-17756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>
                <a:off x="6260232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662421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>
                <a:off x="6983021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7341826" y="-8878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>
                <a:off x="7733177" y="0"/>
                <a:ext cx="4190260" cy="68580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>
                <a:cxnSpLocks/>
              </p:cNvCxnSpPr>
              <p:nvPr/>
            </p:nvCxnSpPr>
            <p:spPr>
              <a:xfrm>
                <a:off x="8091982" y="-26634"/>
                <a:ext cx="4100018" cy="671030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>
                <a:cxnSpLocks/>
              </p:cNvCxnSpPr>
              <p:nvPr/>
            </p:nvCxnSpPr>
            <p:spPr>
              <a:xfrm>
                <a:off x="13390" y="6574536"/>
                <a:ext cx="160346" cy="26243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>
                <a:cxnSpLocks/>
              </p:cNvCxnSpPr>
              <p:nvPr/>
            </p:nvCxnSpPr>
            <p:spPr>
              <a:xfrm>
                <a:off x="-2553" y="5980176"/>
                <a:ext cx="523761" cy="85721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>
                <a:cxnSpLocks/>
              </p:cNvCxnSpPr>
              <p:nvPr/>
            </p:nvCxnSpPr>
            <p:spPr>
              <a:xfrm>
                <a:off x="-22438" y="5385816"/>
                <a:ext cx="891118" cy="145845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cxnSpLocks/>
              </p:cNvCxnSpPr>
              <p:nvPr/>
            </p:nvCxnSpPr>
            <p:spPr>
              <a:xfrm>
                <a:off x="0" y="4876868"/>
                <a:ext cx="1210478" cy="198113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>
                <a:cxnSpLocks/>
              </p:cNvCxnSpPr>
              <p:nvPr/>
            </p:nvCxnSpPr>
            <p:spPr>
              <a:xfrm>
                <a:off x="0" y="4281152"/>
                <a:ext cx="1572768" cy="257407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>
                <a:cxnSpLocks/>
              </p:cNvCxnSpPr>
              <p:nvPr/>
            </p:nvCxnSpPr>
            <p:spPr>
              <a:xfrm>
                <a:off x="0" y="3711672"/>
                <a:ext cx="1911096" cy="3127800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>
                <a:cxnSpLocks/>
              </p:cNvCxnSpPr>
              <p:nvPr/>
            </p:nvCxnSpPr>
            <p:spPr>
              <a:xfrm>
                <a:off x="1475" y="3127248"/>
                <a:ext cx="2266237" cy="3709043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>
                <a:cxnSpLocks/>
              </p:cNvCxnSpPr>
              <p:nvPr/>
            </p:nvCxnSpPr>
            <p:spPr>
              <a:xfrm>
                <a:off x="7890" y="2542032"/>
                <a:ext cx="2625582" cy="429716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>
                <a:cxnSpLocks/>
              </p:cNvCxnSpPr>
              <p:nvPr/>
            </p:nvCxnSpPr>
            <p:spPr>
              <a:xfrm>
                <a:off x="0" y="1941880"/>
                <a:ext cx="2999232" cy="4908701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>
                <a:cxnSpLocks/>
              </p:cNvCxnSpPr>
              <p:nvPr/>
            </p:nvCxnSpPr>
            <p:spPr>
              <a:xfrm>
                <a:off x="21536" y="1389888"/>
                <a:ext cx="3325168" cy="5442145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>
                <a:cxnSpLocks/>
              </p:cNvCxnSpPr>
              <p:nvPr/>
            </p:nvCxnSpPr>
            <p:spPr>
              <a:xfrm>
                <a:off x="-28857" y="676182"/>
                <a:ext cx="3759609" cy="615317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>
                <a:cxnSpLocks/>
              </p:cNvCxnSpPr>
              <p:nvPr/>
            </p:nvCxnSpPr>
            <p:spPr>
              <a:xfrm>
                <a:off x="8492838" y="0"/>
                <a:ext cx="3691316" cy="604140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>
                <a:cxnSpLocks/>
              </p:cNvCxnSpPr>
              <p:nvPr/>
            </p:nvCxnSpPr>
            <p:spPr>
              <a:xfrm>
                <a:off x="8856822" y="0"/>
                <a:ext cx="3313099" cy="542239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>
                <a:cxnSpLocks/>
              </p:cNvCxnSpPr>
              <p:nvPr/>
            </p:nvCxnSpPr>
            <p:spPr>
              <a:xfrm>
                <a:off x="9204776" y="0"/>
                <a:ext cx="2966704" cy="485546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>
                <a:cxnSpLocks/>
              </p:cNvCxnSpPr>
              <p:nvPr/>
            </p:nvCxnSpPr>
            <p:spPr>
              <a:xfrm>
                <a:off x="9563336" y="0"/>
                <a:ext cx="2609135" cy="427024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cxnSpLocks/>
              </p:cNvCxnSpPr>
              <p:nvPr/>
            </p:nvCxnSpPr>
            <p:spPr>
              <a:xfrm>
                <a:off x="9927320" y="0"/>
                <a:ext cx="2264680" cy="370649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>
                <a:cxnSpLocks/>
              </p:cNvCxnSpPr>
              <p:nvPr/>
            </p:nvCxnSpPr>
            <p:spPr>
              <a:xfrm>
                <a:off x="10287000" y="1432"/>
                <a:ext cx="1876362" cy="3070952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>
                <a:cxnSpLocks/>
              </p:cNvCxnSpPr>
              <p:nvPr/>
            </p:nvCxnSpPr>
            <p:spPr>
              <a:xfrm>
                <a:off x="10644930" y="0"/>
                <a:ext cx="1542016" cy="252374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>
                <a:cxnSpLocks/>
              </p:cNvCxnSpPr>
              <p:nvPr/>
            </p:nvCxnSpPr>
            <p:spPr>
              <a:xfrm>
                <a:off x="11030857" y="0"/>
                <a:ext cx="1161143" cy="1900388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>
                <a:cxnSpLocks/>
              </p:cNvCxnSpPr>
              <p:nvPr/>
            </p:nvCxnSpPr>
            <p:spPr>
              <a:xfrm>
                <a:off x="11405935" y="0"/>
                <a:ext cx="759834" cy="1243584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cxnSpLocks/>
              </p:cNvCxnSpPr>
              <p:nvPr/>
            </p:nvCxnSpPr>
            <p:spPr>
              <a:xfrm>
                <a:off x="11754204" y="0"/>
                <a:ext cx="428519" cy="701336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>
                <a:cxnSpLocks/>
              </p:cNvCxnSpPr>
              <p:nvPr/>
            </p:nvCxnSpPr>
            <p:spPr>
              <a:xfrm>
                <a:off x="12063624" y="0"/>
                <a:ext cx="119335" cy="195309"/>
              </a:xfrm>
              <a:prstGeom prst="line">
                <a:avLst/>
              </a:prstGeom>
              <a:ln>
                <a:solidFill>
                  <a:srgbClr val="3E68F0">
                    <a:alpha val="17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03" name="직사각형 4102"/>
          <p:cNvSpPr/>
          <p:nvPr/>
        </p:nvSpPr>
        <p:spPr>
          <a:xfrm>
            <a:off x="3126892" y="1365195"/>
            <a:ext cx="5672805" cy="5069122"/>
          </a:xfrm>
          <a:prstGeom prst="rect">
            <a:avLst/>
          </a:prstGeom>
          <a:solidFill>
            <a:srgbClr val="2D5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/>
          <p:nvPr/>
        </p:nvGrpSpPr>
        <p:grpSpPr>
          <a:xfrm>
            <a:off x="3784744" y="497152"/>
            <a:ext cx="4592924" cy="646331"/>
            <a:chOff x="3817297" y="292962"/>
            <a:chExt cx="4592924" cy="646331"/>
          </a:xfrm>
        </p:grpSpPr>
        <p:cxnSp>
          <p:nvCxnSpPr>
            <p:cNvPr id="100" name="직선 연결선 99"/>
            <p:cNvCxnSpPr>
              <a:cxnSpLocks/>
            </p:cNvCxnSpPr>
            <p:nvPr/>
          </p:nvCxnSpPr>
          <p:spPr>
            <a:xfrm>
              <a:off x="4542410" y="898030"/>
              <a:ext cx="3172286" cy="0"/>
            </a:xfrm>
            <a:prstGeom prst="line">
              <a:avLst/>
            </a:prstGeom>
            <a:ln>
              <a:solidFill>
                <a:srgbClr val="2D5BE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817297" y="292962"/>
              <a:ext cx="45929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3600" b="1" dirty="0" smtClean="0">
                  <a:solidFill>
                    <a:srgbClr val="2D5BEF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하드웨어 및 소프트웨어</a:t>
              </a:r>
              <a:endParaRPr lang="ko-KR" altLang="en-US" sz="3600" b="1" dirty="0">
                <a:solidFill>
                  <a:srgbClr val="2D5BEF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139491" y="3058364"/>
            <a:ext cx="57960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초음파센서로 컵이 놓여 있는지 확인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음료 선택을 위한 모터 회전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선택한 음료가 나오도록 모터 동작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</a:t>
            </a:r>
            <a:r>
              <a:rPr lang="ko-KR" altLang="en-US" sz="24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뚜껑 닫기</a:t>
            </a:r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bg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06" name="Picture 2" descr="탄산음료 PNG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2" r="21604" b="33540"/>
          <a:stretch/>
        </p:blipFill>
        <p:spPr bwMode="auto">
          <a:xfrm>
            <a:off x="823528" y="5799386"/>
            <a:ext cx="881719" cy="106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탄산수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0" t="8757" r="32416" b="35880"/>
          <a:stretch/>
        </p:blipFill>
        <p:spPr bwMode="auto">
          <a:xfrm>
            <a:off x="139812" y="5890524"/>
            <a:ext cx="658015" cy="9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TextBox 207"/>
          <p:cNvSpPr txBox="1"/>
          <p:nvPr/>
        </p:nvSpPr>
        <p:spPr>
          <a:xfrm>
            <a:off x="4870318" y="1590947"/>
            <a:ext cx="2059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소프트웨어</a:t>
            </a:r>
            <a:r>
              <a:rPr lang="en-US" altLang="ko-KR" sz="32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태스크</a:t>
            </a:r>
            <a:r>
              <a:rPr lang="en-US" altLang="ko-KR" sz="3200" b="1" dirty="0" smtClean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</p:txBody>
      </p:sp>
      <p:pic>
        <p:nvPicPr>
          <p:cNvPr id="108" name="Picture 4" descr="포카리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4" t="11150" r="26941" b="39309"/>
          <a:stretch/>
        </p:blipFill>
        <p:spPr bwMode="auto">
          <a:xfrm>
            <a:off x="11302742" y="5941044"/>
            <a:ext cx="680632" cy="9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8" descr="아이스티 PNG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5" t="2791" r="22536" b="35374"/>
          <a:stretch/>
        </p:blipFill>
        <p:spPr bwMode="auto">
          <a:xfrm>
            <a:off x="10298819" y="5828550"/>
            <a:ext cx="931518" cy="103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" name="그룹 205"/>
          <p:cNvGrpSpPr/>
          <p:nvPr/>
        </p:nvGrpSpPr>
        <p:grpSpPr>
          <a:xfrm>
            <a:off x="7534755" y="1516839"/>
            <a:ext cx="1053843" cy="887337"/>
            <a:chOff x="7591200" y="1412052"/>
            <a:chExt cx="1053843" cy="887337"/>
          </a:xfrm>
        </p:grpSpPr>
        <p:sp>
          <p:nvSpPr>
            <p:cNvPr id="207" name="타원 206"/>
            <p:cNvSpPr/>
            <p:nvPr/>
          </p:nvSpPr>
          <p:spPr>
            <a:xfrm>
              <a:off x="7724982" y="1412052"/>
              <a:ext cx="806641" cy="732015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/>
            <p:cNvSpPr/>
            <p:nvPr/>
          </p:nvSpPr>
          <p:spPr>
            <a:xfrm>
              <a:off x="8281805" y="1956358"/>
              <a:ext cx="363238" cy="343031"/>
            </a:xfrm>
            <a:prstGeom prst="ellipse">
              <a:avLst/>
            </a:prstGeom>
            <a:gradFill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/>
            <p:cNvSpPr/>
            <p:nvPr/>
          </p:nvSpPr>
          <p:spPr>
            <a:xfrm>
              <a:off x="7591200" y="1920420"/>
              <a:ext cx="356533" cy="34460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603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더페이스샵 잉크립퀴드체"/>
        <a:ea typeface="더페이스샵 잉크립퀴드체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134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08서울남산체 M</vt:lpstr>
      <vt:lpstr>나눔바른고딕</vt:lpstr>
      <vt:lpstr>Arial</vt:lpstr>
      <vt:lpstr>더페이스샵 잉크립퀴드체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</dc:creator>
  <cp:lastModifiedBy>IT2-311-PC01</cp:lastModifiedBy>
  <cp:revision>23</cp:revision>
  <dcterms:created xsi:type="dcterms:W3CDTF">2017-04-13T05:03:10Z</dcterms:created>
  <dcterms:modified xsi:type="dcterms:W3CDTF">2018-11-07T03:55:17Z</dcterms:modified>
</cp:coreProperties>
</file>