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00" r:id="rId1"/>
  </p:sldMasterIdLst>
  <p:notesMasterIdLst>
    <p:notesMasterId r:id="rId19"/>
  </p:notesMasterIdLst>
  <p:sldIdLst>
    <p:sldId id="256" r:id="rId2"/>
    <p:sldId id="257" r:id="rId3"/>
    <p:sldId id="275" r:id="rId4"/>
    <p:sldId id="274" r:id="rId5"/>
    <p:sldId id="276" r:id="rId6"/>
    <p:sldId id="258" r:id="rId7"/>
    <p:sldId id="277" r:id="rId8"/>
    <p:sldId id="27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7" r:id="rId17"/>
    <p:sldId id="273" r:id="rId18"/>
  </p:sldIdLst>
  <p:sldSz cx="9144000" cy="6858000" type="screen4x3"/>
  <p:notesSz cx="7100888" cy="102330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051" cy="511651"/>
          </a:xfrm>
          <a:prstGeom prst="rect">
            <a:avLst/>
          </a:prstGeom>
        </p:spPr>
        <p:txBody>
          <a:bodyPr vert="horz" lIns="96433" tIns="48216" rIns="96433" bIns="48216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2193" y="1"/>
            <a:ext cx="3077051" cy="511651"/>
          </a:xfrm>
          <a:prstGeom prst="rect">
            <a:avLst/>
          </a:prstGeom>
        </p:spPr>
        <p:txBody>
          <a:bodyPr vert="horz" lIns="96433" tIns="48216" rIns="96433" bIns="48216" rtlCol="0"/>
          <a:lstStyle>
            <a:lvl1pPr algn="r">
              <a:defRPr sz="1300"/>
            </a:lvl1pPr>
          </a:lstStyle>
          <a:p>
            <a:fld id="{436524E6-0407-4B8F-A13A-1054C01DFBF3}" type="datetimeFigureOut">
              <a:rPr lang="ko-KR" altLang="en-US" smtClean="0"/>
              <a:pPr/>
              <a:t>2017-02-27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33" tIns="48216" rIns="96433" bIns="4821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89" y="4860687"/>
            <a:ext cx="5680710" cy="4604861"/>
          </a:xfrm>
          <a:prstGeom prst="rect">
            <a:avLst/>
          </a:prstGeom>
        </p:spPr>
        <p:txBody>
          <a:bodyPr vert="horz" lIns="96433" tIns="48216" rIns="96433" bIns="4821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051" cy="511651"/>
          </a:xfrm>
          <a:prstGeom prst="rect">
            <a:avLst/>
          </a:prstGeom>
        </p:spPr>
        <p:txBody>
          <a:bodyPr vert="horz" lIns="96433" tIns="48216" rIns="96433" bIns="48216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2193" y="9719598"/>
            <a:ext cx="3077051" cy="511651"/>
          </a:xfrm>
          <a:prstGeom prst="rect">
            <a:avLst/>
          </a:prstGeom>
        </p:spPr>
        <p:txBody>
          <a:bodyPr vert="horz" lIns="96433" tIns="48216" rIns="96433" bIns="48216" rtlCol="0" anchor="b"/>
          <a:lstStyle>
            <a:lvl1pPr algn="r">
              <a:defRPr sz="1300"/>
            </a:lvl1pPr>
          </a:lstStyle>
          <a:p>
            <a:fld id="{DBE66319-88A9-4221-B512-0B668636A6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814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66319-88A9-4221-B512-0B668636A6A5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28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 b="1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4AE68F2-6092-4AC9-A327-489E8CD05BE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2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‹#›</a:t>
            </a:fld>
            <a:r>
              <a:rPr lang="ko-KR" altLang="en-US" dirty="0" smtClean="0"/>
              <a:t>       </a:t>
            </a:r>
            <a:endParaRPr lang="ko-KR" altLang="en-US" b="1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 sz="18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700" dirty="0" smtClean="0">
                <a:latin typeface="+mn-ea"/>
                <a:ea typeface="+mn-ea"/>
              </a:rPr>
              <a:t>실험 </a:t>
            </a:r>
            <a:r>
              <a:rPr lang="en-US" altLang="ko-KR" sz="2700" dirty="0" smtClean="0">
                <a:latin typeface="+mn-ea"/>
                <a:ea typeface="+mn-ea"/>
              </a:rPr>
              <a:t>3. </a:t>
            </a:r>
            <a:r>
              <a:rPr lang="ko-KR" altLang="en-US" sz="2700" dirty="0" smtClean="0">
                <a:latin typeface="+mn-ea"/>
                <a:ea typeface="+mn-ea"/>
              </a:rPr>
              <a:t>마이크로프로세서로 </a:t>
            </a:r>
            <a:r>
              <a:rPr lang="en-US" altLang="ko-KR" sz="2700" dirty="0" smtClean="0">
                <a:latin typeface="+mn-ea"/>
                <a:ea typeface="+mn-ea"/>
              </a:rPr>
              <a:t>LED </a:t>
            </a:r>
            <a:r>
              <a:rPr lang="ko-KR" altLang="en-US" sz="2700" dirty="0" smtClean="0">
                <a:latin typeface="+mn-ea"/>
                <a:ea typeface="+mn-ea"/>
              </a:rPr>
              <a:t>움직이기</a:t>
            </a:r>
            <a:endParaRPr lang="ko-KR" altLang="en-US" sz="27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조건에 따라 분기</a:t>
            </a:r>
            <a:r>
              <a:rPr lang="en-US" altLang="ko-KR" dirty="0"/>
              <a:t>(branch) </a:t>
            </a:r>
            <a:r>
              <a:rPr lang="ko-KR" altLang="en-US" dirty="0"/>
              <a:t>하는 명령어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상태를 </a:t>
            </a:r>
            <a:r>
              <a:rPr lang="ko-KR" altLang="en-US" dirty="0"/>
              <a:t>확인하여 </a:t>
            </a:r>
            <a:r>
              <a:rPr lang="ko-KR" altLang="en-US" dirty="0" smtClean="0"/>
              <a:t>분기하도록 </a:t>
            </a:r>
            <a:r>
              <a:rPr lang="ko-KR" altLang="en-US" dirty="0"/>
              <a:t>하는 명령어</a:t>
            </a:r>
          </a:p>
          <a:p>
            <a:pPr lvl="1"/>
            <a:r>
              <a:rPr lang="en-US" altLang="ko-KR" dirty="0"/>
              <a:t>BTFSC	f, b </a:t>
            </a:r>
            <a:r>
              <a:rPr lang="en-US" altLang="ko-KR" dirty="0" smtClean="0"/>
              <a:t> 	</a:t>
            </a:r>
          </a:p>
          <a:p>
            <a:pPr lvl="1"/>
            <a:r>
              <a:rPr lang="en-US" altLang="ko-KR" dirty="0" smtClean="0"/>
              <a:t>BTFSS</a:t>
            </a:r>
            <a:r>
              <a:rPr lang="en-US" altLang="ko-KR" dirty="0"/>
              <a:t>	f, b</a:t>
            </a:r>
          </a:p>
          <a:p>
            <a:pPr lvl="1">
              <a:buFontTx/>
              <a:buNone/>
            </a:pPr>
            <a:endParaRPr lang="en-US" altLang="ko-KR" dirty="0" smtClean="0"/>
          </a:p>
          <a:p>
            <a:pPr lvl="1">
              <a:buFontTx/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ko-KR" altLang="en-US" dirty="0"/>
              <a:t>연산 결과로 바로 </a:t>
            </a:r>
            <a:r>
              <a:rPr lang="ko-KR" altLang="en-US" dirty="0" smtClean="0"/>
              <a:t>분기하는 </a:t>
            </a:r>
            <a:r>
              <a:rPr lang="ko-KR" altLang="en-US" dirty="0"/>
              <a:t>명령어</a:t>
            </a:r>
          </a:p>
          <a:p>
            <a:pPr lvl="1"/>
            <a:r>
              <a:rPr lang="en-US" altLang="ko-KR" dirty="0"/>
              <a:t>DECFSZ	f, d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INCFSZ</a:t>
            </a:r>
            <a:r>
              <a:rPr lang="en-US" altLang="ko-KR" dirty="0"/>
              <a:t>	f, d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9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>(</a:t>
            </a:r>
            <a:r>
              <a:rPr lang="ko-KR" altLang="en-US" sz="2200" dirty="0" smtClean="0"/>
              <a:t>예</a:t>
            </a:r>
            <a:r>
              <a:rPr lang="en-US" altLang="ko-KR" sz="2200" dirty="0" smtClean="0"/>
              <a:t>) REGISTER FILE 22H </a:t>
            </a:r>
            <a:r>
              <a:rPr lang="ko-KR" altLang="en-US" sz="2200" dirty="0" smtClean="0"/>
              <a:t>번지의 내용이 </a:t>
            </a:r>
            <a:r>
              <a:rPr lang="en-US" altLang="ko-KR" sz="2200" dirty="0" smtClean="0"/>
              <a:t>00H </a:t>
            </a:r>
            <a:r>
              <a:rPr lang="ko-KR" altLang="en-US" sz="2200" dirty="0" smtClean="0"/>
              <a:t>이면 </a:t>
            </a:r>
            <a:r>
              <a:rPr lang="en-US" altLang="ko-KR" sz="2200" dirty="0" smtClean="0"/>
              <a:t>XY </a:t>
            </a:r>
            <a:r>
              <a:rPr lang="ko-KR" altLang="en-US" sz="2200" dirty="0" smtClean="0"/>
              <a:t>번지의 프로그램</a:t>
            </a:r>
            <a:r>
              <a:rPr lang="en-US" altLang="ko-KR" sz="2200" dirty="0" smtClean="0"/>
              <a:t/>
            </a:r>
            <a:br>
              <a:rPr lang="en-US" altLang="ko-KR" sz="2200" dirty="0" smtClean="0"/>
            </a:br>
            <a:r>
              <a:rPr lang="en-US" altLang="ko-KR" sz="2200" dirty="0" smtClean="0"/>
              <a:t>       </a:t>
            </a:r>
            <a:r>
              <a:rPr lang="ko-KR" altLang="en-US" sz="2200" dirty="0" smtClean="0"/>
              <a:t>을 수행하고 아니면 </a:t>
            </a:r>
            <a:r>
              <a:rPr lang="en-US" altLang="ko-KR" sz="2200" dirty="0" smtClean="0"/>
              <a:t>WZ</a:t>
            </a:r>
            <a:r>
              <a:rPr lang="ko-KR" altLang="en-US" sz="2200" dirty="0" smtClean="0"/>
              <a:t>번지의 프로그램을 수행하도록 하는 프로그램</a:t>
            </a:r>
            <a:endParaRPr lang="ko-KR" altLang="ko-KR" sz="2200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22"/>
            <a:ext cx="8229600" cy="488157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ko-KR" altLang="en-US" dirty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dirty="0">
                <a:solidFill>
                  <a:schemeClr val="tx2"/>
                </a:solidFill>
              </a:rPr>
              <a:t>(1)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tx2"/>
                </a:solidFill>
              </a:rPr>
              <a:t>MOVLW</a:t>
            </a:r>
            <a:r>
              <a:rPr lang="en-US" altLang="ko-KR" dirty="0">
                <a:solidFill>
                  <a:schemeClr val="tx2"/>
                </a:solidFill>
              </a:rPr>
              <a:t>	00H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dirty="0">
                <a:solidFill>
                  <a:schemeClr val="tx2"/>
                </a:solidFill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</a:rPr>
              <a:t>	SUBWF</a:t>
            </a:r>
            <a:r>
              <a:rPr lang="en-US" altLang="ko-KR" dirty="0">
                <a:solidFill>
                  <a:schemeClr val="tx2"/>
                </a:solidFill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</a:rPr>
              <a:t>	22H</a:t>
            </a:r>
            <a:r>
              <a:rPr lang="en-US" altLang="ko-KR" dirty="0">
                <a:solidFill>
                  <a:schemeClr val="tx2"/>
                </a:solidFill>
              </a:rPr>
              <a:t>, W		; SUBWF   22H,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dirty="0">
                <a:solidFill>
                  <a:schemeClr val="tx2"/>
                </a:solidFill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</a:rPr>
              <a:t>	BTFSS</a:t>
            </a:r>
            <a:r>
              <a:rPr lang="en-US" altLang="ko-KR" dirty="0">
                <a:solidFill>
                  <a:schemeClr val="tx2"/>
                </a:solidFill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</a:rPr>
              <a:t>	STATUS</a:t>
            </a:r>
            <a:r>
              <a:rPr lang="en-US" altLang="ko-KR" dirty="0">
                <a:solidFill>
                  <a:schemeClr val="tx2"/>
                </a:solidFill>
              </a:rPr>
              <a:t>, Z	; BTFSS    03H, 2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en-US" altLang="ko-KR" dirty="0" smtClean="0">
                <a:solidFill>
                  <a:schemeClr val="tx2"/>
                </a:solidFill>
              </a:rPr>
              <a:t>	GOTO</a:t>
            </a:r>
            <a:r>
              <a:rPr lang="en-US" altLang="ko-KR" dirty="0">
                <a:solidFill>
                  <a:schemeClr val="tx2"/>
                </a:solidFill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</a:rPr>
              <a:t>	WZ</a:t>
            </a:r>
            <a:endParaRPr lang="en-US" altLang="ko-KR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dirty="0">
                <a:solidFill>
                  <a:schemeClr val="tx2"/>
                </a:solidFill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</a:rPr>
              <a:t>	GOTO</a:t>
            </a:r>
            <a:r>
              <a:rPr lang="en-US" altLang="ko-KR" dirty="0">
                <a:solidFill>
                  <a:schemeClr val="tx2"/>
                </a:solidFill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</a:rPr>
              <a:t>	XY</a:t>
            </a:r>
            <a:endParaRPr lang="en-US" altLang="ko-KR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ko-KR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dirty="0">
                <a:solidFill>
                  <a:schemeClr val="tx2"/>
                </a:solidFill>
              </a:rPr>
              <a:t>(2)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tx2"/>
                </a:solidFill>
              </a:rPr>
              <a:t>MOVF</a:t>
            </a:r>
            <a:r>
              <a:rPr lang="en-US" altLang="ko-KR" dirty="0">
                <a:solidFill>
                  <a:schemeClr val="tx2"/>
                </a:solidFill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</a:rPr>
              <a:t>	22H</a:t>
            </a:r>
            <a:r>
              <a:rPr lang="en-US" altLang="ko-KR" dirty="0">
                <a:solidFill>
                  <a:schemeClr val="tx2"/>
                </a:solidFill>
              </a:rPr>
              <a:t>, F		; MOVF   .34,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dirty="0">
                <a:solidFill>
                  <a:schemeClr val="tx2"/>
                </a:solidFill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</a:rPr>
              <a:t>	BTFSS</a:t>
            </a:r>
            <a:r>
              <a:rPr lang="en-US" altLang="ko-KR" dirty="0">
                <a:solidFill>
                  <a:schemeClr val="tx2"/>
                </a:solidFill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</a:rPr>
              <a:t>	STATUS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dirty="0">
                <a:solidFill>
                  <a:schemeClr val="tx2"/>
                </a:solidFill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</a:rPr>
              <a:t>	GOTO</a:t>
            </a:r>
            <a:r>
              <a:rPr lang="en-US" altLang="ko-KR" dirty="0">
                <a:solidFill>
                  <a:schemeClr val="tx2"/>
                </a:solidFill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</a:rPr>
              <a:t>	WZ</a:t>
            </a:r>
            <a:endParaRPr lang="en-US" altLang="ko-KR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dirty="0">
                <a:solidFill>
                  <a:schemeClr val="tx2"/>
                </a:solidFill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</a:rPr>
              <a:t>	GOTO</a:t>
            </a:r>
            <a:r>
              <a:rPr lang="en-US" altLang="ko-KR" dirty="0">
                <a:solidFill>
                  <a:schemeClr val="tx2"/>
                </a:solidFill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</a:rPr>
              <a:t>	XY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10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 루틴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어떤 프로그램을 </a:t>
            </a:r>
            <a:r>
              <a:rPr lang="en-US" altLang="ko-KR" dirty="0"/>
              <a:t>100</a:t>
            </a:r>
            <a:r>
              <a:rPr lang="ko-KR" altLang="en-US" dirty="0"/>
              <a:t>번 반복할 경우의 프로그램</a:t>
            </a:r>
          </a:p>
          <a:p>
            <a:pPr>
              <a:buFontTx/>
              <a:buNone/>
            </a:pP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	</a:t>
            </a:r>
            <a:r>
              <a:rPr lang="en-US" altLang="ko-KR" dirty="0">
                <a:solidFill>
                  <a:schemeClr val="tx2"/>
                </a:solidFill>
              </a:rPr>
              <a:t>MOVLW	.100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en-US" altLang="ko-KR" dirty="0">
                <a:solidFill>
                  <a:schemeClr val="tx2"/>
                </a:solidFill>
              </a:rPr>
              <a:t>	MOVWF	COUNT	       ; 100</a:t>
            </a:r>
            <a:r>
              <a:rPr lang="ko-KR" altLang="en-US" dirty="0">
                <a:solidFill>
                  <a:schemeClr val="tx2"/>
                </a:solidFill>
              </a:rPr>
              <a:t>번을 확인하기 위한 </a:t>
            </a:r>
            <a:r>
              <a:rPr lang="ko-KR" altLang="en-US" dirty="0" smtClean="0">
                <a:solidFill>
                  <a:schemeClr val="tx2"/>
                </a:solidFill>
              </a:rPr>
              <a:t>변수</a:t>
            </a:r>
            <a:endParaRPr lang="ko-KR" altLang="en-US" dirty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altLang="ko-KR" dirty="0" smtClean="0">
                <a:solidFill>
                  <a:schemeClr val="tx2"/>
                </a:solidFill>
              </a:rPr>
              <a:t>LP</a:t>
            </a:r>
            <a:r>
              <a:rPr lang="en-US" altLang="ko-KR" dirty="0">
                <a:solidFill>
                  <a:schemeClr val="tx2"/>
                </a:solidFill>
              </a:rPr>
              <a:t>	.                                      </a:t>
            </a:r>
            <a:r>
              <a:rPr lang="en-US" altLang="ko-KR" dirty="0" smtClean="0">
                <a:solidFill>
                  <a:schemeClr val="tx2"/>
                </a:solidFill>
              </a:rPr>
              <a:t>	       </a:t>
            </a:r>
            <a:r>
              <a:rPr lang="en-US" altLang="ko-KR" dirty="0">
                <a:solidFill>
                  <a:schemeClr val="tx2"/>
                </a:solidFill>
              </a:rPr>
              <a:t>; </a:t>
            </a:r>
            <a:r>
              <a:rPr lang="ko-KR" altLang="en-US" dirty="0">
                <a:solidFill>
                  <a:schemeClr val="tx2"/>
                </a:solidFill>
              </a:rPr>
              <a:t>반복되는 </a:t>
            </a:r>
            <a:r>
              <a:rPr lang="en-US" altLang="ko-KR" dirty="0">
                <a:solidFill>
                  <a:schemeClr val="tx2"/>
                </a:solidFill>
              </a:rPr>
              <a:t>program </a:t>
            </a:r>
            <a:r>
              <a:rPr lang="ko-KR" altLang="en-US" dirty="0">
                <a:solidFill>
                  <a:schemeClr val="tx2"/>
                </a:solidFill>
              </a:rPr>
              <a:t>영역</a:t>
            </a:r>
          </a:p>
          <a:p>
            <a:pPr>
              <a:buFontTx/>
              <a:buNone/>
            </a:pPr>
            <a:r>
              <a:rPr lang="ko-KR" altLang="en-US" dirty="0">
                <a:solidFill>
                  <a:schemeClr val="tx2"/>
                </a:solidFill>
              </a:rPr>
              <a:t>		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</a:p>
          <a:p>
            <a:pPr>
              <a:buFontTx/>
              <a:buNone/>
            </a:pPr>
            <a:r>
              <a:rPr lang="en-US" altLang="ko-KR" dirty="0">
                <a:solidFill>
                  <a:schemeClr val="tx2"/>
                </a:solidFill>
              </a:rPr>
              <a:t>		DECFSZ	COUNT, F    ; </a:t>
            </a:r>
            <a:r>
              <a:rPr lang="ko-KR" altLang="en-US" dirty="0">
                <a:solidFill>
                  <a:schemeClr val="tx2"/>
                </a:solidFill>
              </a:rPr>
              <a:t>변수를 감소시켜 </a:t>
            </a:r>
            <a:r>
              <a:rPr lang="ko-KR" altLang="en-US" dirty="0" smtClean="0">
                <a:solidFill>
                  <a:schemeClr val="tx2"/>
                </a:solidFill>
              </a:rPr>
              <a:t>가면서</a:t>
            </a:r>
            <a:endParaRPr lang="en-US" altLang="ko-KR" dirty="0" smtClean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altLang="ko-KR" dirty="0">
                <a:solidFill>
                  <a:schemeClr val="tx2"/>
                </a:solidFill>
              </a:rPr>
              <a:t>	</a:t>
            </a:r>
            <a:r>
              <a:rPr lang="ko-KR" altLang="en-US" dirty="0" smtClean="0">
                <a:solidFill>
                  <a:schemeClr val="tx2"/>
                </a:solidFill>
              </a:rPr>
              <a:t>  </a:t>
            </a:r>
            <a:r>
              <a:rPr lang="ko-KR" altLang="en-US" dirty="0">
                <a:solidFill>
                  <a:schemeClr val="tx2"/>
                </a:solidFill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</a:rPr>
              <a:t>GOTO</a:t>
            </a:r>
            <a:r>
              <a:rPr lang="en-US" altLang="ko-KR" dirty="0">
                <a:solidFill>
                  <a:schemeClr val="tx2"/>
                </a:solidFill>
              </a:rPr>
              <a:t>		LP	        ; zero</a:t>
            </a:r>
            <a:r>
              <a:rPr lang="ko-KR" altLang="en-US" dirty="0">
                <a:solidFill>
                  <a:schemeClr val="tx2"/>
                </a:solidFill>
              </a:rPr>
              <a:t>가 아니면 여기로</a:t>
            </a:r>
          </a:p>
          <a:p>
            <a:pPr>
              <a:buFontTx/>
              <a:buNone/>
            </a:pPr>
            <a:r>
              <a:rPr lang="ko-KR" altLang="en-US" dirty="0">
                <a:solidFill>
                  <a:schemeClr val="tx2"/>
                </a:solidFill>
              </a:rPr>
              <a:t>		</a:t>
            </a:r>
            <a:r>
              <a:rPr lang="en-US" altLang="ko-KR" dirty="0">
                <a:solidFill>
                  <a:schemeClr val="tx2"/>
                </a:solidFill>
              </a:rPr>
              <a:t>.		                   </a:t>
            </a:r>
            <a:r>
              <a:rPr lang="en-US" altLang="ko-KR" dirty="0" smtClean="0">
                <a:solidFill>
                  <a:schemeClr val="tx2"/>
                </a:solidFill>
              </a:rPr>
              <a:t>    ; </a:t>
            </a:r>
            <a:r>
              <a:rPr lang="en-US" altLang="ko-KR" dirty="0">
                <a:solidFill>
                  <a:schemeClr val="tx2"/>
                </a:solidFill>
              </a:rPr>
              <a:t>zero</a:t>
            </a:r>
            <a:r>
              <a:rPr lang="ko-KR" altLang="en-US" dirty="0">
                <a:solidFill>
                  <a:schemeClr val="tx2"/>
                </a:solidFill>
              </a:rPr>
              <a:t>이면 </a:t>
            </a:r>
            <a:r>
              <a:rPr lang="en-US" altLang="ko-KR" dirty="0">
                <a:solidFill>
                  <a:schemeClr val="tx2"/>
                </a:solidFill>
              </a:rPr>
              <a:t>next program </a:t>
            </a:r>
            <a:r>
              <a:rPr lang="ko-KR" altLang="en-US" dirty="0">
                <a:solidFill>
                  <a:schemeClr val="tx2"/>
                </a:solidFill>
              </a:rPr>
              <a:t>시작 					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11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PIC16F876A</a:t>
            </a:r>
            <a:r>
              <a:rPr lang="ko-KR" altLang="en-US" dirty="0" smtClean="0"/>
              <a:t>의 </a:t>
            </a:r>
            <a:r>
              <a:rPr lang="ko-KR" altLang="en-US" dirty="0"/>
              <a:t>클럭 및 명령어 사이클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pic>
        <p:nvPicPr>
          <p:cNvPr id="2375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33507"/>
            <a:ext cx="691515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12</a:t>
            </a:fld>
            <a:r>
              <a:rPr lang="ko-KR" altLang="en-US" dirty="0" smtClean="0"/>
              <a:t>       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시간지연을 만드는 부 프로그램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60438"/>
            <a:ext cx="8229600" cy="5211762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endParaRPr lang="en-US" altLang="ko-KR" sz="1800" dirty="0" smtClean="0"/>
          </a:p>
          <a:p>
            <a:pPr>
              <a:lnSpc>
                <a:spcPct val="80000"/>
              </a:lnSpc>
            </a:pPr>
            <a:r>
              <a:rPr lang="en-US" altLang="ko-KR" sz="1800" dirty="0" smtClean="0"/>
              <a:t>Delay </a:t>
            </a:r>
            <a:r>
              <a:rPr lang="ko-KR" altLang="en-US" sz="1800" dirty="0"/>
              <a:t>프로그램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ko-KR" sz="18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dirty="0" smtClean="0"/>
              <a:t>* </a:t>
            </a:r>
            <a:r>
              <a:rPr lang="en-US" altLang="ko-KR" sz="1800" dirty="0" smtClean="0"/>
              <a:t>Clock </a:t>
            </a:r>
            <a:r>
              <a:rPr lang="en-US" altLang="ko-KR" sz="1800" dirty="0"/>
              <a:t>4MHz </a:t>
            </a:r>
            <a:r>
              <a:rPr lang="en-US" altLang="ko-KR" sz="1800" dirty="0">
                <a:sym typeface="Wingdings" pitchFamily="2" charset="2"/>
              </a:rPr>
              <a:t> 1</a:t>
            </a:r>
            <a:r>
              <a:rPr lang="ko-KR" altLang="en-US" sz="1800" dirty="0">
                <a:sym typeface="Wingdings" pitchFamily="2" charset="2"/>
              </a:rPr>
              <a:t>명령어 수행시간</a:t>
            </a:r>
            <a:r>
              <a:rPr lang="en-US" altLang="ko-KR" sz="1800" dirty="0">
                <a:sym typeface="Wingdings" pitchFamily="2" charset="2"/>
              </a:rPr>
              <a:t>(</a:t>
            </a:r>
            <a:r>
              <a:rPr lang="ko-KR" altLang="en-US" sz="1800" dirty="0">
                <a:sym typeface="Wingdings" pitchFamily="2" charset="2"/>
              </a:rPr>
              <a:t>명령어 사이클</a:t>
            </a:r>
            <a:r>
              <a:rPr lang="en-US" altLang="ko-KR" sz="1800" dirty="0">
                <a:sym typeface="Wingdings" pitchFamily="2" charset="2"/>
              </a:rPr>
              <a:t>) = 1/(1MHz) </a:t>
            </a:r>
            <a:r>
              <a:rPr lang="ko-KR" altLang="en-US" sz="1800" dirty="0" smtClean="0">
                <a:sym typeface="Wingdings" pitchFamily="2" charset="2"/>
              </a:rPr>
              <a:t>초</a:t>
            </a:r>
            <a:r>
              <a:rPr lang="en-US" altLang="ko-KR" sz="1800" dirty="0" smtClean="0">
                <a:sym typeface="Wingdings" pitchFamily="2" charset="2"/>
              </a:rPr>
              <a:t>= </a:t>
            </a:r>
            <a:r>
              <a:rPr lang="en-US" altLang="ko-KR" sz="1800" dirty="0">
                <a:sym typeface="Wingdings" pitchFamily="2" charset="2"/>
              </a:rPr>
              <a:t>1</a:t>
            </a:r>
            <a:r>
              <a:rPr lang="el-GR" altLang="ko-KR" sz="1800" dirty="0">
                <a:sym typeface="Wingdings" pitchFamily="2" charset="2"/>
              </a:rPr>
              <a:t>μ</a:t>
            </a:r>
            <a:r>
              <a:rPr lang="en-US" altLang="ko-KR" sz="1800" dirty="0">
                <a:sym typeface="Wingdings" pitchFamily="2" charset="2"/>
              </a:rPr>
              <a:t>s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ko-KR" sz="1800" dirty="0">
              <a:sym typeface="Wingdings" pitchFamily="2" charset="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ko-KR" altLang="en-US" sz="1800" dirty="0">
                <a:sym typeface="Wingdings" pitchFamily="2" charset="2"/>
              </a:rPr>
              <a:t>예</a:t>
            </a:r>
            <a:r>
              <a:rPr lang="en-US" altLang="ko-KR" sz="1800" dirty="0">
                <a:sym typeface="Wingdings" pitchFamily="2" charset="2"/>
              </a:rPr>
              <a:t>) 100ms </a:t>
            </a:r>
            <a:r>
              <a:rPr lang="ko-KR" altLang="en-US" sz="1800" dirty="0">
                <a:sym typeface="Wingdings" pitchFamily="2" charset="2"/>
              </a:rPr>
              <a:t>지연 프로그램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ko-KR" altLang="en-US" sz="1800" dirty="0">
              <a:sym typeface="Wingdings" pitchFamily="2" charset="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1800" dirty="0">
                <a:sym typeface="Wingdings" pitchFamily="2" charset="2"/>
              </a:rPr>
              <a:t>DELAY				</a:t>
            </a:r>
            <a:r>
              <a:rPr lang="en-US" altLang="ko-KR" sz="1800" dirty="0" smtClean="0">
                <a:sym typeface="Wingdings" pitchFamily="2" charset="2"/>
              </a:rPr>
              <a:t>;(</a:t>
            </a:r>
            <a:r>
              <a:rPr lang="ko-KR" altLang="en-US" sz="1800" dirty="0">
                <a:sym typeface="Wingdings" pitchFamily="2" charset="2"/>
              </a:rPr>
              <a:t>반복수행 수</a:t>
            </a:r>
            <a:r>
              <a:rPr lang="en-US" altLang="ko-KR" sz="1800" dirty="0">
                <a:sym typeface="Wingdings" pitchFamily="2" charset="2"/>
              </a:rPr>
              <a:t>)x(</a:t>
            </a:r>
            <a:r>
              <a:rPr lang="ko-KR" altLang="en-US" sz="1800" dirty="0">
                <a:sym typeface="Wingdings" pitchFamily="2" charset="2"/>
              </a:rPr>
              <a:t>명령어사이클 수</a:t>
            </a:r>
            <a:r>
              <a:rPr lang="en-US" altLang="ko-KR" sz="1800" dirty="0">
                <a:sym typeface="Wingdings" pitchFamily="2" charset="2"/>
              </a:rPr>
              <a:t>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1800" dirty="0">
                <a:sym typeface="Wingdings" pitchFamily="2" charset="2"/>
              </a:rPr>
              <a:t>			MOVLW	 .</a:t>
            </a:r>
            <a:r>
              <a:rPr lang="en-US" altLang="ko-KR" sz="1800" dirty="0" smtClean="0">
                <a:sym typeface="Wingdings" pitchFamily="2" charset="2"/>
              </a:rPr>
              <a:t>125</a:t>
            </a:r>
            <a:r>
              <a:rPr lang="en-US" altLang="ko-KR" sz="1800" dirty="0">
                <a:sym typeface="Wingdings" pitchFamily="2" charset="2"/>
              </a:rPr>
              <a:t>		; 1x1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1800" dirty="0">
                <a:sym typeface="Wingdings" pitchFamily="2" charset="2"/>
              </a:rPr>
              <a:t>			MOVWF	 DBUF1		; 1x1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1800" dirty="0">
                <a:sym typeface="Wingdings" pitchFamily="2" charset="2"/>
              </a:rPr>
              <a:t>LP1 	</a:t>
            </a:r>
            <a:r>
              <a:rPr lang="en-US" altLang="ko-KR" sz="1800" dirty="0" smtClean="0">
                <a:sym typeface="Wingdings" pitchFamily="2" charset="2"/>
              </a:rPr>
              <a:t>	MOVLW</a:t>
            </a:r>
            <a:r>
              <a:rPr lang="en-US" altLang="ko-KR" sz="1800" dirty="0">
                <a:sym typeface="Wingdings" pitchFamily="2" charset="2"/>
              </a:rPr>
              <a:t>	 .200		; </a:t>
            </a:r>
            <a:r>
              <a:rPr lang="en-US" altLang="ko-KR" sz="1800" dirty="0" smtClean="0">
                <a:sym typeface="Wingdings" pitchFamily="2" charset="2"/>
              </a:rPr>
              <a:t>125x1 </a:t>
            </a:r>
            <a:endParaRPr lang="en-US" altLang="ko-KR" sz="1800" dirty="0">
              <a:sym typeface="Wingdings" pitchFamily="2" charset="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1800" dirty="0">
                <a:sym typeface="Wingdings" pitchFamily="2" charset="2"/>
              </a:rPr>
              <a:t>			MOVWF	 DBUF2		; </a:t>
            </a:r>
            <a:r>
              <a:rPr lang="en-US" altLang="ko-KR" sz="1800" dirty="0" smtClean="0">
                <a:sym typeface="Wingdings" pitchFamily="2" charset="2"/>
              </a:rPr>
              <a:t>125x1</a:t>
            </a:r>
            <a:endParaRPr lang="en-US" altLang="ko-KR" sz="1800" dirty="0">
              <a:sym typeface="Wingdings" pitchFamily="2" charset="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1800" dirty="0">
                <a:sym typeface="Wingdings" pitchFamily="2" charset="2"/>
              </a:rPr>
              <a:t>LP2		NOP			; </a:t>
            </a:r>
            <a:r>
              <a:rPr lang="en-US" altLang="ko-KR" sz="1800" dirty="0" smtClean="0">
                <a:sym typeface="Wingdings" pitchFamily="2" charset="2"/>
              </a:rPr>
              <a:t>200x125x1</a:t>
            </a:r>
            <a:endParaRPr lang="en-US" altLang="ko-KR" sz="1800" dirty="0">
              <a:sym typeface="Wingdings" pitchFamily="2" charset="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1800" dirty="0">
                <a:sym typeface="Wingdings" pitchFamily="2" charset="2"/>
              </a:rPr>
              <a:t>			DECFSZ	 DBUF2, F	; </a:t>
            </a:r>
            <a:r>
              <a:rPr lang="en-US" altLang="ko-KR" sz="1800" dirty="0" smtClean="0">
                <a:sym typeface="Wingdings" pitchFamily="2" charset="2"/>
              </a:rPr>
              <a:t>200x124x1+124x1x2</a:t>
            </a:r>
            <a:endParaRPr lang="en-US" altLang="ko-KR" sz="1800" dirty="0">
              <a:sym typeface="Wingdings" pitchFamily="2" charset="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1800" dirty="0">
                <a:sym typeface="Wingdings" pitchFamily="2" charset="2"/>
              </a:rPr>
              <a:t>			GOTO	 LP2		; </a:t>
            </a:r>
            <a:r>
              <a:rPr lang="en-US" altLang="ko-KR" sz="1800" dirty="0" smtClean="0">
                <a:sym typeface="Wingdings" pitchFamily="2" charset="2"/>
              </a:rPr>
              <a:t>200x125x2</a:t>
            </a:r>
            <a:endParaRPr lang="en-US" altLang="ko-KR" sz="1800" dirty="0">
              <a:sym typeface="Wingdings" pitchFamily="2" charset="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1800" dirty="0">
                <a:sym typeface="Wingdings" pitchFamily="2" charset="2"/>
              </a:rPr>
              <a:t>			DECFSZ	 DBUF1, F	; </a:t>
            </a:r>
            <a:r>
              <a:rPr lang="en-US" altLang="ko-KR" sz="1800" dirty="0" smtClean="0">
                <a:sym typeface="Wingdings" pitchFamily="2" charset="2"/>
              </a:rPr>
              <a:t>124x1+2</a:t>
            </a:r>
            <a:endParaRPr lang="en-US" altLang="ko-KR" sz="1800" dirty="0">
              <a:sym typeface="Wingdings" pitchFamily="2" charset="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1800" dirty="0">
                <a:sym typeface="Wingdings" pitchFamily="2" charset="2"/>
              </a:rPr>
              <a:t>			GOTO	 LP1		; </a:t>
            </a:r>
            <a:r>
              <a:rPr lang="en-US" altLang="ko-KR" sz="1800" dirty="0" smtClean="0">
                <a:sym typeface="Wingdings" pitchFamily="2" charset="2"/>
              </a:rPr>
              <a:t>125x2</a:t>
            </a:r>
            <a:endParaRPr lang="en-US" altLang="ko-KR" sz="1800" dirty="0">
              <a:sym typeface="Wingdings" pitchFamily="2" charset="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1800" dirty="0">
                <a:sym typeface="Wingdings" pitchFamily="2" charset="2"/>
              </a:rPr>
              <a:t>			RETURN		</a:t>
            </a:r>
            <a:r>
              <a:rPr lang="en-US" altLang="ko-KR" sz="1800" dirty="0" smtClean="0">
                <a:sym typeface="Wingdings" pitchFamily="2" charset="2"/>
              </a:rPr>
              <a:t>; </a:t>
            </a:r>
            <a:r>
              <a:rPr lang="en-US" altLang="ko-KR" sz="1800" dirty="0">
                <a:sym typeface="Wingdings" pitchFamily="2" charset="2"/>
              </a:rPr>
              <a:t>1x2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1800" dirty="0">
                <a:sym typeface="Wingdings" pitchFamily="2" charset="2"/>
              </a:rPr>
              <a:t>	</a:t>
            </a:r>
            <a:endParaRPr lang="en-US" altLang="ko-KR" sz="1800" dirty="0"/>
          </a:p>
        </p:txBody>
      </p:sp>
      <p:sp>
        <p:nvSpPr>
          <p:cNvPr id="229380" name="Text Box 4"/>
          <p:cNvSpPr txBox="1">
            <a:spLocks noChangeArrowheads="1"/>
          </p:cNvSpPr>
          <p:nvPr/>
        </p:nvSpPr>
        <p:spPr bwMode="auto">
          <a:xfrm>
            <a:off x="5181600" y="5715000"/>
            <a:ext cx="29187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dirty="0" smtClean="0"/>
              <a:t>100678 </a:t>
            </a:r>
            <a:r>
              <a:rPr lang="el-GR" altLang="ko-KR" dirty="0">
                <a:latin typeface="Arial" charset="0"/>
                <a:sym typeface="Wingdings" pitchFamily="2" charset="2"/>
              </a:rPr>
              <a:t>μ</a:t>
            </a:r>
            <a:r>
              <a:rPr lang="en-US" altLang="ko-KR" dirty="0">
                <a:latin typeface="Arial" charset="0"/>
                <a:sym typeface="Wingdings" pitchFamily="2" charset="2"/>
              </a:rPr>
              <a:t>s </a:t>
            </a:r>
            <a:r>
              <a:rPr lang="en-US" altLang="ko-KR" dirty="0" smtClean="0">
                <a:latin typeface="Arial" charset="0"/>
                <a:sym typeface="Wingdings" pitchFamily="2" charset="2"/>
              </a:rPr>
              <a:t>≈ 100ms = 0.1s</a:t>
            </a:r>
            <a:endParaRPr lang="en-US" altLang="ko-KR" dirty="0">
              <a:latin typeface="Arial" charset="0"/>
              <a:sym typeface="Wingdings" pitchFamily="2" charset="2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13</a:t>
            </a:fld>
            <a:r>
              <a:rPr lang="ko-KR" altLang="en-US" dirty="0" smtClean="0"/>
              <a:t>       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746838" y="2589674"/>
            <a:ext cx="7929618" cy="3071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 smtClean="0"/>
              <a:t>실험 </a:t>
            </a:r>
            <a:r>
              <a:rPr lang="en-US" altLang="ko-KR" sz="2800" dirty="0" smtClean="0"/>
              <a:t>3-1 (EX3-1.ASM)</a:t>
            </a:r>
            <a:endParaRPr lang="en-US" altLang="ko-KR" sz="2800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800" dirty="0" smtClean="0"/>
              <a:t>RC7~RC0</a:t>
            </a:r>
            <a:r>
              <a:rPr lang="ko-KR" altLang="en-US" sz="2800" dirty="0" smtClean="0"/>
              <a:t>를 </a:t>
            </a:r>
            <a:r>
              <a:rPr lang="en-US" altLang="ko-KR" sz="2800" dirty="0" smtClean="0"/>
              <a:t>LED L8~L1</a:t>
            </a:r>
            <a:r>
              <a:rPr lang="ko-KR" altLang="en-US" sz="2800" dirty="0" smtClean="0"/>
              <a:t>에 연결</a:t>
            </a:r>
            <a:endParaRPr lang="en-US" altLang="ko-KR" sz="2800" dirty="0" smtClean="0"/>
          </a:p>
          <a:p>
            <a:r>
              <a:rPr lang="ko-KR" altLang="en-US" sz="2800" dirty="0"/>
              <a:t>교재의 소스코드를 작성하고</a:t>
            </a:r>
            <a:r>
              <a:rPr lang="en-US" altLang="ko-KR" sz="2800" dirty="0"/>
              <a:t>, </a:t>
            </a:r>
            <a:r>
              <a:rPr lang="ko-KR" altLang="en-US" sz="2800" dirty="0"/>
              <a:t>에러</a:t>
            </a:r>
            <a:r>
              <a:rPr lang="en-US" altLang="ko-KR" sz="2800" dirty="0"/>
              <a:t> </a:t>
            </a:r>
            <a:r>
              <a:rPr lang="ko-KR" altLang="en-US" sz="2800" dirty="0"/>
              <a:t>수정</a:t>
            </a:r>
            <a:endParaRPr lang="en-US" altLang="ko-KR" sz="2800" dirty="0"/>
          </a:p>
          <a:p>
            <a:r>
              <a:rPr lang="en-US" altLang="ko-KR" sz="2800" dirty="0" smtClean="0"/>
              <a:t>LED 8</a:t>
            </a:r>
            <a:r>
              <a:rPr lang="ko-KR" altLang="en-US" sz="2800" dirty="0" smtClean="0"/>
              <a:t>개가 순환되면서 </a:t>
            </a:r>
            <a:r>
              <a:rPr lang="en-US" altLang="ko-KR" sz="2800" dirty="0" smtClean="0"/>
              <a:t>ON, </a:t>
            </a:r>
            <a:r>
              <a:rPr lang="ko-KR" altLang="en-US" sz="2800" dirty="0" smtClean="0"/>
              <a:t>한번은 </a:t>
            </a:r>
            <a:r>
              <a:rPr lang="en-US" altLang="ko-KR" sz="2800" dirty="0" smtClean="0"/>
              <a:t>OFF </a:t>
            </a:r>
            <a:r>
              <a:rPr lang="ko-KR" altLang="en-US" sz="2800" dirty="0" smtClean="0"/>
              <a:t>됨을 확인</a:t>
            </a:r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14</a:t>
            </a:fld>
            <a:r>
              <a:rPr lang="ko-KR" altLang="en-US" dirty="0" smtClean="0"/>
              <a:t>       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69565"/>
            <a:ext cx="8153400" cy="5211763"/>
          </a:xfrm>
        </p:spPr>
        <p:txBody>
          <a:bodyPr/>
          <a:lstStyle/>
          <a:p>
            <a:r>
              <a:rPr lang="en-US" altLang="ko-KR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RA 3, 2, 1</a:t>
            </a:r>
            <a:r>
              <a:rPr lang="en-US" altLang="ko-KR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ko-KR" alt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을 </a:t>
            </a:r>
            <a:r>
              <a:rPr lang="en-US" altLang="ko-KR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L12, 11, 10</a:t>
            </a:r>
            <a:r>
              <a:rPr lang="en-US" altLang="ko-KR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9</a:t>
            </a:r>
            <a:r>
              <a:rPr lang="ko-KR" alt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에 연결하고 </a:t>
            </a:r>
            <a:r>
              <a:rPr lang="en-US" altLang="ko-KR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LED </a:t>
            </a:r>
            <a:r>
              <a:rPr lang="en-US" altLang="ko-KR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ko-KR" alt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개가 </a:t>
            </a:r>
            <a:r>
              <a:rPr lang="ko-KR" alt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순환되도록 프로그램을 변경하시오</a:t>
            </a:r>
            <a:r>
              <a:rPr lang="en-US" altLang="ko-KR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altLang="ko-KR" sz="3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ko-KR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ko-KR" sz="3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altLang="ko-KR" sz="2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94360" lvl="2" indent="0">
              <a:buNone/>
            </a:pPr>
            <a:r>
              <a:rPr lang="en-US" altLang="ko-KR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Hint: LED2 </a:t>
            </a:r>
            <a:r>
              <a:rPr lang="ko-KR" altLang="en-US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변수 추가</a:t>
            </a:r>
            <a:r>
              <a:rPr lang="en-US" altLang="ko-KR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‘RLF LED2, F’ </a:t>
            </a:r>
            <a:r>
              <a:rPr lang="ko-KR" altLang="en-US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추가</a:t>
            </a:r>
            <a:endParaRPr lang="en-US" altLang="ko-KR" sz="1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94360" lvl="2" indent="0">
              <a:buNone/>
            </a:pPr>
            <a:r>
              <a:rPr lang="en-US" altLang="ko-KR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LED2</a:t>
            </a:r>
            <a:r>
              <a:rPr lang="ko-KR" altLang="en-US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의 </a:t>
            </a:r>
            <a:r>
              <a:rPr lang="en-US" altLang="ko-KR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BIT4</a:t>
            </a:r>
            <a:r>
              <a:rPr lang="ko-KR" altLang="en-US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가 </a:t>
            </a:r>
            <a:r>
              <a:rPr lang="en-US" altLang="ko-KR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이면 </a:t>
            </a:r>
            <a:r>
              <a:rPr lang="en-US" altLang="ko-KR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MAIN PROGRAM </a:t>
            </a:r>
            <a:r>
              <a:rPr lang="ko-KR" altLang="en-US" sz="1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초기로 이동 등</a:t>
            </a:r>
            <a:endParaRPr lang="en-US" altLang="ko-KR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ko-KR" sz="1800" dirty="0"/>
          </a:p>
        </p:txBody>
      </p:sp>
      <p:graphicFrame>
        <p:nvGraphicFramePr>
          <p:cNvPr id="24474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1405382"/>
              </p:ext>
            </p:extLst>
          </p:nvPr>
        </p:nvGraphicFramePr>
        <p:xfrm>
          <a:off x="896938" y="2348880"/>
          <a:ext cx="7426325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3" name="Visio" r:id="rId3" imgW="6526819" imgH="1749678" progId="Visio.Drawing.11">
                  <p:embed/>
                </p:oleObj>
              </mc:Choice>
              <mc:Fallback>
                <p:oleObj name="Visio" r:id="rId3" imgW="6526819" imgH="1749678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2348880"/>
                        <a:ext cx="7426325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8323263" y="6370314"/>
            <a:ext cx="442391" cy="313582"/>
          </a:xfrm>
        </p:spPr>
        <p:txBody>
          <a:bodyPr/>
          <a:lstStyle/>
          <a:p>
            <a:fld id="{14AE68F2-6092-4AC9-A327-489E8CD05BE4}" type="slidenum">
              <a:rPr lang="en-US" altLang="ko-KR" b="1" smtClean="0"/>
              <a:pPr/>
              <a:t>15</a:t>
            </a:fld>
            <a:endParaRPr lang="en-US" altLang="ko-KR" b="1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 anchor="ctr"/>
          <a:lstStyle/>
          <a:p>
            <a:r>
              <a:rPr lang="ko-KR" altLang="en-US" sz="2800" b="1" dirty="0" smtClean="0">
                <a:latin typeface="Times New Roman" pitchFamily="18" charset="0"/>
                <a:cs typeface="Times New Roman" pitchFamily="18" charset="0"/>
              </a:rPr>
              <a:t>실험 </a:t>
            </a:r>
            <a:r>
              <a:rPr lang="en-US" altLang="ko-KR" sz="2800" b="1" dirty="0" smtClean="0">
                <a:latin typeface="Times New Roman" pitchFamily="18" charset="0"/>
                <a:cs typeface="Times New Roman" pitchFamily="18" charset="0"/>
              </a:rPr>
              <a:t>3-2 (EX3-2.ASM)</a:t>
            </a:r>
            <a:endParaRPr lang="en-US" altLang="ko-KR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실험 </a:t>
            </a:r>
            <a:r>
              <a:rPr lang="en-US" altLang="ko-KR" sz="2800" dirty="0" smtClean="0"/>
              <a:t>3-3 (EX3-3.ASM) – </a:t>
            </a:r>
            <a:r>
              <a:rPr lang="ko-KR" altLang="en-US" sz="2800" dirty="0" smtClean="0"/>
              <a:t>추가 실험</a:t>
            </a:r>
            <a:endParaRPr lang="ko-KR" altLang="en-US" sz="2800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 dirty="0" smtClean="0"/>
              <a:t>초기에 </a:t>
            </a:r>
            <a:r>
              <a:rPr lang="en-US" altLang="ko-KR" sz="2800" dirty="0" smtClean="0"/>
              <a:t>PORTC</a:t>
            </a:r>
            <a:r>
              <a:rPr lang="ko-KR" altLang="en-US" sz="2800" dirty="0" smtClean="0"/>
              <a:t>의 </a:t>
            </a:r>
            <a:r>
              <a:rPr lang="en-US" altLang="ko-KR" sz="2800" dirty="0"/>
              <a:t>0</a:t>
            </a:r>
            <a:r>
              <a:rPr lang="ko-KR" altLang="en-US" sz="2800" dirty="0"/>
              <a:t>번 비트에 연결된 </a:t>
            </a:r>
            <a:r>
              <a:rPr lang="en-US" altLang="ko-KR" sz="2800" dirty="0"/>
              <a:t>LED</a:t>
            </a:r>
            <a:r>
              <a:rPr lang="ko-KR" altLang="en-US" sz="2800" dirty="0"/>
              <a:t>에 불이 들어오도록 하고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토글</a:t>
            </a:r>
            <a:r>
              <a:rPr lang="ko-KR" altLang="en-US" sz="2800" dirty="0"/>
              <a:t> 스위치의 상태에 따라 아래와 같이 동작하도록 프로그램 하시오</a:t>
            </a:r>
            <a:r>
              <a:rPr lang="en-US" altLang="ko-KR" sz="2800" dirty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입력</a:t>
            </a:r>
            <a:r>
              <a:rPr lang="en-US" altLang="ko-KR" dirty="0"/>
              <a:t>: </a:t>
            </a:r>
            <a:r>
              <a:rPr lang="ko-KR" altLang="en-US" dirty="0" err="1"/>
              <a:t>토글</a:t>
            </a:r>
            <a:r>
              <a:rPr lang="ko-KR" altLang="en-US" dirty="0"/>
              <a:t> 스위치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[PORTA 0</a:t>
            </a:r>
            <a:r>
              <a:rPr lang="ko-KR" altLang="en-US" dirty="0"/>
              <a:t>번 비트</a:t>
            </a:r>
            <a:r>
              <a:rPr lang="en-US" altLang="ko-KR" dirty="0"/>
              <a:t>]</a:t>
            </a:r>
          </a:p>
          <a:p>
            <a:pPr lvl="2"/>
            <a:r>
              <a:rPr lang="ko-KR" altLang="en-US" dirty="0" err="1" smtClean="0"/>
              <a:t>토글</a:t>
            </a:r>
            <a:r>
              <a:rPr lang="ko-KR" altLang="en-US" dirty="0" smtClean="0"/>
              <a:t> </a:t>
            </a:r>
            <a:r>
              <a:rPr lang="ko-KR" altLang="en-US" dirty="0"/>
              <a:t>스위치 </a:t>
            </a:r>
            <a:r>
              <a:rPr lang="en-US" altLang="ko-KR" dirty="0"/>
              <a:t>ON  </a:t>
            </a:r>
            <a:r>
              <a:rPr lang="en-US" altLang="ko-KR" dirty="0">
                <a:sym typeface="Wingdings" pitchFamily="2" charset="2"/>
              </a:rPr>
              <a:t> LED LEFT </a:t>
            </a:r>
            <a:r>
              <a:rPr lang="ko-KR" altLang="en-US" dirty="0">
                <a:sym typeface="Wingdings" pitchFamily="2" charset="2"/>
              </a:rPr>
              <a:t>로테이션</a:t>
            </a:r>
          </a:p>
          <a:p>
            <a:pPr lvl="2"/>
            <a:r>
              <a:rPr lang="ko-KR" altLang="en-US" dirty="0" err="1"/>
              <a:t>토글</a:t>
            </a:r>
            <a:r>
              <a:rPr lang="ko-KR" altLang="en-US" dirty="0"/>
              <a:t> 스위치 </a:t>
            </a:r>
            <a:r>
              <a:rPr lang="en-US" altLang="ko-KR" dirty="0"/>
              <a:t>OFF </a:t>
            </a:r>
            <a:r>
              <a:rPr lang="en-US" altLang="ko-KR" dirty="0">
                <a:sym typeface="Wingdings" pitchFamily="2" charset="2"/>
              </a:rPr>
              <a:t> LED RIGHT </a:t>
            </a:r>
            <a:r>
              <a:rPr lang="ko-KR" altLang="en-US" dirty="0" smtClean="0">
                <a:sym typeface="Wingdings" pitchFamily="2" charset="2"/>
              </a:rPr>
              <a:t>로테이션</a:t>
            </a:r>
            <a:endParaRPr lang="en-US" altLang="ko-KR" dirty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/>
              <a:t>출력</a:t>
            </a:r>
            <a:r>
              <a:rPr lang="en-US" altLang="ko-KR" dirty="0"/>
              <a:t>: LED 8</a:t>
            </a:r>
            <a:r>
              <a:rPr lang="ko-KR" altLang="en-US" dirty="0"/>
              <a:t>개 </a:t>
            </a:r>
            <a:r>
              <a:rPr lang="en-US" altLang="ko-KR" dirty="0"/>
              <a:t>[</a:t>
            </a:r>
            <a:r>
              <a:rPr lang="en-US" altLang="ko-KR" dirty="0" smtClean="0"/>
              <a:t>PORTC]</a:t>
            </a:r>
          </a:p>
          <a:p>
            <a:pPr marL="274320" lvl="1" indent="0">
              <a:buNone/>
            </a:pPr>
            <a:endParaRPr lang="en-US" altLang="ko-KR" dirty="0" smtClean="0"/>
          </a:p>
          <a:p>
            <a:pPr marL="27432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ko-KR" altLang="en-US" dirty="0" smtClean="0">
                <a:solidFill>
                  <a:srgbClr val="FF0000"/>
                </a:solidFill>
              </a:rPr>
              <a:t>주의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err="1" smtClean="0">
                <a:solidFill>
                  <a:srgbClr val="FF0000"/>
                </a:solidFill>
              </a:rPr>
              <a:t>토글스위치</a:t>
            </a:r>
            <a:r>
              <a:rPr lang="ko-KR" altLang="en-US" dirty="0" smtClean="0">
                <a:solidFill>
                  <a:srgbClr val="FF0000"/>
                </a:solidFill>
              </a:rPr>
              <a:t> 방향 바뀜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위</a:t>
            </a:r>
            <a:r>
              <a:rPr lang="en-US" altLang="ko-KR" dirty="0" smtClean="0"/>
              <a:t>: 0V, OFF</a:t>
            </a:r>
          </a:p>
          <a:p>
            <a:pPr lvl="2"/>
            <a:r>
              <a:rPr lang="ko-KR" altLang="en-US" dirty="0" smtClean="0"/>
              <a:t>아래</a:t>
            </a:r>
            <a:r>
              <a:rPr lang="en-US" altLang="ko-KR" dirty="0" smtClean="0"/>
              <a:t>: 5V, ON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16</a:t>
            </a:fld>
            <a:r>
              <a:rPr lang="ko-KR" altLang="en-US" dirty="0" smtClean="0"/>
              <a:t>      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4362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I/O </a:t>
            </a:r>
            <a:r>
              <a:rPr lang="ko-KR" altLang="en-US"/>
              <a:t>핀 설정</a:t>
            </a:r>
          </a:p>
        </p:txBody>
      </p:sp>
      <p:graphicFrame>
        <p:nvGraphicFramePr>
          <p:cNvPr id="22016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245133"/>
              </p:ext>
            </p:extLst>
          </p:nvPr>
        </p:nvGraphicFramePr>
        <p:xfrm>
          <a:off x="254026" y="1916832"/>
          <a:ext cx="8635948" cy="33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Visio" r:id="rId3" imgW="6938608" imgH="2662765" progId="Visio.Drawing.11">
                  <p:embed/>
                </p:oleObj>
              </mc:Choice>
              <mc:Fallback>
                <p:oleObj name="Visio" r:id="rId3" imgW="6938608" imgH="2662765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26" y="1916832"/>
                        <a:ext cx="8635948" cy="3312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1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I/O </a:t>
            </a:r>
            <a:r>
              <a:rPr lang="ko-KR" altLang="en-US" dirty="0" smtClean="0"/>
              <a:t>설정과 관련된 명령어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2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ko-KR" b="1" dirty="0" smtClean="0"/>
              <a:t>TRISA</a:t>
            </a:r>
            <a:r>
              <a:rPr lang="en-US" altLang="ko-KR" b="1" dirty="0"/>
              <a:t>, </a:t>
            </a:r>
            <a:r>
              <a:rPr lang="en-US" altLang="ko-KR" b="1" dirty="0" smtClean="0"/>
              <a:t>TRISC</a:t>
            </a:r>
          </a:p>
          <a:p>
            <a:pPr lvl="1" fontAlgn="base"/>
            <a:r>
              <a:rPr lang="en-US" altLang="ko-KR" dirty="0" smtClean="0"/>
              <a:t>W-REG. </a:t>
            </a:r>
            <a:r>
              <a:rPr lang="ko-KR" altLang="en-US" dirty="0" smtClean="0"/>
              <a:t>의 </a:t>
            </a:r>
            <a:r>
              <a:rPr lang="ko-KR" altLang="en-US" dirty="0"/>
              <a:t>값으로 </a:t>
            </a:r>
            <a:r>
              <a:rPr lang="en-US" altLang="ko-KR" dirty="0"/>
              <a:t>I/O PORTA, </a:t>
            </a:r>
            <a:r>
              <a:rPr lang="en-US" altLang="ko-KR" dirty="0" smtClean="0"/>
              <a:t>PORTC</a:t>
            </a:r>
            <a:r>
              <a:rPr lang="ko-KR" altLang="en-US" dirty="0"/>
              <a:t>의 각 </a:t>
            </a:r>
            <a:r>
              <a:rPr lang="en-US" altLang="ko-KR" dirty="0"/>
              <a:t>BIT</a:t>
            </a:r>
            <a:r>
              <a:rPr lang="ko-KR" altLang="en-US" dirty="0"/>
              <a:t>를 </a:t>
            </a:r>
            <a:r>
              <a:rPr lang="en-US" altLang="ko-KR" dirty="0"/>
              <a:t>INPUT PORT</a:t>
            </a:r>
            <a:r>
              <a:rPr lang="ko-KR" altLang="en-US" dirty="0"/>
              <a:t>로 사용할 </a:t>
            </a:r>
            <a:r>
              <a:rPr lang="ko-KR" altLang="en-US" dirty="0" smtClean="0"/>
              <a:t>것인지 </a:t>
            </a:r>
            <a:r>
              <a:rPr lang="en-US" altLang="ko-KR" dirty="0"/>
              <a:t>OUTPUT PORT</a:t>
            </a:r>
            <a:r>
              <a:rPr lang="ko-KR" altLang="en-US" dirty="0"/>
              <a:t>로 사용할 </a:t>
            </a:r>
            <a:r>
              <a:rPr lang="ko-KR" altLang="en-US" dirty="0" smtClean="0"/>
              <a:t>것인지를 </a:t>
            </a:r>
            <a:r>
              <a:rPr lang="ko-KR" altLang="en-US" dirty="0"/>
              <a:t>결정하는 특수용도 </a:t>
            </a:r>
            <a:r>
              <a:rPr lang="en-US" altLang="ko-KR" dirty="0"/>
              <a:t>REGISTER </a:t>
            </a:r>
            <a:endParaRPr lang="ko-KR" altLang="en-US" dirty="0"/>
          </a:p>
          <a:p>
            <a:pPr lvl="2" fontAlgn="base"/>
            <a:r>
              <a:rPr lang="en-US" altLang="ko-KR" dirty="0" smtClean="0"/>
              <a:t>DATA </a:t>
            </a:r>
            <a:r>
              <a:rPr lang="en-US" altLang="ko-KR" dirty="0"/>
              <a:t>BIT </a:t>
            </a:r>
            <a:r>
              <a:rPr lang="ko-KR" altLang="en-US" dirty="0"/>
              <a:t>위치의 값이 </a:t>
            </a:r>
            <a:r>
              <a:rPr lang="en-US" altLang="ko-KR" dirty="0"/>
              <a:t>1 </a:t>
            </a:r>
            <a:r>
              <a:rPr lang="ko-KR" altLang="en-US" dirty="0"/>
              <a:t>이면 </a:t>
            </a:r>
            <a:r>
              <a:rPr lang="en-US" altLang="ko-KR" dirty="0"/>
              <a:t>INPUT PIN</a:t>
            </a:r>
            <a:r>
              <a:rPr lang="ko-KR" altLang="en-US" dirty="0"/>
              <a:t>으로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DATA </a:t>
            </a:r>
            <a:r>
              <a:rPr lang="en-US" altLang="ko-KR" dirty="0"/>
              <a:t>BIT </a:t>
            </a:r>
            <a:r>
              <a:rPr lang="ko-KR" altLang="en-US" dirty="0"/>
              <a:t>위치의 값이 </a:t>
            </a:r>
            <a:r>
              <a:rPr lang="en-US" altLang="ko-KR" dirty="0"/>
              <a:t>0 </a:t>
            </a:r>
            <a:r>
              <a:rPr lang="ko-KR" altLang="en-US" dirty="0"/>
              <a:t>이면 </a:t>
            </a:r>
            <a:r>
              <a:rPr lang="en-US" altLang="ko-KR" dirty="0"/>
              <a:t>OUTPUT PIN</a:t>
            </a:r>
            <a:r>
              <a:rPr lang="ko-KR" altLang="en-US" dirty="0"/>
              <a:t>으로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2" fontAlgn="base"/>
            <a:endParaRPr lang="en-US" altLang="ko-KR" dirty="0"/>
          </a:p>
          <a:p>
            <a:pPr marL="0" indent="0" fontAlgn="base">
              <a:buNone/>
            </a:pPr>
            <a:r>
              <a:rPr lang="ko-KR" altLang="en-US" dirty="0" smtClean="0"/>
              <a:t>     </a:t>
            </a:r>
            <a:r>
              <a:rPr lang="ko-KR" altLang="en-US" dirty="0" smtClean="0">
                <a:solidFill>
                  <a:schemeClr val="tx2"/>
                </a:solidFill>
              </a:rPr>
              <a:t>예</a:t>
            </a:r>
            <a:r>
              <a:rPr lang="en-US" altLang="ko-KR" dirty="0">
                <a:solidFill>
                  <a:schemeClr val="tx2"/>
                </a:solidFill>
              </a:rPr>
              <a:t>) </a:t>
            </a:r>
            <a:r>
              <a:rPr lang="en-US" altLang="ko-KR" dirty="0" smtClean="0">
                <a:solidFill>
                  <a:schemeClr val="tx2"/>
                </a:solidFill>
              </a:rPr>
              <a:t>   	</a:t>
            </a:r>
            <a:r>
              <a:rPr lang="en-US" altLang="ko-KR" b="1" dirty="0" smtClean="0">
                <a:solidFill>
                  <a:schemeClr val="tx2"/>
                </a:solidFill>
              </a:rPr>
              <a:t>MOVLW </a:t>
            </a:r>
            <a:r>
              <a:rPr lang="en-US" altLang="ko-KR" b="1" dirty="0">
                <a:solidFill>
                  <a:schemeClr val="tx2"/>
                </a:solidFill>
              </a:rPr>
              <a:t>B'00001111'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pPr marL="0" indent="0" fontAlgn="base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</a:rPr>
              <a:t>MOVWF TRISA </a:t>
            </a:r>
            <a:r>
              <a:rPr lang="en-US" altLang="ko-KR" dirty="0">
                <a:solidFill>
                  <a:schemeClr val="tx2"/>
                </a:solidFill>
              </a:rPr>
              <a:t>; PORTA</a:t>
            </a:r>
            <a:r>
              <a:rPr lang="ko-KR" altLang="en-US" dirty="0">
                <a:solidFill>
                  <a:schemeClr val="tx2"/>
                </a:solidFill>
              </a:rPr>
              <a:t>의 </a:t>
            </a:r>
            <a:r>
              <a:rPr lang="en-US" altLang="ko-KR" dirty="0">
                <a:solidFill>
                  <a:schemeClr val="tx2"/>
                </a:solidFill>
              </a:rPr>
              <a:t>BIT 4</a:t>
            </a:r>
            <a:r>
              <a:rPr lang="ko-KR" altLang="en-US" dirty="0">
                <a:solidFill>
                  <a:schemeClr val="tx2"/>
                </a:solidFill>
              </a:rPr>
              <a:t>는 </a:t>
            </a:r>
            <a:r>
              <a:rPr lang="en-US" altLang="ko-KR" dirty="0">
                <a:solidFill>
                  <a:schemeClr val="tx2"/>
                </a:solidFill>
              </a:rPr>
              <a:t>OUT, BIT3,2,1,0</a:t>
            </a:r>
            <a:r>
              <a:rPr lang="ko-KR" altLang="en-US" dirty="0">
                <a:solidFill>
                  <a:schemeClr val="tx2"/>
                </a:solidFill>
              </a:rPr>
              <a:t>은 </a:t>
            </a:r>
            <a:r>
              <a:rPr lang="en-US" altLang="ko-KR" dirty="0">
                <a:solidFill>
                  <a:schemeClr val="tx2"/>
                </a:solidFill>
              </a:rPr>
              <a:t>IN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marL="0" indent="0" fontAlgn="base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	</a:t>
            </a:r>
            <a:r>
              <a:rPr lang="en-US" altLang="ko-KR" dirty="0">
                <a:solidFill>
                  <a:schemeClr val="tx2"/>
                </a:solidFill>
              </a:rPr>
              <a:t> ; (PORTA</a:t>
            </a:r>
            <a:r>
              <a:rPr lang="ko-KR" altLang="en-US" dirty="0">
                <a:solidFill>
                  <a:schemeClr val="tx2"/>
                </a:solidFill>
              </a:rPr>
              <a:t>는 </a:t>
            </a:r>
            <a:r>
              <a:rPr lang="en-US" altLang="ko-KR" dirty="0">
                <a:solidFill>
                  <a:schemeClr val="tx2"/>
                </a:solidFill>
              </a:rPr>
              <a:t>8bit </a:t>
            </a:r>
            <a:r>
              <a:rPr lang="ko-KR" altLang="en-US" dirty="0">
                <a:solidFill>
                  <a:schemeClr val="tx2"/>
                </a:solidFill>
              </a:rPr>
              <a:t>전체가 존재하지 않고 </a:t>
            </a:r>
            <a:r>
              <a:rPr lang="en-US" altLang="ko-KR" dirty="0">
                <a:solidFill>
                  <a:schemeClr val="tx2"/>
                </a:solidFill>
              </a:rPr>
              <a:t>bit4,3,2,1,0 </a:t>
            </a:r>
            <a:r>
              <a:rPr lang="ko-KR" altLang="en-US" dirty="0">
                <a:solidFill>
                  <a:schemeClr val="tx2"/>
                </a:solidFill>
              </a:rPr>
              <a:t>만 존재함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  <a:endParaRPr lang="ko-KR" altLang="en-US" sz="1600" dirty="0">
              <a:solidFill>
                <a:schemeClr val="tx2"/>
              </a:solidFill>
            </a:endParaRPr>
          </a:p>
          <a:p>
            <a:pPr marL="0" indent="0" fontAlgn="base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	</a:t>
            </a:r>
            <a:r>
              <a:rPr lang="en-US" altLang="ko-KR" b="1" dirty="0">
                <a:solidFill>
                  <a:schemeClr val="tx2"/>
                </a:solidFill>
              </a:rPr>
              <a:t>MOVLW B'11110000'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pPr marL="0" indent="0" fontAlgn="base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	</a:t>
            </a:r>
            <a:r>
              <a:rPr lang="en-US" altLang="ko-KR" b="1" dirty="0">
                <a:solidFill>
                  <a:schemeClr val="tx2"/>
                </a:solidFill>
              </a:rPr>
              <a:t>MOVWF TRISC </a:t>
            </a:r>
            <a:r>
              <a:rPr lang="en-US" altLang="ko-KR" dirty="0">
                <a:solidFill>
                  <a:schemeClr val="tx2"/>
                </a:solidFill>
              </a:rPr>
              <a:t>; PORTC</a:t>
            </a:r>
            <a:r>
              <a:rPr lang="ko-KR" altLang="en-US" dirty="0">
                <a:solidFill>
                  <a:schemeClr val="tx2"/>
                </a:solidFill>
              </a:rPr>
              <a:t>의 </a:t>
            </a:r>
            <a:r>
              <a:rPr lang="en-US" altLang="ko-KR" dirty="0">
                <a:solidFill>
                  <a:schemeClr val="tx2"/>
                </a:solidFill>
              </a:rPr>
              <a:t>BIT 7,6,5,4</a:t>
            </a:r>
            <a:r>
              <a:rPr lang="ko-KR" altLang="en-US" dirty="0">
                <a:solidFill>
                  <a:schemeClr val="tx2"/>
                </a:solidFill>
              </a:rPr>
              <a:t>는 </a:t>
            </a:r>
            <a:r>
              <a:rPr lang="en-US" altLang="ko-KR" dirty="0">
                <a:solidFill>
                  <a:schemeClr val="tx2"/>
                </a:solidFill>
              </a:rPr>
              <a:t>IN, BIT3,2,1,0</a:t>
            </a:r>
            <a:r>
              <a:rPr lang="ko-KR" altLang="en-US" dirty="0">
                <a:solidFill>
                  <a:schemeClr val="tx2"/>
                </a:solidFill>
              </a:rPr>
              <a:t>은 </a:t>
            </a:r>
            <a:endParaRPr lang="ko-KR" altLang="en-US" sz="1600" dirty="0">
              <a:solidFill>
                <a:schemeClr val="tx2"/>
              </a:solidFill>
            </a:endParaRPr>
          </a:p>
          <a:p>
            <a:pPr marL="0" indent="0" fontAlgn="base">
              <a:buNone/>
            </a:pPr>
            <a:r>
              <a:rPr lang="ko-KR" altLang="en-US" sz="1600" dirty="0">
                <a:solidFill>
                  <a:schemeClr val="tx2"/>
                </a:solidFill>
              </a:rPr>
              <a:t>			</a:t>
            </a:r>
            <a:r>
              <a:rPr lang="ko-KR" altLang="en-US" sz="1600" dirty="0" smtClean="0">
                <a:solidFill>
                  <a:schemeClr val="tx2"/>
                </a:solidFill>
              </a:rPr>
              <a:t> </a:t>
            </a:r>
            <a:r>
              <a:rPr lang="ko-KR" altLang="en-US" dirty="0" smtClean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; OUT</a:t>
            </a:r>
            <a:r>
              <a:rPr lang="ko-KR" altLang="en-US" dirty="0">
                <a:solidFill>
                  <a:schemeClr val="tx2"/>
                </a:solidFill>
              </a:rPr>
              <a:t>단자로 사용</a:t>
            </a:r>
            <a:endParaRPr lang="ko-KR" altLang="en-US" sz="1600" dirty="0">
              <a:solidFill>
                <a:schemeClr val="tx2"/>
              </a:solidFill>
            </a:endParaRPr>
          </a:p>
          <a:p>
            <a:pPr lvl="2" fontAlgn="base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08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3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215"/>
            <a:ext cx="7128792" cy="682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978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4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724" y="8546"/>
            <a:ext cx="4968552" cy="684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7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en-US" altLang="ko-KR" dirty="0"/>
              <a:t>I/O</a:t>
            </a:r>
            <a:r>
              <a:rPr lang="ko-KR" altLang="en-US" dirty="0"/>
              <a:t>를 동작시키는 명령어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/>
              <a:t>핀에 </a:t>
            </a:r>
            <a:r>
              <a:rPr lang="en-US" altLang="ko-KR" dirty="0"/>
              <a:t>1</a:t>
            </a:r>
            <a:r>
              <a:rPr lang="ko-KR" altLang="en-US" dirty="0"/>
              <a:t>을 출력하기 위한 방법</a:t>
            </a:r>
          </a:p>
          <a:p>
            <a:pPr lvl="1"/>
            <a:r>
              <a:rPr lang="en-US" altLang="ko-KR" dirty="0" smtClean="0"/>
              <a:t>MOVLW</a:t>
            </a:r>
            <a:r>
              <a:rPr lang="en-US" altLang="ko-KR" dirty="0"/>
              <a:t>	B</a:t>
            </a:r>
            <a:r>
              <a:rPr lang="en-US" altLang="ko-KR" dirty="0">
                <a:latin typeface="Arial"/>
              </a:rPr>
              <a:t>’</a:t>
            </a:r>
            <a:r>
              <a:rPr lang="en-US" altLang="ko-KR" dirty="0"/>
              <a:t>1</a:t>
            </a:r>
            <a:r>
              <a:rPr lang="en-US" altLang="ko-KR" dirty="0">
                <a:latin typeface="Arial"/>
              </a:rPr>
              <a:t>’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MOVWF	PORTA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MOVLW	1</a:t>
            </a:r>
            <a:br>
              <a:rPr lang="en-US" altLang="ko-KR" dirty="0"/>
            </a:br>
            <a:r>
              <a:rPr lang="en-US" altLang="ko-KR" dirty="0"/>
              <a:t>IORWF	PORTA, 1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BSF	PORTA, 0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BSF	5, </a:t>
            </a:r>
            <a:r>
              <a:rPr lang="en-US" altLang="ko-KR" dirty="0" smtClean="0"/>
              <a:t>0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입력 받기 위한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MOVF	PORTA, W</a:t>
            </a:r>
          </a:p>
          <a:p>
            <a:pPr lvl="1"/>
            <a:r>
              <a:rPr lang="en-US" altLang="ko-KR" dirty="0" smtClean="0"/>
              <a:t>MOVF	PORTA,  0</a:t>
            </a:r>
            <a:endParaRPr lang="ko-KR" altLang="en-US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5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628800"/>
            <a:ext cx="461962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I/O </a:t>
            </a:r>
            <a:r>
              <a:rPr lang="ko-KR" altLang="en-US" dirty="0" smtClean="0"/>
              <a:t>설정과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를 동작시키는 완전한 명령어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6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ko-KR" altLang="en-US" dirty="0">
                <a:solidFill>
                  <a:schemeClr val="tx2"/>
                </a:solidFill>
              </a:rPr>
              <a:t>예</a:t>
            </a:r>
            <a:r>
              <a:rPr lang="en-US" altLang="ko-KR" dirty="0">
                <a:solidFill>
                  <a:schemeClr val="tx2"/>
                </a:solidFill>
              </a:rPr>
              <a:t>7) </a:t>
            </a:r>
            <a:r>
              <a:rPr lang="en-US" altLang="ko-KR" dirty="0" smtClean="0">
                <a:solidFill>
                  <a:schemeClr val="tx2"/>
                </a:solidFill>
              </a:rPr>
              <a:t>		</a:t>
            </a:r>
            <a:r>
              <a:rPr lang="en-US" altLang="ko-KR" b="1" dirty="0" smtClean="0">
                <a:solidFill>
                  <a:schemeClr val="tx2"/>
                </a:solidFill>
              </a:rPr>
              <a:t>INCLUDE &lt;PIC16F876A.INC&gt;</a:t>
            </a:r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endParaRPr lang="en-US" altLang="ko-KR" dirty="0">
              <a:solidFill>
                <a:schemeClr val="tx2"/>
              </a:solidFill>
            </a:endParaRPr>
          </a:p>
          <a:p>
            <a:pPr marL="0" indent="0" fontAlgn="base">
              <a:buNone/>
            </a:pPr>
            <a:r>
              <a:rPr lang="ko-KR" altLang="en-US" dirty="0">
                <a:solidFill>
                  <a:schemeClr val="tx2"/>
                </a:solidFill>
              </a:rPr>
              <a:t>		</a:t>
            </a:r>
            <a:r>
              <a:rPr lang="en-US" altLang="ko-KR" dirty="0">
                <a:solidFill>
                  <a:schemeClr val="tx2"/>
                </a:solidFill>
              </a:rPr>
              <a:t>BCF	</a:t>
            </a:r>
            <a:r>
              <a:rPr lang="en-US" altLang="ko-KR" dirty="0" smtClean="0">
                <a:solidFill>
                  <a:schemeClr val="tx2"/>
                </a:solidFill>
              </a:rPr>
              <a:t> STATUS,RP1</a:t>
            </a:r>
            <a:r>
              <a:rPr lang="en-US" altLang="ko-KR" dirty="0">
                <a:solidFill>
                  <a:schemeClr val="tx2"/>
                </a:solidFill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</a:rPr>
              <a:t>; </a:t>
            </a:r>
            <a:r>
              <a:rPr lang="en-US" altLang="ko-KR" dirty="0">
                <a:solidFill>
                  <a:schemeClr val="tx2"/>
                </a:solidFill>
              </a:rPr>
              <a:t>BANK 1 </a:t>
            </a:r>
            <a:r>
              <a:rPr lang="ko-KR" altLang="en-US" dirty="0">
                <a:solidFill>
                  <a:schemeClr val="tx2"/>
                </a:solidFill>
              </a:rPr>
              <a:t>선택</a:t>
            </a:r>
          </a:p>
          <a:p>
            <a:pPr marL="0" indent="0" fontAlgn="base">
              <a:buNone/>
            </a:pPr>
            <a:r>
              <a:rPr lang="ko-KR" altLang="en-US" dirty="0">
                <a:solidFill>
                  <a:schemeClr val="tx2"/>
                </a:solidFill>
              </a:rPr>
              <a:t>		</a:t>
            </a:r>
            <a:r>
              <a:rPr lang="en-US" altLang="ko-KR" dirty="0">
                <a:solidFill>
                  <a:schemeClr val="tx2"/>
                </a:solidFill>
              </a:rPr>
              <a:t>BSF	</a:t>
            </a:r>
            <a:r>
              <a:rPr lang="en-US" altLang="ko-KR" dirty="0" smtClean="0">
                <a:solidFill>
                  <a:schemeClr val="tx2"/>
                </a:solidFill>
              </a:rPr>
              <a:t> STATUS,RP0</a:t>
            </a:r>
          </a:p>
          <a:p>
            <a:pPr marL="0" indent="0" fontAlgn="base">
              <a:buNone/>
            </a:pPr>
            <a:r>
              <a:rPr lang="en-US" altLang="ko-KR" dirty="0">
                <a:solidFill>
                  <a:schemeClr val="tx2"/>
                </a:solidFill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</a:rPr>
              <a:t>MOVLW	 B’00000111’</a:t>
            </a:r>
          </a:p>
          <a:p>
            <a:pPr marL="0" indent="0" fontAlgn="base">
              <a:buNone/>
            </a:pPr>
            <a:r>
              <a:rPr lang="en-US" altLang="ko-KR" b="1" dirty="0">
                <a:solidFill>
                  <a:schemeClr val="tx2"/>
                </a:solidFill>
              </a:rPr>
              <a:t>	</a:t>
            </a:r>
            <a:r>
              <a:rPr lang="en-US" altLang="ko-KR" b="1" dirty="0" smtClean="0">
                <a:solidFill>
                  <a:schemeClr val="tx2"/>
                </a:solidFill>
              </a:rPr>
              <a:t>	MOVWF	 ADCON1	</a:t>
            </a:r>
            <a:r>
              <a:rPr lang="en-US" altLang="ko-KR" dirty="0" smtClean="0">
                <a:solidFill>
                  <a:schemeClr val="tx2"/>
                </a:solidFill>
              </a:rPr>
              <a:t>; PORTA</a:t>
            </a:r>
            <a:r>
              <a:rPr lang="ko-KR" altLang="en-US" dirty="0" smtClean="0">
                <a:solidFill>
                  <a:schemeClr val="tx2"/>
                </a:solidFill>
              </a:rPr>
              <a:t>를 </a:t>
            </a:r>
            <a:r>
              <a:rPr lang="en-US" altLang="ko-KR" dirty="0" smtClean="0">
                <a:solidFill>
                  <a:schemeClr val="tx2"/>
                </a:solidFill>
              </a:rPr>
              <a:t>DIGITAL I/O</a:t>
            </a:r>
            <a:r>
              <a:rPr lang="ko-KR" altLang="en-US" dirty="0" smtClean="0">
                <a:solidFill>
                  <a:schemeClr val="tx2"/>
                </a:solidFill>
              </a:rPr>
              <a:t>로 사용</a:t>
            </a:r>
            <a:endParaRPr lang="en-US" altLang="ko-KR" dirty="0">
              <a:solidFill>
                <a:schemeClr val="tx2"/>
              </a:solidFill>
            </a:endParaRPr>
          </a:p>
          <a:p>
            <a:pPr marL="0" indent="0" fontAlgn="base">
              <a:buNone/>
            </a:pPr>
            <a:r>
              <a:rPr lang="en-US" altLang="ko-KR" dirty="0">
                <a:solidFill>
                  <a:schemeClr val="tx2"/>
                </a:solidFill>
              </a:rPr>
              <a:t>		</a:t>
            </a:r>
            <a:r>
              <a:rPr lang="en-US" altLang="ko-KR" dirty="0" smtClean="0">
                <a:solidFill>
                  <a:schemeClr val="tx2"/>
                </a:solidFill>
              </a:rPr>
              <a:t>MOVLW   B'00000000</a:t>
            </a:r>
            <a:r>
              <a:rPr lang="en-US" altLang="ko-KR" dirty="0">
                <a:solidFill>
                  <a:schemeClr val="tx2"/>
                </a:solidFill>
              </a:rPr>
              <a:t>'</a:t>
            </a:r>
          </a:p>
          <a:p>
            <a:pPr marL="0" indent="0" fontAlgn="base">
              <a:buNone/>
            </a:pPr>
            <a:r>
              <a:rPr lang="en-US" altLang="ko-KR" dirty="0">
                <a:solidFill>
                  <a:schemeClr val="tx2"/>
                </a:solidFill>
              </a:rPr>
              <a:t>		</a:t>
            </a:r>
            <a:r>
              <a:rPr lang="en-US" altLang="ko-KR" dirty="0" smtClean="0">
                <a:solidFill>
                  <a:schemeClr val="tx2"/>
                </a:solidFill>
              </a:rPr>
              <a:t>MOVWF   TRISA</a:t>
            </a:r>
            <a:endParaRPr lang="en-US" altLang="ko-KR" dirty="0">
              <a:solidFill>
                <a:schemeClr val="tx2"/>
              </a:solidFill>
            </a:endParaRPr>
          </a:p>
          <a:p>
            <a:pPr marL="0" indent="0" fontAlgn="base">
              <a:buNone/>
            </a:pPr>
            <a:r>
              <a:rPr lang="en-US" altLang="ko-KR" dirty="0">
                <a:solidFill>
                  <a:schemeClr val="tx2"/>
                </a:solidFill>
              </a:rPr>
              <a:t>		</a:t>
            </a:r>
            <a:r>
              <a:rPr lang="en-US" altLang="ko-KR" dirty="0" smtClean="0">
                <a:solidFill>
                  <a:schemeClr val="tx2"/>
                </a:solidFill>
              </a:rPr>
              <a:t>MOVLW   B'00001111</a:t>
            </a:r>
            <a:r>
              <a:rPr lang="en-US" altLang="ko-KR" dirty="0">
                <a:solidFill>
                  <a:schemeClr val="tx2"/>
                </a:solidFill>
              </a:rPr>
              <a:t>'</a:t>
            </a:r>
          </a:p>
          <a:p>
            <a:pPr marL="0" indent="0" fontAlgn="base">
              <a:buNone/>
            </a:pPr>
            <a:r>
              <a:rPr lang="en-US" altLang="ko-KR" dirty="0">
                <a:solidFill>
                  <a:schemeClr val="tx2"/>
                </a:solidFill>
              </a:rPr>
              <a:t>		</a:t>
            </a:r>
            <a:r>
              <a:rPr lang="en-US" altLang="ko-KR" dirty="0" smtClean="0">
                <a:solidFill>
                  <a:schemeClr val="tx2"/>
                </a:solidFill>
              </a:rPr>
              <a:t>MOVWF   TRISB</a:t>
            </a:r>
            <a:endParaRPr lang="en-US" altLang="ko-KR" dirty="0">
              <a:solidFill>
                <a:schemeClr val="tx2"/>
              </a:solidFill>
            </a:endParaRPr>
          </a:p>
          <a:p>
            <a:pPr marL="0" indent="0" fontAlgn="base">
              <a:buNone/>
            </a:pPr>
            <a:r>
              <a:rPr lang="en-US" altLang="ko-KR" dirty="0">
                <a:solidFill>
                  <a:schemeClr val="tx2"/>
                </a:solidFill>
              </a:rPr>
              <a:t>		BCF	</a:t>
            </a:r>
            <a:r>
              <a:rPr lang="en-US" altLang="ko-KR" dirty="0" smtClean="0">
                <a:solidFill>
                  <a:schemeClr val="tx2"/>
                </a:solidFill>
              </a:rPr>
              <a:t> STATUS,RP1</a:t>
            </a:r>
            <a:r>
              <a:rPr lang="en-US" altLang="ko-KR" dirty="0">
                <a:solidFill>
                  <a:schemeClr val="tx2"/>
                </a:solidFill>
              </a:rPr>
              <a:t>	</a:t>
            </a:r>
            <a:r>
              <a:rPr lang="en-US" altLang="ko-KR" dirty="0" smtClean="0">
                <a:solidFill>
                  <a:schemeClr val="tx2"/>
                </a:solidFill>
              </a:rPr>
              <a:t>; </a:t>
            </a:r>
            <a:r>
              <a:rPr lang="en-US" altLang="ko-KR" dirty="0">
                <a:solidFill>
                  <a:schemeClr val="tx2"/>
                </a:solidFill>
              </a:rPr>
              <a:t>BANK 0 </a:t>
            </a:r>
            <a:r>
              <a:rPr lang="ko-KR" altLang="en-US" dirty="0">
                <a:solidFill>
                  <a:schemeClr val="tx2"/>
                </a:solidFill>
              </a:rPr>
              <a:t>선택</a:t>
            </a:r>
          </a:p>
          <a:p>
            <a:pPr marL="0" indent="0" fontAlgn="base">
              <a:buNone/>
            </a:pPr>
            <a:r>
              <a:rPr lang="ko-KR" altLang="en-US" dirty="0">
                <a:solidFill>
                  <a:schemeClr val="tx2"/>
                </a:solidFill>
              </a:rPr>
              <a:t>		</a:t>
            </a:r>
            <a:r>
              <a:rPr lang="en-US" altLang="ko-KR" dirty="0">
                <a:solidFill>
                  <a:schemeClr val="tx2"/>
                </a:solidFill>
              </a:rPr>
              <a:t>BCF	</a:t>
            </a:r>
            <a:r>
              <a:rPr lang="en-US" altLang="ko-KR" dirty="0" smtClean="0">
                <a:solidFill>
                  <a:schemeClr val="tx2"/>
                </a:solidFill>
              </a:rPr>
              <a:t> STATUS,RP0</a:t>
            </a:r>
            <a:endParaRPr lang="en-US" altLang="ko-KR" dirty="0">
              <a:solidFill>
                <a:schemeClr val="tx2"/>
              </a:solidFill>
            </a:endParaRPr>
          </a:p>
          <a:p>
            <a:pPr marL="0" indent="0" fontAlgn="base">
              <a:buNone/>
            </a:pPr>
            <a:r>
              <a:rPr lang="en-US" altLang="ko-KR" dirty="0">
                <a:solidFill>
                  <a:schemeClr val="tx2"/>
                </a:solidFill>
              </a:rPr>
              <a:t>	LOOP	</a:t>
            </a:r>
            <a:r>
              <a:rPr lang="en-US" altLang="ko-KR" dirty="0" smtClean="0">
                <a:solidFill>
                  <a:schemeClr val="tx2"/>
                </a:solidFill>
              </a:rPr>
              <a:t>MOVLW   00H</a:t>
            </a:r>
            <a:endParaRPr lang="en-US" altLang="ko-KR" dirty="0">
              <a:solidFill>
                <a:schemeClr val="tx2"/>
              </a:solidFill>
            </a:endParaRPr>
          </a:p>
          <a:p>
            <a:pPr marL="0" indent="0" fontAlgn="base">
              <a:buNone/>
            </a:pPr>
            <a:r>
              <a:rPr lang="en-US" altLang="ko-KR" dirty="0">
                <a:solidFill>
                  <a:schemeClr val="tx2"/>
                </a:solidFill>
              </a:rPr>
              <a:t>		</a:t>
            </a:r>
            <a:r>
              <a:rPr lang="en-US" altLang="ko-KR" dirty="0" smtClean="0">
                <a:solidFill>
                  <a:schemeClr val="tx2"/>
                </a:solidFill>
              </a:rPr>
              <a:t>MOVWF   PORTA</a:t>
            </a:r>
            <a:r>
              <a:rPr lang="en-US" altLang="ko-KR" dirty="0">
                <a:solidFill>
                  <a:schemeClr val="tx2"/>
                </a:solidFill>
              </a:rPr>
              <a:t>	; PORTA</a:t>
            </a:r>
            <a:r>
              <a:rPr lang="ko-KR" altLang="en-US" dirty="0">
                <a:solidFill>
                  <a:schemeClr val="tx2"/>
                </a:solidFill>
              </a:rPr>
              <a:t>에 전부 ‘</a:t>
            </a:r>
            <a:r>
              <a:rPr lang="en-US" altLang="ko-KR" dirty="0">
                <a:solidFill>
                  <a:schemeClr val="tx2"/>
                </a:solidFill>
              </a:rPr>
              <a:t>0’</a:t>
            </a:r>
            <a:r>
              <a:rPr lang="ko-KR" altLang="en-US" dirty="0">
                <a:solidFill>
                  <a:schemeClr val="tx2"/>
                </a:solidFill>
              </a:rPr>
              <a:t>를 출력함</a:t>
            </a:r>
          </a:p>
          <a:p>
            <a:pPr marL="0" indent="0" fontAlgn="base">
              <a:buNone/>
            </a:pPr>
            <a:r>
              <a:rPr lang="ko-KR" altLang="en-US" dirty="0">
                <a:solidFill>
                  <a:schemeClr val="tx2"/>
                </a:solidFill>
              </a:rPr>
              <a:t>		</a:t>
            </a:r>
            <a:r>
              <a:rPr lang="en-US" altLang="ko-KR" dirty="0" smtClean="0">
                <a:solidFill>
                  <a:schemeClr val="tx2"/>
                </a:solidFill>
              </a:rPr>
              <a:t>MOVLW   0FFH</a:t>
            </a:r>
            <a:endParaRPr lang="en-US" altLang="ko-KR" dirty="0">
              <a:solidFill>
                <a:schemeClr val="tx2"/>
              </a:solidFill>
            </a:endParaRPr>
          </a:p>
          <a:p>
            <a:pPr marL="0" indent="0" fontAlgn="base">
              <a:buNone/>
            </a:pPr>
            <a:r>
              <a:rPr lang="en-US" altLang="ko-KR" dirty="0">
                <a:solidFill>
                  <a:schemeClr val="tx2"/>
                </a:solidFill>
              </a:rPr>
              <a:t>		</a:t>
            </a:r>
            <a:r>
              <a:rPr lang="en-US" altLang="ko-KR" dirty="0" smtClean="0">
                <a:solidFill>
                  <a:schemeClr val="tx2"/>
                </a:solidFill>
              </a:rPr>
              <a:t>MOVWF   PORTB </a:t>
            </a:r>
            <a:r>
              <a:rPr lang="en-US" altLang="ko-KR" dirty="0">
                <a:solidFill>
                  <a:schemeClr val="tx2"/>
                </a:solidFill>
              </a:rPr>
              <a:t>	; PORTB</a:t>
            </a:r>
            <a:r>
              <a:rPr lang="ko-KR" altLang="en-US" dirty="0">
                <a:solidFill>
                  <a:schemeClr val="tx2"/>
                </a:solidFill>
              </a:rPr>
              <a:t>에 ‘</a:t>
            </a:r>
            <a:r>
              <a:rPr lang="en-US" altLang="ko-KR" dirty="0">
                <a:solidFill>
                  <a:schemeClr val="tx2"/>
                </a:solidFill>
              </a:rPr>
              <a:t>1111????’</a:t>
            </a:r>
            <a:r>
              <a:rPr lang="ko-KR" altLang="en-US" dirty="0">
                <a:solidFill>
                  <a:schemeClr val="tx2"/>
                </a:solidFill>
              </a:rPr>
              <a:t>를 </a:t>
            </a:r>
            <a:r>
              <a:rPr lang="ko-KR" altLang="en-US" dirty="0" smtClean="0">
                <a:solidFill>
                  <a:schemeClr val="tx2"/>
                </a:solidFill>
              </a:rPr>
              <a:t>출력함</a:t>
            </a:r>
          </a:p>
          <a:p>
            <a:pPr marL="0" indent="0" fontAlgn="base">
              <a:buNone/>
            </a:pPr>
            <a:r>
              <a:rPr lang="ko-KR" altLang="en-US" dirty="0" smtClean="0">
                <a:solidFill>
                  <a:schemeClr val="tx2"/>
                </a:solidFill>
              </a:rPr>
              <a:t>		</a:t>
            </a:r>
            <a:r>
              <a:rPr lang="en-US" altLang="ko-KR" dirty="0" smtClean="0">
                <a:solidFill>
                  <a:schemeClr val="tx2"/>
                </a:solidFill>
              </a:rPr>
              <a:t>; </a:t>
            </a:r>
            <a:r>
              <a:rPr lang="ko-KR" altLang="en-US" dirty="0" smtClean="0">
                <a:solidFill>
                  <a:schemeClr val="tx2"/>
                </a:solidFill>
              </a:rPr>
              <a:t>선언 부분에서 </a:t>
            </a:r>
            <a:r>
              <a:rPr lang="en-US" altLang="ko-KR" dirty="0" smtClean="0">
                <a:solidFill>
                  <a:schemeClr val="tx2"/>
                </a:solidFill>
              </a:rPr>
              <a:t>bit7,6,5,4 </a:t>
            </a:r>
            <a:r>
              <a:rPr lang="ko-KR" altLang="en-US" dirty="0" smtClean="0">
                <a:solidFill>
                  <a:schemeClr val="tx2"/>
                </a:solidFill>
              </a:rPr>
              <a:t>만 출력으로 선언했기 때문임</a:t>
            </a:r>
          </a:p>
          <a:p>
            <a:pPr marL="0" indent="0" fontAlgn="base">
              <a:buNone/>
            </a:pPr>
            <a:r>
              <a:rPr lang="ko-KR" altLang="en-US" dirty="0">
                <a:solidFill>
                  <a:schemeClr val="tx2"/>
                </a:solidFill>
              </a:rPr>
              <a:t>		</a:t>
            </a:r>
            <a:r>
              <a:rPr lang="en-US" altLang="ko-KR" dirty="0">
                <a:solidFill>
                  <a:schemeClr val="tx2"/>
                </a:solidFill>
              </a:rPr>
              <a:t>GOTO	</a:t>
            </a:r>
            <a:r>
              <a:rPr lang="en-US" altLang="ko-KR" dirty="0" smtClean="0">
                <a:solidFill>
                  <a:schemeClr val="tx2"/>
                </a:solidFill>
              </a:rPr>
              <a:t>  LOOP</a:t>
            </a:r>
            <a:r>
              <a:rPr lang="en-US" altLang="ko-KR" dirty="0"/>
              <a:t>		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9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7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3170"/>
            <a:ext cx="7776864" cy="6812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9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STATUS </a:t>
            </a:r>
            <a:r>
              <a:rPr lang="ko-KR" altLang="en-US" dirty="0"/>
              <a:t>레지스터에 영향을 미치는 명령어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비트 </a:t>
            </a:r>
            <a:r>
              <a:rPr lang="ko-KR" altLang="en-US" dirty="0"/>
              <a:t>단위 파일 조작 명령어는 </a:t>
            </a:r>
            <a:r>
              <a:rPr lang="en-US" altLang="ko-KR" dirty="0"/>
              <a:t>STATUS</a:t>
            </a:r>
            <a:r>
              <a:rPr lang="ko-KR" altLang="en-US" dirty="0"/>
              <a:t>에 영향을 안 줌</a:t>
            </a:r>
          </a:p>
          <a:p>
            <a:pPr lvl="1"/>
            <a:r>
              <a:rPr lang="en-US" altLang="ko-KR" dirty="0"/>
              <a:t>BCF, BSF, BTFSC, BTFSS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>
                <a:latin typeface="Arial"/>
              </a:rPr>
              <a:t>‘</a:t>
            </a:r>
            <a:r>
              <a:rPr lang="en-US" altLang="ko-KR" dirty="0"/>
              <a:t>C</a:t>
            </a:r>
            <a:r>
              <a:rPr lang="en-US" altLang="ko-KR" dirty="0">
                <a:latin typeface="Arial"/>
              </a:rPr>
              <a:t>’</a:t>
            </a:r>
            <a:r>
              <a:rPr lang="en-US" altLang="ko-KR" dirty="0"/>
              <a:t> STATUS</a:t>
            </a:r>
            <a:r>
              <a:rPr lang="ko-KR" altLang="en-US" dirty="0"/>
              <a:t>에 영향을 주는 명령어</a:t>
            </a:r>
          </a:p>
          <a:p>
            <a:pPr lvl="1"/>
            <a:r>
              <a:rPr lang="en-US" altLang="ko-KR" dirty="0"/>
              <a:t>ADDWF 	f, d </a:t>
            </a:r>
            <a:r>
              <a:rPr lang="en-US" altLang="ko-KR" dirty="0" smtClean="0"/>
              <a:t>	:          ADDLW        k </a:t>
            </a:r>
            <a:endParaRPr lang="en-US" altLang="ko-KR" dirty="0"/>
          </a:p>
          <a:p>
            <a:pPr lvl="1"/>
            <a:r>
              <a:rPr lang="en-US" altLang="ko-KR" dirty="0"/>
              <a:t>SUBWF 	f, </a:t>
            </a:r>
            <a:r>
              <a:rPr lang="en-US" altLang="ko-KR" dirty="0" smtClean="0"/>
              <a:t>d	:          SUBLW         k </a:t>
            </a:r>
            <a:endParaRPr lang="en-US" altLang="ko-KR" dirty="0"/>
          </a:p>
          <a:p>
            <a:pPr lvl="1"/>
            <a:r>
              <a:rPr lang="en-US" altLang="ko-KR" dirty="0"/>
              <a:t>RLF	f, d </a:t>
            </a:r>
            <a:r>
              <a:rPr lang="en-US" altLang="ko-KR" dirty="0" smtClean="0"/>
              <a:t>	:          RRF               f</a:t>
            </a:r>
            <a:r>
              <a:rPr lang="en-US" altLang="ko-KR" dirty="0"/>
              <a:t>, d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latin typeface="Arial"/>
              </a:rPr>
              <a:t>‘</a:t>
            </a:r>
            <a:r>
              <a:rPr lang="en-US" altLang="ko-KR" dirty="0"/>
              <a:t>Z</a:t>
            </a:r>
            <a:r>
              <a:rPr lang="en-US" altLang="ko-KR" dirty="0">
                <a:latin typeface="Arial"/>
              </a:rPr>
              <a:t>’</a:t>
            </a:r>
            <a:r>
              <a:rPr lang="en-US" altLang="ko-KR" dirty="0"/>
              <a:t> STATUS</a:t>
            </a:r>
            <a:r>
              <a:rPr lang="ko-KR" altLang="en-US" dirty="0"/>
              <a:t>에 영향을 주는 명령어</a:t>
            </a:r>
          </a:p>
          <a:p>
            <a:pPr lvl="1"/>
            <a:r>
              <a:rPr lang="en-US" altLang="ko-KR" dirty="0"/>
              <a:t>ADD, AND, CLR, COMF, DECF, INCF, IOR, MOVF, SUB, XOR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8</a:t>
            </a:fld>
            <a:r>
              <a:rPr lang="ko-KR" altLang="en-US" dirty="0" smtClean="0"/>
              <a:t>       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2851</TotalTime>
  <Words>368</Words>
  <Application>Microsoft Office PowerPoint</Application>
  <PresentationFormat>화면 슬라이드 쇼(4:3)</PresentationFormat>
  <Paragraphs>151</Paragraphs>
  <Slides>17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돋움</vt:lpstr>
      <vt:lpstr>맑은 고딕</vt:lpstr>
      <vt:lpstr>Arial</vt:lpstr>
      <vt:lpstr>Bookman Old Style</vt:lpstr>
      <vt:lpstr>Gill Sans MT</vt:lpstr>
      <vt:lpstr>Times New Roman</vt:lpstr>
      <vt:lpstr>Wingdings</vt:lpstr>
      <vt:lpstr>Wingdings 3</vt:lpstr>
      <vt:lpstr>원본</vt:lpstr>
      <vt:lpstr>Visio</vt:lpstr>
      <vt:lpstr>실험 3. 마이크로프로세서로 LED 움직이기</vt:lpstr>
      <vt:lpstr>I/O 핀 설정</vt:lpstr>
      <vt:lpstr>I/O 설정과 관련된 명령어</vt:lpstr>
      <vt:lpstr>PowerPoint 프레젠테이션</vt:lpstr>
      <vt:lpstr>PowerPoint 프레젠테이션</vt:lpstr>
      <vt:lpstr>단순 I/O를 동작시키는 명령어</vt:lpstr>
      <vt:lpstr>I/O 설정과 I/O를 동작시키는 완전한 명령어</vt:lpstr>
      <vt:lpstr>PowerPoint 프레젠테이션</vt:lpstr>
      <vt:lpstr>STATUS 레지스터에 영향을 미치는 명령어</vt:lpstr>
      <vt:lpstr>조건에 따라 분기(branch) 하는 명령어</vt:lpstr>
      <vt:lpstr>           (예) REGISTER FILE 22H 번지의 내용이 00H 이면 XY 번지의 프로그램        을 수행하고 아니면 WZ번지의 프로그램을 수행하도록 하는 프로그램</vt:lpstr>
      <vt:lpstr>반복 루틴</vt:lpstr>
      <vt:lpstr>PIC16F876A의 클럭 및 명령어 사이클</vt:lpstr>
      <vt:lpstr>시간지연을 만드는 부 프로그램</vt:lpstr>
      <vt:lpstr>실험 3-1 (EX3-1.ASM)</vt:lpstr>
      <vt:lpstr>실험 3-2 (EX3-2.ASM)</vt:lpstr>
      <vt:lpstr>실험 3-3 (EX3-3.ASM) – 추가 실험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2.0  Visual C++ 2008</dc:title>
  <dc:creator>Microsoft Corporation</dc:creator>
  <cp:lastModifiedBy>JHKIM</cp:lastModifiedBy>
  <cp:revision>163</cp:revision>
  <dcterms:created xsi:type="dcterms:W3CDTF">2006-10-05T04:04:58Z</dcterms:created>
  <dcterms:modified xsi:type="dcterms:W3CDTF">2017-02-27T04:44:29Z</dcterms:modified>
</cp:coreProperties>
</file>