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95" r:id="rId6"/>
    <p:sldId id="296" r:id="rId7"/>
    <p:sldId id="297" r:id="rId8"/>
    <p:sldId id="275" r:id="rId9"/>
    <p:sldId id="29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7107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85537"/>
          </a:xfrm>
          <a:prstGeom prst="rect">
            <a:avLst/>
          </a:prstGeom>
        </p:spPr>
        <p:txBody>
          <a:bodyPr vert="horz" lIns="92171" tIns="46085" rIns="92171" bIns="4608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85537"/>
          </a:xfrm>
          <a:prstGeom prst="rect">
            <a:avLst/>
          </a:prstGeom>
        </p:spPr>
        <p:txBody>
          <a:bodyPr vert="horz" lIns="92171" tIns="46085" rIns="92171" bIns="46085" rtlCol="0"/>
          <a:lstStyle>
            <a:lvl1pPr algn="r">
              <a:defRPr sz="12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1" tIns="46085" rIns="92171" bIns="4608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12601"/>
            <a:ext cx="5486400" cy="4369832"/>
          </a:xfrm>
          <a:prstGeom prst="rect">
            <a:avLst/>
          </a:prstGeom>
        </p:spPr>
        <p:txBody>
          <a:bodyPr vert="horz" lIns="92171" tIns="46085" rIns="92171" bIns="4608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71800" cy="485537"/>
          </a:xfrm>
          <a:prstGeom prst="rect">
            <a:avLst/>
          </a:prstGeom>
        </p:spPr>
        <p:txBody>
          <a:bodyPr vert="horz" lIns="92171" tIns="46085" rIns="92171" bIns="4608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23516"/>
            <a:ext cx="2971800" cy="485537"/>
          </a:xfrm>
          <a:prstGeom prst="rect">
            <a:avLst/>
          </a:prstGeom>
        </p:spPr>
        <p:txBody>
          <a:bodyPr vert="horz" lIns="92171" tIns="46085" rIns="92171" bIns="46085" rtlCol="0" anchor="b"/>
          <a:lstStyle>
            <a:lvl1pPr algn="r">
              <a:defRPr sz="12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2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1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>
          <a:xfrm>
            <a:off x="6715140" y="6357958"/>
            <a:ext cx="1981200" cy="365760"/>
          </a:xfrm>
        </p:spPr>
        <p:txBody>
          <a:bodyPr/>
          <a:lstStyle>
            <a:lvl1pPr algn="r">
              <a:defRPr b="1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실험 </a:t>
            </a:r>
            <a:r>
              <a:rPr lang="en-US" altLang="ko-KR" sz="2900" dirty="0" smtClean="0">
                <a:latin typeface="+mn-ea"/>
                <a:ea typeface="+mn-ea"/>
              </a:rPr>
              <a:t>5. SWITCH</a:t>
            </a:r>
            <a:r>
              <a:rPr lang="ko-KR" altLang="en-US" sz="2900" dirty="0" smtClean="0">
                <a:latin typeface="+mn-ea"/>
                <a:ea typeface="+mn-ea"/>
              </a:rPr>
              <a:t>와 </a:t>
            </a:r>
            <a:r>
              <a:rPr lang="en-US" altLang="ko-KR" sz="2900" dirty="0" smtClean="0">
                <a:latin typeface="+mn-ea"/>
                <a:ea typeface="+mn-ea"/>
              </a:rPr>
              <a:t>KEYPAD </a:t>
            </a:r>
            <a:r>
              <a:rPr lang="ko-KR" altLang="en-US" sz="2900" dirty="0" smtClean="0">
                <a:latin typeface="+mn-ea"/>
                <a:ea typeface="+mn-ea"/>
              </a:rPr>
              <a:t>사용하기</a:t>
            </a:r>
            <a:r>
              <a:rPr lang="en-US" altLang="ko-KR" sz="2900" dirty="0" smtClean="0">
                <a:latin typeface="+mn-ea"/>
                <a:ea typeface="+mn-ea"/>
              </a:rPr>
              <a:t>, </a:t>
            </a:r>
            <a:br>
              <a:rPr lang="en-US" altLang="ko-KR" sz="2900" dirty="0" smtClean="0">
                <a:latin typeface="+mn-ea"/>
                <a:ea typeface="+mn-ea"/>
              </a:rPr>
            </a:br>
            <a:r>
              <a:rPr lang="ko-KR" altLang="en-US" sz="2900" dirty="0" err="1" smtClean="0">
                <a:latin typeface="+mn-ea"/>
                <a:ea typeface="+mn-ea"/>
              </a:rPr>
              <a:t>부저</a:t>
            </a:r>
            <a:r>
              <a:rPr lang="ko-KR" altLang="en-US" sz="2900" dirty="0" smtClean="0">
                <a:latin typeface="+mn-ea"/>
                <a:ea typeface="+mn-ea"/>
              </a:rPr>
              <a:t> 울리기 </a:t>
            </a:r>
            <a:r>
              <a:rPr lang="en-US" altLang="ko-KR" sz="2900" dirty="0" smtClean="0">
                <a:latin typeface="+mn-ea"/>
                <a:ea typeface="+mn-ea"/>
              </a:rPr>
              <a:t>(1/2)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4BEF4C-4473-443A-ABAD-E41581EC76ED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1</a:t>
            </a:r>
            <a:r>
              <a:rPr lang="en-US" altLang="ko-KR" sz="2000" dirty="0"/>
              <a:t>) key </a:t>
            </a:r>
            <a:r>
              <a:rPr lang="ko-KR" altLang="en-US" sz="2000" dirty="0"/>
              <a:t>스위치 </a:t>
            </a:r>
            <a:r>
              <a:rPr lang="en-US" altLang="ko-KR" sz="2000" dirty="0"/>
              <a:t>2</a:t>
            </a:r>
            <a:r>
              <a:rPr lang="ko-KR" altLang="en-US" sz="2000" dirty="0"/>
              <a:t>가 눌러졌는가 아닌가를 구분하기 위한 방법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MOVLW	B'0000</a:t>
            </a:r>
            <a:r>
              <a:rPr lang="en-US" altLang="ko-KR" sz="1800" dirty="0">
                <a:solidFill>
                  <a:srgbClr val="FF0000"/>
                </a:solidFill>
              </a:rPr>
              <a:t>0111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RC3=0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RC2,1,0=1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MOVF	PORTA,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ANDLW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B'00001111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SUBLW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B'0000</a:t>
            </a:r>
            <a:r>
              <a:rPr lang="en-US" altLang="ko-KR" sz="1800" dirty="0" smtClean="0">
                <a:solidFill>
                  <a:srgbClr val="FF0000"/>
                </a:solidFill>
              </a:rPr>
              <a:t>1101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	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‘2’ key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만 눌러졌는지 확인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BTFSC	STATUS,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GOTO	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BUZZON	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BUZZER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RA5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연결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BUZZOFF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BUZZON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BSF		PORTA,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BUZZER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LP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BUZZOFF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BCF		PORTA,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BUZZER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LP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BB4C6-ECA8-42CB-A3FA-9115EFCE674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2) 1~6</a:t>
            </a:r>
            <a:r>
              <a:rPr lang="ko-KR" altLang="en-US" dirty="0"/>
              <a:t>사이의 키 중 특정키 눌려짐 판단 </a:t>
            </a:r>
            <a:r>
              <a:rPr lang="en-US" altLang="ko-KR" dirty="0"/>
              <a:t>(1/3)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KEY_IN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0FH		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초기값으로 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눌러지지 않음 설정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MOVWF	KEY_DATA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B'0000</a:t>
            </a:r>
            <a:r>
              <a:rPr lang="en-US" altLang="ko-KR" sz="1400" b="1" dirty="0">
                <a:solidFill>
                  <a:srgbClr val="FF0000"/>
                </a:solidFill>
              </a:rPr>
              <a:t>0111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	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RC3=0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RC2,1,0=1</a:t>
            </a:r>
            <a:endParaRPr lang="en-US" altLang="ko-KR" sz="1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MOVF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PORTA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읽기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B'00000111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SUBLW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011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	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1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 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BTFSC		STATUS,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	SW_1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MOVF		PORTA,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ANDLW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B'00000111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SUBLW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101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	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2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 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BTFSC		STATUS,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	SW_2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MOVF		PORTA,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ANDLW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B'00000111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SUBLW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B'00000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110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	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3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번 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ko-KR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BTFSC		STATUS,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	SW_3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38" y="5949280"/>
            <a:ext cx="777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헤드라인M"/>
                <a:ea typeface="HY헤드라인M"/>
              </a:rPr>
              <a:t>☞ </a:t>
            </a:r>
            <a:r>
              <a:rPr lang="ko-KR" altLang="en-US" dirty="0" smtClean="0">
                <a:solidFill>
                  <a:srgbClr val="FF0000"/>
                </a:solidFill>
              </a:rPr>
              <a:t>이 후로 편의성을 위해 키가 </a:t>
            </a:r>
            <a:r>
              <a:rPr lang="en-US" altLang="ko-KR" dirty="0" smtClean="0">
                <a:solidFill>
                  <a:srgbClr val="FF0000"/>
                </a:solidFill>
              </a:rPr>
              <a:t>3*4(12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만 있는 것으로 프로그램을 작성함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F0F89-0A74-49A1-A261-99533A7E0453}" type="slidenum">
              <a:rPr lang="en-US" altLang="ko-KR"/>
              <a:pPr/>
              <a:t>11</a:t>
            </a:fld>
            <a:endParaRPr lang="en-US" altLang="ko-KR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2) 1~6</a:t>
            </a:r>
            <a:r>
              <a:rPr lang="ko-KR" altLang="en-US"/>
              <a:t>사이의 키 중 특정키 눌려짐 판단 </a:t>
            </a:r>
            <a:r>
              <a:rPr lang="en-US" altLang="ko-KR"/>
              <a:t>(2/3)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MOVLW	B'0000</a:t>
            </a:r>
            <a:r>
              <a:rPr lang="en-US" altLang="ko-KR" sz="1600" dirty="0">
                <a:solidFill>
                  <a:srgbClr val="FF0000"/>
                </a:solidFill>
              </a:rPr>
              <a:t>1011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	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RC3,1,0=1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RC2=0</a:t>
            </a:r>
            <a:endParaRPr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MOVWF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MOVF		PORTA, W	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key 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읽기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ANDLW	B'00000111'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SUBLW	B'00000</a:t>
            </a:r>
            <a:r>
              <a:rPr lang="en-US" altLang="ko-KR" sz="1600" dirty="0">
                <a:solidFill>
                  <a:srgbClr val="FF0000"/>
                </a:solidFill>
              </a:rPr>
              <a:t>011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	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4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BTFSC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STATUS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GOTO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SW_4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MOVF		PORTA,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ANDLW	B'00000111'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SUBLW	B'00000</a:t>
            </a:r>
            <a:r>
              <a:rPr lang="en-US" altLang="ko-KR" sz="1600" dirty="0">
                <a:solidFill>
                  <a:srgbClr val="FF0000"/>
                </a:solidFill>
              </a:rPr>
              <a:t>101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	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5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BTFSC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STATUS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GOTO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SW_5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MOVF		PORTA,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ANDLW	B'00000111'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SUBLW	B'00000</a:t>
            </a:r>
            <a:r>
              <a:rPr lang="en-US" altLang="ko-KR" sz="1600" dirty="0">
                <a:solidFill>
                  <a:srgbClr val="FF0000"/>
                </a:solidFill>
              </a:rPr>
              <a:t>110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	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6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눌러졌는가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BTFSC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STATUS,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GOTO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SW_6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GOTO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LP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2C273-12E1-473A-AB53-D0D08EF0C04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2) 1~6</a:t>
            </a:r>
            <a:r>
              <a:rPr lang="ko-KR" altLang="en-US"/>
              <a:t>사이의 키 중 특정키 눌려짐 판단 </a:t>
            </a:r>
            <a:r>
              <a:rPr lang="en-US" altLang="ko-KR"/>
              <a:t>(3/3)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2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3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5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SW_6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6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XLP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XLP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   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KEY_DATA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KEY_DATA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값이 눌러진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값이 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GOTO	  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</a:p>
          <a:p>
            <a:pPr>
              <a:lnSpc>
                <a:spcPct val="8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83EF2-185D-42F8-BBD1-1036E0312FA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2</a:t>
            </a:r>
            <a:r>
              <a:rPr lang="en-US" altLang="ko-KR" dirty="0"/>
              <a:t>)</a:t>
            </a:r>
            <a:r>
              <a:rPr lang="ko-KR" altLang="en-US" dirty="0"/>
              <a:t>를 단순화시킨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MOVLW	0FH	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</a:t>
            </a:r>
            <a:r>
              <a:rPr lang="ko-KR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눌러지지 않음 설정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MOVWF	KEY_DATA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LP2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B'11110111'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RC3=0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RC2,1,0=1</a:t>
            </a:r>
            <a:endParaRPr lang="en-US" altLang="ko-KR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LP1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CALL 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READ_KEY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</a:t>
            </a:r>
            <a:r>
              <a:rPr lang="ko-KR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눌러짐 확인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>
                <a:solidFill>
                  <a:srgbClr val="FF0000"/>
                </a:solidFill>
              </a:rPr>
              <a:t>RRF	  	</a:t>
            </a:r>
            <a:r>
              <a:rPr lang="en-US" altLang="ko-KR" sz="1800" dirty="0" smtClean="0">
                <a:solidFill>
                  <a:srgbClr val="FF0000"/>
                </a:solidFill>
              </a:rPr>
              <a:t>PORTC, </a:t>
            </a:r>
            <a:r>
              <a:rPr lang="en-US" altLang="ko-KR" sz="1800" dirty="0">
                <a:solidFill>
                  <a:srgbClr val="FF0000"/>
                </a:solidFill>
              </a:rPr>
              <a:t>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BTFSC	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STATUS,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LP1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LP2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key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눌러짐 확인 부 프로그램</a:t>
            </a:r>
            <a:endParaRPr lang="ko-KR" altLang="en-US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READ_KEY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; 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여기서 확인</a:t>
            </a:r>
            <a:endParaRPr lang="en-US" altLang="ko-KR" sz="1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7847E-2104-4A05-996B-E3DE1D7AAF8F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2</a:t>
            </a:r>
            <a:r>
              <a:rPr lang="en-US" altLang="ko-KR" dirty="0"/>
              <a:t>)</a:t>
            </a:r>
            <a:r>
              <a:rPr lang="ko-KR" altLang="en-US" dirty="0"/>
              <a:t>를 단순화시킨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(lookup table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(PORTC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BIT3,2,1,0)+INPUT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(PORTA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BIT2,1,0)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	 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주소 값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‘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BIT3,2,1,0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BIT2,1,0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주소 값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(7 bit)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경우의 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= 128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개</a:t>
            </a:r>
          </a:p>
          <a:p>
            <a:pPr>
              <a:buFontTx/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	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OUTPUT(0111, 1011, 1101, 1110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만 존재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) 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    2 bit (00, 01, 10, 11)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로 축소</a:t>
            </a:r>
          </a:p>
          <a:p>
            <a:pPr>
              <a:buFontTx/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ADDRESS =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BIT4,3,2(KEY_IN PORT BIT2,1,0) + BIT1,0(SCAN BIT 1,0)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7FC76-FFC5-4D26-9B9D-48EC7E0846D0}" type="slidenum">
              <a:rPr lang="en-US" altLang="ko-KR"/>
              <a:pPr/>
              <a:t>15</a:t>
            </a:fld>
            <a:endParaRPr lang="en-US" altLang="ko-KR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5) </a:t>
            </a:r>
            <a:r>
              <a:rPr lang="en-US" altLang="ko-KR" dirty="0">
                <a:latin typeface="Arial"/>
              </a:rPr>
              <a:t>‘</a:t>
            </a:r>
            <a:r>
              <a:rPr lang="en-US" altLang="ko-KR" dirty="0"/>
              <a:t>0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key</a:t>
            </a:r>
            <a:r>
              <a:rPr lang="ko-KR" altLang="en-US" dirty="0"/>
              <a:t>가 눌려지면 소리내기 </a:t>
            </a:r>
            <a:r>
              <a:rPr lang="en-US" altLang="ko-KR" dirty="0"/>
              <a:t>(1/3)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0FH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KEY_DATA	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LP2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MOVLW	B'11110111'	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RC3=0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RC2,1,0=1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CLRF	KEY_T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CALL	READ_KEY		</a:t>
            </a:r>
            <a:r>
              <a:rPr lang="en-US" altLang="ko-KR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key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눌러짐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INCF	KEY_T,	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RRF	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PORTC,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	</a:t>
            </a:r>
            <a:r>
              <a:rPr lang="en-US" altLang="ko-KR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다음 위치 선택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BTFSC	STATUS,	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	</a:t>
            </a:r>
            <a:r>
              <a:rPr lang="en-US" altLang="ko-KR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마지막 위치 확인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LP1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마지막 위치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--&gt; key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값에 따라서 주어진 일하기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MOVF	KEY_DATA, W	 	</a:t>
            </a:r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SUBLW	0	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0 key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인가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BTFSS	STATUS,	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LP3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특정시간 동안 소리내기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BSF	PORTA,	4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BUZZER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CALL	DELAY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LP3	BCF	PORTA,	4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BUZZER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GOTO	LP		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--&gt;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952C32-ED0C-4166-B407-C045813BCA3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5) 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0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 key</a:t>
            </a:r>
            <a:r>
              <a:rPr lang="ko-KR" altLang="en-US"/>
              <a:t>가 눌려지면 소리내기 </a:t>
            </a:r>
            <a:r>
              <a:rPr lang="en-US" altLang="ko-KR"/>
              <a:t>(2/3)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스위치가 눌러짐 확인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READ_KEY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MOVF	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PORTA, W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스위치 읽기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ANDLW	B'00000111'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SUBLW	B'00000111'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BTFSC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STATUS, Z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눌러짐 확인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			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눌러지지 않으면 그냥 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값을 얻기 위한 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ADDRESS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만듦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MOVF	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PORTA, W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KEY_DATA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RLF		KEY_DATA,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RLF		KEY_DATA,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ANDLW	B'00011100'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IORWF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KEY_T, W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CALL		KEY_TABLE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MOVWF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KEY_DATA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눌러진 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ko-KR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변환 값 가져옴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9C5A9-6231-497E-8977-55B6F842E0B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5) </a:t>
            </a:r>
            <a:r>
              <a:rPr lang="en-US" altLang="ko-KR">
                <a:latin typeface="Arial"/>
              </a:rPr>
              <a:t>‘</a:t>
            </a:r>
            <a:r>
              <a:rPr lang="en-US" altLang="ko-KR"/>
              <a:t>0</a:t>
            </a:r>
            <a:r>
              <a:rPr lang="en-US" altLang="ko-KR">
                <a:latin typeface="Arial"/>
              </a:rPr>
              <a:t>’</a:t>
            </a:r>
            <a:r>
              <a:rPr lang="en-US" altLang="ko-KR"/>
              <a:t> key</a:t>
            </a:r>
            <a:r>
              <a:rPr lang="ko-KR" altLang="en-US"/>
              <a:t>가 눌려지면 소리내기 </a:t>
            </a:r>
            <a:r>
              <a:rPr lang="en-US" altLang="ko-KR"/>
              <a:t>(3/3)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key </a:t>
            </a:r>
            <a:r>
              <a:rPr lang="ko-KR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값을 저장하는 </a:t>
            </a:r>
            <a:r>
              <a: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</a:t>
            </a:r>
            <a:r>
              <a: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–</a:t>
            </a:r>
            <a:r>
              <a:rPr lang="en-US" altLang="ko-KR" sz="9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32 </a:t>
            </a:r>
            <a:r>
              <a:rPr lang="ko-KR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개임</a:t>
            </a:r>
          </a:p>
          <a:p>
            <a:pPr marL="0" indent="0">
              <a:lnSpc>
                <a:spcPct val="80000"/>
              </a:lnSpc>
              <a:buNone/>
            </a:pP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KEY_TABLE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ADDWF	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PCL,     F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RETLW	0FH	; '000'+'00'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'000'+'01'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'000'+'10'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'000'+'11'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'001'+'00'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'001'+'01'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'001'+'10'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'001'+'11'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'010'+'00'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'010'+'01'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'010'+'10'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'010'+'11'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01H	; '011'+'00'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04H	; '011'+'01'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07H	; '011'+'10'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10H	; '011'+'11'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 '*'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RETLW	0FH	; '100'+'00'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'100'+'01'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'100'+'10'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'100'+'11'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02H	; '101'+'00'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05H	; '101'+'01'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08H	; '101'+'10'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00H	; '101'+'11'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03H	; '110'+'00'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06H	; '110'+'01'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09H	; '110'+'10'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11H	; '110'+'11'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 '#'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RETLW	0FH	; '111'+'00'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'111'+'01'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'111'+'10'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RETLW	0FH	; '111'+'11'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FFB396-4C53-421E-BBA7-849BD1040A77}" type="slidenum">
              <a:rPr lang="en-US" altLang="ko-KR"/>
              <a:pPr/>
              <a:t>18</a:t>
            </a:fld>
            <a:endParaRPr lang="en-US" altLang="ko-KR" dirty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/>
              <a:t>[</a:t>
            </a:r>
            <a:r>
              <a:rPr lang="en-US" altLang="ko-KR" dirty="0" smtClean="0"/>
              <a:t>1/2]</a:t>
            </a:r>
            <a:endParaRPr lang="ko-KR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7633"/>
            <a:ext cx="85344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EX5-1.ASM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1)</a:t>
            </a:r>
            <a:r>
              <a:rPr lang="ko-KR" altLang="en-US" dirty="0"/>
              <a:t>을 실험으로 확인</a:t>
            </a:r>
          </a:p>
          <a:p>
            <a:pPr lvl="1"/>
            <a:r>
              <a:rPr lang="en-US" altLang="ko-KR" dirty="0"/>
              <a:t>RA4</a:t>
            </a:r>
            <a:r>
              <a:rPr lang="ko-KR" altLang="en-US" dirty="0"/>
              <a:t>는 </a:t>
            </a:r>
            <a:r>
              <a:rPr lang="en-US" altLang="ko-KR" dirty="0"/>
              <a:t>open drain </a:t>
            </a:r>
            <a:r>
              <a:rPr lang="ko-KR" altLang="en-US" dirty="0"/>
              <a:t>출력임을 유의 </a:t>
            </a:r>
            <a:r>
              <a:rPr lang="ko-KR" altLang="en-US" dirty="0">
                <a:sym typeface="Wingdings" pitchFamily="2" charset="2"/>
              </a:rPr>
              <a:t> </a:t>
            </a:r>
            <a:r>
              <a:rPr lang="en-US" altLang="ko-KR" dirty="0">
                <a:sym typeface="Wingdings" pitchFamily="2" charset="2"/>
              </a:rPr>
              <a:t>Pull up </a:t>
            </a:r>
            <a:r>
              <a:rPr lang="ko-KR" altLang="en-US" dirty="0">
                <a:sym typeface="Wingdings" pitchFamily="2" charset="2"/>
              </a:rPr>
              <a:t>저항 연결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약 </a:t>
            </a:r>
            <a:r>
              <a:rPr lang="en-US" altLang="ko-KR" dirty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k</a:t>
            </a:r>
            <a:r>
              <a:rPr lang="el-GR" altLang="ko-KR" dirty="0" smtClean="0">
                <a:latin typeface="Arial" charset="0"/>
                <a:cs typeface="Arial" charset="0"/>
                <a:sym typeface="Wingdings" pitchFamily="2" charset="2"/>
              </a:rPr>
              <a:t>Ω</a:t>
            </a:r>
            <a:r>
              <a:rPr lang="en-US" altLang="ko-KR" dirty="0" smtClean="0">
                <a:latin typeface="Arial" charset="0"/>
                <a:cs typeface="Arial" charset="0"/>
                <a:sym typeface="Wingdings" pitchFamily="2" charset="2"/>
              </a:rPr>
              <a:t>)</a:t>
            </a:r>
          </a:p>
          <a:p>
            <a:pPr marL="274320" lvl="1" indent="0">
              <a:buNone/>
            </a:pPr>
            <a:r>
              <a:rPr lang="en-US" altLang="ko-KR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altLang="ko-KR" dirty="0" smtClean="0">
                <a:latin typeface="HY헤드라인M"/>
                <a:ea typeface="HY헤드라인M"/>
                <a:cs typeface="Arial" charset="0"/>
                <a:sym typeface="Wingdings" pitchFamily="2" charset="2"/>
              </a:rPr>
              <a:t>☞ </a:t>
            </a:r>
            <a:r>
              <a:rPr lang="ko-KR" alt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실험보드에는 이미 저항으로 </a:t>
            </a:r>
            <a:r>
              <a:rPr lang="en-US" altLang="ko-KR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Pull up </a:t>
            </a:r>
            <a:r>
              <a:rPr lang="ko-KR" alt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되어 있음</a:t>
            </a:r>
            <a:endParaRPr lang="en-US" altLang="ko-KR" dirty="0">
              <a:solidFill>
                <a:srgbClr val="FF0000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 lvl="1"/>
            <a:endParaRPr lang="en-US" altLang="ko-KR" dirty="0">
              <a:cs typeface="Arial" charset="0"/>
              <a:sym typeface="Wingdings" pitchFamily="2" charset="2"/>
            </a:endParaRPr>
          </a:p>
          <a:p>
            <a:r>
              <a:rPr lang="en-US" altLang="ko-KR" dirty="0">
                <a:cs typeface="Arial" charset="0"/>
                <a:sym typeface="Wingdings" pitchFamily="2" charset="2"/>
              </a:rPr>
              <a:t>EX5-2.ASM</a:t>
            </a:r>
          </a:p>
          <a:p>
            <a:pPr lvl="1"/>
            <a:r>
              <a:rPr lang="ko-KR" altLang="en-US" dirty="0">
                <a:cs typeface="Arial" charset="0"/>
                <a:sym typeface="Wingdings" pitchFamily="2" charset="2"/>
              </a:rPr>
              <a:t>예비문제 </a:t>
            </a:r>
            <a:r>
              <a:rPr lang="en-US" altLang="ko-KR" dirty="0">
                <a:cs typeface="Arial" charset="0"/>
                <a:sym typeface="Wingdings" pitchFamily="2" charset="2"/>
              </a:rPr>
              <a:t>4)</a:t>
            </a:r>
            <a:r>
              <a:rPr lang="ko-KR" altLang="en-US" dirty="0">
                <a:cs typeface="Arial" charset="0"/>
                <a:sym typeface="Wingdings" pitchFamily="2" charset="2"/>
              </a:rPr>
              <a:t>를 실험으로 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확인</a:t>
            </a:r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pPr lvl="2"/>
            <a:r>
              <a:rPr lang="ko-KR" altLang="en-US" dirty="0" smtClean="0">
                <a:cs typeface="Arial" charset="0"/>
                <a:sym typeface="Wingdings" pitchFamily="2" charset="2"/>
              </a:rPr>
              <a:t>예</a:t>
            </a:r>
            <a:r>
              <a:rPr lang="en-US" altLang="ko-KR" dirty="0">
                <a:cs typeface="Arial" charset="0"/>
                <a:sym typeface="Wingdings" pitchFamily="2" charset="2"/>
              </a:rPr>
              <a:t>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1)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에서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4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와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6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을 동시에 누를 경우만 소리 나도록 만들어 보시오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.</a:t>
            </a:r>
            <a:endParaRPr lang="ko-KR" altLang="en-US" dirty="0">
              <a:cs typeface="Arial" charset="0"/>
              <a:sym typeface="Wingdings" pitchFamily="2" charset="2"/>
            </a:endParaRPr>
          </a:p>
          <a:p>
            <a:endParaRPr lang="ko-KR" altLang="en-US" dirty="0">
              <a:cs typeface="Arial" charset="0"/>
              <a:sym typeface="Wingdings" pitchFamily="2" charset="2"/>
            </a:endParaRPr>
          </a:p>
          <a:p>
            <a:r>
              <a:rPr lang="en-US" altLang="ko-KR" dirty="0">
                <a:cs typeface="Arial" charset="0"/>
                <a:sym typeface="Wingdings" pitchFamily="2" charset="2"/>
              </a:rPr>
              <a:t>EX5-3.ASM</a:t>
            </a:r>
          </a:p>
          <a:p>
            <a:pPr lvl="1"/>
            <a:r>
              <a:rPr lang="ko-KR" altLang="en-US" dirty="0">
                <a:cs typeface="Arial" charset="0"/>
                <a:sym typeface="Wingdings" pitchFamily="2" charset="2"/>
              </a:rPr>
              <a:t>예</a:t>
            </a:r>
            <a:r>
              <a:rPr lang="en-US" altLang="ko-KR" dirty="0">
                <a:cs typeface="Arial" charset="0"/>
                <a:sym typeface="Wingdings" pitchFamily="2" charset="2"/>
              </a:rPr>
              <a:t>5)</a:t>
            </a:r>
            <a:r>
              <a:rPr lang="ko-KR" altLang="en-US" dirty="0">
                <a:cs typeface="Arial" charset="0"/>
                <a:sym typeface="Wingdings" pitchFamily="2" charset="2"/>
              </a:rPr>
              <a:t>를 실험으로 확인</a:t>
            </a:r>
          </a:p>
          <a:p>
            <a:pPr lvl="1"/>
            <a:r>
              <a:rPr lang="ko-KR" altLang="en-US" dirty="0">
                <a:cs typeface="Arial" charset="0"/>
                <a:sym typeface="Wingdings" pitchFamily="2" charset="2"/>
              </a:rPr>
              <a:t>실행 초기에 </a:t>
            </a:r>
            <a:r>
              <a:rPr lang="ko-KR" altLang="en-US" dirty="0" err="1">
                <a:cs typeface="Arial" charset="0"/>
                <a:sym typeface="Wingdings" pitchFamily="2" charset="2"/>
              </a:rPr>
              <a:t>부저가</a:t>
            </a:r>
            <a:r>
              <a:rPr lang="ko-KR" altLang="en-US" dirty="0">
                <a:cs typeface="Arial" charset="0"/>
                <a:sym typeface="Wingdings" pitchFamily="2" charset="2"/>
              </a:rPr>
              <a:t> 울리는 원인 확인 및 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해결</a:t>
            </a:r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pPr lvl="2"/>
            <a:r>
              <a:rPr lang="en-US" altLang="ko-KR" dirty="0" smtClean="0">
                <a:cs typeface="Arial" charset="0"/>
                <a:sym typeface="Wingdings" pitchFamily="2" charset="2"/>
              </a:rPr>
              <a:t>Data sheet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의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RA4 PORT </a:t>
            </a:r>
            <a:r>
              <a:rPr lang="ko-KR" altLang="en-US" dirty="0" err="1" smtClean="0">
                <a:cs typeface="Arial" charset="0"/>
                <a:sym typeface="Wingdings" pitchFamily="2" charset="2"/>
              </a:rPr>
              <a:t>회로도와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register file summary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의 </a:t>
            </a:r>
            <a:r>
              <a:rPr lang="en-US" altLang="ko-KR" dirty="0" smtClean="0">
                <a:cs typeface="Arial" charset="0"/>
                <a:sym typeface="Wingdings" pitchFamily="2" charset="2"/>
              </a:rPr>
              <a:t>value on power on reset </a:t>
            </a:r>
            <a:r>
              <a:rPr lang="ko-KR" altLang="en-US" dirty="0" smtClean="0">
                <a:cs typeface="Arial" charset="0"/>
                <a:sym typeface="Wingdings" pitchFamily="2" charset="2"/>
              </a:rPr>
              <a:t>조건과 연관 지어 이해할 것</a:t>
            </a:r>
            <a:endParaRPr lang="ko-KR" altLang="en-US" dirty="0">
              <a:cs typeface="Arial" charset="0"/>
              <a:sym typeface="Wingdings" pitchFamily="2" charset="2"/>
            </a:endParaRPr>
          </a:p>
          <a:p>
            <a:endParaRPr lang="ko-KR" altLang="en-US" dirty="0">
              <a:cs typeface="Arial" charset="0"/>
              <a:sym typeface="Wingdings" pitchFamily="2" charset="2"/>
            </a:endParaRPr>
          </a:p>
          <a:p>
            <a:r>
              <a:rPr lang="en-US" altLang="ko-KR" dirty="0">
                <a:cs typeface="Arial" charset="0"/>
                <a:sym typeface="Wingdings" pitchFamily="2" charset="2"/>
              </a:rPr>
              <a:t>EX5-4.ASM</a:t>
            </a:r>
          </a:p>
          <a:p>
            <a:pPr lvl="1"/>
            <a:r>
              <a:rPr lang="en-US" altLang="ko-KR" dirty="0">
                <a:cs typeface="Arial" charset="0"/>
                <a:sym typeface="Wingdings" pitchFamily="2" charset="2"/>
              </a:rPr>
              <a:t>‘7’ </a:t>
            </a:r>
            <a:r>
              <a:rPr lang="ko-KR" altLang="en-US" dirty="0">
                <a:cs typeface="Arial" charset="0"/>
                <a:sym typeface="Wingdings" pitchFamily="2" charset="2"/>
              </a:rPr>
              <a:t>과 ‘</a:t>
            </a:r>
            <a:r>
              <a:rPr lang="en-US" altLang="ko-KR" dirty="0">
                <a:cs typeface="Arial" charset="0"/>
                <a:sym typeface="Wingdings" pitchFamily="2" charset="2"/>
              </a:rPr>
              <a:t>8’ </a:t>
            </a:r>
            <a:r>
              <a:rPr lang="ko-KR" altLang="en-US" dirty="0">
                <a:cs typeface="Arial" charset="0"/>
                <a:sym typeface="Wingdings" pitchFamily="2" charset="2"/>
              </a:rPr>
              <a:t>스위치를 동시에 누를 경우에만 소리가 나도록 프로그램 변경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EB256-EDCC-496B-8E68-5CEB4DA3B378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개별 스위치 읽기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556792"/>
            <a:ext cx="58769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C8F8-D4C4-4F1E-97A8-DFBDEF108D3B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입력단 회로에서의 풀업</a:t>
            </a:r>
            <a:r>
              <a:rPr lang="en-US" altLang="ko-KR"/>
              <a:t>/</a:t>
            </a:r>
            <a:r>
              <a:rPr lang="ko-KR" altLang="en-US"/>
              <a:t>풀다운 저항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논리값을 </a:t>
            </a:r>
            <a:r>
              <a:rPr lang="en-US" altLang="ko-KR" dirty="0"/>
              <a:t>H, L</a:t>
            </a:r>
            <a:r>
              <a:rPr lang="ko-KR" altLang="en-US" dirty="0"/>
              <a:t>로 올바르게 인가하려는 경우</a:t>
            </a:r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615694"/>
            <a:ext cx="5000660" cy="468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28D0D9-3C08-4D3D-B7E1-4913FABEDB8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출력단</a:t>
            </a:r>
            <a:r>
              <a:rPr lang="ko-KR" altLang="en-US" dirty="0"/>
              <a:t> 회로에서의 </a:t>
            </a:r>
            <a:r>
              <a:rPr lang="ko-KR" altLang="en-US" dirty="0" err="1"/>
              <a:t>풀업</a:t>
            </a:r>
            <a:r>
              <a:rPr lang="en-US" altLang="ko-KR" dirty="0"/>
              <a:t>/</a:t>
            </a:r>
            <a:r>
              <a:rPr lang="ko-KR" altLang="en-US" dirty="0"/>
              <a:t>풀다운 저항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ko-KR" altLang="en-US" dirty="0" err="1"/>
              <a:t>컬렉터</a:t>
            </a:r>
            <a:r>
              <a:rPr lang="ko-KR" altLang="en-US" dirty="0"/>
              <a:t> 또는 오픈 </a:t>
            </a:r>
            <a:r>
              <a:rPr lang="ko-KR" altLang="en-US" dirty="0" err="1"/>
              <a:t>드레인</a:t>
            </a:r>
            <a:r>
              <a:rPr lang="ko-KR" altLang="en-US" dirty="0"/>
              <a:t> 회로의 경우</a:t>
            </a:r>
          </a:p>
          <a:p>
            <a:pPr lvl="1"/>
            <a:r>
              <a:rPr lang="ko-KR" altLang="en-US" dirty="0"/>
              <a:t>출력 전류를 증대시킬 수 있음</a:t>
            </a:r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상태의 출력만 가능 </a:t>
            </a:r>
            <a:r>
              <a:rPr lang="ko-KR" altLang="en-US" dirty="0">
                <a:sym typeface="Wingdings" pitchFamily="2" charset="2"/>
              </a:rPr>
              <a:t> </a:t>
            </a:r>
            <a:r>
              <a:rPr lang="en-US" altLang="ko-KR" dirty="0">
                <a:sym typeface="Wingdings" pitchFamily="2" charset="2"/>
              </a:rPr>
              <a:t>H</a:t>
            </a:r>
            <a:r>
              <a:rPr lang="ko-KR" altLang="en-US" dirty="0">
                <a:sym typeface="Wingdings" pitchFamily="2" charset="2"/>
              </a:rPr>
              <a:t>상태의 출력을 위해 </a:t>
            </a:r>
            <a:r>
              <a:rPr lang="ko-KR" altLang="en-US" dirty="0" err="1">
                <a:sym typeface="Wingdings" pitchFamily="2" charset="2"/>
              </a:rPr>
              <a:t>풀업저항</a:t>
            </a:r>
            <a:r>
              <a:rPr lang="ko-KR" altLang="en-US" dirty="0">
                <a:sym typeface="Wingdings" pitchFamily="2" charset="2"/>
              </a:rPr>
              <a:t> 사용</a:t>
            </a:r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00306"/>
            <a:ext cx="704895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5214942" y="6357958"/>
            <a:ext cx="3505200" cy="365760"/>
          </a:xfrm>
        </p:spPr>
        <p:txBody>
          <a:bodyPr/>
          <a:lstStyle/>
          <a:p>
            <a:fld id="{7B6BE7AE-E09D-413B-8B42-70E54C3EF59F}" type="slidenum">
              <a:rPr lang="en-US" altLang="ko-KR" b="1"/>
              <a:pPr/>
              <a:t>4</a:t>
            </a:fld>
            <a:endParaRPr lang="en-US" altLang="ko-KR" b="1" dirty="0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914400"/>
          </a:xfrm>
        </p:spPr>
        <p:txBody>
          <a:bodyPr anchor="t">
            <a:norm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PORTA </a:t>
            </a:r>
            <a:r>
              <a:rPr lang="ko-KR" altLang="en-US" sz="2400" b="1" dirty="0">
                <a:latin typeface="+mn-ea"/>
                <a:ea typeface="+mn-ea"/>
              </a:rPr>
              <a:t>내부 구조</a:t>
            </a:r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000108"/>
            <a:ext cx="353853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23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1142984"/>
          <a:ext cx="3665538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Visio" r:id="rId4" imgW="6954181" imgH="9890421" progId="">
                  <p:embed/>
                </p:oleObj>
              </mc:Choice>
              <mc:Fallback>
                <p:oleObj name="Visio" r:id="rId4" imgW="6954181" imgH="9890421" progId="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2984"/>
                        <a:ext cx="3665538" cy="521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0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5214942" y="6357958"/>
            <a:ext cx="3505200" cy="365760"/>
          </a:xfrm>
        </p:spPr>
        <p:txBody>
          <a:bodyPr/>
          <a:lstStyle/>
          <a:p>
            <a:fld id="{133197BD-CD83-4FD1-A432-77BB0F9950BD}" type="slidenum">
              <a:rPr lang="en-US" altLang="ko-KR" b="1"/>
              <a:pPr/>
              <a:t>5</a:t>
            </a:fld>
            <a:endParaRPr lang="en-US" altLang="ko-KR" b="1" dirty="0"/>
          </a:p>
        </p:txBody>
      </p:sp>
      <p:sp>
        <p:nvSpPr>
          <p:cNvPr id="280581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sz="2000" b="1" dirty="0">
                <a:latin typeface="+mn-ea"/>
                <a:ea typeface="+mn-ea"/>
              </a:rPr>
              <a:t>MOSFET : “P</a:t>
            </a:r>
            <a:r>
              <a:rPr lang="ko-KR" altLang="en-US" sz="2000" b="1" dirty="0">
                <a:latin typeface="+mn-ea"/>
                <a:ea typeface="+mn-ea"/>
              </a:rPr>
              <a:t>형은 </a:t>
            </a:r>
            <a:r>
              <a:rPr lang="en-US" altLang="ko-KR" sz="2000" b="1" dirty="0">
                <a:latin typeface="+mn-ea"/>
                <a:ea typeface="+mn-ea"/>
              </a:rPr>
              <a:t>P(positive)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OFF, N</a:t>
            </a:r>
            <a:r>
              <a:rPr lang="ko-KR" altLang="en-US" sz="2000" b="1" dirty="0">
                <a:latin typeface="+mn-ea"/>
                <a:ea typeface="+mn-ea"/>
              </a:rPr>
              <a:t>형은 </a:t>
            </a:r>
            <a:r>
              <a:rPr lang="en-US" altLang="ko-KR" sz="2000" b="1" dirty="0">
                <a:latin typeface="+mn-ea"/>
                <a:ea typeface="+mn-ea"/>
              </a:rPr>
              <a:t>N(negative)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OFF”</a:t>
            </a:r>
          </a:p>
        </p:txBody>
      </p:sp>
      <p:graphicFrame>
        <p:nvGraphicFramePr>
          <p:cNvPr id="280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68360" y="785794"/>
          <a:ext cx="3417888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Visio" r:id="rId3" imgW="7296585" imgH="11123613" progId="">
                  <p:embed/>
                </p:oleObj>
              </mc:Choice>
              <mc:Fallback>
                <p:oleObj name="Visio" r:id="rId3" imgW="7296585" imgH="11123613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0" y="785794"/>
                        <a:ext cx="3417888" cy="521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5029200" y="785794"/>
          <a:ext cx="3454400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Visio" r:id="rId5" imgW="7361936" imgH="11105557" progId="">
                  <p:embed/>
                </p:oleObj>
              </mc:Choice>
              <mc:Fallback>
                <p:oleObj name="Visio" r:id="rId5" imgW="7361936" imgH="11105557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85794"/>
                        <a:ext cx="3454400" cy="521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285852" y="592933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TRISA</a:t>
            </a:r>
            <a:r>
              <a:rPr lang="ko-KR" altLang="en-US" dirty="0"/>
              <a:t>의 해당비트 </a:t>
            </a:r>
            <a:r>
              <a:rPr lang="en-US" altLang="ko-KR" dirty="0"/>
              <a:t>= 1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5572132" y="592933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TRISA</a:t>
            </a:r>
            <a:r>
              <a:rPr lang="ko-KR" altLang="en-US" dirty="0"/>
              <a:t>의 해당비트 </a:t>
            </a:r>
            <a:r>
              <a:rPr lang="en-US" altLang="ko-K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6963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5192889" y="6330783"/>
            <a:ext cx="3505200" cy="365760"/>
          </a:xfrm>
        </p:spPr>
        <p:txBody>
          <a:bodyPr/>
          <a:lstStyle/>
          <a:p>
            <a:fld id="{DF90EE81-509D-41C0-A499-BB44A43EB848}" type="slidenum">
              <a:rPr lang="en-US" altLang="ko-KR" b="1"/>
              <a:pPr/>
              <a:t>6</a:t>
            </a:fld>
            <a:endParaRPr lang="en-US" altLang="ko-KR" b="1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sz="2000" b="1" dirty="0">
                <a:latin typeface="+mn-ea"/>
                <a:ea typeface="+mn-ea"/>
              </a:rPr>
              <a:t>MOSFET : “P</a:t>
            </a:r>
            <a:r>
              <a:rPr lang="ko-KR" altLang="en-US" sz="2000" b="1" dirty="0">
                <a:latin typeface="+mn-ea"/>
                <a:ea typeface="+mn-ea"/>
              </a:rPr>
              <a:t>형은 </a:t>
            </a:r>
            <a:r>
              <a:rPr lang="en-US" altLang="ko-KR" sz="2000" b="1" dirty="0">
                <a:latin typeface="+mn-ea"/>
                <a:ea typeface="+mn-ea"/>
              </a:rPr>
              <a:t>P(positive)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OFF, N</a:t>
            </a:r>
            <a:r>
              <a:rPr lang="ko-KR" altLang="en-US" sz="2000" b="1" dirty="0">
                <a:latin typeface="+mn-ea"/>
                <a:ea typeface="+mn-ea"/>
              </a:rPr>
              <a:t>형은 </a:t>
            </a:r>
            <a:r>
              <a:rPr lang="en-US" altLang="ko-KR" sz="2000" b="1" dirty="0">
                <a:latin typeface="+mn-ea"/>
                <a:ea typeface="+mn-ea"/>
              </a:rPr>
              <a:t>N(negative)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en-US" altLang="ko-KR" sz="2000" b="1" dirty="0">
                <a:latin typeface="+mn-ea"/>
                <a:ea typeface="+mn-ea"/>
              </a:rPr>
              <a:t>OFF”</a:t>
            </a:r>
          </a:p>
        </p:txBody>
      </p:sp>
      <p:graphicFrame>
        <p:nvGraphicFramePr>
          <p:cNvPr id="28365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39763" y="787382"/>
          <a:ext cx="3673475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Visio" r:id="rId3" imgW="7019205" imgH="9953075" progId="">
                  <p:embed/>
                </p:oleObj>
              </mc:Choice>
              <mc:Fallback>
                <p:oleObj name="Visio" r:id="rId3" imgW="7019205" imgH="995307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787382"/>
                        <a:ext cx="3673475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30763" y="767864"/>
          <a:ext cx="3673475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Visio" r:id="rId5" imgW="7000917" imgH="9934787" progId="">
                  <p:embed/>
                </p:oleObj>
              </mc:Choice>
              <mc:Fallback>
                <p:oleObj name="Visio" r:id="rId5" imgW="7000917" imgH="9934787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767864"/>
                        <a:ext cx="3673475" cy="521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1214414" y="592933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TRISA</a:t>
            </a:r>
            <a:r>
              <a:rPr lang="ko-KR" altLang="en-US" dirty="0"/>
              <a:t>의 해당비트 </a:t>
            </a:r>
            <a:r>
              <a:rPr lang="en-US" altLang="ko-KR" dirty="0"/>
              <a:t>= 1</a:t>
            </a:r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5486424" y="592933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TRISA</a:t>
            </a:r>
            <a:r>
              <a:rPr lang="ko-KR" altLang="en-US" dirty="0"/>
              <a:t>의 해당비트 </a:t>
            </a:r>
            <a:r>
              <a:rPr lang="en-US" altLang="ko-KR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1640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41EE4-037A-422B-A8A5-48BF342AAB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MATRIX </a:t>
            </a:r>
            <a:r>
              <a:rPr lang="ko-KR" altLang="en-US" sz="2000" dirty="0"/>
              <a:t>구조의 </a:t>
            </a:r>
            <a:r>
              <a:rPr lang="en-US" altLang="ko-KR" sz="2000" dirty="0"/>
              <a:t>keypad</a:t>
            </a:r>
            <a:r>
              <a:rPr lang="ko-KR" altLang="en-US" sz="2000" dirty="0"/>
              <a:t>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읽기 </a:t>
            </a:r>
            <a:r>
              <a:rPr lang="en-US" altLang="ko-KR" sz="2000" dirty="0"/>
              <a:t>(key matrix scanning)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714480" y="5429264"/>
            <a:ext cx="579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J10</a:t>
            </a:r>
            <a:r>
              <a:rPr lang="ko-KR" altLang="en-US" dirty="0"/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1(RA2), 2(RA1), 3(RA0), </a:t>
            </a:r>
            <a:r>
              <a:rPr lang="en-US" altLang="ko-KR" dirty="0" smtClean="0"/>
              <a:t>4(RA3)</a:t>
            </a:r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/>
              <a:t>: </a:t>
            </a:r>
            <a:r>
              <a:rPr lang="en-US" altLang="ko-KR" dirty="0" smtClean="0"/>
              <a:t>J10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0070C0"/>
                </a:solidFill>
              </a:rPr>
              <a:t>5(RC3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6(RC2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7(RC1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8(RC0)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5666"/>
            <a:ext cx="4343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0688"/>
            <a:ext cx="4343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Sneak Path: </a:t>
            </a:r>
            <a:r>
              <a:rPr lang="ko-KR" altLang="en-US" dirty="0"/>
              <a:t>설계할 때 의도하지 않았으나 발생하여 회로의 정상 동작에 손상을 주는 전류경로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2, 4, 5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동시에 눌렀을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00" y="2268161"/>
            <a:ext cx="7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8086" y="2232013"/>
            <a:ext cx="7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" name="그룹 12"/>
          <p:cNvGrpSpPr/>
          <p:nvPr/>
        </p:nvGrpSpPr>
        <p:grpSpPr>
          <a:xfrm rot="10800000">
            <a:off x="6530833" y="3462082"/>
            <a:ext cx="179588" cy="144016"/>
            <a:chOff x="152329" y="4725144"/>
            <a:chExt cx="206771" cy="144016"/>
          </a:xfrm>
          <a:solidFill>
            <a:srgbClr val="FF0000"/>
          </a:solidFill>
        </p:grpSpPr>
        <p:sp>
          <p:nvSpPr>
            <p:cNvPr id="6" name="이등변 삼각형 5"/>
            <p:cNvSpPr/>
            <p:nvPr/>
          </p:nvSpPr>
          <p:spPr>
            <a:xfrm>
              <a:off x="179512" y="4725144"/>
              <a:ext cx="139388" cy="1440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52329" y="4725144"/>
              <a:ext cx="20677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38126"/>
            <a:ext cx="4343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 rot="10800000">
            <a:off x="5759988" y="3455895"/>
            <a:ext cx="179588" cy="144016"/>
            <a:chOff x="152329" y="4725144"/>
            <a:chExt cx="206771" cy="144016"/>
          </a:xfrm>
          <a:solidFill>
            <a:srgbClr val="FF0000"/>
          </a:solidFill>
        </p:grpSpPr>
        <p:sp>
          <p:nvSpPr>
            <p:cNvPr id="19" name="이등변 삼각형 18"/>
            <p:cNvSpPr/>
            <p:nvPr/>
          </p:nvSpPr>
          <p:spPr>
            <a:xfrm>
              <a:off x="179512" y="4725144"/>
              <a:ext cx="139388" cy="1440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52329" y="4725144"/>
              <a:ext cx="20677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10800000">
            <a:off x="6534146" y="2969769"/>
            <a:ext cx="179588" cy="144016"/>
            <a:chOff x="152329" y="4725144"/>
            <a:chExt cx="206771" cy="144016"/>
          </a:xfrm>
          <a:solidFill>
            <a:srgbClr val="FF0000"/>
          </a:solidFill>
        </p:grpSpPr>
        <p:sp>
          <p:nvSpPr>
            <p:cNvPr id="22" name="이등변 삼각형 21"/>
            <p:cNvSpPr/>
            <p:nvPr/>
          </p:nvSpPr>
          <p:spPr>
            <a:xfrm>
              <a:off x="179512" y="4725144"/>
              <a:ext cx="139388" cy="1440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52329" y="4725144"/>
              <a:ext cx="206771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/>
          <p:cNvSpPr/>
          <p:nvPr/>
        </p:nvSpPr>
        <p:spPr>
          <a:xfrm>
            <a:off x="2249988" y="2763172"/>
            <a:ext cx="432048" cy="396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75656" y="3263988"/>
            <a:ext cx="432048" cy="396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48006" y="3263988"/>
            <a:ext cx="432048" cy="396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2921</TotalTime>
  <Words>377</Words>
  <Application>Microsoft Office PowerPoint</Application>
  <PresentationFormat>화면 슬라이드 쇼(4:3)</PresentationFormat>
  <Paragraphs>277</Paragraphs>
  <Slides>19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HY헤드라인M</vt:lpstr>
      <vt:lpstr>돋움</vt:lpstr>
      <vt:lpstr>맑은 고딕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Visio</vt:lpstr>
      <vt:lpstr>실험 5. SWITCH와 KEYPAD 사용하기,  부저 울리기 (1/2)</vt:lpstr>
      <vt:lpstr>개별 스위치 읽기</vt:lpstr>
      <vt:lpstr>입력단 회로에서의 풀업/풀다운 저항</vt:lpstr>
      <vt:lpstr>출력단 회로에서의 풀업/풀다운 저항</vt:lpstr>
      <vt:lpstr>PORTA 내부 구조</vt:lpstr>
      <vt:lpstr>MOSFET : “P형은 P(positive)에서 OFF, N형은 N(negative)에서 OFF”</vt:lpstr>
      <vt:lpstr>MOSFET : “P형은 P(positive)에서 OFF, N형은 N(negative)에서 OFF”</vt:lpstr>
      <vt:lpstr>MATRIX 구조의 keypad에서 key 읽기 (key matrix scanning)</vt:lpstr>
      <vt:lpstr>Sneak Path: 설계할 때 의도하지 않았으나 발생하여 회로의 정상 동작에 손상을 주는 전류경로</vt:lpstr>
      <vt:lpstr>예1) key 스위치 2가 눌러졌는가 아닌가를 구분하기 위한 방법</vt:lpstr>
      <vt:lpstr>예2) 1~6사이의 키 중 특정키 눌려짐 판단 (1/3)</vt:lpstr>
      <vt:lpstr>예2) 1~6사이의 키 중 특정키 눌려짐 판단 (2/3)</vt:lpstr>
      <vt:lpstr>예2) 1~6사이의 키 중 특정키 눌려짐 판단 (3/3)</vt:lpstr>
      <vt:lpstr>예2)를 단순화시킨 프로그램</vt:lpstr>
      <vt:lpstr>예2)를 단순화시킨 프로그램 (lookup table 이용)</vt:lpstr>
      <vt:lpstr>예5) ‘0’ key가 눌려지면 소리내기 (1/3)</vt:lpstr>
      <vt:lpstr>예5) ‘0’ key가 눌려지면 소리내기 (2/3)</vt:lpstr>
      <vt:lpstr>예5) ‘0’ key가 눌려지면 소리내기 (3/3)</vt:lpstr>
      <vt:lpstr>실험 [1/2]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212</cp:revision>
  <cp:lastPrinted>2013-04-13T03:34:27Z</cp:lastPrinted>
  <dcterms:created xsi:type="dcterms:W3CDTF">2006-10-05T04:04:58Z</dcterms:created>
  <dcterms:modified xsi:type="dcterms:W3CDTF">2017-02-27T04:48:00Z</dcterms:modified>
</cp:coreProperties>
</file>