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CE3CC7-A6C8-E99F-4170-3FBB500F8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AB100D4-AA10-2B00-331D-91D601D8CE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14CA77F-14CE-4CB7-4F34-800DC1298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C3716-3D84-4BAE-9E91-6ABDE21BC7F3}" type="datetimeFigureOut">
              <a:rPr lang="pt-BR" smtClean="0"/>
              <a:t>15/02/2023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12AFAA0-BC76-23C5-BA4B-637F56549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065C8A0-72FE-B04A-820F-C947B5D0D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99D61-D37A-4465-B8F5-2FE40954E3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2007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EF02F0-0739-B1BB-4E37-85C549FEE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ED04FA5-710B-FFA8-6FBA-7ED23E7C0C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717DD6-EC61-7F39-508F-A617E0184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C3716-3D84-4BAE-9E91-6ABDE21BC7F3}" type="datetimeFigureOut">
              <a:rPr lang="pt-BR" smtClean="0"/>
              <a:t>15/02/2023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F99EC53-020E-60E4-EEC2-5F3B2EB85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746C2A0-62CC-9579-3A7B-E904C4849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99D61-D37A-4465-B8F5-2FE40954E3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0227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8BB16B9-EAC6-AC71-DBFF-19F554A961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F211A0A-E1D0-2B23-FD1E-5A2DA0354F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1350D7B-A5DA-034A-9AD2-B3CBC8C9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C3716-3D84-4BAE-9E91-6ABDE21BC7F3}" type="datetimeFigureOut">
              <a:rPr lang="pt-BR" smtClean="0"/>
              <a:t>15/02/2023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41585E4-F742-4231-E901-AF0324B15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2BAF4FE-425E-2719-F2A4-CA7233B23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99D61-D37A-4465-B8F5-2FE40954E3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5483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A666B0-9510-EC8F-8A51-1169674F8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C91F38-6C73-3FAA-9434-5806E73EA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3DA6543-C30B-E73E-4A62-D79F907FD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C3716-3D84-4BAE-9E91-6ABDE21BC7F3}" type="datetimeFigureOut">
              <a:rPr lang="pt-BR" smtClean="0"/>
              <a:t>15/02/2023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CDDC316-CE97-3760-DB92-E6D696276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8830ECF-D1C4-5648-A1D9-2B28A70FB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99D61-D37A-4465-B8F5-2FE40954E3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9281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C9F92A-9EED-706D-4F51-B4AF95A5A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DD556BC-B8AF-E478-C1F4-F602755385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E418402-2DF3-0C2F-60E4-9B369155E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C3716-3D84-4BAE-9E91-6ABDE21BC7F3}" type="datetimeFigureOut">
              <a:rPr lang="pt-BR" smtClean="0"/>
              <a:t>15/02/2023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F62D47F-F788-CE9A-7672-777CB8C62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572323E-2697-70D3-6149-836E25DB3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99D61-D37A-4465-B8F5-2FE40954E3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7026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D9E78E-14CE-8916-E99F-70BA45A64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E6426C-3E20-9AD2-56B3-122E76F0E7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33DF7FA-3CE4-A60C-F474-89CB0529E8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5811D07-7B06-1E52-61B2-5476C689D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C3716-3D84-4BAE-9E91-6ABDE21BC7F3}" type="datetimeFigureOut">
              <a:rPr lang="pt-BR" smtClean="0"/>
              <a:t>15/02/2023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3EDD1D8-8AA3-400B-21C0-257D0ADFE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D48AA36-EB97-848C-0FFE-D180F02AD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99D61-D37A-4465-B8F5-2FE40954E3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6695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4C9A44-4932-E54B-62D1-DDD8ECBC6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E150E74-3926-E7BE-EAC6-A6FD94902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911E35B-3E15-0058-4BB6-FBA9746C9E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F285CE3-0CD2-0DAF-FA31-3B0D1CBA17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C24B997-1DAD-E941-B9A7-8A57D1FF32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EA3F5DF-70B6-8162-B39B-3D90EC3C6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C3716-3D84-4BAE-9E91-6ABDE21BC7F3}" type="datetimeFigureOut">
              <a:rPr lang="pt-BR" smtClean="0"/>
              <a:t>15/02/2023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05CDB09-6585-395A-DB19-C9051792A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6C7A423-71A3-DF32-60D7-F470D4C22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99D61-D37A-4465-B8F5-2FE40954E3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6412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2CFF7A-84B0-07D8-930E-A041B1BBB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2347EFF-F9F8-0433-382A-F34C2CE58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C3716-3D84-4BAE-9E91-6ABDE21BC7F3}" type="datetimeFigureOut">
              <a:rPr lang="pt-BR" smtClean="0"/>
              <a:t>15/02/2023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BA3D150-016E-F184-F426-753D4FC41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8C93C5C-46DE-6276-92AC-8B12FAC47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99D61-D37A-4465-B8F5-2FE40954E3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6342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B7B6458-A23A-BA94-FCEA-FF274C278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C3716-3D84-4BAE-9E91-6ABDE21BC7F3}" type="datetimeFigureOut">
              <a:rPr lang="pt-BR" smtClean="0"/>
              <a:t>15/02/2023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CCC76A9-9501-325F-6783-33B8BFDCC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D7B52E9-76C5-F81D-F415-8BEBC7ADF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99D61-D37A-4465-B8F5-2FE40954E3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892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890CB1-D7EF-9825-63F7-AE12C56DD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43EB9D4-DBD2-6EC6-0048-398CD3EED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D477DA7-C3DB-7CAD-A07A-8255A75560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68C29FF-6D3B-95BB-8A4E-0A2A01C0C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C3716-3D84-4BAE-9E91-6ABDE21BC7F3}" type="datetimeFigureOut">
              <a:rPr lang="pt-BR" smtClean="0"/>
              <a:t>15/02/2023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E4D32AC-930A-F136-A58C-31843B29F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66615AF-1D8B-7ADD-3B1A-D85FEDDFC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99D61-D37A-4465-B8F5-2FE40954E3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8025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A26618-BDF5-A2B4-00E3-C6E0F1799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15FFEDF-5794-BA6D-B2A5-EB7A5A964D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6A65D14-C22C-6A73-D44F-1C99F19079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E1FCAE7-92DB-5442-D1FF-D9BC3D632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C3716-3D84-4BAE-9E91-6ABDE21BC7F3}" type="datetimeFigureOut">
              <a:rPr lang="pt-BR" smtClean="0"/>
              <a:t>15/02/2023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EFF93DB-B385-67AE-64A4-F4A211576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02FF377-6600-FEFC-F04B-623B17153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99D61-D37A-4465-B8F5-2FE40954E3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2756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0E48222-AB24-56A1-4EC0-939C6289E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4BDD8C0-D422-80AC-2185-9C97F91A7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795847-A393-1662-4D85-0F75C057CB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C3716-3D84-4BAE-9E91-6ABDE21BC7F3}" type="datetimeFigureOut">
              <a:rPr lang="pt-BR" smtClean="0"/>
              <a:t>15/02/2023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A8FB559-04A9-7D2C-5E65-6A00EA8587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3CF79ED-D848-900B-DD15-446BEC8CFB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99D61-D37A-4465-B8F5-2FE40954E3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6304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Agrupar 16">
            <a:extLst>
              <a:ext uri="{FF2B5EF4-FFF2-40B4-BE49-F238E27FC236}">
                <a16:creationId xmlns:a16="http://schemas.microsoft.com/office/drawing/2014/main" id="{62C86A53-66AD-746B-9829-2B934AA9A7B3}"/>
              </a:ext>
            </a:extLst>
          </p:cNvPr>
          <p:cNvGrpSpPr/>
          <p:nvPr/>
        </p:nvGrpSpPr>
        <p:grpSpPr>
          <a:xfrm>
            <a:off x="693094" y="968810"/>
            <a:ext cx="2509893" cy="2045078"/>
            <a:chOff x="733425" y="907673"/>
            <a:chExt cx="2509893" cy="2045078"/>
          </a:xfrm>
        </p:grpSpPr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id="{25CD72EB-2CE0-EBF7-7A39-7DD6E312FC26}"/>
                </a:ext>
              </a:extLst>
            </p:cNvPr>
            <p:cNvSpPr/>
            <p:nvPr/>
          </p:nvSpPr>
          <p:spPr>
            <a:xfrm>
              <a:off x="733425" y="914401"/>
              <a:ext cx="2476500" cy="2038350"/>
            </a:xfrm>
            <a:prstGeom prst="roundRect">
              <a:avLst>
                <a:gd name="adj" fmla="val 4338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9" name="Conector reto 8">
              <a:extLst>
                <a:ext uri="{FF2B5EF4-FFF2-40B4-BE49-F238E27FC236}">
                  <a16:creationId xmlns:a16="http://schemas.microsoft.com/office/drawing/2014/main" id="{0F2B4327-5992-1897-B2BD-8B96D5F4FEB1}"/>
                </a:ext>
              </a:extLst>
            </p:cNvPr>
            <p:cNvCxnSpPr/>
            <p:nvPr/>
          </p:nvCxnSpPr>
          <p:spPr>
            <a:xfrm>
              <a:off x="733425" y="1219200"/>
              <a:ext cx="24765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FA37B0E6-8B07-3AE8-B945-520DD946BDFF}"/>
                </a:ext>
              </a:extLst>
            </p:cNvPr>
            <p:cNvCxnSpPr>
              <a:cxnSpLocks/>
              <a:stCxn id="7" idx="2"/>
            </p:cNvCxnSpPr>
            <p:nvPr/>
          </p:nvCxnSpPr>
          <p:spPr>
            <a:xfrm flipV="1">
              <a:off x="1971675" y="1219200"/>
              <a:ext cx="0" cy="173355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A7138DC9-43EC-1064-34DE-31C475B92FFE}"/>
                </a:ext>
              </a:extLst>
            </p:cNvPr>
            <p:cNvSpPr txBox="1"/>
            <p:nvPr/>
          </p:nvSpPr>
          <p:spPr>
            <a:xfrm>
              <a:off x="800215" y="1376364"/>
              <a:ext cx="123824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Date_id</a:t>
              </a:r>
              <a:endParaRPr lang="en-US" sz="1400" dirty="0"/>
            </a:p>
            <a:p>
              <a:r>
                <a:rPr lang="en-US" sz="1400" dirty="0"/>
                <a:t>Date</a:t>
              </a:r>
            </a:p>
            <a:p>
              <a:r>
                <a:rPr lang="en-US" sz="1400" dirty="0"/>
                <a:t>Quarter</a:t>
              </a:r>
            </a:p>
            <a:p>
              <a:r>
                <a:rPr lang="en-US" sz="1400" dirty="0"/>
                <a:t>Year</a:t>
              </a:r>
            </a:p>
            <a:p>
              <a:r>
                <a:rPr lang="en-US" sz="1400" dirty="0"/>
                <a:t>Month</a:t>
              </a:r>
            </a:p>
            <a:p>
              <a:r>
                <a:rPr lang="en-US" sz="1400" dirty="0"/>
                <a:t>Day</a:t>
              </a:r>
              <a:endParaRPr lang="pt-BR" sz="1400" dirty="0"/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827AC82A-277E-8F59-A634-2003037CDEFF}"/>
                </a:ext>
              </a:extLst>
            </p:cNvPr>
            <p:cNvSpPr txBox="1"/>
            <p:nvPr/>
          </p:nvSpPr>
          <p:spPr>
            <a:xfrm>
              <a:off x="2005072" y="1376363"/>
              <a:ext cx="123824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Int not null</a:t>
              </a:r>
            </a:p>
            <a:p>
              <a:r>
                <a:rPr lang="en-US" sz="1400" dirty="0"/>
                <a:t>int</a:t>
              </a:r>
            </a:p>
            <a:p>
              <a:r>
                <a:rPr lang="en-US" sz="1400" dirty="0"/>
                <a:t>int</a:t>
              </a:r>
            </a:p>
            <a:p>
              <a:r>
                <a:rPr lang="en-US" sz="1400" dirty="0"/>
                <a:t>int</a:t>
              </a:r>
            </a:p>
            <a:p>
              <a:r>
                <a:rPr lang="en-US" sz="1400" dirty="0"/>
                <a:t>int</a:t>
              </a:r>
            </a:p>
            <a:p>
              <a:r>
                <a:rPr lang="en-US" sz="1400" dirty="0"/>
                <a:t>int</a:t>
              </a:r>
              <a:endParaRPr lang="pt-BR" sz="1400" dirty="0"/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DFAF3036-2F2C-3800-CF94-AFA99DE4937D}"/>
                </a:ext>
              </a:extLst>
            </p:cNvPr>
            <p:cNvSpPr txBox="1"/>
            <p:nvPr/>
          </p:nvSpPr>
          <p:spPr>
            <a:xfrm>
              <a:off x="1419338" y="907673"/>
              <a:ext cx="12382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Date_dim</a:t>
              </a:r>
              <a:endParaRPr lang="en-US" sz="1600" dirty="0"/>
            </a:p>
          </p:txBody>
        </p:sp>
      </p:grp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81D7C864-5D0F-E623-23FD-85CE52E198B0}"/>
              </a:ext>
            </a:extLst>
          </p:cNvPr>
          <p:cNvGrpSpPr/>
          <p:nvPr/>
        </p:nvGrpSpPr>
        <p:grpSpPr>
          <a:xfrm>
            <a:off x="4381385" y="1822072"/>
            <a:ext cx="2838391" cy="4102477"/>
            <a:chOff x="4381385" y="1822072"/>
            <a:chExt cx="2838391" cy="4102477"/>
          </a:xfrm>
        </p:grpSpPr>
        <p:grpSp>
          <p:nvGrpSpPr>
            <p:cNvPr id="18" name="Agrupar 17">
              <a:extLst>
                <a:ext uri="{FF2B5EF4-FFF2-40B4-BE49-F238E27FC236}">
                  <a16:creationId xmlns:a16="http://schemas.microsoft.com/office/drawing/2014/main" id="{4B0C053A-401E-D233-69FC-D6F23074E910}"/>
                </a:ext>
              </a:extLst>
            </p:cNvPr>
            <p:cNvGrpSpPr/>
            <p:nvPr/>
          </p:nvGrpSpPr>
          <p:grpSpPr>
            <a:xfrm>
              <a:off x="4381385" y="1822072"/>
              <a:ext cx="2838391" cy="4102477"/>
              <a:chOff x="733425" y="907673"/>
              <a:chExt cx="2476500" cy="2045078"/>
            </a:xfrm>
          </p:grpSpPr>
          <p:sp>
            <p:nvSpPr>
              <p:cNvPr id="19" name="Retângulo: Cantos Arredondados 18">
                <a:extLst>
                  <a:ext uri="{FF2B5EF4-FFF2-40B4-BE49-F238E27FC236}">
                    <a16:creationId xmlns:a16="http://schemas.microsoft.com/office/drawing/2014/main" id="{92EBEEB4-E384-547B-CF6C-502B3DBBC218}"/>
                  </a:ext>
                </a:extLst>
              </p:cNvPr>
              <p:cNvSpPr/>
              <p:nvPr/>
            </p:nvSpPr>
            <p:spPr>
              <a:xfrm>
                <a:off x="733425" y="914401"/>
                <a:ext cx="2476500" cy="2038350"/>
              </a:xfrm>
              <a:prstGeom prst="roundRect">
                <a:avLst>
                  <a:gd name="adj" fmla="val 4338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20" name="Conector reto 19">
                <a:extLst>
                  <a:ext uri="{FF2B5EF4-FFF2-40B4-BE49-F238E27FC236}">
                    <a16:creationId xmlns:a16="http://schemas.microsoft.com/office/drawing/2014/main" id="{EB3C30FB-3E2A-5771-5EAC-85047CF91706}"/>
                  </a:ext>
                </a:extLst>
              </p:cNvPr>
              <p:cNvCxnSpPr/>
              <p:nvPr/>
            </p:nvCxnSpPr>
            <p:spPr>
              <a:xfrm>
                <a:off x="733425" y="1086255"/>
                <a:ext cx="24765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ector reto 20">
                <a:extLst>
                  <a:ext uri="{FF2B5EF4-FFF2-40B4-BE49-F238E27FC236}">
                    <a16:creationId xmlns:a16="http://schemas.microsoft.com/office/drawing/2014/main" id="{37239AA2-9A38-0C39-0783-2A05DA93A24F}"/>
                  </a:ext>
                </a:extLst>
              </p:cNvPr>
              <p:cNvCxnSpPr>
                <a:cxnSpLocks/>
                <a:stCxn id="19" idx="2"/>
              </p:cNvCxnSpPr>
              <p:nvPr/>
            </p:nvCxnSpPr>
            <p:spPr>
              <a:xfrm flipV="1">
                <a:off x="1971675" y="1086255"/>
                <a:ext cx="0" cy="186649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741F9DEF-DA2E-2DE0-6260-2F3B65423D3C}"/>
                  </a:ext>
                </a:extLst>
              </p:cNvPr>
              <p:cNvSpPr txBox="1"/>
              <p:nvPr/>
            </p:nvSpPr>
            <p:spPr>
              <a:xfrm>
                <a:off x="766864" y="1131607"/>
                <a:ext cx="1179979" cy="17644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err="1"/>
                  <a:t>OrderID</a:t>
                </a:r>
                <a:r>
                  <a:rPr lang="en-US" sz="1400" dirty="0"/>
                  <a:t> </a:t>
                </a:r>
              </a:p>
              <a:p>
                <a:r>
                  <a:rPr lang="en-US" sz="1400" dirty="0" err="1"/>
                  <a:t>OrderDate</a:t>
                </a:r>
                <a:r>
                  <a:rPr lang="en-US" sz="1400" dirty="0"/>
                  <a:t> </a:t>
                </a:r>
              </a:p>
              <a:p>
                <a:r>
                  <a:rPr lang="en-US" sz="1400" dirty="0" err="1"/>
                  <a:t>ProductID</a:t>
                </a:r>
                <a:r>
                  <a:rPr lang="en-US" sz="1400" dirty="0"/>
                  <a:t> </a:t>
                </a:r>
              </a:p>
              <a:p>
                <a:r>
                  <a:rPr lang="en-US" sz="1400" dirty="0" err="1"/>
                  <a:t>CustomerID</a:t>
                </a:r>
                <a:endParaRPr lang="en-US" sz="1400" dirty="0"/>
              </a:p>
              <a:p>
                <a:r>
                  <a:rPr lang="en-US" sz="1400" dirty="0" err="1"/>
                  <a:t>EmployeeID</a:t>
                </a:r>
                <a:r>
                  <a:rPr lang="en-US" sz="1400" dirty="0"/>
                  <a:t>  </a:t>
                </a:r>
                <a:r>
                  <a:rPr lang="en-US" sz="1400" dirty="0" err="1"/>
                  <a:t>RequiredDate</a:t>
                </a:r>
                <a:endParaRPr lang="en-US" sz="1400" dirty="0"/>
              </a:p>
              <a:p>
                <a:r>
                  <a:rPr lang="en-US" sz="1400" dirty="0" err="1"/>
                  <a:t>ShippedDate</a:t>
                </a:r>
                <a:endParaRPr lang="en-US" sz="1400" dirty="0"/>
              </a:p>
              <a:p>
                <a:r>
                  <a:rPr lang="en-US" sz="1400" dirty="0" err="1"/>
                  <a:t>ShipVia</a:t>
                </a:r>
                <a:endParaRPr lang="en-US" sz="1400" dirty="0"/>
              </a:p>
              <a:p>
                <a:r>
                  <a:rPr lang="en-US" sz="1400" dirty="0"/>
                  <a:t>Date</a:t>
                </a:r>
              </a:p>
              <a:p>
                <a:r>
                  <a:rPr lang="en-US" sz="1400" dirty="0"/>
                  <a:t>Quantity</a:t>
                </a:r>
              </a:p>
              <a:p>
                <a:r>
                  <a:rPr lang="en-US" sz="1400" dirty="0"/>
                  <a:t>Discount</a:t>
                </a:r>
              </a:p>
              <a:p>
                <a:r>
                  <a:rPr lang="en-US" sz="1400" dirty="0" err="1"/>
                  <a:t>UnitPrice</a:t>
                </a:r>
                <a:endParaRPr lang="en-US" sz="1400" dirty="0"/>
              </a:p>
              <a:p>
                <a:r>
                  <a:rPr lang="en-US" sz="1400" dirty="0"/>
                  <a:t>Freight</a:t>
                </a:r>
              </a:p>
              <a:p>
                <a:r>
                  <a:rPr lang="en-US" sz="1400" dirty="0" err="1"/>
                  <a:t>UnitsInStock</a:t>
                </a:r>
                <a:endParaRPr lang="en-US" sz="1400" dirty="0"/>
              </a:p>
              <a:p>
                <a:r>
                  <a:rPr lang="en-US" sz="1400" dirty="0" err="1"/>
                  <a:t>UnitsOnOrder</a:t>
                </a:r>
                <a:endParaRPr lang="en-US" sz="1400" dirty="0"/>
              </a:p>
              <a:p>
                <a:r>
                  <a:rPr lang="en-US" sz="1400" dirty="0" err="1"/>
                  <a:t>ReorderLevel</a:t>
                </a:r>
                <a:endParaRPr lang="pt-BR" sz="1400" dirty="0"/>
              </a:p>
            </p:txBody>
          </p:sp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F9F79497-8C28-E230-4A21-23AE56C74A9E}"/>
                  </a:ext>
                </a:extLst>
              </p:cNvPr>
              <p:cNvSpPr txBox="1"/>
              <p:nvPr/>
            </p:nvSpPr>
            <p:spPr>
              <a:xfrm>
                <a:off x="1419338" y="907673"/>
                <a:ext cx="1238246" cy="168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err="1"/>
                  <a:t>Order_fact</a:t>
                </a:r>
                <a:endParaRPr lang="en-US" sz="1600" dirty="0"/>
              </a:p>
            </p:txBody>
          </p:sp>
        </p:grp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8E97389B-8932-3065-FA7F-EED8341A5CFF}"/>
                </a:ext>
              </a:extLst>
            </p:cNvPr>
            <p:cNvSpPr txBox="1"/>
            <p:nvPr/>
          </p:nvSpPr>
          <p:spPr>
            <a:xfrm>
              <a:off x="5838906" y="2282715"/>
              <a:ext cx="1352409" cy="3539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Int not null </a:t>
              </a:r>
            </a:p>
            <a:p>
              <a:r>
                <a:rPr lang="en-US" sz="1400" dirty="0"/>
                <a:t>date</a:t>
              </a:r>
            </a:p>
            <a:p>
              <a:r>
                <a:rPr lang="en-US" sz="1400" dirty="0"/>
                <a:t>Int not null</a:t>
              </a:r>
            </a:p>
            <a:p>
              <a:r>
                <a:rPr lang="en-US" sz="1400" dirty="0"/>
                <a:t>Char(5)</a:t>
              </a:r>
            </a:p>
            <a:p>
              <a:r>
                <a:rPr lang="en-US" sz="1400" dirty="0"/>
                <a:t>Int</a:t>
              </a:r>
            </a:p>
            <a:p>
              <a:r>
                <a:rPr lang="en-US" sz="1400" dirty="0"/>
                <a:t>Date</a:t>
              </a:r>
            </a:p>
            <a:p>
              <a:r>
                <a:rPr lang="en-US" sz="1400" dirty="0"/>
                <a:t>Date</a:t>
              </a:r>
            </a:p>
            <a:p>
              <a:r>
                <a:rPr lang="en-US" sz="1400" dirty="0"/>
                <a:t>Int</a:t>
              </a:r>
            </a:p>
            <a:p>
              <a:r>
                <a:rPr lang="en-US" sz="1400" dirty="0"/>
                <a:t>Date</a:t>
              </a:r>
            </a:p>
            <a:p>
              <a:r>
                <a:rPr lang="en-US" sz="1400" dirty="0" err="1"/>
                <a:t>Smallint</a:t>
              </a:r>
              <a:endParaRPr lang="en-US" sz="1400" dirty="0"/>
            </a:p>
            <a:p>
              <a:r>
                <a:rPr lang="en-US" sz="1400" dirty="0"/>
                <a:t>Float</a:t>
              </a:r>
            </a:p>
            <a:p>
              <a:r>
                <a:rPr lang="en-US" sz="1400" dirty="0"/>
                <a:t>Float</a:t>
              </a:r>
            </a:p>
            <a:p>
              <a:r>
                <a:rPr lang="en-US" sz="1400" dirty="0"/>
                <a:t>Float</a:t>
              </a:r>
            </a:p>
            <a:p>
              <a:r>
                <a:rPr lang="en-US" sz="1400" dirty="0" err="1"/>
                <a:t>Smallint</a:t>
              </a:r>
              <a:endParaRPr lang="en-US" sz="1400" dirty="0"/>
            </a:p>
            <a:p>
              <a:r>
                <a:rPr lang="en-US" sz="1400" dirty="0" err="1"/>
                <a:t>Smallint</a:t>
              </a:r>
              <a:endParaRPr lang="en-US" sz="1400" dirty="0"/>
            </a:p>
            <a:p>
              <a:r>
                <a:rPr lang="en-US" sz="1400" dirty="0" err="1"/>
                <a:t>Smallint</a:t>
              </a:r>
              <a:endParaRPr lang="en-US" sz="1400" dirty="0"/>
            </a:p>
          </p:txBody>
        </p:sp>
      </p:grp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8D2A2E89-2E2E-4118-4104-C9C6D7011AFF}"/>
              </a:ext>
            </a:extLst>
          </p:cNvPr>
          <p:cNvGrpSpPr/>
          <p:nvPr/>
        </p:nvGrpSpPr>
        <p:grpSpPr>
          <a:xfrm>
            <a:off x="8551264" y="954372"/>
            <a:ext cx="2838391" cy="1960275"/>
            <a:chOff x="733425" y="907673"/>
            <a:chExt cx="2509893" cy="2045078"/>
          </a:xfrm>
        </p:grpSpPr>
        <p:sp>
          <p:nvSpPr>
            <p:cNvPr id="28" name="Retângulo: Cantos Arredondados 27">
              <a:extLst>
                <a:ext uri="{FF2B5EF4-FFF2-40B4-BE49-F238E27FC236}">
                  <a16:creationId xmlns:a16="http://schemas.microsoft.com/office/drawing/2014/main" id="{B61863A0-21A8-0F3E-1E98-9B96D45B237C}"/>
                </a:ext>
              </a:extLst>
            </p:cNvPr>
            <p:cNvSpPr/>
            <p:nvPr/>
          </p:nvSpPr>
          <p:spPr>
            <a:xfrm>
              <a:off x="733425" y="914401"/>
              <a:ext cx="2476500" cy="2038350"/>
            </a:xfrm>
            <a:prstGeom prst="roundRect">
              <a:avLst>
                <a:gd name="adj" fmla="val 4338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9" name="Conector reto 28">
              <a:extLst>
                <a:ext uri="{FF2B5EF4-FFF2-40B4-BE49-F238E27FC236}">
                  <a16:creationId xmlns:a16="http://schemas.microsoft.com/office/drawing/2014/main" id="{B1B01E3B-A2CF-3C2F-C82F-898A4B6BD57C}"/>
                </a:ext>
              </a:extLst>
            </p:cNvPr>
            <p:cNvCxnSpPr/>
            <p:nvPr/>
          </p:nvCxnSpPr>
          <p:spPr>
            <a:xfrm>
              <a:off x="733425" y="1219200"/>
              <a:ext cx="24765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1FDDA4F4-BA64-ABB7-7E40-8197398F8A39}"/>
                </a:ext>
              </a:extLst>
            </p:cNvPr>
            <p:cNvCxnSpPr>
              <a:cxnSpLocks/>
              <a:stCxn id="28" idx="2"/>
            </p:cNvCxnSpPr>
            <p:nvPr/>
          </p:nvCxnSpPr>
          <p:spPr>
            <a:xfrm flipV="1">
              <a:off x="1971675" y="1219200"/>
              <a:ext cx="0" cy="173355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9ED4437D-578D-741A-4433-FAAAE502D701}"/>
                </a:ext>
              </a:extLst>
            </p:cNvPr>
            <p:cNvSpPr txBox="1"/>
            <p:nvPr/>
          </p:nvSpPr>
          <p:spPr>
            <a:xfrm>
              <a:off x="800215" y="1376364"/>
              <a:ext cx="1238246" cy="14449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EmployeeID</a:t>
              </a:r>
              <a:endParaRPr lang="en-US" sz="1400" dirty="0"/>
            </a:p>
            <a:p>
              <a:r>
                <a:rPr lang="en-US" sz="1400" dirty="0" err="1"/>
                <a:t>LastName</a:t>
              </a:r>
              <a:endParaRPr lang="en-US" sz="1400" dirty="0"/>
            </a:p>
            <a:p>
              <a:r>
                <a:rPr lang="en-US" sz="1400" dirty="0"/>
                <a:t>FirstName</a:t>
              </a:r>
            </a:p>
            <a:p>
              <a:r>
                <a:rPr lang="en-US" sz="1400" dirty="0"/>
                <a:t>Region</a:t>
              </a:r>
            </a:p>
            <a:p>
              <a:r>
                <a:rPr lang="en-US" sz="1400" dirty="0"/>
                <a:t>City</a:t>
              </a:r>
            </a:p>
            <a:p>
              <a:r>
                <a:rPr lang="en-US" sz="1400" dirty="0"/>
                <a:t>Country</a:t>
              </a:r>
              <a:endParaRPr lang="pt-BR" sz="1400" dirty="0"/>
            </a:p>
          </p:txBody>
        </p:sp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CF2917E3-AB93-A403-B83C-ADE854C3E35A}"/>
                </a:ext>
              </a:extLst>
            </p:cNvPr>
            <p:cNvSpPr txBox="1"/>
            <p:nvPr/>
          </p:nvSpPr>
          <p:spPr>
            <a:xfrm>
              <a:off x="2005072" y="1376363"/>
              <a:ext cx="1238246" cy="14449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Int not null</a:t>
              </a:r>
            </a:p>
            <a:p>
              <a:r>
                <a:rPr lang="en-US" sz="1400" dirty="0"/>
                <a:t>Varchar(20)</a:t>
              </a:r>
            </a:p>
            <a:p>
              <a:r>
                <a:rPr lang="en-US" sz="1400" dirty="0"/>
                <a:t>Varchar(10)</a:t>
              </a:r>
            </a:p>
            <a:p>
              <a:r>
                <a:rPr lang="en-US" sz="1400" dirty="0"/>
                <a:t>Varchar(15)</a:t>
              </a:r>
            </a:p>
            <a:p>
              <a:r>
                <a:rPr lang="en-US" sz="1400" dirty="0"/>
                <a:t>Varchar(15)</a:t>
              </a:r>
            </a:p>
            <a:p>
              <a:r>
                <a:rPr lang="en-US" sz="1400" dirty="0"/>
                <a:t>Varchar(15)</a:t>
              </a:r>
              <a:endParaRPr lang="pt-BR" sz="1400" dirty="0"/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16547147-74CD-69A4-511E-18C339773719}"/>
                </a:ext>
              </a:extLst>
            </p:cNvPr>
            <p:cNvSpPr txBox="1"/>
            <p:nvPr/>
          </p:nvSpPr>
          <p:spPr>
            <a:xfrm>
              <a:off x="1419338" y="907673"/>
              <a:ext cx="1314057" cy="353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Employee_dim</a:t>
              </a:r>
              <a:endParaRPr lang="en-US" sz="1600" dirty="0"/>
            </a:p>
          </p:txBody>
        </p:sp>
      </p:grp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34D45212-F4C3-8D2C-7E9A-11B372AF303F}"/>
              </a:ext>
            </a:extLst>
          </p:cNvPr>
          <p:cNvGrpSpPr/>
          <p:nvPr/>
        </p:nvGrpSpPr>
        <p:grpSpPr>
          <a:xfrm>
            <a:off x="690914" y="4517646"/>
            <a:ext cx="2857271" cy="1293073"/>
            <a:chOff x="716730" y="907673"/>
            <a:chExt cx="2526588" cy="2045078"/>
          </a:xfrm>
        </p:grpSpPr>
        <p:sp>
          <p:nvSpPr>
            <p:cNvPr id="36" name="Retângulo: Cantos Arredondados 35">
              <a:extLst>
                <a:ext uri="{FF2B5EF4-FFF2-40B4-BE49-F238E27FC236}">
                  <a16:creationId xmlns:a16="http://schemas.microsoft.com/office/drawing/2014/main" id="{AD0BEDDC-4171-B774-0E23-A541589143FE}"/>
                </a:ext>
              </a:extLst>
            </p:cNvPr>
            <p:cNvSpPr/>
            <p:nvPr/>
          </p:nvSpPr>
          <p:spPr>
            <a:xfrm>
              <a:off x="733425" y="914401"/>
              <a:ext cx="2476500" cy="2038350"/>
            </a:xfrm>
            <a:prstGeom prst="roundRect">
              <a:avLst>
                <a:gd name="adj" fmla="val 4338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7" name="Conector reto 36">
              <a:extLst>
                <a:ext uri="{FF2B5EF4-FFF2-40B4-BE49-F238E27FC236}">
                  <a16:creationId xmlns:a16="http://schemas.microsoft.com/office/drawing/2014/main" id="{8D108033-C497-A6A3-6A4D-B8978D1079AD}"/>
                </a:ext>
              </a:extLst>
            </p:cNvPr>
            <p:cNvCxnSpPr/>
            <p:nvPr/>
          </p:nvCxnSpPr>
          <p:spPr>
            <a:xfrm>
              <a:off x="733425" y="1369844"/>
              <a:ext cx="24765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to 37">
              <a:extLst>
                <a:ext uri="{FF2B5EF4-FFF2-40B4-BE49-F238E27FC236}">
                  <a16:creationId xmlns:a16="http://schemas.microsoft.com/office/drawing/2014/main" id="{B65FE5B8-ABCA-4AFF-FB4F-BE7260F444F0}"/>
                </a:ext>
              </a:extLst>
            </p:cNvPr>
            <p:cNvCxnSpPr>
              <a:cxnSpLocks/>
              <a:stCxn id="36" idx="2"/>
            </p:cNvCxnSpPr>
            <p:nvPr/>
          </p:nvCxnSpPr>
          <p:spPr>
            <a:xfrm flipV="1">
              <a:off x="1971675" y="1369844"/>
              <a:ext cx="0" cy="158290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FA1EDF35-6F78-78D4-4949-7079D379FD21}"/>
                </a:ext>
              </a:extLst>
            </p:cNvPr>
            <p:cNvSpPr txBox="1"/>
            <p:nvPr/>
          </p:nvSpPr>
          <p:spPr>
            <a:xfrm>
              <a:off x="716730" y="1376363"/>
              <a:ext cx="1229775" cy="15089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ProductID</a:t>
              </a:r>
              <a:endParaRPr lang="en-US" sz="1400" dirty="0"/>
            </a:p>
            <a:p>
              <a:r>
                <a:rPr lang="en-US" sz="1400" dirty="0"/>
                <a:t>ProductName </a:t>
              </a:r>
            </a:p>
            <a:p>
              <a:r>
                <a:rPr lang="en-US" sz="1400" dirty="0" err="1"/>
                <a:t>CategoryID</a:t>
              </a:r>
              <a:r>
                <a:rPr lang="en-US" sz="1400" dirty="0"/>
                <a:t>,</a:t>
              </a:r>
            </a:p>
            <a:p>
              <a:r>
                <a:rPr lang="en-US" sz="1400" dirty="0" err="1"/>
                <a:t>QuantityPerUnit</a:t>
              </a:r>
              <a:endParaRPr lang="pt-BR" sz="1400" dirty="0"/>
            </a:p>
          </p:txBody>
        </p:sp>
        <p:sp>
          <p:nvSpPr>
            <p:cNvPr id="40" name="CaixaDeTexto 39">
              <a:extLst>
                <a:ext uri="{FF2B5EF4-FFF2-40B4-BE49-F238E27FC236}">
                  <a16:creationId xmlns:a16="http://schemas.microsoft.com/office/drawing/2014/main" id="{C8A0DFE1-D124-438A-0148-8BC633FE2709}"/>
                </a:ext>
              </a:extLst>
            </p:cNvPr>
            <p:cNvSpPr txBox="1"/>
            <p:nvPr/>
          </p:nvSpPr>
          <p:spPr>
            <a:xfrm>
              <a:off x="2005072" y="1376363"/>
              <a:ext cx="1238246" cy="1508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Int</a:t>
              </a:r>
            </a:p>
            <a:p>
              <a:r>
                <a:rPr lang="en-US" sz="1400" dirty="0"/>
                <a:t>Varchar(40)</a:t>
              </a:r>
            </a:p>
            <a:p>
              <a:r>
                <a:rPr lang="en-US" sz="1400" dirty="0"/>
                <a:t>Int</a:t>
              </a:r>
            </a:p>
            <a:p>
              <a:r>
                <a:rPr lang="en-US" sz="1400" dirty="0"/>
                <a:t>Varchar(20)</a:t>
              </a:r>
              <a:endParaRPr lang="pt-BR" sz="1400" dirty="0"/>
            </a:p>
          </p:txBody>
        </p:sp>
        <p:sp>
          <p:nvSpPr>
            <p:cNvPr id="41" name="CaixaDeTexto 40">
              <a:extLst>
                <a:ext uri="{FF2B5EF4-FFF2-40B4-BE49-F238E27FC236}">
                  <a16:creationId xmlns:a16="http://schemas.microsoft.com/office/drawing/2014/main" id="{974343B7-B015-45D4-11DF-8ACFF9264A35}"/>
                </a:ext>
              </a:extLst>
            </p:cNvPr>
            <p:cNvSpPr txBox="1"/>
            <p:nvPr/>
          </p:nvSpPr>
          <p:spPr>
            <a:xfrm>
              <a:off x="1419338" y="907673"/>
              <a:ext cx="1238246" cy="5354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Product_dim</a:t>
              </a:r>
              <a:endParaRPr lang="en-US" sz="1600" dirty="0"/>
            </a:p>
          </p:txBody>
        </p:sp>
      </p:grp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C8BB3007-0BEC-350A-835E-BA62490192FE}"/>
              </a:ext>
            </a:extLst>
          </p:cNvPr>
          <p:cNvGrpSpPr/>
          <p:nvPr/>
        </p:nvGrpSpPr>
        <p:grpSpPr>
          <a:xfrm>
            <a:off x="8551264" y="4170997"/>
            <a:ext cx="2838389" cy="1829753"/>
            <a:chOff x="733425" y="907673"/>
            <a:chExt cx="2509893" cy="2045078"/>
          </a:xfrm>
        </p:grpSpPr>
        <p:sp>
          <p:nvSpPr>
            <p:cNvPr id="44" name="Retângulo: Cantos Arredondados 43">
              <a:extLst>
                <a:ext uri="{FF2B5EF4-FFF2-40B4-BE49-F238E27FC236}">
                  <a16:creationId xmlns:a16="http://schemas.microsoft.com/office/drawing/2014/main" id="{6888C445-7422-781A-79EF-0403EB228CDF}"/>
                </a:ext>
              </a:extLst>
            </p:cNvPr>
            <p:cNvSpPr/>
            <p:nvPr/>
          </p:nvSpPr>
          <p:spPr>
            <a:xfrm>
              <a:off x="733425" y="914401"/>
              <a:ext cx="2476500" cy="2038350"/>
            </a:xfrm>
            <a:prstGeom prst="roundRect">
              <a:avLst>
                <a:gd name="adj" fmla="val 4338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5" name="Conector reto 44">
              <a:extLst>
                <a:ext uri="{FF2B5EF4-FFF2-40B4-BE49-F238E27FC236}">
                  <a16:creationId xmlns:a16="http://schemas.microsoft.com/office/drawing/2014/main" id="{C2E2AA2F-4BEB-4EB7-55DF-07AE3CA51248}"/>
                </a:ext>
              </a:extLst>
            </p:cNvPr>
            <p:cNvCxnSpPr/>
            <p:nvPr/>
          </p:nvCxnSpPr>
          <p:spPr>
            <a:xfrm>
              <a:off x="733425" y="1219200"/>
              <a:ext cx="24765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to 45">
              <a:extLst>
                <a:ext uri="{FF2B5EF4-FFF2-40B4-BE49-F238E27FC236}">
                  <a16:creationId xmlns:a16="http://schemas.microsoft.com/office/drawing/2014/main" id="{C00D5475-01FE-C35A-3D26-B0A5C901CA84}"/>
                </a:ext>
              </a:extLst>
            </p:cNvPr>
            <p:cNvCxnSpPr>
              <a:cxnSpLocks/>
              <a:stCxn id="44" idx="2"/>
            </p:cNvCxnSpPr>
            <p:nvPr/>
          </p:nvCxnSpPr>
          <p:spPr>
            <a:xfrm flipV="1">
              <a:off x="1971675" y="1219200"/>
              <a:ext cx="0" cy="173355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CaixaDeTexto 46">
              <a:extLst>
                <a:ext uri="{FF2B5EF4-FFF2-40B4-BE49-F238E27FC236}">
                  <a16:creationId xmlns:a16="http://schemas.microsoft.com/office/drawing/2014/main" id="{DBB49AA4-DA04-EF52-A32E-82F6B12865BB}"/>
                </a:ext>
              </a:extLst>
            </p:cNvPr>
            <p:cNvSpPr txBox="1"/>
            <p:nvPr/>
          </p:nvSpPr>
          <p:spPr>
            <a:xfrm>
              <a:off x="800215" y="1376364"/>
              <a:ext cx="1238246" cy="15479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CustomerID</a:t>
              </a:r>
              <a:endParaRPr lang="en-US" sz="1400" dirty="0"/>
            </a:p>
            <a:p>
              <a:r>
                <a:rPr lang="en-US" sz="1400" dirty="0" err="1"/>
                <a:t>ContactName</a:t>
              </a:r>
              <a:endParaRPr lang="en-US" sz="1400" dirty="0"/>
            </a:p>
            <a:p>
              <a:r>
                <a:rPr lang="en-US" sz="1400" dirty="0" err="1"/>
                <a:t>CompanyName</a:t>
              </a:r>
              <a:endParaRPr lang="en-US" sz="1400" dirty="0"/>
            </a:p>
            <a:p>
              <a:r>
                <a:rPr lang="en-US" sz="1400" dirty="0"/>
                <a:t>Region</a:t>
              </a:r>
            </a:p>
            <a:p>
              <a:r>
                <a:rPr lang="en-US" sz="1400" dirty="0"/>
                <a:t>City</a:t>
              </a:r>
            </a:p>
            <a:p>
              <a:r>
                <a:rPr lang="en-US" sz="1400" dirty="0"/>
                <a:t>Country</a:t>
              </a:r>
              <a:endParaRPr lang="pt-BR" sz="1400" dirty="0"/>
            </a:p>
          </p:txBody>
        </p:sp>
        <p:sp>
          <p:nvSpPr>
            <p:cNvPr id="48" name="CaixaDeTexto 47">
              <a:extLst>
                <a:ext uri="{FF2B5EF4-FFF2-40B4-BE49-F238E27FC236}">
                  <a16:creationId xmlns:a16="http://schemas.microsoft.com/office/drawing/2014/main" id="{0EB13836-6020-A0EF-606D-EEAC8AF29EBE}"/>
                </a:ext>
              </a:extLst>
            </p:cNvPr>
            <p:cNvSpPr txBox="1"/>
            <p:nvPr/>
          </p:nvSpPr>
          <p:spPr>
            <a:xfrm>
              <a:off x="2005072" y="1376363"/>
              <a:ext cx="1238246" cy="15479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Char(5) not null</a:t>
              </a:r>
            </a:p>
            <a:p>
              <a:r>
                <a:rPr lang="en-US" sz="1400" dirty="0"/>
                <a:t>Varchar(30)</a:t>
              </a:r>
            </a:p>
            <a:p>
              <a:r>
                <a:rPr lang="en-US" sz="1400" dirty="0"/>
                <a:t>Varchar(40)</a:t>
              </a:r>
            </a:p>
            <a:p>
              <a:r>
                <a:rPr lang="pt-BR" sz="1400" dirty="0" err="1"/>
                <a:t>Varchar</a:t>
              </a:r>
              <a:r>
                <a:rPr lang="pt-BR" sz="1400" dirty="0"/>
                <a:t>(15)</a:t>
              </a:r>
            </a:p>
            <a:p>
              <a:r>
                <a:rPr lang="pt-BR" sz="1400" dirty="0" err="1"/>
                <a:t>Varchar</a:t>
              </a:r>
              <a:r>
                <a:rPr lang="pt-BR" sz="1400" dirty="0"/>
                <a:t>(15)</a:t>
              </a:r>
            </a:p>
            <a:p>
              <a:r>
                <a:rPr lang="pt-BR" sz="1400" dirty="0" err="1"/>
                <a:t>Varchar</a:t>
              </a:r>
              <a:r>
                <a:rPr lang="pt-BR" sz="1400" dirty="0"/>
                <a:t>(15)</a:t>
              </a:r>
            </a:p>
          </p:txBody>
        </p:sp>
        <p:sp>
          <p:nvSpPr>
            <p:cNvPr id="49" name="CaixaDeTexto 48">
              <a:extLst>
                <a:ext uri="{FF2B5EF4-FFF2-40B4-BE49-F238E27FC236}">
                  <a16:creationId xmlns:a16="http://schemas.microsoft.com/office/drawing/2014/main" id="{EA7BD54B-1C34-B21F-0AC8-2D8369680DF1}"/>
                </a:ext>
              </a:extLst>
            </p:cNvPr>
            <p:cNvSpPr txBox="1"/>
            <p:nvPr/>
          </p:nvSpPr>
          <p:spPr>
            <a:xfrm>
              <a:off x="1324945" y="907673"/>
              <a:ext cx="1332640" cy="378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Customer_dim</a:t>
              </a:r>
              <a:endParaRPr lang="en-US" sz="1600" dirty="0"/>
            </a:p>
          </p:txBody>
        </p:sp>
      </p:grpSp>
      <p:cxnSp>
        <p:nvCxnSpPr>
          <p:cNvPr id="55" name="Conector: Angulado 54">
            <a:extLst>
              <a:ext uri="{FF2B5EF4-FFF2-40B4-BE49-F238E27FC236}">
                <a16:creationId xmlns:a16="http://schemas.microsoft.com/office/drawing/2014/main" id="{24CBFE7E-9BA1-0DA7-986A-C28A36A22EAA}"/>
              </a:ext>
            </a:extLst>
          </p:cNvPr>
          <p:cNvCxnSpPr>
            <a:cxnSpLocks/>
          </p:cNvCxnSpPr>
          <p:nvPr/>
        </p:nvCxnSpPr>
        <p:spPr>
          <a:xfrm flipV="1">
            <a:off x="3164767" y="2271289"/>
            <a:ext cx="1216618" cy="96208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onector reto 63">
            <a:extLst>
              <a:ext uri="{FF2B5EF4-FFF2-40B4-BE49-F238E27FC236}">
                <a16:creationId xmlns:a16="http://schemas.microsoft.com/office/drawing/2014/main" id="{BF0C38E8-2B9D-2E27-0263-3DFB8BC150CF}"/>
              </a:ext>
            </a:extLst>
          </p:cNvPr>
          <p:cNvCxnSpPr>
            <a:cxnSpLocks/>
          </p:cNvCxnSpPr>
          <p:nvPr/>
        </p:nvCxnSpPr>
        <p:spPr>
          <a:xfrm flipV="1">
            <a:off x="3389066" y="2282715"/>
            <a:ext cx="0" cy="1695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4" name="Agrupar 73">
            <a:extLst>
              <a:ext uri="{FF2B5EF4-FFF2-40B4-BE49-F238E27FC236}">
                <a16:creationId xmlns:a16="http://schemas.microsoft.com/office/drawing/2014/main" id="{A098DA42-89CF-727D-68FD-F2DA1A3ECC0B}"/>
              </a:ext>
            </a:extLst>
          </p:cNvPr>
          <p:cNvGrpSpPr/>
          <p:nvPr/>
        </p:nvGrpSpPr>
        <p:grpSpPr>
          <a:xfrm>
            <a:off x="3167818" y="2221487"/>
            <a:ext cx="1216618" cy="230958"/>
            <a:chOff x="3167818" y="2221487"/>
            <a:chExt cx="1216618" cy="230958"/>
          </a:xfrm>
        </p:grpSpPr>
        <p:cxnSp>
          <p:nvCxnSpPr>
            <p:cNvPr id="57" name="Conector reto 56">
              <a:extLst>
                <a:ext uri="{FF2B5EF4-FFF2-40B4-BE49-F238E27FC236}">
                  <a16:creationId xmlns:a16="http://schemas.microsoft.com/office/drawing/2014/main" id="{EFFB1624-75C1-5F0C-4CFA-6658ECD0AD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76725" y="2221487"/>
              <a:ext cx="104660" cy="4980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Conector reto 60">
              <a:extLst>
                <a:ext uri="{FF2B5EF4-FFF2-40B4-BE49-F238E27FC236}">
                  <a16:creationId xmlns:a16="http://schemas.microsoft.com/office/drawing/2014/main" id="{77293AEF-0252-8956-0DDC-00902A519727}"/>
                </a:ext>
              </a:extLst>
            </p:cNvPr>
            <p:cNvCxnSpPr>
              <a:cxnSpLocks/>
            </p:cNvCxnSpPr>
            <p:nvPr/>
          </p:nvCxnSpPr>
          <p:spPr>
            <a:xfrm>
              <a:off x="4284000" y="2271289"/>
              <a:ext cx="97385" cy="3680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Conector: Angulado 66">
              <a:extLst>
                <a:ext uri="{FF2B5EF4-FFF2-40B4-BE49-F238E27FC236}">
                  <a16:creationId xmlns:a16="http://schemas.microsoft.com/office/drawing/2014/main" id="{2D704300-F75C-FF12-B20D-9BCC18B8DF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7818" y="2271455"/>
              <a:ext cx="1216618" cy="96208"/>
            </a:xfrm>
            <a:prstGeom prst="bentConnector3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Conector reto 67">
              <a:extLst>
                <a:ext uri="{FF2B5EF4-FFF2-40B4-BE49-F238E27FC236}">
                  <a16:creationId xmlns:a16="http://schemas.microsoft.com/office/drawing/2014/main" id="{8FF4C079-53A1-EDB1-4D79-F0B0942611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2117" y="2282881"/>
              <a:ext cx="0" cy="16956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5" name="Agrupar 74">
            <a:extLst>
              <a:ext uri="{FF2B5EF4-FFF2-40B4-BE49-F238E27FC236}">
                <a16:creationId xmlns:a16="http://schemas.microsoft.com/office/drawing/2014/main" id="{60A9C4E8-12A2-6849-92AB-375E54FCCCE9}"/>
              </a:ext>
            </a:extLst>
          </p:cNvPr>
          <p:cNvGrpSpPr/>
          <p:nvPr/>
        </p:nvGrpSpPr>
        <p:grpSpPr>
          <a:xfrm>
            <a:off x="3513945" y="5088883"/>
            <a:ext cx="867440" cy="230958"/>
            <a:chOff x="3167818" y="2221487"/>
            <a:chExt cx="1216618" cy="230958"/>
          </a:xfrm>
        </p:grpSpPr>
        <p:cxnSp>
          <p:nvCxnSpPr>
            <p:cNvPr id="76" name="Conector reto 75">
              <a:extLst>
                <a:ext uri="{FF2B5EF4-FFF2-40B4-BE49-F238E27FC236}">
                  <a16:creationId xmlns:a16="http://schemas.microsoft.com/office/drawing/2014/main" id="{0142B328-E108-33C7-72B3-BD4CD37215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76725" y="2221487"/>
              <a:ext cx="104660" cy="4980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Conector reto 76">
              <a:extLst>
                <a:ext uri="{FF2B5EF4-FFF2-40B4-BE49-F238E27FC236}">
                  <a16:creationId xmlns:a16="http://schemas.microsoft.com/office/drawing/2014/main" id="{3C28F789-A8E3-B16B-2EAE-E82B0E283121}"/>
                </a:ext>
              </a:extLst>
            </p:cNvPr>
            <p:cNvCxnSpPr>
              <a:cxnSpLocks/>
            </p:cNvCxnSpPr>
            <p:nvPr/>
          </p:nvCxnSpPr>
          <p:spPr>
            <a:xfrm>
              <a:off x="4284000" y="2271289"/>
              <a:ext cx="97385" cy="3680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Conector: Angulado 77">
              <a:extLst>
                <a:ext uri="{FF2B5EF4-FFF2-40B4-BE49-F238E27FC236}">
                  <a16:creationId xmlns:a16="http://schemas.microsoft.com/office/drawing/2014/main" id="{6DB0D61C-2CA7-1312-4432-E113D103B4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7818" y="2271455"/>
              <a:ext cx="1216618" cy="96208"/>
            </a:xfrm>
            <a:prstGeom prst="bentConnector3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Conector reto 78">
              <a:extLst>
                <a:ext uri="{FF2B5EF4-FFF2-40B4-BE49-F238E27FC236}">
                  <a16:creationId xmlns:a16="http://schemas.microsoft.com/office/drawing/2014/main" id="{3884616F-861F-727F-4C6D-4CBA8E125A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2117" y="2282881"/>
              <a:ext cx="0" cy="16956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0" name="Agrupar 79">
            <a:extLst>
              <a:ext uri="{FF2B5EF4-FFF2-40B4-BE49-F238E27FC236}">
                <a16:creationId xmlns:a16="http://schemas.microsoft.com/office/drawing/2014/main" id="{8470C4FC-A4C9-A8B4-B7C0-D02A9DE79AD7}"/>
              </a:ext>
            </a:extLst>
          </p:cNvPr>
          <p:cNvGrpSpPr/>
          <p:nvPr/>
        </p:nvGrpSpPr>
        <p:grpSpPr>
          <a:xfrm rot="10800000">
            <a:off x="7231221" y="4571444"/>
            <a:ext cx="1313336" cy="230958"/>
            <a:chOff x="3167818" y="2221487"/>
            <a:chExt cx="1216618" cy="230958"/>
          </a:xfrm>
        </p:grpSpPr>
        <p:cxnSp>
          <p:nvCxnSpPr>
            <p:cNvPr id="81" name="Conector reto 80">
              <a:extLst>
                <a:ext uri="{FF2B5EF4-FFF2-40B4-BE49-F238E27FC236}">
                  <a16:creationId xmlns:a16="http://schemas.microsoft.com/office/drawing/2014/main" id="{D43914D0-09F3-4229-0F71-7120498871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76725" y="2221487"/>
              <a:ext cx="104660" cy="4980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Conector reto 81">
              <a:extLst>
                <a:ext uri="{FF2B5EF4-FFF2-40B4-BE49-F238E27FC236}">
                  <a16:creationId xmlns:a16="http://schemas.microsoft.com/office/drawing/2014/main" id="{E58BC489-BA45-2BCA-91FD-E404BBB7515F}"/>
                </a:ext>
              </a:extLst>
            </p:cNvPr>
            <p:cNvCxnSpPr>
              <a:cxnSpLocks/>
            </p:cNvCxnSpPr>
            <p:nvPr/>
          </p:nvCxnSpPr>
          <p:spPr>
            <a:xfrm>
              <a:off x="4284000" y="2271289"/>
              <a:ext cx="97385" cy="3680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Conector: Angulado 82">
              <a:extLst>
                <a:ext uri="{FF2B5EF4-FFF2-40B4-BE49-F238E27FC236}">
                  <a16:creationId xmlns:a16="http://schemas.microsoft.com/office/drawing/2014/main" id="{941C161C-CE18-B33A-1BE7-E68A710301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7818" y="2271455"/>
              <a:ext cx="1216618" cy="96208"/>
            </a:xfrm>
            <a:prstGeom prst="bentConnector3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Conector reto 83">
              <a:extLst>
                <a:ext uri="{FF2B5EF4-FFF2-40B4-BE49-F238E27FC236}">
                  <a16:creationId xmlns:a16="http://schemas.microsoft.com/office/drawing/2014/main" id="{DA24F0FB-D547-AC16-AB3D-FA8B75F2BA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2117" y="2282881"/>
              <a:ext cx="0" cy="16956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5" name="Agrupar 84">
            <a:extLst>
              <a:ext uri="{FF2B5EF4-FFF2-40B4-BE49-F238E27FC236}">
                <a16:creationId xmlns:a16="http://schemas.microsoft.com/office/drawing/2014/main" id="{7674A02E-760E-5DFF-1210-E5F6DDA5A528}"/>
              </a:ext>
            </a:extLst>
          </p:cNvPr>
          <p:cNvGrpSpPr/>
          <p:nvPr/>
        </p:nvGrpSpPr>
        <p:grpSpPr>
          <a:xfrm rot="10800000">
            <a:off x="7208687" y="2203913"/>
            <a:ext cx="1335805" cy="254671"/>
            <a:chOff x="3167818" y="2221487"/>
            <a:chExt cx="1216618" cy="230958"/>
          </a:xfrm>
        </p:grpSpPr>
        <p:cxnSp>
          <p:nvCxnSpPr>
            <p:cNvPr id="86" name="Conector reto 85">
              <a:extLst>
                <a:ext uri="{FF2B5EF4-FFF2-40B4-BE49-F238E27FC236}">
                  <a16:creationId xmlns:a16="http://schemas.microsoft.com/office/drawing/2014/main" id="{A508E40A-D10B-8024-3E1D-F8F1802A19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76725" y="2221487"/>
              <a:ext cx="104660" cy="4980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Conector reto 86">
              <a:extLst>
                <a:ext uri="{FF2B5EF4-FFF2-40B4-BE49-F238E27FC236}">
                  <a16:creationId xmlns:a16="http://schemas.microsoft.com/office/drawing/2014/main" id="{F01F3048-B8A2-99ED-6A65-0356E49556CE}"/>
                </a:ext>
              </a:extLst>
            </p:cNvPr>
            <p:cNvCxnSpPr>
              <a:cxnSpLocks/>
            </p:cNvCxnSpPr>
            <p:nvPr/>
          </p:nvCxnSpPr>
          <p:spPr>
            <a:xfrm>
              <a:off x="4284000" y="2271289"/>
              <a:ext cx="97385" cy="3680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Conector: Angulado 87">
              <a:extLst>
                <a:ext uri="{FF2B5EF4-FFF2-40B4-BE49-F238E27FC236}">
                  <a16:creationId xmlns:a16="http://schemas.microsoft.com/office/drawing/2014/main" id="{E820386D-7073-9B87-A175-D70620BB27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7818" y="2271455"/>
              <a:ext cx="1216618" cy="96208"/>
            </a:xfrm>
            <a:prstGeom prst="bentConnector3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Conector reto 88">
              <a:extLst>
                <a:ext uri="{FF2B5EF4-FFF2-40B4-BE49-F238E27FC236}">
                  <a16:creationId xmlns:a16="http://schemas.microsoft.com/office/drawing/2014/main" id="{6EFC9740-3169-4398-79FA-D04BFEB091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2117" y="2282881"/>
              <a:ext cx="0" cy="16956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824590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146</Words>
  <Application>Microsoft Office PowerPoint</Application>
  <PresentationFormat>Widescreen</PresentationFormat>
  <Paragraphs>80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Wesley Santos</dc:creator>
  <cp:lastModifiedBy>Wesley Santos</cp:lastModifiedBy>
  <cp:revision>1</cp:revision>
  <dcterms:created xsi:type="dcterms:W3CDTF">2023-02-15T20:46:47Z</dcterms:created>
  <dcterms:modified xsi:type="dcterms:W3CDTF">2023-02-15T21:54:48Z</dcterms:modified>
</cp:coreProperties>
</file>