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7785100" cy="100584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0263" y="3090527"/>
            <a:ext cx="6264574" cy="197668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0263" y="5120431"/>
            <a:ext cx="6264574" cy="6766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0263" y="6131582"/>
            <a:ext cx="6264574" cy="85149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0263" y="7013488"/>
            <a:ext cx="6264574" cy="6766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0263" y="4040857"/>
            <a:ext cx="6264574" cy="19766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570197" y="2489919"/>
            <a:ext cx="3193109" cy="238722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570197" y="4960776"/>
            <a:ext cx="3193109" cy="245565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570197" y="3668328"/>
            <a:ext cx="3193109" cy="376330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570197" y="2870051"/>
            <a:ext cx="6644706" cy="43182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70197" y="2375879"/>
            <a:ext cx="6644706" cy="12924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70197" y="3668328"/>
            <a:ext cx="6644706" cy="376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2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857880" y="33263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860822" y="843020"/>
            <a:ext cx="606345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4" name="Shape 34"/>
          <p:cNvSpPr/>
          <p:nvPr/>
        </p:nvSpPr>
        <p:spPr>
          <a:xfrm>
            <a:off x="888302" y="371565"/>
            <a:ext cx="4090796" cy="4418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Template Generator</a:t>
            </a:r>
          </a:p>
        </p:txBody>
      </p:sp>
      <p:sp>
        <p:nvSpPr>
          <p:cNvPr id="35" name="Shape 35"/>
          <p:cNvSpPr/>
          <p:nvPr/>
        </p:nvSpPr>
        <p:spPr>
          <a:xfrm>
            <a:off x="917763" y="1650379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36" name="Shape 36"/>
          <p:cNvSpPr/>
          <p:nvPr/>
        </p:nvSpPr>
        <p:spPr>
          <a:xfrm>
            <a:off x="5034822" y="172190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37" name="Shape 37"/>
          <p:cNvSpPr/>
          <p:nvPr/>
        </p:nvSpPr>
        <p:spPr>
          <a:xfrm>
            <a:off x="928191" y="98974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38" name="Shape 38"/>
          <p:cNvSpPr/>
          <p:nvPr/>
        </p:nvSpPr>
        <p:spPr>
          <a:xfrm>
            <a:off x="917707" y="131583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39" name="Shape 39"/>
          <p:cNvSpPr/>
          <p:nvPr/>
        </p:nvSpPr>
        <p:spPr>
          <a:xfrm>
            <a:off x="911400" y="1997513"/>
            <a:ext cx="214806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Combine Everything</a:t>
            </a:r>
          </a:p>
        </p:txBody>
      </p:sp>
      <p:sp>
        <p:nvSpPr>
          <p:cNvPr id="40" name="Shape 40"/>
          <p:cNvSpPr/>
          <p:nvPr/>
        </p:nvSpPr>
        <p:spPr>
          <a:xfrm>
            <a:off x="925920" y="3005278"/>
            <a:ext cx="3118094" cy="3402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/>
          <a:p>
            <a:pPr lvl="0">
              <a:defRPr sz="1800"/>
            </a:pPr>
            <a:r>
              <a:rPr b="1"/>
              <a:t>Contract:</a:t>
            </a:r>
            <a:r>
              <a:t> Get input from user</a:t>
            </a:r>
          </a:p>
        </p:txBody>
      </p:sp>
      <p:sp>
        <p:nvSpPr>
          <p:cNvPr id="41" name="Shape 41"/>
          <p:cNvSpPr/>
          <p:nvPr/>
        </p:nvSpPr>
        <p:spPr>
          <a:xfrm>
            <a:off x="5018480" y="2103346"/>
            <a:ext cx="1655507" cy="11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CP, Scope, Pattern, Operator, Formula</a:t>
            </a:r>
          </a:p>
        </p:txBody>
      </p:sp>
      <p:sp>
        <p:nvSpPr>
          <p:cNvPr id="42" name="Shape 42"/>
          <p:cNvSpPr/>
          <p:nvPr/>
        </p:nvSpPr>
        <p:spPr>
          <a:xfrm>
            <a:off x="857880" y="3618265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860821" y="412864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4" name="Shape 44"/>
          <p:cNvSpPr/>
          <p:nvPr/>
        </p:nvSpPr>
        <p:spPr>
          <a:xfrm>
            <a:off x="886510" y="3663948"/>
            <a:ext cx="2367180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Formula</a:t>
            </a:r>
          </a:p>
        </p:txBody>
      </p:sp>
      <p:sp>
        <p:nvSpPr>
          <p:cNvPr id="45" name="Shape 45"/>
          <p:cNvSpPr/>
          <p:nvPr/>
        </p:nvSpPr>
        <p:spPr>
          <a:xfrm>
            <a:off x="917763" y="4936006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46" name="Shape 46"/>
          <p:cNvSpPr/>
          <p:nvPr/>
        </p:nvSpPr>
        <p:spPr>
          <a:xfrm>
            <a:off x="5034822" y="500753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47" name="Shape 47"/>
          <p:cNvSpPr/>
          <p:nvPr/>
        </p:nvSpPr>
        <p:spPr>
          <a:xfrm>
            <a:off x="928191" y="4275375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48" name="Shape 48"/>
          <p:cNvSpPr/>
          <p:nvPr/>
        </p:nvSpPr>
        <p:spPr>
          <a:xfrm>
            <a:off x="917707" y="4601457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49" name="Shape 49"/>
          <p:cNvSpPr/>
          <p:nvPr/>
        </p:nvSpPr>
        <p:spPr>
          <a:xfrm>
            <a:off x="887714" y="5283140"/>
            <a:ext cx="305903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Contain hard coded formulas</a:t>
            </a:r>
          </a:p>
        </p:txBody>
      </p:sp>
      <p:sp>
        <p:nvSpPr>
          <p:cNvPr id="50" name="Shape 50"/>
          <p:cNvSpPr/>
          <p:nvPr/>
        </p:nvSpPr>
        <p:spPr>
          <a:xfrm>
            <a:off x="915751" y="6290905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51" name="Shape 51"/>
          <p:cNvSpPr/>
          <p:nvPr/>
        </p:nvSpPr>
        <p:spPr>
          <a:xfrm>
            <a:off x="915307" y="5596638"/>
            <a:ext cx="149678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Tables 1,3,4,5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857880" y="241565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860821" y="751946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61" name="Shape 261"/>
          <p:cNvSpPr/>
          <p:nvPr/>
        </p:nvSpPr>
        <p:spPr>
          <a:xfrm>
            <a:off x="911556" y="258041"/>
            <a:ext cx="3149304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And Operator</a:t>
            </a:r>
          </a:p>
        </p:txBody>
      </p:sp>
      <p:sp>
        <p:nvSpPr>
          <p:cNvPr id="262" name="Shape 262"/>
          <p:cNvSpPr/>
          <p:nvPr/>
        </p:nvSpPr>
        <p:spPr>
          <a:xfrm>
            <a:off x="917762" y="1559306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63" name="Shape 263"/>
          <p:cNvSpPr/>
          <p:nvPr/>
        </p:nvSpPr>
        <p:spPr>
          <a:xfrm>
            <a:off x="4492955" y="155930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64" name="Shape 264"/>
          <p:cNvSpPr/>
          <p:nvPr/>
        </p:nvSpPr>
        <p:spPr>
          <a:xfrm>
            <a:off x="928191" y="898674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65" name="Shape 265"/>
          <p:cNvSpPr/>
          <p:nvPr/>
        </p:nvSpPr>
        <p:spPr>
          <a:xfrm>
            <a:off x="917707" y="1224757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66" name="Shape 266"/>
          <p:cNvSpPr/>
          <p:nvPr/>
        </p:nvSpPr>
        <p:spPr>
          <a:xfrm>
            <a:off x="2465024" y="898674"/>
            <a:ext cx="988151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Operator</a:t>
            </a:r>
          </a:p>
        </p:txBody>
      </p:sp>
      <p:sp>
        <p:nvSpPr>
          <p:cNvPr id="267" name="Shape 267"/>
          <p:cNvSpPr/>
          <p:nvPr/>
        </p:nvSpPr>
        <p:spPr>
          <a:xfrm>
            <a:off x="915751" y="288898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68" name="Shape 268"/>
          <p:cNvSpPr/>
          <p:nvPr/>
        </p:nvSpPr>
        <p:spPr>
          <a:xfrm>
            <a:off x="2214686" y="1224757"/>
            <a:ext cx="441829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New And R, New And Minus L, New And L</a:t>
            </a:r>
          </a:p>
        </p:txBody>
      </p:sp>
      <p:sp>
        <p:nvSpPr>
          <p:cNvPr id="269" name="Shape 269"/>
          <p:cNvSpPr/>
          <p:nvPr/>
        </p:nvSpPr>
        <p:spPr>
          <a:xfrm>
            <a:off x="943293" y="2215357"/>
            <a:ext cx="49254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CPs</a:t>
            </a:r>
          </a:p>
        </p:txBody>
      </p:sp>
      <p:sp>
        <p:nvSpPr>
          <p:cNvPr id="270" name="Shape 270"/>
          <p:cNvSpPr/>
          <p:nvPr/>
        </p:nvSpPr>
        <p:spPr>
          <a:xfrm>
            <a:off x="953479" y="1910557"/>
            <a:ext cx="1640575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LTL description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4494747" y="1910557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Preposition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2053735" y="2888983"/>
            <a:ext cx="367763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Replace &amp; with logic from section 4</a:t>
            </a:r>
          </a:p>
        </p:txBody>
      </p:sp>
      <p:sp>
        <p:nvSpPr>
          <p:cNvPr id="273" name="Shape 273"/>
          <p:cNvSpPr/>
          <p:nvPr/>
        </p:nvSpPr>
        <p:spPr>
          <a:xfrm>
            <a:off x="857880" y="346981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860821" y="39802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75" name="Shape 275"/>
          <p:cNvSpPr/>
          <p:nvPr/>
        </p:nvSpPr>
        <p:spPr>
          <a:xfrm>
            <a:off x="902823" y="3486294"/>
            <a:ext cx="2743437" cy="4418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New And L</a:t>
            </a:r>
          </a:p>
        </p:txBody>
      </p:sp>
      <p:sp>
        <p:nvSpPr>
          <p:cNvPr id="276" name="Shape 276"/>
          <p:cNvSpPr/>
          <p:nvPr/>
        </p:nvSpPr>
        <p:spPr>
          <a:xfrm>
            <a:off x="917762" y="47875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77" name="Shape 277"/>
          <p:cNvSpPr/>
          <p:nvPr/>
        </p:nvSpPr>
        <p:spPr>
          <a:xfrm>
            <a:off x="5034822" y="48590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78" name="Shape 278"/>
          <p:cNvSpPr/>
          <p:nvPr/>
        </p:nvSpPr>
        <p:spPr>
          <a:xfrm>
            <a:off x="928191" y="412692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79" name="Shape 279"/>
          <p:cNvSpPr/>
          <p:nvPr/>
        </p:nvSpPr>
        <p:spPr>
          <a:xfrm>
            <a:off x="917707" y="44530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80" name="Shape 280"/>
          <p:cNvSpPr/>
          <p:nvPr/>
        </p:nvSpPr>
        <p:spPr>
          <a:xfrm>
            <a:off x="2477622" y="4126928"/>
            <a:ext cx="14709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And Operator</a:t>
            </a:r>
          </a:p>
        </p:txBody>
      </p:sp>
      <p:sp>
        <p:nvSpPr>
          <p:cNvPr id="281" name="Shape 281"/>
          <p:cNvSpPr/>
          <p:nvPr/>
        </p:nvSpPr>
        <p:spPr>
          <a:xfrm>
            <a:off x="915751" y="611723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82" name="Shape 282"/>
          <p:cNvSpPr/>
          <p:nvPr/>
        </p:nvSpPr>
        <p:spPr>
          <a:xfrm>
            <a:off x="857880" y="6754886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860821" y="726526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84" name="Shape 284"/>
          <p:cNvSpPr/>
          <p:nvPr/>
        </p:nvSpPr>
        <p:spPr>
          <a:xfrm>
            <a:off x="882741" y="6771361"/>
            <a:ext cx="374880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New And Minus L</a:t>
            </a:r>
          </a:p>
        </p:txBody>
      </p:sp>
      <p:sp>
        <p:nvSpPr>
          <p:cNvPr id="285" name="Shape 285"/>
          <p:cNvSpPr/>
          <p:nvPr/>
        </p:nvSpPr>
        <p:spPr>
          <a:xfrm>
            <a:off x="917762" y="8072627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86" name="Shape 286"/>
          <p:cNvSpPr/>
          <p:nvPr/>
        </p:nvSpPr>
        <p:spPr>
          <a:xfrm>
            <a:off x="5034822" y="814415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87" name="Shape 287"/>
          <p:cNvSpPr/>
          <p:nvPr/>
        </p:nvSpPr>
        <p:spPr>
          <a:xfrm>
            <a:off x="928191" y="7411995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88" name="Shape 288"/>
          <p:cNvSpPr/>
          <p:nvPr/>
        </p:nvSpPr>
        <p:spPr>
          <a:xfrm>
            <a:off x="917707" y="7738078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89" name="Shape 289"/>
          <p:cNvSpPr/>
          <p:nvPr/>
        </p:nvSpPr>
        <p:spPr>
          <a:xfrm>
            <a:off x="2477622" y="7411995"/>
            <a:ext cx="14709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And Operator</a:t>
            </a:r>
          </a:p>
        </p:txBody>
      </p:sp>
      <p:sp>
        <p:nvSpPr>
          <p:cNvPr id="290" name="Shape 290"/>
          <p:cNvSpPr/>
          <p:nvPr/>
        </p:nvSpPr>
        <p:spPr>
          <a:xfrm>
            <a:off x="915751" y="9402304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857880" y="21861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860821" y="7290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94" name="Shape 294"/>
          <p:cNvSpPr/>
          <p:nvPr/>
        </p:nvSpPr>
        <p:spPr>
          <a:xfrm>
            <a:off x="891844" y="235095"/>
            <a:ext cx="2866995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New And R </a:t>
            </a:r>
          </a:p>
        </p:txBody>
      </p:sp>
      <p:sp>
        <p:nvSpPr>
          <p:cNvPr id="295" name="Shape 295"/>
          <p:cNvSpPr/>
          <p:nvPr/>
        </p:nvSpPr>
        <p:spPr>
          <a:xfrm>
            <a:off x="917762" y="15363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96" name="Shape 296"/>
          <p:cNvSpPr/>
          <p:nvPr/>
        </p:nvSpPr>
        <p:spPr>
          <a:xfrm>
            <a:off x="5034822" y="16078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97" name="Shape 297"/>
          <p:cNvSpPr/>
          <p:nvPr/>
        </p:nvSpPr>
        <p:spPr>
          <a:xfrm>
            <a:off x="928191" y="87572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98" name="Shape 298"/>
          <p:cNvSpPr/>
          <p:nvPr/>
        </p:nvSpPr>
        <p:spPr>
          <a:xfrm>
            <a:off x="917707" y="12018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99" name="Shape 299"/>
          <p:cNvSpPr/>
          <p:nvPr/>
        </p:nvSpPr>
        <p:spPr>
          <a:xfrm>
            <a:off x="2452222" y="875729"/>
            <a:ext cx="14709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And Operator</a:t>
            </a:r>
          </a:p>
        </p:txBody>
      </p:sp>
      <p:sp>
        <p:nvSpPr>
          <p:cNvPr id="300" name="Shape 300"/>
          <p:cNvSpPr/>
          <p:nvPr/>
        </p:nvSpPr>
        <p:spPr>
          <a:xfrm>
            <a:off x="915751" y="286603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body" idx="1"/>
          </p:nvPr>
        </p:nvSpPr>
        <p:spPr>
          <a:xfrm>
            <a:off x="760263" y="726231"/>
            <a:ext cx="6264574" cy="67663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Useless Classes?</a:t>
            </a:r>
          </a:p>
        </p:txBody>
      </p:sp>
      <p:sp>
        <p:nvSpPr>
          <p:cNvPr id="303" name="Shape 303"/>
          <p:cNvSpPr/>
          <p:nvPr/>
        </p:nvSpPr>
        <p:spPr>
          <a:xfrm>
            <a:off x="532088" y="1599422"/>
            <a:ext cx="6720924" cy="4926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10" tIns="30410" rIns="30410" bIns="30410" anchor="ctr">
            <a:spAutoFit/>
          </a:bodyPr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1400"/>
              <a:t>These are some of the classes we believed to not hold any responsibility or usage, however we are unsure if they might be needed later</a:t>
            </a:r>
          </a:p>
        </p:txBody>
      </p:sp>
      <p:sp>
        <p:nvSpPr>
          <p:cNvPr id="304" name="Shape 304"/>
          <p:cNvSpPr/>
          <p:nvPr/>
        </p:nvSpPr>
        <p:spPr>
          <a:xfrm>
            <a:off x="532088" y="2496889"/>
            <a:ext cx="6720924" cy="3083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10" tIns="30410" rIns="30410" bIns="30410" anchor="ctr">
            <a:spAutoFit/>
          </a:bodyPr>
          <a:lstStyle/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Proposition Type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Event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Conditional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Hold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Operator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Imply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Or (Disjunction)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And (Conjunction)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Not (Negation)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Temporal Operator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Until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Eventually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Always</a:t>
            </a:r>
            <a:endParaRPr sz="1400"/>
          </a:p>
          <a:p>
            <a:pPr lvl="0" marL="172861" indent="-172861" algn="l">
              <a:buSzPct val="75000"/>
              <a:buChar char="•"/>
              <a:defRPr sz="1800"/>
            </a:pPr>
            <a:r>
              <a:rPr sz="1400"/>
              <a:t>NextBoolean Operator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857880" y="346981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860821" y="39802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5" name="Shape 55"/>
          <p:cNvSpPr/>
          <p:nvPr/>
        </p:nvSpPr>
        <p:spPr>
          <a:xfrm>
            <a:off x="842696" y="3496352"/>
            <a:ext cx="2437874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Before R</a:t>
            </a:r>
          </a:p>
        </p:txBody>
      </p:sp>
      <p:sp>
        <p:nvSpPr>
          <p:cNvPr id="56" name="Shape 56"/>
          <p:cNvSpPr/>
          <p:nvPr/>
        </p:nvSpPr>
        <p:spPr>
          <a:xfrm>
            <a:off x="917763" y="47875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57" name="Shape 57"/>
          <p:cNvSpPr/>
          <p:nvPr/>
        </p:nvSpPr>
        <p:spPr>
          <a:xfrm>
            <a:off x="5034822" y="48590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58" name="Shape 58"/>
          <p:cNvSpPr/>
          <p:nvPr/>
        </p:nvSpPr>
        <p:spPr>
          <a:xfrm>
            <a:off x="928191" y="412692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59" name="Shape 59"/>
          <p:cNvSpPr/>
          <p:nvPr/>
        </p:nvSpPr>
        <p:spPr>
          <a:xfrm>
            <a:off x="917707" y="44530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60" name="Shape 60"/>
          <p:cNvSpPr/>
          <p:nvPr/>
        </p:nvSpPr>
        <p:spPr>
          <a:xfrm>
            <a:off x="2431145" y="4144093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61" name="Shape 61"/>
          <p:cNvSpPr/>
          <p:nvPr/>
        </p:nvSpPr>
        <p:spPr>
          <a:xfrm>
            <a:off x="915751" y="6117236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62" name="Shape 62"/>
          <p:cNvSpPr/>
          <p:nvPr/>
        </p:nvSpPr>
        <p:spPr>
          <a:xfrm>
            <a:off x="859121" y="6755200"/>
            <a:ext cx="6069341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862063" y="7265581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4" name="Shape 64"/>
          <p:cNvSpPr/>
          <p:nvPr/>
        </p:nvSpPr>
        <p:spPr>
          <a:xfrm>
            <a:off x="910002" y="6785885"/>
            <a:ext cx="2102546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Global</a:t>
            </a:r>
          </a:p>
        </p:txBody>
      </p:sp>
      <p:sp>
        <p:nvSpPr>
          <p:cNvPr id="65" name="Shape 65"/>
          <p:cNvSpPr/>
          <p:nvPr/>
        </p:nvSpPr>
        <p:spPr>
          <a:xfrm>
            <a:off x="919004" y="8072941"/>
            <a:ext cx="17120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66" name="Shape 66"/>
          <p:cNvSpPr/>
          <p:nvPr/>
        </p:nvSpPr>
        <p:spPr>
          <a:xfrm>
            <a:off x="5036064" y="8144470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67" name="Shape 67"/>
          <p:cNvSpPr/>
          <p:nvPr/>
        </p:nvSpPr>
        <p:spPr>
          <a:xfrm>
            <a:off x="929433" y="741230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68" name="Shape 68"/>
          <p:cNvSpPr/>
          <p:nvPr/>
        </p:nvSpPr>
        <p:spPr>
          <a:xfrm>
            <a:off x="918948" y="7738391"/>
            <a:ext cx="1254920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69" name="Shape 69"/>
          <p:cNvSpPr/>
          <p:nvPr/>
        </p:nvSpPr>
        <p:spPr>
          <a:xfrm>
            <a:off x="2432387" y="7429474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70" name="Shape 70"/>
          <p:cNvSpPr/>
          <p:nvPr/>
        </p:nvSpPr>
        <p:spPr>
          <a:xfrm>
            <a:off x="916993" y="9402617"/>
            <a:ext cx="108949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71" name="Shape 71"/>
          <p:cNvSpPr/>
          <p:nvPr/>
        </p:nvSpPr>
        <p:spPr>
          <a:xfrm>
            <a:off x="857880" y="141054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860821" y="651435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3" name="Shape 73"/>
          <p:cNvSpPr/>
          <p:nvPr/>
        </p:nvSpPr>
        <p:spPr>
          <a:xfrm>
            <a:off x="900879" y="180355"/>
            <a:ext cx="2067509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Scope</a:t>
            </a:r>
          </a:p>
        </p:txBody>
      </p:sp>
      <p:sp>
        <p:nvSpPr>
          <p:cNvPr id="74" name="Shape 74"/>
          <p:cNvSpPr/>
          <p:nvPr/>
        </p:nvSpPr>
        <p:spPr>
          <a:xfrm>
            <a:off x="917763" y="1458795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75" name="Shape 75"/>
          <p:cNvSpPr/>
          <p:nvPr/>
        </p:nvSpPr>
        <p:spPr>
          <a:xfrm>
            <a:off x="5034822" y="1530324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76" name="Shape 76"/>
          <p:cNvSpPr/>
          <p:nvPr/>
        </p:nvSpPr>
        <p:spPr>
          <a:xfrm>
            <a:off x="928191" y="798163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77" name="Shape 77"/>
          <p:cNvSpPr/>
          <p:nvPr/>
        </p:nvSpPr>
        <p:spPr>
          <a:xfrm>
            <a:off x="917707" y="1124245"/>
            <a:ext cx="1254919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78" name="Shape 78"/>
          <p:cNvSpPr/>
          <p:nvPr/>
        </p:nvSpPr>
        <p:spPr>
          <a:xfrm>
            <a:off x="923532" y="1822861"/>
            <a:ext cx="261486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Know range of execution</a:t>
            </a:r>
          </a:p>
        </p:txBody>
      </p:sp>
      <p:sp>
        <p:nvSpPr>
          <p:cNvPr id="79" name="Shape 79"/>
          <p:cNvSpPr/>
          <p:nvPr/>
        </p:nvSpPr>
        <p:spPr>
          <a:xfrm>
            <a:off x="915751" y="281369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80" name="Shape 80"/>
          <p:cNvSpPr/>
          <p:nvPr/>
        </p:nvSpPr>
        <p:spPr>
          <a:xfrm>
            <a:off x="913038" y="2153293"/>
            <a:ext cx="290679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Know the scope of property</a:t>
            </a:r>
          </a:p>
        </p:txBody>
      </p:sp>
      <p:sp>
        <p:nvSpPr>
          <p:cNvPr id="81" name="Shape 81"/>
          <p:cNvSpPr/>
          <p:nvPr/>
        </p:nvSpPr>
        <p:spPr>
          <a:xfrm>
            <a:off x="5377630" y="1848493"/>
            <a:ext cx="90334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Formula</a:t>
            </a:r>
          </a:p>
        </p:txBody>
      </p:sp>
      <p:sp>
        <p:nvSpPr>
          <p:cNvPr id="82" name="Shape 82"/>
          <p:cNvSpPr/>
          <p:nvPr/>
        </p:nvSpPr>
        <p:spPr>
          <a:xfrm>
            <a:off x="2030769" y="2822160"/>
            <a:ext cx="3397595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Determine table for pattern used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57880" y="158970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860821" y="669352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>
            <a:off x="869895" y="206819"/>
            <a:ext cx="319627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After L until R</a:t>
            </a:r>
          </a:p>
        </p:txBody>
      </p:sp>
      <p:sp>
        <p:nvSpPr>
          <p:cNvPr id="87" name="Shape 87"/>
          <p:cNvSpPr/>
          <p:nvPr/>
        </p:nvSpPr>
        <p:spPr>
          <a:xfrm>
            <a:off x="917763" y="1476711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88" name="Shape 88"/>
          <p:cNvSpPr/>
          <p:nvPr/>
        </p:nvSpPr>
        <p:spPr>
          <a:xfrm>
            <a:off x="5034822" y="1548240"/>
            <a:ext cx="1622823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89" name="Shape 89"/>
          <p:cNvSpPr/>
          <p:nvPr/>
        </p:nvSpPr>
        <p:spPr>
          <a:xfrm>
            <a:off x="928191" y="816080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90" name="Shape 90"/>
          <p:cNvSpPr/>
          <p:nvPr/>
        </p:nvSpPr>
        <p:spPr>
          <a:xfrm>
            <a:off x="917707" y="1142162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91" name="Shape 91"/>
          <p:cNvSpPr/>
          <p:nvPr/>
        </p:nvSpPr>
        <p:spPr>
          <a:xfrm>
            <a:off x="2431145" y="833244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92" name="Shape 92"/>
          <p:cNvSpPr/>
          <p:nvPr/>
        </p:nvSpPr>
        <p:spPr>
          <a:xfrm>
            <a:off x="857880" y="346981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860821" y="398020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94" name="Shape 94"/>
          <p:cNvSpPr/>
          <p:nvPr/>
        </p:nvSpPr>
        <p:spPr>
          <a:xfrm>
            <a:off x="898220" y="3513058"/>
            <a:ext cx="2126110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After L</a:t>
            </a:r>
          </a:p>
        </p:txBody>
      </p:sp>
      <p:sp>
        <p:nvSpPr>
          <p:cNvPr id="95" name="Shape 95"/>
          <p:cNvSpPr/>
          <p:nvPr/>
        </p:nvSpPr>
        <p:spPr>
          <a:xfrm>
            <a:off x="917763" y="478756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96" name="Shape 96"/>
          <p:cNvSpPr/>
          <p:nvPr/>
        </p:nvSpPr>
        <p:spPr>
          <a:xfrm>
            <a:off x="5034822" y="485908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97" name="Shape 97"/>
          <p:cNvSpPr/>
          <p:nvPr/>
        </p:nvSpPr>
        <p:spPr>
          <a:xfrm>
            <a:off x="928191" y="412692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98" name="Shape 98"/>
          <p:cNvSpPr/>
          <p:nvPr/>
        </p:nvSpPr>
        <p:spPr>
          <a:xfrm>
            <a:off x="917707" y="445301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99" name="Shape 99"/>
          <p:cNvSpPr/>
          <p:nvPr/>
        </p:nvSpPr>
        <p:spPr>
          <a:xfrm>
            <a:off x="2431145" y="4144093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100" name="Shape 100"/>
          <p:cNvSpPr/>
          <p:nvPr/>
        </p:nvSpPr>
        <p:spPr>
          <a:xfrm>
            <a:off x="915751" y="6117236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01" name="Shape 101"/>
          <p:cNvSpPr/>
          <p:nvPr/>
        </p:nvSpPr>
        <p:spPr>
          <a:xfrm>
            <a:off x="915751" y="2832619"/>
            <a:ext cx="1089498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02" name="Shape 102"/>
          <p:cNvSpPr/>
          <p:nvPr/>
        </p:nvSpPr>
        <p:spPr>
          <a:xfrm>
            <a:off x="857880" y="6755200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860821" y="7265581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04" name="Shape 104"/>
          <p:cNvSpPr/>
          <p:nvPr/>
        </p:nvSpPr>
        <p:spPr>
          <a:xfrm>
            <a:off x="888483" y="6777194"/>
            <a:ext cx="366710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Between L and R</a:t>
            </a:r>
          </a:p>
        </p:txBody>
      </p:sp>
      <p:sp>
        <p:nvSpPr>
          <p:cNvPr id="105" name="Shape 105"/>
          <p:cNvSpPr/>
          <p:nvPr/>
        </p:nvSpPr>
        <p:spPr>
          <a:xfrm>
            <a:off x="917763" y="8072941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06" name="Shape 106"/>
          <p:cNvSpPr/>
          <p:nvPr/>
        </p:nvSpPr>
        <p:spPr>
          <a:xfrm>
            <a:off x="5034822" y="8144470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07" name="Shape 107"/>
          <p:cNvSpPr/>
          <p:nvPr/>
        </p:nvSpPr>
        <p:spPr>
          <a:xfrm>
            <a:off x="928191" y="741230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08" name="Shape 108"/>
          <p:cNvSpPr/>
          <p:nvPr/>
        </p:nvSpPr>
        <p:spPr>
          <a:xfrm>
            <a:off x="917707" y="7738391"/>
            <a:ext cx="1254919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09" name="Shape 109"/>
          <p:cNvSpPr/>
          <p:nvPr/>
        </p:nvSpPr>
        <p:spPr>
          <a:xfrm>
            <a:off x="2431145" y="7429474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110" name="Shape 110"/>
          <p:cNvSpPr/>
          <p:nvPr/>
        </p:nvSpPr>
        <p:spPr>
          <a:xfrm>
            <a:off x="915751" y="9428849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57880" y="167929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860821" y="678311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14" name="Shape 114"/>
          <p:cNvSpPr/>
          <p:nvPr/>
        </p:nvSpPr>
        <p:spPr>
          <a:xfrm>
            <a:off x="898074" y="198614"/>
            <a:ext cx="2208585" cy="4418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Pattern</a:t>
            </a:r>
          </a:p>
        </p:txBody>
      </p:sp>
      <p:sp>
        <p:nvSpPr>
          <p:cNvPr id="115" name="Shape 115"/>
          <p:cNvSpPr/>
          <p:nvPr/>
        </p:nvSpPr>
        <p:spPr>
          <a:xfrm>
            <a:off x="917763" y="1485671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16" name="Shape 116"/>
          <p:cNvSpPr/>
          <p:nvPr/>
        </p:nvSpPr>
        <p:spPr>
          <a:xfrm>
            <a:off x="5034822" y="1557200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17" name="Shape 117"/>
          <p:cNvSpPr/>
          <p:nvPr/>
        </p:nvSpPr>
        <p:spPr>
          <a:xfrm>
            <a:off x="928191" y="825039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18" name="Shape 118"/>
          <p:cNvSpPr/>
          <p:nvPr/>
        </p:nvSpPr>
        <p:spPr>
          <a:xfrm>
            <a:off x="917707" y="115112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19" name="Shape 119"/>
          <p:cNvSpPr/>
          <p:nvPr/>
        </p:nvSpPr>
        <p:spPr>
          <a:xfrm>
            <a:off x="915751" y="281534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20" name="Shape 120"/>
          <p:cNvSpPr/>
          <p:nvPr/>
        </p:nvSpPr>
        <p:spPr>
          <a:xfrm>
            <a:off x="2092005" y="2815347"/>
            <a:ext cx="298725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Gets “LTL formula from table</a:t>
            </a:r>
          </a:p>
        </p:txBody>
      </p:sp>
      <p:sp>
        <p:nvSpPr>
          <p:cNvPr id="121" name="Shape 121"/>
          <p:cNvSpPr/>
          <p:nvPr/>
        </p:nvSpPr>
        <p:spPr>
          <a:xfrm>
            <a:off x="955651" y="1820193"/>
            <a:ext cx="163623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Execution Time</a:t>
            </a:r>
          </a:p>
        </p:txBody>
      </p:sp>
      <p:sp>
        <p:nvSpPr>
          <p:cNvPr id="122" name="Shape 122"/>
          <p:cNvSpPr/>
          <p:nvPr/>
        </p:nvSpPr>
        <p:spPr>
          <a:xfrm>
            <a:off x="972762" y="2468098"/>
            <a:ext cx="6198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Table</a:t>
            </a:r>
          </a:p>
        </p:txBody>
      </p:sp>
      <p:sp>
        <p:nvSpPr>
          <p:cNvPr id="123" name="Shape 123"/>
          <p:cNvSpPr/>
          <p:nvPr/>
        </p:nvSpPr>
        <p:spPr>
          <a:xfrm>
            <a:off x="974718" y="2138528"/>
            <a:ext cx="132716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LTL Formula</a:t>
            </a:r>
          </a:p>
        </p:txBody>
      </p:sp>
      <p:sp>
        <p:nvSpPr>
          <p:cNvPr id="124" name="Shape 124"/>
          <p:cNvSpPr/>
          <p:nvPr/>
        </p:nvSpPr>
        <p:spPr>
          <a:xfrm>
            <a:off x="5064279" y="2167326"/>
            <a:ext cx="73417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Scope</a:t>
            </a:r>
          </a:p>
        </p:txBody>
      </p:sp>
      <p:sp>
        <p:nvSpPr>
          <p:cNvPr id="125" name="Shape 125"/>
          <p:cNvSpPr/>
          <p:nvPr/>
        </p:nvSpPr>
        <p:spPr>
          <a:xfrm>
            <a:off x="5055897" y="1879460"/>
            <a:ext cx="90334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Formula</a:t>
            </a:r>
          </a:p>
        </p:txBody>
      </p:sp>
      <p:sp>
        <p:nvSpPr>
          <p:cNvPr id="126" name="Shape 126"/>
          <p:cNvSpPr/>
          <p:nvPr/>
        </p:nvSpPr>
        <p:spPr>
          <a:xfrm>
            <a:off x="857880" y="344709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860821" y="39574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28" name="Shape 128"/>
          <p:cNvSpPr/>
          <p:nvPr/>
        </p:nvSpPr>
        <p:spPr>
          <a:xfrm>
            <a:off x="891930" y="3473405"/>
            <a:ext cx="242655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Absence</a:t>
            </a:r>
          </a:p>
        </p:txBody>
      </p:sp>
      <p:sp>
        <p:nvSpPr>
          <p:cNvPr id="129" name="Shape 129"/>
          <p:cNvSpPr/>
          <p:nvPr/>
        </p:nvSpPr>
        <p:spPr>
          <a:xfrm>
            <a:off x="917763" y="4764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30" name="Shape 130"/>
          <p:cNvSpPr/>
          <p:nvPr/>
        </p:nvSpPr>
        <p:spPr>
          <a:xfrm>
            <a:off x="5034822" y="4836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31" name="Shape 131"/>
          <p:cNvSpPr/>
          <p:nvPr/>
        </p:nvSpPr>
        <p:spPr>
          <a:xfrm>
            <a:off x="928191" y="4104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32" name="Shape 132"/>
          <p:cNvSpPr/>
          <p:nvPr/>
        </p:nvSpPr>
        <p:spPr>
          <a:xfrm>
            <a:off x="917707" y="443029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33" name="Shape 133"/>
          <p:cNvSpPr/>
          <p:nvPr/>
        </p:nvSpPr>
        <p:spPr>
          <a:xfrm>
            <a:off x="2397312" y="4112907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34" name="Shape 134"/>
          <p:cNvSpPr/>
          <p:nvPr/>
        </p:nvSpPr>
        <p:spPr>
          <a:xfrm>
            <a:off x="915751" y="6094516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35" name="Shape 135"/>
          <p:cNvSpPr/>
          <p:nvPr/>
        </p:nvSpPr>
        <p:spPr>
          <a:xfrm>
            <a:off x="857880" y="6727032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860821" y="7237414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882786" y="6760440"/>
            <a:ext cx="2597244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Existence</a:t>
            </a:r>
          </a:p>
        </p:txBody>
      </p:sp>
      <p:sp>
        <p:nvSpPr>
          <p:cNvPr id="138" name="Shape 138"/>
          <p:cNvSpPr/>
          <p:nvPr/>
        </p:nvSpPr>
        <p:spPr>
          <a:xfrm>
            <a:off x="917762" y="8044774"/>
            <a:ext cx="17120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39" name="Shape 139"/>
          <p:cNvSpPr/>
          <p:nvPr/>
        </p:nvSpPr>
        <p:spPr>
          <a:xfrm>
            <a:off x="5034822" y="8116303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40" name="Shape 140"/>
          <p:cNvSpPr/>
          <p:nvPr/>
        </p:nvSpPr>
        <p:spPr>
          <a:xfrm>
            <a:off x="928191" y="7384142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41" name="Shape 141"/>
          <p:cNvSpPr/>
          <p:nvPr/>
        </p:nvSpPr>
        <p:spPr>
          <a:xfrm>
            <a:off x="917707" y="7710224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42" name="Shape 142"/>
          <p:cNvSpPr/>
          <p:nvPr/>
        </p:nvSpPr>
        <p:spPr>
          <a:xfrm>
            <a:off x="2397312" y="7392840"/>
            <a:ext cx="801842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43" name="Shape 143"/>
          <p:cNvSpPr/>
          <p:nvPr/>
        </p:nvSpPr>
        <p:spPr>
          <a:xfrm>
            <a:off x="915751" y="9374451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857880" y="153565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60821" y="66394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867970" y="167092"/>
            <a:ext cx="2914744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Universality</a:t>
            </a:r>
          </a:p>
        </p:txBody>
      </p:sp>
      <p:sp>
        <p:nvSpPr>
          <p:cNvPr id="148" name="Shape 148"/>
          <p:cNvSpPr/>
          <p:nvPr/>
        </p:nvSpPr>
        <p:spPr>
          <a:xfrm>
            <a:off x="917763" y="1471306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49" name="Shape 149"/>
          <p:cNvSpPr/>
          <p:nvPr/>
        </p:nvSpPr>
        <p:spPr>
          <a:xfrm>
            <a:off x="5034822" y="154283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50" name="Shape 150"/>
          <p:cNvSpPr/>
          <p:nvPr/>
        </p:nvSpPr>
        <p:spPr>
          <a:xfrm>
            <a:off x="928191" y="810675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51" name="Shape 151"/>
          <p:cNvSpPr/>
          <p:nvPr/>
        </p:nvSpPr>
        <p:spPr>
          <a:xfrm>
            <a:off x="917707" y="1136757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52" name="Shape 152"/>
          <p:cNvSpPr/>
          <p:nvPr/>
        </p:nvSpPr>
        <p:spPr>
          <a:xfrm>
            <a:off x="2397312" y="819373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53" name="Shape 153"/>
          <p:cNvSpPr/>
          <p:nvPr/>
        </p:nvSpPr>
        <p:spPr>
          <a:xfrm>
            <a:off x="915751" y="2800983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54" name="Shape 154"/>
          <p:cNvSpPr/>
          <p:nvPr/>
        </p:nvSpPr>
        <p:spPr>
          <a:xfrm>
            <a:off x="857880" y="3433499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860821" y="39438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>
            <a:off x="885118" y="3466907"/>
            <a:ext cx="289738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Precedence</a:t>
            </a:r>
          </a:p>
        </p:txBody>
      </p:sp>
      <p:sp>
        <p:nvSpPr>
          <p:cNvPr id="157" name="Shape 157"/>
          <p:cNvSpPr/>
          <p:nvPr/>
        </p:nvSpPr>
        <p:spPr>
          <a:xfrm>
            <a:off x="917762" y="4751240"/>
            <a:ext cx="17120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58" name="Shape 158"/>
          <p:cNvSpPr/>
          <p:nvPr/>
        </p:nvSpPr>
        <p:spPr>
          <a:xfrm>
            <a:off x="5034822" y="48227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59" name="Shape 159"/>
          <p:cNvSpPr/>
          <p:nvPr/>
        </p:nvSpPr>
        <p:spPr>
          <a:xfrm>
            <a:off x="928191" y="40906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60" name="Shape 160"/>
          <p:cNvSpPr/>
          <p:nvPr/>
        </p:nvSpPr>
        <p:spPr>
          <a:xfrm>
            <a:off x="917707" y="4416691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61" name="Shape 161"/>
          <p:cNvSpPr/>
          <p:nvPr/>
        </p:nvSpPr>
        <p:spPr>
          <a:xfrm>
            <a:off x="2397312" y="4099307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62" name="Shape 162"/>
          <p:cNvSpPr/>
          <p:nvPr/>
        </p:nvSpPr>
        <p:spPr>
          <a:xfrm>
            <a:off x="915751" y="60809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63" name="Shape 163"/>
          <p:cNvSpPr/>
          <p:nvPr/>
        </p:nvSpPr>
        <p:spPr>
          <a:xfrm>
            <a:off x="849413" y="6710098"/>
            <a:ext cx="6069341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852355" y="7220480"/>
            <a:ext cx="606345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65" name="Shape 165"/>
          <p:cNvSpPr/>
          <p:nvPr/>
        </p:nvSpPr>
        <p:spPr>
          <a:xfrm>
            <a:off x="865345" y="6735040"/>
            <a:ext cx="2632126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Response</a:t>
            </a:r>
          </a:p>
        </p:txBody>
      </p:sp>
      <p:sp>
        <p:nvSpPr>
          <p:cNvPr id="166" name="Shape 166"/>
          <p:cNvSpPr/>
          <p:nvPr/>
        </p:nvSpPr>
        <p:spPr>
          <a:xfrm>
            <a:off x="909296" y="8027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67" name="Shape 167"/>
          <p:cNvSpPr/>
          <p:nvPr/>
        </p:nvSpPr>
        <p:spPr>
          <a:xfrm>
            <a:off x="5026355" y="8099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68" name="Shape 168"/>
          <p:cNvSpPr/>
          <p:nvPr/>
        </p:nvSpPr>
        <p:spPr>
          <a:xfrm>
            <a:off x="919724" y="7367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69" name="Shape 169"/>
          <p:cNvSpPr/>
          <p:nvPr/>
        </p:nvSpPr>
        <p:spPr>
          <a:xfrm>
            <a:off x="909240" y="7693290"/>
            <a:ext cx="125492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70" name="Shape 170"/>
          <p:cNvSpPr/>
          <p:nvPr/>
        </p:nvSpPr>
        <p:spPr>
          <a:xfrm>
            <a:off x="2388846" y="7375907"/>
            <a:ext cx="801841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71" name="Shape 171"/>
          <p:cNvSpPr/>
          <p:nvPr/>
        </p:nvSpPr>
        <p:spPr>
          <a:xfrm>
            <a:off x="907285" y="9357517"/>
            <a:ext cx="108949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857880" y="377032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860821" y="887413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882949" y="401974"/>
            <a:ext cx="3426651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Strict Precedes</a:t>
            </a:r>
          </a:p>
        </p:txBody>
      </p:sp>
      <p:sp>
        <p:nvSpPr>
          <p:cNvPr id="176" name="Shape 176"/>
          <p:cNvSpPr/>
          <p:nvPr/>
        </p:nvSpPr>
        <p:spPr>
          <a:xfrm>
            <a:off x="917762" y="1694773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77" name="Shape 177"/>
          <p:cNvSpPr/>
          <p:nvPr/>
        </p:nvSpPr>
        <p:spPr>
          <a:xfrm>
            <a:off x="5034822" y="1766302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78" name="Shape 178"/>
          <p:cNvSpPr/>
          <p:nvPr/>
        </p:nvSpPr>
        <p:spPr>
          <a:xfrm>
            <a:off x="928191" y="1034141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79" name="Shape 179"/>
          <p:cNvSpPr/>
          <p:nvPr/>
        </p:nvSpPr>
        <p:spPr>
          <a:xfrm>
            <a:off x="917707" y="1360224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80" name="Shape 180"/>
          <p:cNvSpPr/>
          <p:nvPr/>
        </p:nvSpPr>
        <p:spPr>
          <a:xfrm>
            <a:off x="2397312" y="1042840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81" name="Shape 181"/>
          <p:cNvSpPr/>
          <p:nvPr/>
        </p:nvSpPr>
        <p:spPr>
          <a:xfrm>
            <a:off x="915751" y="3024450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82" name="Shape 182"/>
          <p:cNvSpPr/>
          <p:nvPr/>
        </p:nvSpPr>
        <p:spPr>
          <a:xfrm>
            <a:off x="5070582" y="2058840"/>
            <a:ext cx="121263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57880" y="233098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860821" y="7434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886108" y="249574"/>
            <a:ext cx="287846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Proposition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917762" y="1550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188" name="Shape 188"/>
          <p:cNvSpPr/>
          <p:nvPr/>
        </p:nvSpPr>
        <p:spPr>
          <a:xfrm>
            <a:off x="5034822" y="1622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189" name="Shape 189"/>
          <p:cNvSpPr/>
          <p:nvPr/>
        </p:nvSpPr>
        <p:spPr>
          <a:xfrm>
            <a:off x="928191" y="890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190" name="Shape 190"/>
          <p:cNvSpPr/>
          <p:nvPr/>
        </p:nvSpPr>
        <p:spPr>
          <a:xfrm>
            <a:off x="917707" y="12162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191" name="Shape 191"/>
          <p:cNvSpPr/>
          <p:nvPr/>
        </p:nvSpPr>
        <p:spPr>
          <a:xfrm>
            <a:off x="2397312" y="898907"/>
            <a:ext cx="80184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Pattern</a:t>
            </a:r>
          </a:p>
        </p:txBody>
      </p:sp>
      <p:sp>
        <p:nvSpPr>
          <p:cNvPr id="192" name="Shape 192"/>
          <p:cNvSpPr/>
          <p:nvPr/>
        </p:nvSpPr>
        <p:spPr>
          <a:xfrm>
            <a:off x="915751" y="28805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193" name="Shape 193"/>
          <p:cNvSpPr/>
          <p:nvPr/>
        </p:nvSpPr>
        <p:spPr>
          <a:xfrm>
            <a:off x="5036694" y="1906440"/>
            <a:ext cx="1856145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Formula (Table 1)</a:t>
            </a:r>
          </a:p>
        </p:txBody>
      </p:sp>
      <p:sp>
        <p:nvSpPr>
          <p:cNvPr id="194" name="Shape 194"/>
          <p:cNvSpPr/>
          <p:nvPr/>
        </p:nvSpPr>
        <p:spPr>
          <a:xfrm>
            <a:off x="925052" y="1859962"/>
            <a:ext cx="176516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 Type</a:t>
            </a:r>
          </a:p>
        </p:txBody>
      </p:sp>
      <p:sp>
        <p:nvSpPr>
          <p:cNvPr id="195" name="Shape 195"/>
          <p:cNvSpPr/>
          <p:nvPr/>
        </p:nvSpPr>
        <p:spPr>
          <a:xfrm>
            <a:off x="932325" y="2156296"/>
            <a:ext cx="166595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LTL Description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2017896" y="2884429"/>
            <a:ext cx="3508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Replace CPs with LTL description</a:t>
            </a:r>
          </a:p>
        </p:txBody>
      </p:sp>
      <p:sp>
        <p:nvSpPr>
          <p:cNvPr id="197" name="Shape 197"/>
          <p:cNvSpPr/>
          <p:nvPr/>
        </p:nvSpPr>
        <p:spPr>
          <a:xfrm>
            <a:off x="849413" y="3509698"/>
            <a:ext cx="6069341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852355" y="4020080"/>
            <a:ext cx="606345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99" name="Shape 199"/>
          <p:cNvSpPr/>
          <p:nvPr/>
        </p:nvSpPr>
        <p:spPr>
          <a:xfrm>
            <a:off x="877053" y="3551574"/>
            <a:ext cx="4031110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Atomic Proposition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909296" y="48274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01" name="Shape 201"/>
          <p:cNvSpPr/>
          <p:nvPr/>
        </p:nvSpPr>
        <p:spPr>
          <a:xfrm>
            <a:off x="5026355" y="48989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02" name="Shape 202"/>
          <p:cNvSpPr/>
          <p:nvPr/>
        </p:nvSpPr>
        <p:spPr>
          <a:xfrm>
            <a:off x="919724" y="41668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03" name="Shape 203"/>
          <p:cNvSpPr/>
          <p:nvPr/>
        </p:nvSpPr>
        <p:spPr>
          <a:xfrm>
            <a:off x="909240" y="4492890"/>
            <a:ext cx="1254920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04" name="Shape 204"/>
          <p:cNvSpPr/>
          <p:nvPr/>
        </p:nvSpPr>
        <p:spPr>
          <a:xfrm>
            <a:off x="2395115" y="4175507"/>
            <a:ext cx="121263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</a:t>
            </a:r>
          </a:p>
        </p:txBody>
      </p:sp>
      <p:sp>
        <p:nvSpPr>
          <p:cNvPr id="205" name="Shape 205"/>
          <p:cNvSpPr/>
          <p:nvPr/>
        </p:nvSpPr>
        <p:spPr>
          <a:xfrm>
            <a:off x="907285" y="6157117"/>
            <a:ext cx="1089497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06" name="Shape 206"/>
          <p:cNvSpPr/>
          <p:nvPr/>
        </p:nvSpPr>
        <p:spPr>
          <a:xfrm>
            <a:off x="857880" y="6743965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860821" y="7254347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08" name="Shape 208"/>
          <p:cNvSpPr/>
          <p:nvPr/>
        </p:nvSpPr>
        <p:spPr>
          <a:xfrm>
            <a:off x="864941" y="6785840"/>
            <a:ext cx="4783467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Composite Composition</a:t>
            </a:r>
          </a:p>
        </p:txBody>
      </p:sp>
      <p:sp>
        <p:nvSpPr>
          <p:cNvPr id="209" name="Shape 209"/>
          <p:cNvSpPr/>
          <p:nvPr/>
        </p:nvSpPr>
        <p:spPr>
          <a:xfrm>
            <a:off x="917762" y="8061707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10" name="Shape 210"/>
          <p:cNvSpPr/>
          <p:nvPr/>
        </p:nvSpPr>
        <p:spPr>
          <a:xfrm>
            <a:off x="5034822" y="8133236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11" name="Shape 211"/>
          <p:cNvSpPr/>
          <p:nvPr/>
        </p:nvSpPr>
        <p:spPr>
          <a:xfrm>
            <a:off x="928191" y="7401075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12" name="Shape 212"/>
          <p:cNvSpPr/>
          <p:nvPr/>
        </p:nvSpPr>
        <p:spPr>
          <a:xfrm>
            <a:off x="917707" y="7727157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13" name="Shape 213"/>
          <p:cNvSpPr/>
          <p:nvPr/>
        </p:nvSpPr>
        <p:spPr>
          <a:xfrm>
            <a:off x="2403582" y="7409774"/>
            <a:ext cx="121263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Proposition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915751" y="9391384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15" name="Shape 215"/>
          <p:cNvSpPr/>
          <p:nvPr/>
        </p:nvSpPr>
        <p:spPr>
          <a:xfrm>
            <a:off x="2178373" y="7731507"/>
            <a:ext cx="4558654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At least one, Consecutive, Parallel, Eventual</a:t>
            </a:r>
          </a:p>
        </p:txBody>
      </p:sp>
      <p:sp>
        <p:nvSpPr>
          <p:cNvPr id="216" name="Shape 216"/>
          <p:cNvSpPr/>
          <p:nvPr/>
        </p:nvSpPr>
        <p:spPr>
          <a:xfrm>
            <a:off x="2170295" y="1220640"/>
            <a:ext cx="442240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Atomic Preposition, Composite Preposition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5064418" y="9077707"/>
            <a:ext cx="556096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Hold</a:t>
            </a:r>
          </a:p>
        </p:txBody>
      </p:sp>
      <p:sp>
        <p:nvSpPr>
          <p:cNvPr id="218" name="Shape 218"/>
          <p:cNvSpPr/>
          <p:nvPr/>
        </p:nvSpPr>
        <p:spPr>
          <a:xfrm>
            <a:off x="5045190" y="8434240"/>
            <a:ext cx="1229552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Conditional</a:t>
            </a:r>
          </a:p>
        </p:txBody>
      </p:sp>
      <p:sp>
        <p:nvSpPr>
          <p:cNvPr id="219" name="Shape 219"/>
          <p:cNvSpPr/>
          <p:nvPr/>
        </p:nvSpPr>
        <p:spPr>
          <a:xfrm>
            <a:off x="5057941" y="8747507"/>
            <a:ext cx="645251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Event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857880" y="207698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860821" y="7180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>
            <a:off x="886194" y="241107"/>
            <a:ext cx="2438029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Eventual</a:t>
            </a:r>
          </a:p>
        </p:txBody>
      </p:sp>
      <p:sp>
        <p:nvSpPr>
          <p:cNvPr id="224" name="Shape 224"/>
          <p:cNvSpPr/>
          <p:nvPr/>
        </p:nvSpPr>
        <p:spPr>
          <a:xfrm>
            <a:off x="917762" y="15254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25" name="Shape 225"/>
          <p:cNvSpPr/>
          <p:nvPr/>
        </p:nvSpPr>
        <p:spPr>
          <a:xfrm>
            <a:off x="5034822" y="15969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26" name="Shape 226"/>
          <p:cNvSpPr/>
          <p:nvPr/>
        </p:nvSpPr>
        <p:spPr>
          <a:xfrm>
            <a:off x="928191" y="8648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27" name="Shape 227"/>
          <p:cNvSpPr/>
          <p:nvPr/>
        </p:nvSpPr>
        <p:spPr>
          <a:xfrm>
            <a:off x="917707" y="11908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28" name="Shape 228"/>
          <p:cNvSpPr/>
          <p:nvPr/>
        </p:nvSpPr>
        <p:spPr>
          <a:xfrm>
            <a:off x="2445813" y="864808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915751" y="28551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30" name="Shape 230"/>
          <p:cNvSpPr/>
          <p:nvPr/>
        </p:nvSpPr>
        <p:spPr>
          <a:xfrm>
            <a:off x="857880" y="3535098"/>
            <a:ext cx="6069340" cy="3118763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860821" y="4045480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889876" y="3568507"/>
            <a:ext cx="2244398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Parallel</a:t>
            </a:r>
          </a:p>
        </p:txBody>
      </p:sp>
      <p:sp>
        <p:nvSpPr>
          <p:cNvPr id="233" name="Shape 233"/>
          <p:cNvSpPr/>
          <p:nvPr/>
        </p:nvSpPr>
        <p:spPr>
          <a:xfrm>
            <a:off x="917762" y="48528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34" name="Shape 234"/>
          <p:cNvSpPr/>
          <p:nvPr/>
        </p:nvSpPr>
        <p:spPr>
          <a:xfrm>
            <a:off x="5034822" y="4924369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35" name="Shape 235"/>
          <p:cNvSpPr/>
          <p:nvPr/>
        </p:nvSpPr>
        <p:spPr>
          <a:xfrm>
            <a:off x="928191" y="41922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36" name="Shape 236"/>
          <p:cNvSpPr/>
          <p:nvPr/>
        </p:nvSpPr>
        <p:spPr>
          <a:xfrm>
            <a:off x="917707" y="45182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37" name="Shape 237"/>
          <p:cNvSpPr/>
          <p:nvPr/>
        </p:nvSpPr>
        <p:spPr>
          <a:xfrm>
            <a:off x="2445813" y="4192208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751" y="61825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  <p:sp>
        <p:nvSpPr>
          <p:cNvPr id="239" name="Shape 239"/>
          <p:cNvSpPr/>
          <p:nvPr/>
        </p:nvSpPr>
        <p:spPr>
          <a:xfrm>
            <a:off x="857880" y="6777832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860821" y="7288213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41" name="Shape 241"/>
          <p:cNvSpPr/>
          <p:nvPr/>
        </p:nvSpPr>
        <p:spPr>
          <a:xfrm>
            <a:off x="879307" y="6794307"/>
            <a:ext cx="3061402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At Least One</a:t>
            </a:r>
          </a:p>
        </p:txBody>
      </p:sp>
      <p:sp>
        <p:nvSpPr>
          <p:cNvPr id="242" name="Shape 242"/>
          <p:cNvSpPr/>
          <p:nvPr/>
        </p:nvSpPr>
        <p:spPr>
          <a:xfrm>
            <a:off x="917762" y="8095573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43" name="Shape 243"/>
          <p:cNvSpPr/>
          <p:nvPr/>
        </p:nvSpPr>
        <p:spPr>
          <a:xfrm>
            <a:off x="5034822" y="8167102"/>
            <a:ext cx="1622823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44" name="Shape 244"/>
          <p:cNvSpPr/>
          <p:nvPr/>
        </p:nvSpPr>
        <p:spPr>
          <a:xfrm>
            <a:off x="928191" y="7434941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45" name="Shape 245"/>
          <p:cNvSpPr/>
          <p:nvPr/>
        </p:nvSpPr>
        <p:spPr>
          <a:xfrm>
            <a:off x="917707" y="7761023"/>
            <a:ext cx="1254919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46" name="Shape 246"/>
          <p:cNvSpPr/>
          <p:nvPr/>
        </p:nvSpPr>
        <p:spPr>
          <a:xfrm>
            <a:off x="2445813" y="7434941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915751" y="9425250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857880" y="410898"/>
            <a:ext cx="6069340" cy="3118762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860821" y="921279"/>
            <a:ext cx="6063458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51" name="Shape 251"/>
          <p:cNvSpPr/>
          <p:nvPr/>
        </p:nvSpPr>
        <p:spPr>
          <a:xfrm>
            <a:off x="908685" y="427374"/>
            <a:ext cx="3002646" cy="4418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2500"/>
            </a:lvl1pPr>
          </a:lstStyle>
          <a:p>
            <a:pPr lvl="0">
              <a:defRPr b="0" sz="1800"/>
            </a:pPr>
            <a:r>
              <a:rPr b="1" sz="2500"/>
              <a:t>Class: Consecutive</a:t>
            </a:r>
          </a:p>
        </p:txBody>
      </p:sp>
      <p:sp>
        <p:nvSpPr>
          <p:cNvPr id="252" name="Shape 252"/>
          <p:cNvSpPr/>
          <p:nvPr/>
        </p:nvSpPr>
        <p:spPr>
          <a:xfrm>
            <a:off x="917762" y="1728640"/>
            <a:ext cx="171200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Responsibility:</a:t>
            </a:r>
          </a:p>
        </p:txBody>
      </p:sp>
      <p:sp>
        <p:nvSpPr>
          <p:cNvPr id="253" name="Shape 253"/>
          <p:cNvSpPr/>
          <p:nvPr/>
        </p:nvSpPr>
        <p:spPr>
          <a:xfrm>
            <a:off x="5034822" y="1800168"/>
            <a:ext cx="1622823" cy="3402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Collaboration:</a:t>
            </a:r>
          </a:p>
        </p:txBody>
      </p:sp>
      <p:sp>
        <p:nvSpPr>
          <p:cNvPr id="254" name="Shape 254"/>
          <p:cNvSpPr/>
          <p:nvPr/>
        </p:nvSpPr>
        <p:spPr>
          <a:xfrm>
            <a:off x="928191" y="1068008"/>
            <a:ext cx="147101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Super Class:</a:t>
            </a:r>
          </a:p>
        </p:txBody>
      </p:sp>
      <p:sp>
        <p:nvSpPr>
          <p:cNvPr id="255" name="Shape 255"/>
          <p:cNvSpPr/>
          <p:nvPr/>
        </p:nvSpPr>
        <p:spPr>
          <a:xfrm>
            <a:off x="917707" y="1394090"/>
            <a:ext cx="125491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Sub Class:</a:t>
            </a:r>
          </a:p>
        </p:txBody>
      </p:sp>
      <p:sp>
        <p:nvSpPr>
          <p:cNvPr id="256" name="Shape 256"/>
          <p:cNvSpPr/>
          <p:nvPr/>
        </p:nvSpPr>
        <p:spPr>
          <a:xfrm>
            <a:off x="2445813" y="1068008"/>
            <a:ext cx="2381239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Composite Proposition</a:t>
            </a:r>
          </a:p>
        </p:txBody>
      </p:sp>
      <p:sp>
        <p:nvSpPr>
          <p:cNvPr id="257" name="Shape 257"/>
          <p:cNvSpPr/>
          <p:nvPr/>
        </p:nvSpPr>
        <p:spPr>
          <a:xfrm>
            <a:off x="915751" y="3058317"/>
            <a:ext cx="1089498" cy="340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10" tIns="30410" rIns="30410" bIns="30410" anchor="ctr">
            <a:spAutoFit/>
          </a:bodyPr>
          <a:lstStyle>
            <a:lvl1pPr>
              <a:defRPr b="1" sz="1800"/>
            </a:lvl1pPr>
          </a:lstStyle>
          <a:p>
            <a:pPr lvl="0">
              <a:defRPr b="0"/>
            </a:pPr>
            <a:r>
              <a:rPr b="1"/>
              <a:t>Contract: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0410" tIns="30410" rIns="30410" bIns="3041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0410" tIns="30410" rIns="30410" bIns="3041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0410" tIns="30410" rIns="30410" bIns="3041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0410" tIns="30410" rIns="30410" bIns="3041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