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7785100" cy="100584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21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0101777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760263" y="3090527"/>
            <a:ext cx="6264574" cy="1976687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760263" y="5120431"/>
            <a:ext cx="6264574" cy="67663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760263" y="6131582"/>
            <a:ext cx="6264574" cy="851496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760263" y="7013488"/>
            <a:ext cx="6264574" cy="67663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760263" y="4040857"/>
            <a:ext cx="6264574" cy="19766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570197" y="2489919"/>
            <a:ext cx="3193109" cy="238722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570197" y="4960776"/>
            <a:ext cx="3193109" cy="245565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570197" y="3668328"/>
            <a:ext cx="3193109" cy="3763306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570197" y="2870051"/>
            <a:ext cx="6644706" cy="431829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570197" y="2375879"/>
            <a:ext cx="6644706" cy="12924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570197" y="3668328"/>
            <a:ext cx="6644706" cy="37633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2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857880" y="332639"/>
            <a:ext cx="6069340" cy="3118762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860822" y="843020"/>
            <a:ext cx="6063457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88302" y="371565"/>
            <a:ext cx="4090796" cy="44182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2500" b="1"/>
            </a:lvl1pPr>
          </a:lstStyle>
          <a:p>
            <a:pPr lvl="0">
              <a:defRPr sz="1800" b="0"/>
            </a:pPr>
            <a:r>
              <a:rPr sz="2500" b="1"/>
              <a:t>Class: Template Generator</a:t>
            </a:r>
          </a:p>
        </p:txBody>
      </p:sp>
      <p:sp>
        <p:nvSpPr>
          <p:cNvPr id="35" name="Shape 35"/>
          <p:cNvSpPr/>
          <p:nvPr/>
        </p:nvSpPr>
        <p:spPr>
          <a:xfrm>
            <a:off x="917763" y="1650379"/>
            <a:ext cx="171200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36" name="Shape 36"/>
          <p:cNvSpPr/>
          <p:nvPr/>
        </p:nvSpPr>
        <p:spPr>
          <a:xfrm>
            <a:off x="5034822" y="1721909"/>
            <a:ext cx="1622823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37" name="Shape 37"/>
          <p:cNvSpPr/>
          <p:nvPr/>
        </p:nvSpPr>
        <p:spPr>
          <a:xfrm>
            <a:off x="928191" y="989748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38" name="Shape 38"/>
          <p:cNvSpPr/>
          <p:nvPr/>
        </p:nvSpPr>
        <p:spPr>
          <a:xfrm>
            <a:off x="917707" y="1315830"/>
            <a:ext cx="125491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39" name="Shape 39"/>
          <p:cNvSpPr/>
          <p:nvPr/>
        </p:nvSpPr>
        <p:spPr>
          <a:xfrm>
            <a:off x="941139" y="1998101"/>
            <a:ext cx="1715714" cy="3384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rPr lang="en-US" dirty="0" smtClean="0"/>
              <a:t>Know user input</a:t>
            </a:r>
            <a:endParaRPr dirty="0"/>
          </a:p>
        </p:txBody>
      </p:sp>
      <p:sp>
        <p:nvSpPr>
          <p:cNvPr id="40" name="Shape 40"/>
          <p:cNvSpPr/>
          <p:nvPr/>
        </p:nvSpPr>
        <p:spPr>
          <a:xfrm>
            <a:off x="921789" y="2867685"/>
            <a:ext cx="3126356" cy="6154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/>
          <a:p>
            <a:pPr lvl="0">
              <a:defRPr sz="1800"/>
            </a:pPr>
            <a:r>
              <a:rPr b="1" dirty="0"/>
              <a:t>Contract:</a:t>
            </a:r>
            <a:r>
              <a:rPr dirty="0"/>
              <a:t> Get input from </a:t>
            </a:r>
            <a:r>
              <a:rPr dirty="0" smtClean="0"/>
              <a:t>user</a:t>
            </a:r>
            <a:endParaRPr lang="en-US" dirty="0" smtClean="0"/>
          </a:p>
          <a:p>
            <a:pPr lvl="0" algn="l">
              <a:defRPr sz="1800"/>
            </a:pPr>
            <a:r>
              <a:rPr lang="en-US" dirty="0"/>
              <a:t>		</a:t>
            </a:r>
            <a:r>
              <a:rPr lang="en-US" dirty="0" smtClean="0"/>
              <a:t>Output final LTL</a:t>
            </a:r>
          </a:p>
        </p:txBody>
      </p:sp>
      <p:sp>
        <p:nvSpPr>
          <p:cNvPr id="41" name="Shape 41"/>
          <p:cNvSpPr/>
          <p:nvPr/>
        </p:nvSpPr>
        <p:spPr>
          <a:xfrm>
            <a:off x="4794493" y="2331184"/>
            <a:ext cx="2129786" cy="3384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 algn="l"/>
            <a:r>
              <a:rPr lang="en-US" dirty="0" smtClean="0"/>
              <a:t>Template Mediator</a:t>
            </a:r>
            <a:endParaRPr dirty="0"/>
          </a:p>
        </p:txBody>
      </p:sp>
      <p:sp>
        <p:nvSpPr>
          <p:cNvPr id="26" name="Shape 299"/>
          <p:cNvSpPr/>
          <p:nvPr/>
        </p:nvSpPr>
        <p:spPr>
          <a:xfrm>
            <a:off x="902668" y="2312808"/>
            <a:ext cx="1805482" cy="3384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rPr lang="en-US" dirty="0" smtClean="0"/>
              <a:t>Know LTL output</a:t>
            </a:r>
            <a:endParaRPr dirty="0"/>
          </a:p>
        </p:txBody>
      </p:sp>
      <p:sp>
        <p:nvSpPr>
          <p:cNvPr id="27" name="Shape 292"/>
          <p:cNvSpPr/>
          <p:nvPr/>
        </p:nvSpPr>
        <p:spPr>
          <a:xfrm>
            <a:off x="888302" y="3961782"/>
            <a:ext cx="6069340" cy="3845874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93"/>
          <p:cNvSpPr/>
          <p:nvPr/>
        </p:nvSpPr>
        <p:spPr>
          <a:xfrm>
            <a:off x="888302" y="4477327"/>
            <a:ext cx="6063458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29" name="Shape 294"/>
          <p:cNvSpPr/>
          <p:nvPr/>
        </p:nvSpPr>
        <p:spPr>
          <a:xfrm>
            <a:off x="928191" y="3975400"/>
            <a:ext cx="3947094" cy="44613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2500" b="1"/>
            </a:lvl1pPr>
          </a:lstStyle>
          <a:p>
            <a:pPr lvl="0">
              <a:defRPr sz="1800" b="0"/>
            </a:pPr>
            <a:r>
              <a:rPr sz="2500" b="1" dirty="0"/>
              <a:t>Class: </a:t>
            </a:r>
            <a:r>
              <a:rPr lang="en-US" sz="2500" b="1" dirty="0" smtClean="0"/>
              <a:t>Template Mediator</a:t>
            </a:r>
            <a:endParaRPr sz="2500" b="1" dirty="0"/>
          </a:p>
        </p:txBody>
      </p:sp>
      <p:sp>
        <p:nvSpPr>
          <p:cNvPr id="30" name="Shape 295"/>
          <p:cNvSpPr/>
          <p:nvPr/>
        </p:nvSpPr>
        <p:spPr>
          <a:xfrm>
            <a:off x="945243" y="5284687"/>
            <a:ext cx="171200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31" name="Shape 296"/>
          <p:cNvSpPr/>
          <p:nvPr/>
        </p:nvSpPr>
        <p:spPr>
          <a:xfrm>
            <a:off x="5062303" y="5356216"/>
            <a:ext cx="1622823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52" name="Shape 297"/>
          <p:cNvSpPr/>
          <p:nvPr/>
        </p:nvSpPr>
        <p:spPr>
          <a:xfrm>
            <a:off x="955672" y="4624056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53" name="Shape 298"/>
          <p:cNvSpPr/>
          <p:nvPr/>
        </p:nvSpPr>
        <p:spPr>
          <a:xfrm>
            <a:off x="945188" y="4950138"/>
            <a:ext cx="125491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54" name="Shape 300"/>
          <p:cNvSpPr/>
          <p:nvPr/>
        </p:nvSpPr>
        <p:spPr>
          <a:xfrm>
            <a:off x="942713" y="6939823"/>
            <a:ext cx="108949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 dirty="0"/>
              <a:t>Contract:</a:t>
            </a:r>
          </a:p>
        </p:txBody>
      </p:sp>
      <p:sp>
        <p:nvSpPr>
          <p:cNvPr id="55" name="Shape 299"/>
          <p:cNvSpPr/>
          <p:nvPr/>
        </p:nvSpPr>
        <p:spPr>
          <a:xfrm>
            <a:off x="999723" y="5607386"/>
            <a:ext cx="1446408" cy="3384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rPr lang="en-US" dirty="0" smtClean="0"/>
              <a:t>Know Pattern</a:t>
            </a:r>
            <a:endParaRPr dirty="0"/>
          </a:p>
        </p:txBody>
      </p:sp>
      <p:sp>
        <p:nvSpPr>
          <p:cNvPr id="56" name="Shape 299"/>
          <p:cNvSpPr/>
          <p:nvPr/>
        </p:nvSpPr>
        <p:spPr>
          <a:xfrm>
            <a:off x="5114953" y="5889412"/>
            <a:ext cx="715439" cy="3384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rPr lang="en-US" dirty="0" smtClean="0"/>
              <a:t>Scope</a:t>
            </a:r>
            <a:endParaRPr dirty="0"/>
          </a:p>
        </p:txBody>
      </p:sp>
      <p:sp>
        <p:nvSpPr>
          <p:cNvPr id="57" name="Shape 299"/>
          <p:cNvSpPr/>
          <p:nvPr/>
        </p:nvSpPr>
        <p:spPr>
          <a:xfrm>
            <a:off x="991551" y="5889412"/>
            <a:ext cx="1356640" cy="3384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rPr lang="en-US" dirty="0" smtClean="0"/>
              <a:t>Know Scope</a:t>
            </a:r>
            <a:endParaRPr dirty="0"/>
          </a:p>
        </p:txBody>
      </p:sp>
      <p:sp>
        <p:nvSpPr>
          <p:cNvPr id="58" name="Shape 299"/>
          <p:cNvSpPr/>
          <p:nvPr/>
        </p:nvSpPr>
        <p:spPr>
          <a:xfrm>
            <a:off x="999723" y="6233367"/>
            <a:ext cx="1856778" cy="3384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rPr lang="en-US" dirty="0" smtClean="0"/>
              <a:t>Know Proposition</a:t>
            </a:r>
            <a:endParaRPr dirty="0"/>
          </a:p>
        </p:txBody>
      </p:sp>
      <p:sp>
        <p:nvSpPr>
          <p:cNvPr id="59" name="Shape 299"/>
          <p:cNvSpPr/>
          <p:nvPr/>
        </p:nvSpPr>
        <p:spPr>
          <a:xfrm>
            <a:off x="998369" y="6516877"/>
            <a:ext cx="2895524" cy="3384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rPr lang="en-US" dirty="0" smtClean="0"/>
              <a:t>Know Output from Operator</a:t>
            </a:r>
            <a:endParaRPr dirty="0"/>
          </a:p>
        </p:txBody>
      </p:sp>
      <p:sp>
        <p:nvSpPr>
          <p:cNvPr id="60" name="Shape 299"/>
          <p:cNvSpPr/>
          <p:nvPr/>
        </p:nvSpPr>
        <p:spPr>
          <a:xfrm>
            <a:off x="5151635" y="5583416"/>
            <a:ext cx="805207" cy="3384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rPr lang="en-US" dirty="0" smtClean="0"/>
              <a:t>Pattern</a:t>
            </a:r>
            <a:endParaRPr dirty="0"/>
          </a:p>
        </p:txBody>
      </p:sp>
      <p:sp>
        <p:nvSpPr>
          <p:cNvPr id="61" name="Shape 299"/>
          <p:cNvSpPr/>
          <p:nvPr/>
        </p:nvSpPr>
        <p:spPr>
          <a:xfrm>
            <a:off x="5114953" y="6203608"/>
            <a:ext cx="1215577" cy="3384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rPr lang="en-US" dirty="0" smtClean="0"/>
              <a:t>Proposition</a:t>
            </a:r>
            <a:endParaRPr dirty="0"/>
          </a:p>
        </p:txBody>
      </p:sp>
      <p:sp>
        <p:nvSpPr>
          <p:cNvPr id="62" name="Shape 299"/>
          <p:cNvSpPr/>
          <p:nvPr/>
        </p:nvSpPr>
        <p:spPr>
          <a:xfrm>
            <a:off x="5114953" y="6563982"/>
            <a:ext cx="971921" cy="3384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rPr lang="en-US" dirty="0" smtClean="0"/>
              <a:t>Operator</a:t>
            </a:r>
            <a:endParaRPr dirty="0"/>
          </a:p>
        </p:txBody>
      </p:sp>
      <p:sp>
        <p:nvSpPr>
          <p:cNvPr id="63" name="Shape 299"/>
          <p:cNvSpPr/>
          <p:nvPr/>
        </p:nvSpPr>
        <p:spPr>
          <a:xfrm>
            <a:off x="955672" y="7203225"/>
            <a:ext cx="4857599" cy="6154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rPr lang="en-US" dirty="0" smtClean="0"/>
              <a:t>Centralize communication and control between</a:t>
            </a:r>
          </a:p>
          <a:p>
            <a:pPr lvl="0" algn="l"/>
            <a:r>
              <a:rPr lang="en-US" dirty="0"/>
              <a:t> </a:t>
            </a:r>
            <a:r>
              <a:rPr lang="en-US" dirty="0" smtClean="0"/>
              <a:t>the subsystems.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857880" y="410898"/>
            <a:ext cx="6069340" cy="3118762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860821" y="921279"/>
            <a:ext cx="6063458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908685" y="427374"/>
            <a:ext cx="3002646" cy="4418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2500" b="1"/>
            </a:lvl1pPr>
          </a:lstStyle>
          <a:p>
            <a:pPr lvl="0">
              <a:defRPr sz="1800" b="0"/>
            </a:pPr>
            <a:r>
              <a:rPr sz="2500" b="1"/>
              <a:t>Class: Consecutive</a:t>
            </a:r>
          </a:p>
        </p:txBody>
      </p:sp>
      <p:sp>
        <p:nvSpPr>
          <p:cNvPr id="252" name="Shape 252"/>
          <p:cNvSpPr/>
          <p:nvPr/>
        </p:nvSpPr>
        <p:spPr>
          <a:xfrm>
            <a:off x="917762" y="1728640"/>
            <a:ext cx="171200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253" name="Shape 253"/>
          <p:cNvSpPr/>
          <p:nvPr/>
        </p:nvSpPr>
        <p:spPr>
          <a:xfrm>
            <a:off x="5034822" y="1800168"/>
            <a:ext cx="1622823" cy="34022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254" name="Shape 254"/>
          <p:cNvSpPr/>
          <p:nvPr/>
        </p:nvSpPr>
        <p:spPr>
          <a:xfrm>
            <a:off x="928191" y="1068008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255" name="Shape 255"/>
          <p:cNvSpPr/>
          <p:nvPr/>
        </p:nvSpPr>
        <p:spPr>
          <a:xfrm>
            <a:off x="917707" y="1394090"/>
            <a:ext cx="125491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256" name="Shape 256"/>
          <p:cNvSpPr/>
          <p:nvPr/>
        </p:nvSpPr>
        <p:spPr>
          <a:xfrm>
            <a:off x="2445813" y="1068008"/>
            <a:ext cx="238123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Composite Proposition</a:t>
            </a:r>
          </a:p>
        </p:txBody>
      </p:sp>
      <p:sp>
        <p:nvSpPr>
          <p:cNvPr id="257" name="Shape 257"/>
          <p:cNvSpPr/>
          <p:nvPr/>
        </p:nvSpPr>
        <p:spPr>
          <a:xfrm>
            <a:off x="915751" y="3058317"/>
            <a:ext cx="108949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Contract: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857880" y="241565"/>
            <a:ext cx="6069340" cy="3118762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860821" y="751946"/>
            <a:ext cx="6063458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953479" y="279136"/>
            <a:ext cx="2557290" cy="44613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2500" b="1"/>
            </a:lvl1pPr>
          </a:lstStyle>
          <a:p>
            <a:pPr lvl="0">
              <a:defRPr sz="1800" b="0"/>
            </a:pPr>
            <a:r>
              <a:rPr sz="2500" b="1" dirty="0"/>
              <a:t>Class: </a:t>
            </a:r>
            <a:r>
              <a:rPr sz="2500" b="1" dirty="0" smtClean="0"/>
              <a:t>Operator</a:t>
            </a:r>
            <a:endParaRPr sz="2500" b="1" dirty="0"/>
          </a:p>
        </p:txBody>
      </p:sp>
      <p:sp>
        <p:nvSpPr>
          <p:cNvPr id="262" name="Shape 262"/>
          <p:cNvSpPr/>
          <p:nvPr/>
        </p:nvSpPr>
        <p:spPr>
          <a:xfrm>
            <a:off x="917762" y="1559306"/>
            <a:ext cx="171200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263" name="Shape 263"/>
          <p:cNvSpPr/>
          <p:nvPr/>
        </p:nvSpPr>
        <p:spPr>
          <a:xfrm>
            <a:off x="4492955" y="1559306"/>
            <a:ext cx="1622823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264" name="Shape 264"/>
          <p:cNvSpPr/>
          <p:nvPr/>
        </p:nvSpPr>
        <p:spPr>
          <a:xfrm>
            <a:off x="928191" y="898674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265" name="Shape 265"/>
          <p:cNvSpPr/>
          <p:nvPr/>
        </p:nvSpPr>
        <p:spPr>
          <a:xfrm>
            <a:off x="917707" y="1224757"/>
            <a:ext cx="125491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267" name="Shape 267"/>
          <p:cNvSpPr/>
          <p:nvPr/>
        </p:nvSpPr>
        <p:spPr>
          <a:xfrm>
            <a:off x="915751" y="2888983"/>
            <a:ext cx="108949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Contract:</a:t>
            </a:r>
          </a:p>
        </p:txBody>
      </p:sp>
      <p:sp>
        <p:nvSpPr>
          <p:cNvPr id="268" name="Shape 268"/>
          <p:cNvSpPr/>
          <p:nvPr/>
        </p:nvSpPr>
        <p:spPr>
          <a:xfrm>
            <a:off x="2214686" y="1224757"/>
            <a:ext cx="4418294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New And R, New And Minus L, New And L</a:t>
            </a:r>
          </a:p>
        </p:txBody>
      </p:sp>
      <p:sp>
        <p:nvSpPr>
          <p:cNvPr id="269" name="Shape 269"/>
          <p:cNvSpPr/>
          <p:nvPr/>
        </p:nvSpPr>
        <p:spPr>
          <a:xfrm>
            <a:off x="943293" y="2215357"/>
            <a:ext cx="492546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CPs</a:t>
            </a:r>
          </a:p>
        </p:txBody>
      </p:sp>
      <p:sp>
        <p:nvSpPr>
          <p:cNvPr id="270" name="Shape 270"/>
          <p:cNvSpPr/>
          <p:nvPr/>
        </p:nvSpPr>
        <p:spPr>
          <a:xfrm>
            <a:off x="953479" y="1910557"/>
            <a:ext cx="1640575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LTL description</a:t>
            </a:r>
          </a:p>
        </p:txBody>
      </p:sp>
      <p:sp>
        <p:nvSpPr>
          <p:cNvPr id="271" name="Shape 271"/>
          <p:cNvSpPr/>
          <p:nvPr/>
        </p:nvSpPr>
        <p:spPr>
          <a:xfrm>
            <a:off x="4494747" y="1910557"/>
            <a:ext cx="238123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rPr lang="en-US" dirty="0" smtClean="0"/>
              <a:t>Formula</a:t>
            </a:r>
            <a:endParaRPr dirty="0"/>
          </a:p>
        </p:txBody>
      </p:sp>
      <p:sp>
        <p:nvSpPr>
          <p:cNvPr id="272" name="Shape 272"/>
          <p:cNvSpPr/>
          <p:nvPr/>
        </p:nvSpPr>
        <p:spPr>
          <a:xfrm>
            <a:off x="2053735" y="2888983"/>
            <a:ext cx="3677630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Replace &amp; with logic from section 4</a:t>
            </a:r>
          </a:p>
        </p:txBody>
      </p:sp>
      <p:sp>
        <p:nvSpPr>
          <p:cNvPr id="273" name="Shape 273"/>
          <p:cNvSpPr/>
          <p:nvPr/>
        </p:nvSpPr>
        <p:spPr>
          <a:xfrm>
            <a:off x="857880" y="3469819"/>
            <a:ext cx="6069340" cy="3118762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860821" y="3980200"/>
            <a:ext cx="6063458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902823" y="3486294"/>
            <a:ext cx="2743437" cy="44182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2500" b="1"/>
            </a:lvl1pPr>
          </a:lstStyle>
          <a:p>
            <a:pPr lvl="0">
              <a:defRPr sz="1800" b="0"/>
            </a:pPr>
            <a:r>
              <a:rPr sz="2500" b="1"/>
              <a:t>Class: New And L</a:t>
            </a:r>
          </a:p>
        </p:txBody>
      </p:sp>
      <p:sp>
        <p:nvSpPr>
          <p:cNvPr id="276" name="Shape 276"/>
          <p:cNvSpPr/>
          <p:nvPr/>
        </p:nvSpPr>
        <p:spPr>
          <a:xfrm>
            <a:off x="917762" y="4787560"/>
            <a:ext cx="171200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277" name="Shape 277"/>
          <p:cNvSpPr/>
          <p:nvPr/>
        </p:nvSpPr>
        <p:spPr>
          <a:xfrm>
            <a:off x="5034822" y="4859089"/>
            <a:ext cx="1622823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278" name="Shape 278"/>
          <p:cNvSpPr/>
          <p:nvPr/>
        </p:nvSpPr>
        <p:spPr>
          <a:xfrm>
            <a:off x="928191" y="4126928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279" name="Shape 279"/>
          <p:cNvSpPr/>
          <p:nvPr/>
        </p:nvSpPr>
        <p:spPr>
          <a:xfrm>
            <a:off x="917707" y="4453011"/>
            <a:ext cx="125491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280" name="Shape 280"/>
          <p:cNvSpPr/>
          <p:nvPr/>
        </p:nvSpPr>
        <p:spPr>
          <a:xfrm>
            <a:off x="2477622" y="4126928"/>
            <a:ext cx="1470954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And Operator</a:t>
            </a:r>
          </a:p>
        </p:txBody>
      </p:sp>
      <p:sp>
        <p:nvSpPr>
          <p:cNvPr id="281" name="Shape 281"/>
          <p:cNvSpPr/>
          <p:nvPr/>
        </p:nvSpPr>
        <p:spPr>
          <a:xfrm>
            <a:off x="915751" y="6117237"/>
            <a:ext cx="108949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Contract:</a:t>
            </a:r>
          </a:p>
        </p:txBody>
      </p:sp>
      <p:sp>
        <p:nvSpPr>
          <p:cNvPr id="282" name="Shape 282"/>
          <p:cNvSpPr/>
          <p:nvPr/>
        </p:nvSpPr>
        <p:spPr>
          <a:xfrm>
            <a:off x="857880" y="6754886"/>
            <a:ext cx="6069340" cy="3118762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60821" y="7265267"/>
            <a:ext cx="6063458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882741" y="6771361"/>
            <a:ext cx="3748801" cy="4418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2500" b="1"/>
            </a:lvl1pPr>
          </a:lstStyle>
          <a:p>
            <a:pPr lvl="0">
              <a:defRPr sz="1800" b="0"/>
            </a:pPr>
            <a:r>
              <a:rPr sz="2500" b="1"/>
              <a:t>Class: New And Minus L</a:t>
            </a:r>
          </a:p>
        </p:txBody>
      </p:sp>
      <p:sp>
        <p:nvSpPr>
          <p:cNvPr id="285" name="Shape 285"/>
          <p:cNvSpPr/>
          <p:nvPr/>
        </p:nvSpPr>
        <p:spPr>
          <a:xfrm>
            <a:off x="917762" y="8072627"/>
            <a:ext cx="171200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286" name="Shape 286"/>
          <p:cNvSpPr/>
          <p:nvPr/>
        </p:nvSpPr>
        <p:spPr>
          <a:xfrm>
            <a:off x="5034822" y="8144156"/>
            <a:ext cx="1622823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287" name="Shape 287"/>
          <p:cNvSpPr/>
          <p:nvPr/>
        </p:nvSpPr>
        <p:spPr>
          <a:xfrm>
            <a:off x="928191" y="7411995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288" name="Shape 288"/>
          <p:cNvSpPr/>
          <p:nvPr/>
        </p:nvSpPr>
        <p:spPr>
          <a:xfrm>
            <a:off x="917707" y="7738078"/>
            <a:ext cx="125491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289" name="Shape 289"/>
          <p:cNvSpPr/>
          <p:nvPr/>
        </p:nvSpPr>
        <p:spPr>
          <a:xfrm>
            <a:off x="2477622" y="7411995"/>
            <a:ext cx="1470954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And Operator</a:t>
            </a:r>
          </a:p>
        </p:txBody>
      </p:sp>
      <p:sp>
        <p:nvSpPr>
          <p:cNvPr id="290" name="Shape 290"/>
          <p:cNvSpPr/>
          <p:nvPr/>
        </p:nvSpPr>
        <p:spPr>
          <a:xfrm>
            <a:off x="915751" y="9402304"/>
            <a:ext cx="108949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Contract: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>
            <a:off x="860821" y="213456"/>
            <a:ext cx="6069340" cy="3118762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860821" y="729000"/>
            <a:ext cx="6063458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891844" y="235095"/>
            <a:ext cx="2866995" cy="4418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2500" b="1"/>
            </a:lvl1pPr>
          </a:lstStyle>
          <a:p>
            <a:pPr lvl="0">
              <a:defRPr sz="1800" b="0"/>
            </a:pPr>
            <a:r>
              <a:rPr sz="2500" b="1"/>
              <a:t>Class: New And R </a:t>
            </a:r>
          </a:p>
        </p:txBody>
      </p:sp>
      <p:sp>
        <p:nvSpPr>
          <p:cNvPr id="295" name="Shape 295"/>
          <p:cNvSpPr/>
          <p:nvPr/>
        </p:nvSpPr>
        <p:spPr>
          <a:xfrm>
            <a:off x="917762" y="1536360"/>
            <a:ext cx="171200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296" name="Shape 296"/>
          <p:cNvSpPr/>
          <p:nvPr/>
        </p:nvSpPr>
        <p:spPr>
          <a:xfrm>
            <a:off x="5034822" y="1607889"/>
            <a:ext cx="1622823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297" name="Shape 297"/>
          <p:cNvSpPr/>
          <p:nvPr/>
        </p:nvSpPr>
        <p:spPr>
          <a:xfrm>
            <a:off x="928191" y="875729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298" name="Shape 298"/>
          <p:cNvSpPr/>
          <p:nvPr/>
        </p:nvSpPr>
        <p:spPr>
          <a:xfrm>
            <a:off x="917707" y="1201811"/>
            <a:ext cx="125491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299" name="Shape 299"/>
          <p:cNvSpPr/>
          <p:nvPr/>
        </p:nvSpPr>
        <p:spPr>
          <a:xfrm>
            <a:off x="2452222" y="875729"/>
            <a:ext cx="1470954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rPr dirty="0"/>
              <a:t>And Operator</a:t>
            </a:r>
          </a:p>
        </p:txBody>
      </p:sp>
      <p:sp>
        <p:nvSpPr>
          <p:cNvPr id="300" name="Shape 300"/>
          <p:cNvSpPr/>
          <p:nvPr/>
        </p:nvSpPr>
        <p:spPr>
          <a:xfrm>
            <a:off x="915751" y="2866037"/>
            <a:ext cx="108949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Contract: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/>
          </p:cNvSpPr>
          <p:nvPr>
            <p:ph type="body" idx="1"/>
          </p:nvPr>
        </p:nvSpPr>
        <p:spPr>
          <a:xfrm>
            <a:off x="760263" y="726231"/>
            <a:ext cx="6264574" cy="676636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Useless Classes?</a:t>
            </a:r>
          </a:p>
        </p:txBody>
      </p:sp>
      <p:sp>
        <p:nvSpPr>
          <p:cNvPr id="303" name="Shape 303"/>
          <p:cNvSpPr/>
          <p:nvPr/>
        </p:nvSpPr>
        <p:spPr>
          <a:xfrm>
            <a:off x="532088" y="1599422"/>
            <a:ext cx="6720924" cy="4926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410" tIns="30410" rIns="30410" bIns="30410" anchor="ctr">
            <a:spAutoFit/>
          </a:bodyPr>
          <a:lstStyle>
            <a:lvl1pPr algn="l">
              <a:defRPr sz="1400"/>
            </a:lvl1pPr>
          </a:lstStyle>
          <a:p>
            <a:pPr lvl="0">
              <a:defRPr sz="1800"/>
            </a:pPr>
            <a:r>
              <a:rPr sz="1400"/>
              <a:t>These are some of the classes we believed to not hold any responsibility or usage, however we are unsure if they might be needed later</a:t>
            </a:r>
          </a:p>
        </p:txBody>
      </p:sp>
      <p:sp>
        <p:nvSpPr>
          <p:cNvPr id="304" name="Shape 304"/>
          <p:cNvSpPr/>
          <p:nvPr/>
        </p:nvSpPr>
        <p:spPr>
          <a:xfrm>
            <a:off x="532088" y="2496889"/>
            <a:ext cx="6720924" cy="30834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410" tIns="30410" rIns="30410" bIns="30410" anchor="ctr">
            <a:spAutoFit/>
          </a:bodyPr>
          <a:lstStyle/>
          <a:p>
            <a:pPr marL="172861" lvl="0" indent="-172861" algn="l">
              <a:buSzPct val="75000"/>
              <a:buChar char="•"/>
              <a:defRPr sz="1800"/>
            </a:pPr>
            <a:r>
              <a:rPr sz="1400"/>
              <a:t>Proposition Type</a:t>
            </a:r>
          </a:p>
          <a:p>
            <a:pPr marL="172861" lvl="0" indent="-172861" algn="l">
              <a:buSzPct val="75000"/>
              <a:buChar char="•"/>
              <a:defRPr sz="1800"/>
            </a:pPr>
            <a:r>
              <a:rPr sz="1400"/>
              <a:t>Event</a:t>
            </a:r>
          </a:p>
          <a:p>
            <a:pPr marL="172861" lvl="0" indent="-172861" algn="l">
              <a:buSzPct val="75000"/>
              <a:buChar char="•"/>
              <a:defRPr sz="1800"/>
            </a:pPr>
            <a:r>
              <a:rPr sz="1400"/>
              <a:t>Conditional</a:t>
            </a:r>
          </a:p>
          <a:p>
            <a:pPr marL="172861" lvl="0" indent="-172861" algn="l">
              <a:buSzPct val="75000"/>
              <a:buChar char="•"/>
              <a:defRPr sz="1800"/>
            </a:pPr>
            <a:r>
              <a:rPr sz="1400"/>
              <a:t>Hold</a:t>
            </a:r>
          </a:p>
          <a:p>
            <a:pPr marL="172861" lvl="0" indent="-172861" algn="l">
              <a:buSzPct val="75000"/>
              <a:buChar char="•"/>
              <a:defRPr sz="1800"/>
            </a:pPr>
            <a:r>
              <a:rPr sz="1400"/>
              <a:t>Operator</a:t>
            </a:r>
          </a:p>
          <a:p>
            <a:pPr marL="172861" lvl="0" indent="-172861" algn="l">
              <a:buSzPct val="75000"/>
              <a:buChar char="•"/>
              <a:defRPr sz="1800"/>
            </a:pPr>
            <a:r>
              <a:rPr sz="1400"/>
              <a:t>Imply</a:t>
            </a:r>
          </a:p>
          <a:p>
            <a:pPr marL="172861" lvl="0" indent="-172861" algn="l">
              <a:buSzPct val="75000"/>
              <a:buChar char="•"/>
              <a:defRPr sz="1800"/>
            </a:pPr>
            <a:r>
              <a:rPr sz="1400"/>
              <a:t>Or (Disjunction)</a:t>
            </a:r>
          </a:p>
          <a:p>
            <a:pPr marL="172861" lvl="0" indent="-172861" algn="l">
              <a:buSzPct val="75000"/>
              <a:buChar char="•"/>
              <a:defRPr sz="1800"/>
            </a:pPr>
            <a:r>
              <a:rPr sz="1400"/>
              <a:t>And (Conjunction)</a:t>
            </a:r>
          </a:p>
          <a:p>
            <a:pPr marL="172861" lvl="0" indent="-172861" algn="l">
              <a:buSzPct val="75000"/>
              <a:buChar char="•"/>
              <a:defRPr sz="1800"/>
            </a:pPr>
            <a:r>
              <a:rPr sz="1400"/>
              <a:t>Not (Negation)</a:t>
            </a:r>
          </a:p>
          <a:p>
            <a:pPr marL="172861" lvl="0" indent="-172861" algn="l">
              <a:buSzPct val="75000"/>
              <a:buChar char="•"/>
              <a:defRPr sz="1800"/>
            </a:pPr>
            <a:r>
              <a:rPr sz="1400"/>
              <a:t>Temporal Operator</a:t>
            </a:r>
          </a:p>
          <a:p>
            <a:pPr marL="172861" lvl="0" indent="-172861" algn="l">
              <a:buSzPct val="75000"/>
              <a:buChar char="•"/>
              <a:defRPr sz="1800"/>
            </a:pPr>
            <a:r>
              <a:rPr sz="1400"/>
              <a:t>Until</a:t>
            </a:r>
          </a:p>
          <a:p>
            <a:pPr marL="172861" lvl="0" indent="-172861" algn="l">
              <a:buSzPct val="75000"/>
              <a:buChar char="•"/>
              <a:defRPr sz="1800"/>
            </a:pPr>
            <a:r>
              <a:rPr sz="1400"/>
              <a:t>Eventually</a:t>
            </a:r>
          </a:p>
          <a:p>
            <a:pPr marL="172861" lvl="0" indent="-172861" algn="l">
              <a:buSzPct val="75000"/>
              <a:buChar char="•"/>
              <a:defRPr sz="1800"/>
            </a:pPr>
            <a:r>
              <a:rPr sz="1400"/>
              <a:t>Always</a:t>
            </a:r>
          </a:p>
          <a:p>
            <a:pPr marL="172861" lvl="0" indent="-172861" algn="l">
              <a:buSzPct val="75000"/>
              <a:buChar char="•"/>
              <a:defRPr sz="1800"/>
            </a:pPr>
            <a:r>
              <a:rPr sz="1400"/>
              <a:t>NextBoolean Operator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42"/>
          <p:cNvSpPr/>
          <p:nvPr/>
        </p:nvSpPr>
        <p:spPr>
          <a:xfrm>
            <a:off x="797068" y="670451"/>
            <a:ext cx="6069340" cy="4051498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Shape 43"/>
          <p:cNvSpPr/>
          <p:nvPr/>
        </p:nvSpPr>
        <p:spPr>
          <a:xfrm>
            <a:off x="800009" y="1180833"/>
            <a:ext cx="6063458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23" name="Shape 44"/>
          <p:cNvSpPr/>
          <p:nvPr/>
        </p:nvSpPr>
        <p:spPr>
          <a:xfrm>
            <a:off x="825698" y="716134"/>
            <a:ext cx="2367180" cy="4418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2500" b="1"/>
            </a:lvl1pPr>
          </a:lstStyle>
          <a:p>
            <a:pPr lvl="0">
              <a:defRPr sz="1800" b="0"/>
            </a:pPr>
            <a:r>
              <a:rPr sz="2500" b="1"/>
              <a:t>Class: Formula</a:t>
            </a:r>
          </a:p>
        </p:txBody>
      </p:sp>
      <p:sp>
        <p:nvSpPr>
          <p:cNvPr id="24" name="Shape 45"/>
          <p:cNvSpPr/>
          <p:nvPr/>
        </p:nvSpPr>
        <p:spPr>
          <a:xfrm>
            <a:off x="856951" y="1988192"/>
            <a:ext cx="171200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25" name="Shape 46"/>
          <p:cNvSpPr/>
          <p:nvPr/>
        </p:nvSpPr>
        <p:spPr>
          <a:xfrm>
            <a:off x="4974010" y="2059722"/>
            <a:ext cx="1622823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26" name="Shape 47"/>
          <p:cNvSpPr/>
          <p:nvPr/>
        </p:nvSpPr>
        <p:spPr>
          <a:xfrm>
            <a:off x="867379" y="1327561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27" name="Shape 48"/>
          <p:cNvSpPr/>
          <p:nvPr/>
        </p:nvSpPr>
        <p:spPr>
          <a:xfrm>
            <a:off x="856895" y="1653643"/>
            <a:ext cx="125491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28" name="Shape 49"/>
          <p:cNvSpPr/>
          <p:nvPr/>
        </p:nvSpPr>
        <p:spPr>
          <a:xfrm>
            <a:off x="797068" y="2335926"/>
            <a:ext cx="3613669" cy="3384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rPr dirty="0"/>
              <a:t>Contain hard coded </a:t>
            </a:r>
            <a:r>
              <a:rPr dirty="0" smtClean="0"/>
              <a:t>formulas</a:t>
            </a:r>
            <a:r>
              <a:rPr lang="en-US" dirty="0" smtClean="0"/>
              <a:t> from </a:t>
            </a:r>
            <a:endParaRPr dirty="0"/>
          </a:p>
        </p:txBody>
      </p:sp>
      <p:sp>
        <p:nvSpPr>
          <p:cNvPr id="29" name="Shape 50"/>
          <p:cNvSpPr/>
          <p:nvPr/>
        </p:nvSpPr>
        <p:spPr>
          <a:xfrm>
            <a:off x="856951" y="3578943"/>
            <a:ext cx="108949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 dirty="0"/>
              <a:t>Contract:</a:t>
            </a:r>
          </a:p>
        </p:txBody>
      </p:sp>
      <p:sp>
        <p:nvSpPr>
          <p:cNvPr id="30" name="Shape 51"/>
          <p:cNvSpPr/>
          <p:nvPr/>
        </p:nvSpPr>
        <p:spPr>
          <a:xfrm>
            <a:off x="854495" y="2648824"/>
            <a:ext cx="1496786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rPr dirty="0"/>
              <a:t>Tables 1,3,4,5</a:t>
            </a:r>
          </a:p>
        </p:txBody>
      </p:sp>
      <p:sp>
        <p:nvSpPr>
          <p:cNvPr id="31" name="Shape 51"/>
          <p:cNvSpPr/>
          <p:nvPr/>
        </p:nvSpPr>
        <p:spPr>
          <a:xfrm>
            <a:off x="834542" y="2989046"/>
            <a:ext cx="3716261" cy="6154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rPr lang="en-US" dirty="0" smtClean="0"/>
              <a:t>Generate LTL Description based on</a:t>
            </a:r>
          </a:p>
          <a:p>
            <a:pPr lvl="0" algn="l"/>
            <a:r>
              <a:rPr lang="en-US" dirty="0" smtClean="0"/>
              <a:t> the number of propositions</a:t>
            </a:r>
            <a:endParaRPr dirty="0"/>
          </a:p>
        </p:txBody>
      </p:sp>
      <p:sp>
        <p:nvSpPr>
          <p:cNvPr id="32" name="Shape 51"/>
          <p:cNvSpPr/>
          <p:nvPr/>
        </p:nvSpPr>
        <p:spPr>
          <a:xfrm>
            <a:off x="834542" y="3919165"/>
            <a:ext cx="2241498" cy="3384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rPr lang="en-US" dirty="0" smtClean="0"/>
              <a:t>Return LTL Formulas</a:t>
            </a:r>
            <a:endParaRPr dirty="0"/>
          </a:p>
        </p:txBody>
      </p:sp>
      <p:sp>
        <p:nvSpPr>
          <p:cNvPr id="33" name="Shape 51"/>
          <p:cNvSpPr/>
          <p:nvPr/>
        </p:nvSpPr>
        <p:spPr>
          <a:xfrm>
            <a:off x="797068" y="4257578"/>
            <a:ext cx="5883521" cy="3384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rPr lang="en-US" dirty="0" smtClean="0"/>
              <a:t>Return LTL Description based on number of propositions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93241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857880" y="3469819"/>
            <a:ext cx="6069340" cy="3118762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860821" y="3980200"/>
            <a:ext cx="6063458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842696" y="3496352"/>
            <a:ext cx="2437874" cy="4418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2500" b="1"/>
            </a:lvl1pPr>
          </a:lstStyle>
          <a:p>
            <a:pPr lvl="0">
              <a:defRPr sz="1800" b="0"/>
            </a:pPr>
            <a:r>
              <a:rPr sz="2500" b="1"/>
              <a:t>Class: Before R</a:t>
            </a:r>
          </a:p>
        </p:txBody>
      </p:sp>
      <p:sp>
        <p:nvSpPr>
          <p:cNvPr id="56" name="Shape 56"/>
          <p:cNvSpPr/>
          <p:nvPr/>
        </p:nvSpPr>
        <p:spPr>
          <a:xfrm>
            <a:off x="917763" y="4787560"/>
            <a:ext cx="171200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57" name="Shape 57"/>
          <p:cNvSpPr/>
          <p:nvPr/>
        </p:nvSpPr>
        <p:spPr>
          <a:xfrm>
            <a:off x="5034822" y="4859089"/>
            <a:ext cx="1622823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58" name="Shape 58"/>
          <p:cNvSpPr/>
          <p:nvPr/>
        </p:nvSpPr>
        <p:spPr>
          <a:xfrm>
            <a:off x="928191" y="4126928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59" name="Shape 59"/>
          <p:cNvSpPr/>
          <p:nvPr/>
        </p:nvSpPr>
        <p:spPr>
          <a:xfrm>
            <a:off x="917707" y="4453011"/>
            <a:ext cx="125491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60" name="Shape 60"/>
          <p:cNvSpPr/>
          <p:nvPr/>
        </p:nvSpPr>
        <p:spPr>
          <a:xfrm>
            <a:off x="2431145" y="4144093"/>
            <a:ext cx="734176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Scope</a:t>
            </a:r>
          </a:p>
        </p:txBody>
      </p:sp>
      <p:sp>
        <p:nvSpPr>
          <p:cNvPr id="61" name="Shape 61"/>
          <p:cNvSpPr/>
          <p:nvPr/>
        </p:nvSpPr>
        <p:spPr>
          <a:xfrm>
            <a:off x="915751" y="6117236"/>
            <a:ext cx="108949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Contract:</a:t>
            </a:r>
          </a:p>
        </p:txBody>
      </p:sp>
      <p:sp>
        <p:nvSpPr>
          <p:cNvPr id="62" name="Shape 62"/>
          <p:cNvSpPr/>
          <p:nvPr/>
        </p:nvSpPr>
        <p:spPr>
          <a:xfrm>
            <a:off x="859121" y="6755200"/>
            <a:ext cx="6069341" cy="3118762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862063" y="7265581"/>
            <a:ext cx="6063458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910002" y="6785885"/>
            <a:ext cx="2102546" cy="4418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2500" b="1"/>
            </a:lvl1pPr>
          </a:lstStyle>
          <a:p>
            <a:pPr lvl="0">
              <a:defRPr sz="1800" b="0"/>
            </a:pPr>
            <a:r>
              <a:rPr sz="2500" b="1"/>
              <a:t>Class: Global</a:t>
            </a:r>
          </a:p>
        </p:txBody>
      </p:sp>
      <p:sp>
        <p:nvSpPr>
          <p:cNvPr id="65" name="Shape 65"/>
          <p:cNvSpPr/>
          <p:nvPr/>
        </p:nvSpPr>
        <p:spPr>
          <a:xfrm>
            <a:off x="919004" y="8072941"/>
            <a:ext cx="171200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66" name="Shape 66"/>
          <p:cNvSpPr/>
          <p:nvPr/>
        </p:nvSpPr>
        <p:spPr>
          <a:xfrm>
            <a:off x="5036064" y="8144470"/>
            <a:ext cx="1622823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67" name="Shape 67"/>
          <p:cNvSpPr/>
          <p:nvPr/>
        </p:nvSpPr>
        <p:spPr>
          <a:xfrm>
            <a:off x="929433" y="7412309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68" name="Shape 68"/>
          <p:cNvSpPr/>
          <p:nvPr/>
        </p:nvSpPr>
        <p:spPr>
          <a:xfrm>
            <a:off x="918948" y="7738391"/>
            <a:ext cx="1254920" cy="34022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69" name="Shape 69"/>
          <p:cNvSpPr/>
          <p:nvPr/>
        </p:nvSpPr>
        <p:spPr>
          <a:xfrm>
            <a:off x="2432387" y="7429474"/>
            <a:ext cx="734176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Scope</a:t>
            </a:r>
          </a:p>
        </p:txBody>
      </p:sp>
      <p:sp>
        <p:nvSpPr>
          <p:cNvPr id="70" name="Shape 70"/>
          <p:cNvSpPr/>
          <p:nvPr/>
        </p:nvSpPr>
        <p:spPr>
          <a:xfrm>
            <a:off x="916993" y="9402617"/>
            <a:ext cx="1089497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Contract:</a:t>
            </a:r>
          </a:p>
        </p:txBody>
      </p:sp>
      <p:sp>
        <p:nvSpPr>
          <p:cNvPr id="71" name="Shape 71"/>
          <p:cNvSpPr/>
          <p:nvPr/>
        </p:nvSpPr>
        <p:spPr>
          <a:xfrm>
            <a:off x="857880" y="141054"/>
            <a:ext cx="6069340" cy="3118762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860821" y="651435"/>
            <a:ext cx="6063458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900879" y="180355"/>
            <a:ext cx="2067509" cy="4418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2500" b="1"/>
            </a:lvl1pPr>
          </a:lstStyle>
          <a:p>
            <a:pPr lvl="0">
              <a:defRPr sz="1800" b="0"/>
            </a:pPr>
            <a:r>
              <a:rPr sz="2500" b="1"/>
              <a:t>Class: Scope</a:t>
            </a:r>
          </a:p>
        </p:txBody>
      </p:sp>
      <p:sp>
        <p:nvSpPr>
          <p:cNvPr id="74" name="Shape 74"/>
          <p:cNvSpPr/>
          <p:nvPr/>
        </p:nvSpPr>
        <p:spPr>
          <a:xfrm>
            <a:off x="917763" y="1458795"/>
            <a:ext cx="171200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75" name="Shape 75"/>
          <p:cNvSpPr/>
          <p:nvPr/>
        </p:nvSpPr>
        <p:spPr>
          <a:xfrm>
            <a:off x="5034822" y="1530324"/>
            <a:ext cx="1622823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76" name="Shape 76"/>
          <p:cNvSpPr/>
          <p:nvPr/>
        </p:nvSpPr>
        <p:spPr>
          <a:xfrm>
            <a:off x="928191" y="798163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77" name="Shape 77"/>
          <p:cNvSpPr/>
          <p:nvPr/>
        </p:nvSpPr>
        <p:spPr>
          <a:xfrm>
            <a:off x="917707" y="1124245"/>
            <a:ext cx="1254919" cy="34022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78" name="Shape 78"/>
          <p:cNvSpPr/>
          <p:nvPr/>
        </p:nvSpPr>
        <p:spPr>
          <a:xfrm>
            <a:off x="923532" y="1822861"/>
            <a:ext cx="261486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Know range of execution</a:t>
            </a:r>
          </a:p>
        </p:txBody>
      </p:sp>
      <p:sp>
        <p:nvSpPr>
          <p:cNvPr id="79" name="Shape 79"/>
          <p:cNvSpPr/>
          <p:nvPr/>
        </p:nvSpPr>
        <p:spPr>
          <a:xfrm>
            <a:off x="915751" y="2813693"/>
            <a:ext cx="108949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Contract:</a:t>
            </a:r>
          </a:p>
        </p:txBody>
      </p:sp>
      <p:sp>
        <p:nvSpPr>
          <p:cNvPr id="80" name="Shape 80"/>
          <p:cNvSpPr/>
          <p:nvPr/>
        </p:nvSpPr>
        <p:spPr>
          <a:xfrm>
            <a:off x="913038" y="2153293"/>
            <a:ext cx="2906790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Know the scope of property</a:t>
            </a:r>
          </a:p>
        </p:txBody>
      </p:sp>
      <p:sp>
        <p:nvSpPr>
          <p:cNvPr id="81" name="Shape 81"/>
          <p:cNvSpPr/>
          <p:nvPr/>
        </p:nvSpPr>
        <p:spPr>
          <a:xfrm>
            <a:off x="5377630" y="1848493"/>
            <a:ext cx="903340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Formula</a:t>
            </a:r>
          </a:p>
        </p:txBody>
      </p:sp>
      <p:sp>
        <p:nvSpPr>
          <p:cNvPr id="82" name="Shape 82"/>
          <p:cNvSpPr/>
          <p:nvPr/>
        </p:nvSpPr>
        <p:spPr>
          <a:xfrm>
            <a:off x="2030769" y="2822160"/>
            <a:ext cx="3397595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Determine table for pattern used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857880" y="158970"/>
            <a:ext cx="6069340" cy="3118763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860821" y="669352"/>
            <a:ext cx="6063458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869895" y="206819"/>
            <a:ext cx="3196277" cy="4418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2500" b="1"/>
            </a:lvl1pPr>
          </a:lstStyle>
          <a:p>
            <a:pPr lvl="0">
              <a:defRPr sz="1800" b="0"/>
            </a:pPr>
            <a:r>
              <a:rPr sz="2500" b="1"/>
              <a:t>Class: After L until R</a:t>
            </a:r>
          </a:p>
        </p:txBody>
      </p:sp>
      <p:sp>
        <p:nvSpPr>
          <p:cNvPr id="87" name="Shape 87"/>
          <p:cNvSpPr/>
          <p:nvPr/>
        </p:nvSpPr>
        <p:spPr>
          <a:xfrm>
            <a:off x="917763" y="1476711"/>
            <a:ext cx="171200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88" name="Shape 88"/>
          <p:cNvSpPr/>
          <p:nvPr/>
        </p:nvSpPr>
        <p:spPr>
          <a:xfrm>
            <a:off x="5034822" y="1548240"/>
            <a:ext cx="1622823" cy="34022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89" name="Shape 89"/>
          <p:cNvSpPr/>
          <p:nvPr/>
        </p:nvSpPr>
        <p:spPr>
          <a:xfrm>
            <a:off x="928191" y="816080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90" name="Shape 90"/>
          <p:cNvSpPr/>
          <p:nvPr/>
        </p:nvSpPr>
        <p:spPr>
          <a:xfrm>
            <a:off x="917707" y="1142162"/>
            <a:ext cx="125491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91" name="Shape 91"/>
          <p:cNvSpPr/>
          <p:nvPr/>
        </p:nvSpPr>
        <p:spPr>
          <a:xfrm>
            <a:off x="2431145" y="833244"/>
            <a:ext cx="734176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Scope</a:t>
            </a:r>
          </a:p>
        </p:txBody>
      </p:sp>
      <p:sp>
        <p:nvSpPr>
          <p:cNvPr id="92" name="Shape 92"/>
          <p:cNvSpPr/>
          <p:nvPr/>
        </p:nvSpPr>
        <p:spPr>
          <a:xfrm>
            <a:off x="857880" y="3469819"/>
            <a:ext cx="6069340" cy="3118762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860821" y="3980200"/>
            <a:ext cx="6063458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898220" y="3513058"/>
            <a:ext cx="2126110" cy="4418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2500" b="1"/>
            </a:lvl1pPr>
          </a:lstStyle>
          <a:p>
            <a:pPr lvl="0">
              <a:defRPr sz="1800" b="0"/>
            </a:pPr>
            <a:r>
              <a:rPr sz="2500" b="1"/>
              <a:t>Class: After L</a:t>
            </a:r>
          </a:p>
        </p:txBody>
      </p:sp>
      <p:sp>
        <p:nvSpPr>
          <p:cNvPr id="95" name="Shape 95"/>
          <p:cNvSpPr/>
          <p:nvPr/>
        </p:nvSpPr>
        <p:spPr>
          <a:xfrm>
            <a:off x="917763" y="4787560"/>
            <a:ext cx="171200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96" name="Shape 96"/>
          <p:cNvSpPr/>
          <p:nvPr/>
        </p:nvSpPr>
        <p:spPr>
          <a:xfrm>
            <a:off x="5034822" y="4859089"/>
            <a:ext cx="1622823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97" name="Shape 97"/>
          <p:cNvSpPr/>
          <p:nvPr/>
        </p:nvSpPr>
        <p:spPr>
          <a:xfrm>
            <a:off x="928191" y="4126928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98" name="Shape 98"/>
          <p:cNvSpPr/>
          <p:nvPr/>
        </p:nvSpPr>
        <p:spPr>
          <a:xfrm>
            <a:off x="917707" y="4453011"/>
            <a:ext cx="125491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99" name="Shape 99"/>
          <p:cNvSpPr/>
          <p:nvPr/>
        </p:nvSpPr>
        <p:spPr>
          <a:xfrm>
            <a:off x="2431145" y="4144093"/>
            <a:ext cx="734176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Scope</a:t>
            </a:r>
          </a:p>
        </p:txBody>
      </p:sp>
      <p:sp>
        <p:nvSpPr>
          <p:cNvPr id="100" name="Shape 100"/>
          <p:cNvSpPr/>
          <p:nvPr/>
        </p:nvSpPr>
        <p:spPr>
          <a:xfrm>
            <a:off x="915751" y="6117236"/>
            <a:ext cx="108949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Contract:</a:t>
            </a:r>
          </a:p>
        </p:txBody>
      </p:sp>
      <p:sp>
        <p:nvSpPr>
          <p:cNvPr id="101" name="Shape 101"/>
          <p:cNvSpPr/>
          <p:nvPr/>
        </p:nvSpPr>
        <p:spPr>
          <a:xfrm>
            <a:off x="915751" y="2832619"/>
            <a:ext cx="1089498" cy="34022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Contract:</a:t>
            </a:r>
          </a:p>
        </p:txBody>
      </p:sp>
      <p:sp>
        <p:nvSpPr>
          <p:cNvPr id="102" name="Shape 102"/>
          <p:cNvSpPr/>
          <p:nvPr/>
        </p:nvSpPr>
        <p:spPr>
          <a:xfrm>
            <a:off x="857880" y="6755200"/>
            <a:ext cx="6069340" cy="3118762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860821" y="7265581"/>
            <a:ext cx="6063458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888483" y="6777194"/>
            <a:ext cx="3667101" cy="4418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2500" b="1"/>
            </a:lvl1pPr>
          </a:lstStyle>
          <a:p>
            <a:pPr lvl="0">
              <a:defRPr sz="1800" b="0"/>
            </a:pPr>
            <a:r>
              <a:rPr sz="2500" b="1"/>
              <a:t>Class: Between L and R</a:t>
            </a:r>
          </a:p>
        </p:txBody>
      </p:sp>
      <p:sp>
        <p:nvSpPr>
          <p:cNvPr id="105" name="Shape 105"/>
          <p:cNvSpPr/>
          <p:nvPr/>
        </p:nvSpPr>
        <p:spPr>
          <a:xfrm>
            <a:off x="917763" y="8072941"/>
            <a:ext cx="171200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106" name="Shape 106"/>
          <p:cNvSpPr/>
          <p:nvPr/>
        </p:nvSpPr>
        <p:spPr>
          <a:xfrm>
            <a:off x="5034822" y="8144470"/>
            <a:ext cx="1622823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107" name="Shape 107"/>
          <p:cNvSpPr/>
          <p:nvPr/>
        </p:nvSpPr>
        <p:spPr>
          <a:xfrm>
            <a:off x="928191" y="7412309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108" name="Shape 108"/>
          <p:cNvSpPr/>
          <p:nvPr/>
        </p:nvSpPr>
        <p:spPr>
          <a:xfrm>
            <a:off x="917707" y="7738391"/>
            <a:ext cx="1254919" cy="34022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109" name="Shape 109"/>
          <p:cNvSpPr/>
          <p:nvPr/>
        </p:nvSpPr>
        <p:spPr>
          <a:xfrm>
            <a:off x="2431145" y="7429474"/>
            <a:ext cx="734176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Scope</a:t>
            </a:r>
          </a:p>
        </p:txBody>
      </p:sp>
      <p:sp>
        <p:nvSpPr>
          <p:cNvPr id="110" name="Shape 110"/>
          <p:cNvSpPr/>
          <p:nvPr/>
        </p:nvSpPr>
        <p:spPr>
          <a:xfrm>
            <a:off x="915751" y="9428849"/>
            <a:ext cx="108949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Contract: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857880" y="167929"/>
            <a:ext cx="6069340" cy="3118763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860821" y="678311"/>
            <a:ext cx="6063458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98074" y="198614"/>
            <a:ext cx="2208585" cy="44182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2500" b="1"/>
            </a:lvl1pPr>
          </a:lstStyle>
          <a:p>
            <a:pPr lvl="0">
              <a:defRPr sz="1800" b="0"/>
            </a:pPr>
            <a:r>
              <a:rPr sz="2500" b="1"/>
              <a:t>Class: Pattern</a:t>
            </a:r>
          </a:p>
        </p:txBody>
      </p:sp>
      <p:sp>
        <p:nvSpPr>
          <p:cNvPr id="115" name="Shape 115"/>
          <p:cNvSpPr/>
          <p:nvPr/>
        </p:nvSpPr>
        <p:spPr>
          <a:xfrm>
            <a:off x="917763" y="1485671"/>
            <a:ext cx="171200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116" name="Shape 116"/>
          <p:cNvSpPr/>
          <p:nvPr/>
        </p:nvSpPr>
        <p:spPr>
          <a:xfrm>
            <a:off x="5034822" y="1557200"/>
            <a:ext cx="1622823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117" name="Shape 117"/>
          <p:cNvSpPr/>
          <p:nvPr/>
        </p:nvSpPr>
        <p:spPr>
          <a:xfrm>
            <a:off x="928191" y="825039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118" name="Shape 118"/>
          <p:cNvSpPr/>
          <p:nvPr/>
        </p:nvSpPr>
        <p:spPr>
          <a:xfrm>
            <a:off x="917707" y="1151121"/>
            <a:ext cx="125491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119" name="Shape 119"/>
          <p:cNvSpPr/>
          <p:nvPr/>
        </p:nvSpPr>
        <p:spPr>
          <a:xfrm>
            <a:off x="915751" y="2815347"/>
            <a:ext cx="108949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Contract:</a:t>
            </a:r>
          </a:p>
        </p:txBody>
      </p:sp>
      <p:sp>
        <p:nvSpPr>
          <p:cNvPr id="120" name="Shape 120"/>
          <p:cNvSpPr/>
          <p:nvPr/>
        </p:nvSpPr>
        <p:spPr>
          <a:xfrm>
            <a:off x="2080164" y="2816251"/>
            <a:ext cx="3010939" cy="3384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rPr dirty="0" smtClean="0"/>
              <a:t>Gets LTL formula </a:t>
            </a:r>
            <a:r>
              <a:rPr dirty="0"/>
              <a:t>from table</a:t>
            </a:r>
          </a:p>
        </p:txBody>
      </p:sp>
      <p:sp>
        <p:nvSpPr>
          <p:cNvPr id="121" name="Shape 121"/>
          <p:cNvSpPr/>
          <p:nvPr/>
        </p:nvSpPr>
        <p:spPr>
          <a:xfrm>
            <a:off x="955651" y="1820193"/>
            <a:ext cx="1636232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Execution Time</a:t>
            </a:r>
          </a:p>
        </p:txBody>
      </p:sp>
      <p:sp>
        <p:nvSpPr>
          <p:cNvPr id="122" name="Shape 122"/>
          <p:cNvSpPr/>
          <p:nvPr/>
        </p:nvSpPr>
        <p:spPr>
          <a:xfrm>
            <a:off x="972762" y="2468098"/>
            <a:ext cx="619876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Table</a:t>
            </a:r>
          </a:p>
        </p:txBody>
      </p:sp>
      <p:sp>
        <p:nvSpPr>
          <p:cNvPr id="123" name="Shape 123"/>
          <p:cNvSpPr/>
          <p:nvPr/>
        </p:nvSpPr>
        <p:spPr>
          <a:xfrm>
            <a:off x="974718" y="2138528"/>
            <a:ext cx="1327164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LTL Formula</a:t>
            </a:r>
          </a:p>
        </p:txBody>
      </p:sp>
      <p:sp>
        <p:nvSpPr>
          <p:cNvPr id="124" name="Shape 124"/>
          <p:cNvSpPr/>
          <p:nvPr/>
        </p:nvSpPr>
        <p:spPr>
          <a:xfrm>
            <a:off x="5064279" y="2167326"/>
            <a:ext cx="734176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Scope</a:t>
            </a:r>
          </a:p>
        </p:txBody>
      </p:sp>
      <p:sp>
        <p:nvSpPr>
          <p:cNvPr id="125" name="Shape 125"/>
          <p:cNvSpPr/>
          <p:nvPr/>
        </p:nvSpPr>
        <p:spPr>
          <a:xfrm>
            <a:off x="5055897" y="1879460"/>
            <a:ext cx="903340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Formula</a:t>
            </a:r>
          </a:p>
        </p:txBody>
      </p:sp>
      <p:sp>
        <p:nvSpPr>
          <p:cNvPr id="126" name="Shape 126"/>
          <p:cNvSpPr/>
          <p:nvPr/>
        </p:nvSpPr>
        <p:spPr>
          <a:xfrm>
            <a:off x="857880" y="3447099"/>
            <a:ext cx="6069340" cy="3118762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860821" y="3957480"/>
            <a:ext cx="6063458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891930" y="3473405"/>
            <a:ext cx="2426557" cy="4418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2500" b="1"/>
            </a:lvl1pPr>
          </a:lstStyle>
          <a:p>
            <a:pPr lvl="0">
              <a:defRPr sz="1800" b="0"/>
            </a:pPr>
            <a:r>
              <a:rPr sz="2500" b="1"/>
              <a:t>Class: Absence</a:t>
            </a:r>
          </a:p>
        </p:txBody>
      </p:sp>
      <p:sp>
        <p:nvSpPr>
          <p:cNvPr id="129" name="Shape 129"/>
          <p:cNvSpPr/>
          <p:nvPr/>
        </p:nvSpPr>
        <p:spPr>
          <a:xfrm>
            <a:off x="917763" y="4764840"/>
            <a:ext cx="171200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130" name="Shape 130"/>
          <p:cNvSpPr/>
          <p:nvPr/>
        </p:nvSpPr>
        <p:spPr>
          <a:xfrm>
            <a:off x="5034822" y="4836369"/>
            <a:ext cx="1622823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131" name="Shape 131"/>
          <p:cNvSpPr/>
          <p:nvPr/>
        </p:nvSpPr>
        <p:spPr>
          <a:xfrm>
            <a:off x="928191" y="4104208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132" name="Shape 132"/>
          <p:cNvSpPr/>
          <p:nvPr/>
        </p:nvSpPr>
        <p:spPr>
          <a:xfrm>
            <a:off x="917707" y="4430291"/>
            <a:ext cx="125491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133" name="Shape 133"/>
          <p:cNvSpPr/>
          <p:nvPr/>
        </p:nvSpPr>
        <p:spPr>
          <a:xfrm>
            <a:off x="2397312" y="4112907"/>
            <a:ext cx="801842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Pattern</a:t>
            </a:r>
          </a:p>
        </p:txBody>
      </p:sp>
      <p:sp>
        <p:nvSpPr>
          <p:cNvPr id="134" name="Shape 134"/>
          <p:cNvSpPr/>
          <p:nvPr/>
        </p:nvSpPr>
        <p:spPr>
          <a:xfrm>
            <a:off x="915751" y="6094516"/>
            <a:ext cx="108949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Contract:</a:t>
            </a:r>
          </a:p>
        </p:txBody>
      </p:sp>
      <p:sp>
        <p:nvSpPr>
          <p:cNvPr id="135" name="Shape 135"/>
          <p:cNvSpPr/>
          <p:nvPr/>
        </p:nvSpPr>
        <p:spPr>
          <a:xfrm>
            <a:off x="857880" y="6727032"/>
            <a:ext cx="6069340" cy="3118762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860821" y="7237414"/>
            <a:ext cx="6063458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882786" y="6760440"/>
            <a:ext cx="2597244" cy="4418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2500" b="1"/>
            </a:lvl1pPr>
          </a:lstStyle>
          <a:p>
            <a:pPr lvl="0">
              <a:defRPr sz="1800" b="0"/>
            </a:pPr>
            <a:r>
              <a:rPr sz="2500" b="1"/>
              <a:t>Class: Existence</a:t>
            </a:r>
          </a:p>
        </p:txBody>
      </p:sp>
      <p:sp>
        <p:nvSpPr>
          <p:cNvPr id="138" name="Shape 138"/>
          <p:cNvSpPr/>
          <p:nvPr/>
        </p:nvSpPr>
        <p:spPr>
          <a:xfrm>
            <a:off x="917762" y="8044774"/>
            <a:ext cx="171200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139" name="Shape 139"/>
          <p:cNvSpPr/>
          <p:nvPr/>
        </p:nvSpPr>
        <p:spPr>
          <a:xfrm>
            <a:off x="5034822" y="8116303"/>
            <a:ext cx="1622823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140" name="Shape 140"/>
          <p:cNvSpPr/>
          <p:nvPr/>
        </p:nvSpPr>
        <p:spPr>
          <a:xfrm>
            <a:off x="928191" y="7384142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141" name="Shape 141"/>
          <p:cNvSpPr/>
          <p:nvPr/>
        </p:nvSpPr>
        <p:spPr>
          <a:xfrm>
            <a:off x="917707" y="7710224"/>
            <a:ext cx="125491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142" name="Shape 142"/>
          <p:cNvSpPr/>
          <p:nvPr/>
        </p:nvSpPr>
        <p:spPr>
          <a:xfrm>
            <a:off x="2397312" y="7392840"/>
            <a:ext cx="801842" cy="34022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Pattern</a:t>
            </a:r>
          </a:p>
        </p:txBody>
      </p:sp>
      <p:sp>
        <p:nvSpPr>
          <p:cNvPr id="143" name="Shape 143"/>
          <p:cNvSpPr/>
          <p:nvPr/>
        </p:nvSpPr>
        <p:spPr>
          <a:xfrm>
            <a:off x="915751" y="9374451"/>
            <a:ext cx="108949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Contract: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857880" y="153565"/>
            <a:ext cx="6069340" cy="3118763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860821" y="663947"/>
            <a:ext cx="6063458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867970" y="167092"/>
            <a:ext cx="2914744" cy="4418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2500" b="1"/>
            </a:lvl1pPr>
          </a:lstStyle>
          <a:p>
            <a:pPr lvl="0">
              <a:defRPr sz="1800" b="0"/>
            </a:pPr>
            <a:r>
              <a:rPr sz="2500" b="1"/>
              <a:t>Class: Universality</a:t>
            </a:r>
          </a:p>
        </p:txBody>
      </p:sp>
      <p:sp>
        <p:nvSpPr>
          <p:cNvPr id="148" name="Shape 148"/>
          <p:cNvSpPr/>
          <p:nvPr/>
        </p:nvSpPr>
        <p:spPr>
          <a:xfrm>
            <a:off x="917763" y="1471306"/>
            <a:ext cx="171200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149" name="Shape 149"/>
          <p:cNvSpPr/>
          <p:nvPr/>
        </p:nvSpPr>
        <p:spPr>
          <a:xfrm>
            <a:off x="5034822" y="1542836"/>
            <a:ext cx="1622823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150" name="Shape 150"/>
          <p:cNvSpPr/>
          <p:nvPr/>
        </p:nvSpPr>
        <p:spPr>
          <a:xfrm>
            <a:off x="928191" y="810675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151" name="Shape 151"/>
          <p:cNvSpPr/>
          <p:nvPr/>
        </p:nvSpPr>
        <p:spPr>
          <a:xfrm>
            <a:off x="917707" y="1136757"/>
            <a:ext cx="125491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152" name="Shape 152"/>
          <p:cNvSpPr/>
          <p:nvPr/>
        </p:nvSpPr>
        <p:spPr>
          <a:xfrm>
            <a:off x="2397312" y="819373"/>
            <a:ext cx="801842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Pattern</a:t>
            </a:r>
          </a:p>
        </p:txBody>
      </p:sp>
      <p:sp>
        <p:nvSpPr>
          <p:cNvPr id="153" name="Shape 153"/>
          <p:cNvSpPr/>
          <p:nvPr/>
        </p:nvSpPr>
        <p:spPr>
          <a:xfrm>
            <a:off x="915751" y="2800983"/>
            <a:ext cx="108949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Contract:</a:t>
            </a:r>
          </a:p>
        </p:txBody>
      </p:sp>
      <p:sp>
        <p:nvSpPr>
          <p:cNvPr id="154" name="Shape 154"/>
          <p:cNvSpPr/>
          <p:nvPr/>
        </p:nvSpPr>
        <p:spPr>
          <a:xfrm>
            <a:off x="857880" y="3433499"/>
            <a:ext cx="6069340" cy="3118762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860821" y="3943880"/>
            <a:ext cx="6063458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885118" y="3466907"/>
            <a:ext cx="2897381" cy="4418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2500" b="1"/>
            </a:lvl1pPr>
          </a:lstStyle>
          <a:p>
            <a:pPr lvl="0">
              <a:defRPr sz="1800" b="0"/>
            </a:pPr>
            <a:r>
              <a:rPr sz="2500" b="1"/>
              <a:t>Class: Precedence</a:t>
            </a:r>
          </a:p>
        </p:txBody>
      </p:sp>
      <p:sp>
        <p:nvSpPr>
          <p:cNvPr id="157" name="Shape 157"/>
          <p:cNvSpPr/>
          <p:nvPr/>
        </p:nvSpPr>
        <p:spPr>
          <a:xfrm>
            <a:off x="917762" y="4751240"/>
            <a:ext cx="171200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158" name="Shape 158"/>
          <p:cNvSpPr/>
          <p:nvPr/>
        </p:nvSpPr>
        <p:spPr>
          <a:xfrm>
            <a:off x="5034822" y="4822769"/>
            <a:ext cx="1622823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159" name="Shape 159"/>
          <p:cNvSpPr/>
          <p:nvPr/>
        </p:nvSpPr>
        <p:spPr>
          <a:xfrm>
            <a:off x="928191" y="4090608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160" name="Shape 160"/>
          <p:cNvSpPr/>
          <p:nvPr/>
        </p:nvSpPr>
        <p:spPr>
          <a:xfrm>
            <a:off x="917707" y="4416691"/>
            <a:ext cx="125491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161" name="Shape 161"/>
          <p:cNvSpPr/>
          <p:nvPr/>
        </p:nvSpPr>
        <p:spPr>
          <a:xfrm>
            <a:off x="2397312" y="4099307"/>
            <a:ext cx="801842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Pattern</a:t>
            </a:r>
          </a:p>
        </p:txBody>
      </p:sp>
      <p:sp>
        <p:nvSpPr>
          <p:cNvPr id="162" name="Shape 162"/>
          <p:cNvSpPr/>
          <p:nvPr/>
        </p:nvSpPr>
        <p:spPr>
          <a:xfrm>
            <a:off x="915751" y="6080917"/>
            <a:ext cx="108949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Contract:</a:t>
            </a:r>
          </a:p>
        </p:txBody>
      </p:sp>
      <p:sp>
        <p:nvSpPr>
          <p:cNvPr id="163" name="Shape 163"/>
          <p:cNvSpPr/>
          <p:nvPr/>
        </p:nvSpPr>
        <p:spPr>
          <a:xfrm>
            <a:off x="849413" y="6710098"/>
            <a:ext cx="6069341" cy="3118763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852355" y="7220480"/>
            <a:ext cx="6063457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865345" y="6735040"/>
            <a:ext cx="2632126" cy="4418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2500" b="1"/>
            </a:lvl1pPr>
          </a:lstStyle>
          <a:p>
            <a:pPr lvl="0">
              <a:defRPr sz="1800" b="0"/>
            </a:pPr>
            <a:r>
              <a:rPr sz="2500" b="1"/>
              <a:t>Class: Response</a:t>
            </a:r>
          </a:p>
        </p:txBody>
      </p:sp>
      <p:sp>
        <p:nvSpPr>
          <p:cNvPr id="166" name="Shape 166"/>
          <p:cNvSpPr/>
          <p:nvPr/>
        </p:nvSpPr>
        <p:spPr>
          <a:xfrm>
            <a:off x="909296" y="8027840"/>
            <a:ext cx="171200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167" name="Shape 167"/>
          <p:cNvSpPr/>
          <p:nvPr/>
        </p:nvSpPr>
        <p:spPr>
          <a:xfrm>
            <a:off x="5026355" y="8099369"/>
            <a:ext cx="1622823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168" name="Shape 168"/>
          <p:cNvSpPr/>
          <p:nvPr/>
        </p:nvSpPr>
        <p:spPr>
          <a:xfrm>
            <a:off x="919724" y="7367208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169" name="Shape 169"/>
          <p:cNvSpPr/>
          <p:nvPr/>
        </p:nvSpPr>
        <p:spPr>
          <a:xfrm>
            <a:off x="909240" y="7693290"/>
            <a:ext cx="1254920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170" name="Shape 170"/>
          <p:cNvSpPr/>
          <p:nvPr/>
        </p:nvSpPr>
        <p:spPr>
          <a:xfrm>
            <a:off x="2388846" y="7375907"/>
            <a:ext cx="801841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Pattern</a:t>
            </a:r>
          </a:p>
        </p:txBody>
      </p:sp>
      <p:sp>
        <p:nvSpPr>
          <p:cNvPr id="171" name="Shape 171"/>
          <p:cNvSpPr/>
          <p:nvPr/>
        </p:nvSpPr>
        <p:spPr>
          <a:xfrm>
            <a:off x="907285" y="9357517"/>
            <a:ext cx="1089497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Contract: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857880" y="377032"/>
            <a:ext cx="6069340" cy="3118762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860821" y="887413"/>
            <a:ext cx="6063458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882949" y="401974"/>
            <a:ext cx="3426651" cy="4418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2500" b="1"/>
            </a:lvl1pPr>
          </a:lstStyle>
          <a:p>
            <a:pPr lvl="0">
              <a:defRPr sz="1800" b="0"/>
            </a:pPr>
            <a:r>
              <a:rPr sz="2500" b="1"/>
              <a:t>Class: Strict Precedes</a:t>
            </a:r>
          </a:p>
        </p:txBody>
      </p:sp>
      <p:sp>
        <p:nvSpPr>
          <p:cNvPr id="176" name="Shape 176"/>
          <p:cNvSpPr/>
          <p:nvPr/>
        </p:nvSpPr>
        <p:spPr>
          <a:xfrm>
            <a:off x="917762" y="1694773"/>
            <a:ext cx="171200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177" name="Shape 177"/>
          <p:cNvSpPr/>
          <p:nvPr/>
        </p:nvSpPr>
        <p:spPr>
          <a:xfrm>
            <a:off x="5034822" y="1766302"/>
            <a:ext cx="1622823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178" name="Shape 178"/>
          <p:cNvSpPr/>
          <p:nvPr/>
        </p:nvSpPr>
        <p:spPr>
          <a:xfrm>
            <a:off x="928191" y="1034141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179" name="Shape 179"/>
          <p:cNvSpPr/>
          <p:nvPr/>
        </p:nvSpPr>
        <p:spPr>
          <a:xfrm>
            <a:off x="917707" y="1360224"/>
            <a:ext cx="125491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180" name="Shape 180"/>
          <p:cNvSpPr/>
          <p:nvPr/>
        </p:nvSpPr>
        <p:spPr>
          <a:xfrm>
            <a:off x="2397312" y="1042840"/>
            <a:ext cx="801842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Pattern</a:t>
            </a:r>
          </a:p>
        </p:txBody>
      </p:sp>
      <p:sp>
        <p:nvSpPr>
          <p:cNvPr id="181" name="Shape 181"/>
          <p:cNvSpPr/>
          <p:nvPr/>
        </p:nvSpPr>
        <p:spPr>
          <a:xfrm>
            <a:off x="915751" y="3024450"/>
            <a:ext cx="108949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Contract:</a:t>
            </a:r>
          </a:p>
        </p:txBody>
      </p:sp>
      <p:sp>
        <p:nvSpPr>
          <p:cNvPr id="182" name="Shape 182"/>
          <p:cNvSpPr/>
          <p:nvPr/>
        </p:nvSpPr>
        <p:spPr>
          <a:xfrm>
            <a:off x="5070582" y="2058840"/>
            <a:ext cx="1212636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Proposition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857880" y="233098"/>
            <a:ext cx="6069340" cy="3118763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860821" y="743480"/>
            <a:ext cx="6063458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886108" y="249574"/>
            <a:ext cx="2878467" cy="4418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2500" b="1"/>
            </a:lvl1pPr>
          </a:lstStyle>
          <a:p>
            <a:pPr lvl="0">
              <a:defRPr sz="1800" b="0"/>
            </a:pPr>
            <a:r>
              <a:rPr sz="2500" b="1"/>
              <a:t>Class: Proposition</a:t>
            </a:r>
          </a:p>
        </p:txBody>
      </p:sp>
      <p:sp>
        <p:nvSpPr>
          <p:cNvPr id="187" name="Shape 187"/>
          <p:cNvSpPr/>
          <p:nvPr/>
        </p:nvSpPr>
        <p:spPr>
          <a:xfrm>
            <a:off x="917762" y="1550840"/>
            <a:ext cx="171200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188" name="Shape 188"/>
          <p:cNvSpPr/>
          <p:nvPr/>
        </p:nvSpPr>
        <p:spPr>
          <a:xfrm>
            <a:off x="5034822" y="1622369"/>
            <a:ext cx="1622823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189" name="Shape 189"/>
          <p:cNvSpPr/>
          <p:nvPr/>
        </p:nvSpPr>
        <p:spPr>
          <a:xfrm>
            <a:off x="928191" y="890208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190" name="Shape 190"/>
          <p:cNvSpPr/>
          <p:nvPr/>
        </p:nvSpPr>
        <p:spPr>
          <a:xfrm>
            <a:off x="917707" y="1216290"/>
            <a:ext cx="125491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191" name="Shape 191"/>
          <p:cNvSpPr/>
          <p:nvPr/>
        </p:nvSpPr>
        <p:spPr>
          <a:xfrm>
            <a:off x="2397312" y="898907"/>
            <a:ext cx="801842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Pattern</a:t>
            </a:r>
          </a:p>
        </p:txBody>
      </p:sp>
      <p:sp>
        <p:nvSpPr>
          <p:cNvPr id="192" name="Shape 192"/>
          <p:cNvSpPr/>
          <p:nvPr/>
        </p:nvSpPr>
        <p:spPr>
          <a:xfrm>
            <a:off x="915751" y="2880517"/>
            <a:ext cx="108949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Contract:</a:t>
            </a:r>
          </a:p>
        </p:txBody>
      </p:sp>
      <p:sp>
        <p:nvSpPr>
          <p:cNvPr id="193" name="Shape 193"/>
          <p:cNvSpPr/>
          <p:nvPr/>
        </p:nvSpPr>
        <p:spPr>
          <a:xfrm>
            <a:off x="5036694" y="1906440"/>
            <a:ext cx="1856145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Formula (Table 1)</a:t>
            </a:r>
          </a:p>
        </p:txBody>
      </p:sp>
      <p:sp>
        <p:nvSpPr>
          <p:cNvPr id="194" name="Shape 194"/>
          <p:cNvSpPr/>
          <p:nvPr/>
        </p:nvSpPr>
        <p:spPr>
          <a:xfrm>
            <a:off x="925052" y="1859962"/>
            <a:ext cx="1765162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Proposition Type</a:t>
            </a:r>
          </a:p>
        </p:txBody>
      </p:sp>
      <p:sp>
        <p:nvSpPr>
          <p:cNvPr id="195" name="Shape 195"/>
          <p:cNvSpPr/>
          <p:nvPr/>
        </p:nvSpPr>
        <p:spPr>
          <a:xfrm>
            <a:off x="932325" y="2156296"/>
            <a:ext cx="1665950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LTL Description</a:t>
            </a:r>
          </a:p>
        </p:txBody>
      </p:sp>
      <p:sp>
        <p:nvSpPr>
          <p:cNvPr id="196" name="Shape 196"/>
          <p:cNvSpPr/>
          <p:nvPr/>
        </p:nvSpPr>
        <p:spPr>
          <a:xfrm>
            <a:off x="2017896" y="2884429"/>
            <a:ext cx="350800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Replace CPs with LTL description</a:t>
            </a:r>
          </a:p>
        </p:txBody>
      </p:sp>
      <p:sp>
        <p:nvSpPr>
          <p:cNvPr id="197" name="Shape 197"/>
          <p:cNvSpPr/>
          <p:nvPr/>
        </p:nvSpPr>
        <p:spPr>
          <a:xfrm>
            <a:off x="849413" y="3509698"/>
            <a:ext cx="6069341" cy="3118763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852355" y="4020080"/>
            <a:ext cx="6063457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77053" y="3551574"/>
            <a:ext cx="4031110" cy="4418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2500" b="1"/>
            </a:lvl1pPr>
          </a:lstStyle>
          <a:p>
            <a:pPr lvl="0">
              <a:defRPr sz="1800" b="0"/>
            </a:pPr>
            <a:r>
              <a:rPr sz="2500" b="1"/>
              <a:t>Class: Atomic Proposition</a:t>
            </a:r>
          </a:p>
        </p:txBody>
      </p:sp>
      <p:sp>
        <p:nvSpPr>
          <p:cNvPr id="200" name="Shape 200"/>
          <p:cNvSpPr/>
          <p:nvPr/>
        </p:nvSpPr>
        <p:spPr>
          <a:xfrm>
            <a:off x="909296" y="4827440"/>
            <a:ext cx="171200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201" name="Shape 201"/>
          <p:cNvSpPr/>
          <p:nvPr/>
        </p:nvSpPr>
        <p:spPr>
          <a:xfrm>
            <a:off x="5026355" y="4898969"/>
            <a:ext cx="1622823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202" name="Shape 202"/>
          <p:cNvSpPr/>
          <p:nvPr/>
        </p:nvSpPr>
        <p:spPr>
          <a:xfrm>
            <a:off x="919724" y="4166808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203" name="Shape 203"/>
          <p:cNvSpPr/>
          <p:nvPr/>
        </p:nvSpPr>
        <p:spPr>
          <a:xfrm>
            <a:off x="909240" y="4492890"/>
            <a:ext cx="1254920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204" name="Shape 204"/>
          <p:cNvSpPr/>
          <p:nvPr/>
        </p:nvSpPr>
        <p:spPr>
          <a:xfrm>
            <a:off x="2395115" y="4175507"/>
            <a:ext cx="1212636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Proposition</a:t>
            </a:r>
          </a:p>
        </p:txBody>
      </p:sp>
      <p:sp>
        <p:nvSpPr>
          <p:cNvPr id="205" name="Shape 205"/>
          <p:cNvSpPr/>
          <p:nvPr/>
        </p:nvSpPr>
        <p:spPr>
          <a:xfrm>
            <a:off x="907285" y="6157117"/>
            <a:ext cx="1089497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Contract:</a:t>
            </a:r>
          </a:p>
        </p:txBody>
      </p:sp>
      <p:sp>
        <p:nvSpPr>
          <p:cNvPr id="206" name="Shape 206"/>
          <p:cNvSpPr/>
          <p:nvPr/>
        </p:nvSpPr>
        <p:spPr>
          <a:xfrm>
            <a:off x="857880" y="6743965"/>
            <a:ext cx="6069340" cy="3118763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860821" y="7254347"/>
            <a:ext cx="6063458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864941" y="6785840"/>
            <a:ext cx="4783467" cy="4418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2500" b="1"/>
            </a:lvl1pPr>
          </a:lstStyle>
          <a:p>
            <a:pPr lvl="0">
              <a:defRPr sz="1800" b="0"/>
            </a:pPr>
            <a:r>
              <a:rPr sz="2500" b="1"/>
              <a:t>Class: Composite Composition</a:t>
            </a:r>
          </a:p>
        </p:txBody>
      </p:sp>
      <p:sp>
        <p:nvSpPr>
          <p:cNvPr id="209" name="Shape 209"/>
          <p:cNvSpPr/>
          <p:nvPr/>
        </p:nvSpPr>
        <p:spPr>
          <a:xfrm>
            <a:off x="917762" y="8061707"/>
            <a:ext cx="171200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210" name="Shape 210"/>
          <p:cNvSpPr/>
          <p:nvPr/>
        </p:nvSpPr>
        <p:spPr>
          <a:xfrm>
            <a:off x="5034822" y="8133236"/>
            <a:ext cx="1622823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211" name="Shape 211"/>
          <p:cNvSpPr/>
          <p:nvPr/>
        </p:nvSpPr>
        <p:spPr>
          <a:xfrm>
            <a:off x="928191" y="7401075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212" name="Shape 212"/>
          <p:cNvSpPr/>
          <p:nvPr/>
        </p:nvSpPr>
        <p:spPr>
          <a:xfrm>
            <a:off x="917707" y="7727157"/>
            <a:ext cx="125491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213" name="Shape 213"/>
          <p:cNvSpPr/>
          <p:nvPr/>
        </p:nvSpPr>
        <p:spPr>
          <a:xfrm>
            <a:off x="2403582" y="7409774"/>
            <a:ext cx="1212636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Proposition</a:t>
            </a:r>
          </a:p>
        </p:txBody>
      </p:sp>
      <p:sp>
        <p:nvSpPr>
          <p:cNvPr id="214" name="Shape 214"/>
          <p:cNvSpPr/>
          <p:nvPr/>
        </p:nvSpPr>
        <p:spPr>
          <a:xfrm>
            <a:off x="915751" y="9391384"/>
            <a:ext cx="108949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Contract:</a:t>
            </a:r>
          </a:p>
        </p:txBody>
      </p:sp>
      <p:sp>
        <p:nvSpPr>
          <p:cNvPr id="215" name="Shape 215"/>
          <p:cNvSpPr/>
          <p:nvPr/>
        </p:nvSpPr>
        <p:spPr>
          <a:xfrm>
            <a:off x="2178373" y="7731507"/>
            <a:ext cx="4558654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At least one, Consecutive, Parallel, Eventual</a:t>
            </a:r>
          </a:p>
        </p:txBody>
      </p:sp>
      <p:sp>
        <p:nvSpPr>
          <p:cNvPr id="216" name="Shape 216"/>
          <p:cNvSpPr/>
          <p:nvPr/>
        </p:nvSpPr>
        <p:spPr>
          <a:xfrm>
            <a:off x="2170295" y="1220640"/>
            <a:ext cx="442240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Atomic Preposition, Composite Preposition</a:t>
            </a:r>
          </a:p>
        </p:txBody>
      </p:sp>
      <p:sp>
        <p:nvSpPr>
          <p:cNvPr id="217" name="Shape 217"/>
          <p:cNvSpPr/>
          <p:nvPr/>
        </p:nvSpPr>
        <p:spPr>
          <a:xfrm>
            <a:off x="5064418" y="9077707"/>
            <a:ext cx="556096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Hold</a:t>
            </a:r>
          </a:p>
        </p:txBody>
      </p:sp>
      <p:sp>
        <p:nvSpPr>
          <p:cNvPr id="218" name="Shape 218"/>
          <p:cNvSpPr/>
          <p:nvPr/>
        </p:nvSpPr>
        <p:spPr>
          <a:xfrm>
            <a:off x="5045190" y="8434240"/>
            <a:ext cx="1229552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Conditional</a:t>
            </a:r>
          </a:p>
        </p:txBody>
      </p:sp>
      <p:sp>
        <p:nvSpPr>
          <p:cNvPr id="219" name="Shape 219"/>
          <p:cNvSpPr/>
          <p:nvPr/>
        </p:nvSpPr>
        <p:spPr>
          <a:xfrm>
            <a:off x="5057941" y="8747507"/>
            <a:ext cx="645251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Event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857880" y="207698"/>
            <a:ext cx="6069340" cy="3118763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860821" y="718080"/>
            <a:ext cx="6063458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886194" y="241107"/>
            <a:ext cx="2438029" cy="4418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2500" b="1"/>
            </a:lvl1pPr>
          </a:lstStyle>
          <a:p>
            <a:pPr lvl="0">
              <a:defRPr sz="1800" b="0"/>
            </a:pPr>
            <a:r>
              <a:rPr sz="2500" b="1"/>
              <a:t>Class: Eventual</a:t>
            </a:r>
          </a:p>
        </p:txBody>
      </p:sp>
      <p:sp>
        <p:nvSpPr>
          <p:cNvPr id="224" name="Shape 224"/>
          <p:cNvSpPr/>
          <p:nvPr/>
        </p:nvSpPr>
        <p:spPr>
          <a:xfrm>
            <a:off x="917762" y="1525440"/>
            <a:ext cx="171200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225" name="Shape 225"/>
          <p:cNvSpPr/>
          <p:nvPr/>
        </p:nvSpPr>
        <p:spPr>
          <a:xfrm>
            <a:off x="5034822" y="1596969"/>
            <a:ext cx="1622823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226" name="Shape 226"/>
          <p:cNvSpPr/>
          <p:nvPr/>
        </p:nvSpPr>
        <p:spPr>
          <a:xfrm>
            <a:off x="928191" y="864808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227" name="Shape 227"/>
          <p:cNvSpPr/>
          <p:nvPr/>
        </p:nvSpPr>
        <p:spPr>
          <a:xfrm>
            <a:off x="917707" y="1190890"/>
            <a:ext cx="125491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228" name="Shape 228"/>
          <p:cNvSpPr/>
          <p:nvPr/>
        </p:nvSpPr>
        <p:spPr>
          <a:xfrm>
            <a:off x="2445813" y="864808"/>
            <a:ext cx="238123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Composite Proposition</a:t>
            </a:r>
          </a:p>
        </p:txBody>
      </p:sp>
      <p:sp>
        <p:nvSpPr>
          <p:cNvPr id="229" name="Shape 229"/>
          <p:cNvSpPr/>
          <p:nvPr/>
        </p:nvSpPr>
        <p:spPr>
          <a:xfrm>
            <a:off x="915751" y="2855117"/>
            <a:ext cx="108949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Contract:</a:t>
            </a:r>
          </a:p>
        </p:txBody>
      </p:sp>
      <p:sp>
        <p:nvSpPr>
          <p:cNvPr id="230" name="Shape 230"/>
          <p:cNvSpPr/>
          <p:nvPr/>
        </p:nvSpPr>
        <p:spPr>
          <a:xfrm>
            <a:off x="857880" y="3535098"/>
            <a:ext cx="6069340" cy="3118763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860821" y="4045480"/>
            <a:ext cx="6063458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889876" y="3568507"/>
            <a:ext cx="2244398" cy="4418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2500" b="1"/>
            </a:lvl1pPr>
          </a:lstStyle>
          <a:p>
            <a:pPr lvl="0">
              <a:defRPr sz="1800" b="0"/>
            </a:pPr>
            <a:r>
              <a:rPr sz="2500" b="1"/>
              <a:t>Class: Parallel</a:t>
            </a:r>
          </a:p>
        </p:txBody>
      </p:sp>
      <p:sp>
        <p:nvSpPr>
          <p:cNvPr id="233" name="Shape 233"/>
          <p:cNvSpPr/>
          <p:nvPr/>
        </p:nvSpPr>
        <p:spPr>
          <a:xfrm>
            <a:off x="917762" y="4852840"/>
            <a:ext cx="171200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234" name="Shape 234"/>
          <p:cNvSpPr/>
          <p:nvPr/>
        </p:nvSpPr>
        <p:spPr>
          <a:xfrm>
            <a:off x="5034822" y="4924369"/>
            <a:ext cx="1622823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235" name="Shape 235"/>
          <p:cNvSpPr/>
          <p:nvPr/>
        </p:nvSpPr>
        <p:spPr>
          <a:xfrm>
            <a:off x="928191" y="4192208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236" name="Shape 236"/>
          <p:cNvSpPr/>
          <p:nvPr/>
        </p:nvSpPr>
        <p:spPr>
          <a:xfrm>
            <a:off x="917707" y="4518290"/>
            <a:ext cx="125491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237" name="Shape 237"/>
          <p:cNvSpPr/>
          <p:nvPr/>
        </p:nvSpPr>
        <p:spPr>
          <a:xfrm>
            <a:off x="2445813" y="4192208"/>
            <a:ext cx="238123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Composite Proposition</a:t>
            </a:r>
          </a:p>
        </p:txBody>
      </p:sp>
      <p:sp>
        <p:nvSpPr>
          <p:cNvPr id="238" name="Shape 238"/>
          <p:cNvSpPr/>
          <p:nvPr/>
        </p:nvSpPr>
        <p:spPr>
          <a:xfrm>
            <a:off x="915751" y="6182517"/>
            <a:ext cx="108949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Contract:</a:t>
            </a:r>
          </a:p>
        </p:txBody>
      </p:sp>
      <p:sp>
        <p:nvSpPr>
          <p:cNvPr id="239" name="Shape 239"/>
          <p:cNvSpPr/>
          <p:nvPr/>
        </p:nvSpPr>
        <p:spPr>
          <a:xfrm>
            <a:off x="857880" y="6777832"/>
            <a:ext cx="6069340" cy="3118762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860821" y="7288213"/>
            <a:ext cx="6063458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879307" y="6794307"/>
            <a:ext cx="3061402" cy="4418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2500" b="1"/>
            </a:lvl1pPr>
          </a:lstStyle>
          <a:p>
            <a:pPr lvl="0">
              <a:defRPr sz="1800" b="0"/>
            </a:pPr>
            <a:r>
              <a:rPr sz="2500" b="1"/>
              <a:t>Class: At Least One</a:t>
            </a:r>
          </a:p>
        </p:txBody>
      </p:sp>
      <p:sp>
        <p:nvSpPr>
          <p:cNvPr id="242" name="Shape 242"/>
          <p:cNvSpPr/>
          <p:nvPr/>
        </p:nvSpPr>
        <p:spPr>
          <a:xfrm>
            <a:off x="917762" y="8095573"/>
            <a:ext cx="171200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243" name="Shape 243"/>
          <p:cNvSpPr/>
          <p:nvPr/>
        </p:nvSpPr>
        <p:spPr>
          <a:xfrm>
            <a:off x="5034822" y="8167102"/>
            <a:ext cx="1622823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244" name="Shape 244"/>
          <p:cNvSpPr/>
          <p:nvPr/>
        </p:nvSpPr>
        <p:spPr>
          <a:xfrm>
            <a:off x="928191" y="7434941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245" name="Shape 245"/>
          <p:cNvSpPr/>
          <p:nvPr/>
        </p:nvSpPr>
        <p:spPr>
          <a:xfrm>
            <a:off x="917707" y="7761023"/>
            <a:ext cx="1254919" cy="34022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246" name="Shape 246"/>
          <p:cNvSpPr/>
          <p:nvPr/>
        </p:nvSpPr>
        <p:spPr>
          <a:xfrm>
            <a:off x="2445813" y="7434941"/>
            <a:ext cx="238123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Composite Proposition</a:t>
            </a:r>
          </a:p>
        </p:txBody>
      </p:sp>
      <p:sp>
        <p:nvSpPr>
          <p:cNvPr id="247" name="Shape 247"/>
          <p:cNvSpPr/>
          <p:nvPr/>
        </p:nvSpPr>
        <p:spPr>
          <a:xfrm>
            <a:off x="915751" y="9425250"/>
            <a:ext cx="108949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 b="1"/>
            </a:lvl1pPr>
          </a:lstStyle>
          <a:p>
            <a:pPr lvl="0">
              <a:defRPr b="0"/>
            </a:pPr>
            <a:r>
              <a:rPr b="1"/>
              <a:t>Contract: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0410" tIns="30410" rIns="30410" bIns="3041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0410" tIns="30410" rIns="30410" bIns="3041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0410" tIns="30410" rIns="30410" bIns="3041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0410" tIns="30410" rIns="30410" bIns="3041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655</Words>
  <Application>Microsoft Office PowerPoint</Application>
  <PresentationFormat>Custom</PresentationFormat>
  <Paragraphs>244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Avenir Roman</vt:lpstr>
      <vt:lpstr>Helvetica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Jennifer Weand</cp:lastModifiedBy>
  <cp:revision>10</cp:revision>
  <dcterms:modified xsi:type="dcterms:W3CDTF">2015-06-22T14:28:45Z</dcterms:modified>
</cp:coreProperties>
</file>